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67" r:id="rId5"/>
    <p:sldId id="277" r:id="rId6"/>
    <p:sldId id="268" r:id="rId7"/>
    <p:sldId id="269" r:id="rId8"/>
    <p:sldId id="270" r:id="rId9"/>
    <p:sldId id="271" r:id="rId10"/>
    <p:sldId id="272" r:id="rId11"/>
    <p:sldId id="273" r:id="rId12"/>
    <p:sldId id="276" r:id="rId13"/>
    <p:sldId id="275" r:id="rId14"/>
    <p:sldId id="274" r:id="rId15"/>
    <p:sldId id="278" r:id="rId16"/>
    <p:sldId id="279" r:id="rId17"/>
    <p:sldId id="280" r:id="rId18"/>
    <p:sldId id="282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27" autoAdjust="0"/>
  </p:normalViewPr>
  <p:slideViewPr>
    <p:cSldViewPr>
      <p:cViewPr varScale="1">
        <p:scale>
          <a:sx n="61" d="100"/>
          <a:sy n="61" d="100"/>
        </p:scale>
        <p:origin x="-16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5953531778786"/>
          <c:y val="5.2195122083152912E-2"/>
          <c:w val="0.62592915606084365"/>
          <c:h val="0.9059144139989727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486-40D7-A668-E9DEC4D3E91B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486-40D7-A668-E9DEC4D3E91B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486-40D7-A668-E9DEC4D3E91B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486-40D7-A668-E9DEC4D3E91B}"/>
              </c:ext>
            </c:extLst>
          </c:dPt>
          <c:dLbls>
            <c:dLbl>
              <c:idx val="0"/>
              <c:layout>
                <c:manualLayout>
                  <c:x val="-0.19417976475301832"/>
                  <c:y val="-0.25996921584796923"/>
                </c:manualLayout>
              </c:layout>
              <c:tx>
                <c:rich>
                  <a:bodyPr/>
                  <a:lstStyle/>
                  <a:p>
                    <a:fld id="{26372AE8-CACE-455E-BA60-162BF97C0FEB}" type="CATEGORYNAME">
                      <a:rPr lang="en-US" b="0" smtClean="0"/>
                      <a:pPr/>
                      <a:t>[CATEGORY NAME]</a:t>
                    </a:fld>
                    <a:endParaRPr lang="en-US" b="0" dirty="0"/>
                  </a:p>
                  <a:p>
                    <a:r>
                      <a:rPr lang="en-US" b="0" dirty="0"/>
                      <a:t>69%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486-40D7-A668-E9DEC4D3E91B}"/>
                </c:ext>
              </c:extLst>
            </c:dLbl>
            <c:dLbl>
              <c:idx val="1"/>
              <c:layout>
                <c:manualLayout>
                  <c:x val="0.17151244004412441"/>
                  <c:y val="-1.0947279367396827E-2"/>
                </c:manualLayout>
              </c:layout>
              <c:tx>
                <c:rich>
                  <a:bodyPr/>
                  <a:lstStyle/>
                  <a:p>
                    <a:fld id="{8618699B-6DCA-4290-A68A-24D09670A717}" type="CATEGORYNAME">
                      <a:rPr lang="en-US" smtClean="0"/>
                      <a:pPr/>
                      <a:t>[CATEGORY NAME]</a:t>
                    </a:fld>
                    <a:endParaRPr lang="en-US" dirty="0"/>
                  </a:p>
                  <a:p>
                    <a:r>
                      <a:rPr lang="en-US" dirty="0"/>
                      <a:t>13%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486-40D7-A668-E9DEC4D3E91B}"/>
                </c:ext>
              </c:extLst>
            </c:dLbl>
            <c:dLbl>
              <c:idx val="2"/>
              <c:layout>
                <c:manualLayout>
                  <c:x val="0.13328830939147226"/>
                  <c:y val="0.17075765202007812"/>
                </c:manualLayout>
              </c:layout>
              <c:tx>
                <c:rich>
                  <a:bodyPr/>
                  <a:lstStyle/>
                  <a:p>
                    <a:fld id="{B031E26C-3C93-4745-BCA4-11298C44203A}" type="CATEGORYNAME">
                      <a:rPr lang="en-US" smtClean="0"/>
                      <a:pPr/>
                      <a:t>[CATEGORY NAME]</a:t>
                    </a:fld>
                    <a:endParaRPr lang="en-US" dirty="0"/>
                  </a:p>
                  <a:p>
                    <a:r>
                      <a:rPr lang="en-US" dirty="0"/>
                      <a:t>11%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486-40D7-A668-E9DEC4D3E91B}"/>
                </c:ext>
              </c:extLst>
            </c:dLbl>
            <c:dLbl>
              <c:idx val="3"/>
              <c:layout>
                <c:manualLayout>
                  <c:x val="6.5564962951487574E-2"/>
                  <c:y val="0.13997160674503437"/>
                </c:manualLayout>
              </c:layout>
              <c:tx>
                <c:rich>
                  <a:bodyPr/>
                  <a:lstStyle/>
                  <a:p>
                    <a:fld id="{8215F2B5-4997-410E-B242-F1F415DFCD50}" type="CATEGORYNAME">
                      <a:rPr lang="en-US" smtClean="0"/>
                      <a:pPr/>
                      <a:t>[CATEGORY NAME]</a:t>
                    </a:fld>
                    <a:endParaRPr lang="en-US" dirty="0"/>
                  </a:p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486-40D7-A668-E9DEC4D3E9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Level 4</c:v>
                </c:pt>
                <c:pt idx="1">
                  <c:v>Level 3</c:v>
                </c:pt>
                <c:pt idx="2">
                  <c:v>Level 2</c:v>
                </c:pt>
                <c:pt idx="3">
                  <c:v>Level 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69</c:v>
                </c:pt>
                <c:pt idx="1">
                  <c:v>13</c:v>
                </c:pt>
                <c:pt idx="2">
                  <c:v>11</c:v>
                </c:pt>
                <c:pt idx="3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486-40D7-A668-E9DEC4D3E91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n>
            <a:noFill/>
          </a:ln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6BBE733-2836-483E-8DEF-6EFF7C1CFA21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26CAFD9-895D-4D01-9D8A-62A648FD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26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AFD9-895D-4D01-9D8A-62A648FD36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12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313C-F205-487C-9876-2E6148DFD0BF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0FD1-930C-47A5-B4F9-41B5BB149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4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313C-F205-487C-9876-2E6148DFD0BF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0FD1-930C-47A5-B4F9-41B5BB149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60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313C-F205-487C-9876-2E6148DFD0BF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0FD1-930C-47A5-B4F9-41B5BB149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3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313C-F205-487C-9876-2E6148DFD0BF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0FD1-930C-47A5-B4F9-41B5BB149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2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313C-F205-487C-9876-2E6148DFD0BF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0FD1-930C-47A5-B4F9-41B5BB149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54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313C-F205-487C-9876-2E6148DFD0BF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0FD1-930C-47A5-B4F9-41B5BB149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3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313C-F205-487C-9876-2E6148DFD0BF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0FD1-930C-47A5-B4F9-41B5BB149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4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313C-F205-487C-9876-2E6148DFD0BF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0FD1-930C-47A5-B4F9-41B5BB149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6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313C-F205-487C-9876-2E6148DFD0BF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0FD1-930C-47A5-B4F9-41B5BB149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4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313C-F205-487C-9876-2E6148DFD0BF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0FD1-930C-47A5-B4F9-41B5BB149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32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313C-F205-487C-9876-2E6148DFD0BF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0FD1-930C-47A5-B4F9-41B5BB149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7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0313C-F205-487C-9876-2E6148DFD0BF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00FD1-930C-47A5-B4F9-41B5BB149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9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gsawyers@citizensenergygroup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tner.com/document/389827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Help </a:t>
            </a:r>
            <a:r>
              <a:rPr lang="en-US" dirty="0"/>
              <a:t>the Customer,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Help </a:t>
            </a:r>
            <a:r>
              <a:rPr lang="en-US" dirty="0"/>
              <a:t>Your Bottom </a:t>
            </a:r>
            <a:r>
              <a:rPr lang="en-US" dirty="0" smtClean="0"/>
              <a:t>Line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Assistance Potpourri </a:t>
            </a:r>
            <a:br>
              <a:rPr lang="en-US" dirty="0" smtClean="0"/>
            </a:br>
            <a:r>
              <a:rPr lang="en-US" dirty="0" smtClean="0"/>
              <a:t>AI, Regulatory, &amp; Fundraising  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81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Presenter: Greg Sawyers</a:t>
            </a:r>
          </a:p>
          <a:p>
            <a:endParaRPr lang="en-US" dirty="0" smtClean="0"/>
          </a:p>
          <a:p>
            <a:r>
              <a:rPr lang="en-US" dirty="0" smtClean="0"/>
              <a:t>NUEAC Conference </a:t>
            </a:r>
          </a:p>
          <a:p>
            <a:r>
              <a:rPr lang="en-US" dirty="0" smtClean="0"/>
              <a:t>Fort Worth, Texas</a:t>
            </a:r>
          </a:p>
          <a:p>
            <a:r>
              <a:rPr lang="en-US" dirty="0" smtClean="0"/>
              <a:t>June 3 – 5,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31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0"/>
              </a:spcBef>
            </a:pPr>
            <a:r>
              <a:rPr lang="en-US" sz="2600" dirty="0">
                <a:solidFill>
                  <a:prstClr val="black"/>
                </a:solidFill>
                <a:cs typeface="Arial" panose="020B0604020202020204" pitchFamily="34" charset="0"/>
              </a:rPr>
              <a:t>Letter Campaign</a:t>
            </a:r>
          </a:p>
          <a:p>
            <a:pPr lvl="1">
              <a:spcBef>
                <a:spcPts val="0"/>
              </a:spcBef>
            </a:pPr>
            <a:r>
              <a:rPr lang="en-US" sz="1900" dirty="0">
                <a:solidFill>
                  <a:prstClr val="black"/>
                </a:solidFill>
                <a:cs typeface="Arial" panose="020B0604020202020204" pitchFamily="34" charset="0"/>
              </a:rPr>
              <a:t>53,848 Letters sent</a:t>
            </a:r>
          </a:p>
          <a:p>
            <a:pPr lvl="1">
              <a:spcBef>
                <a:spcPts val="0"/>
              </a:spcBef>
            </a:pPr>
            <a:endParaRPr lang="en-US" sz="2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en-US" sz="2600" dirty="0">
                <a:solidFill>
                  <a:prstClr val="black"/>
                </a:solidFill>
                <a:cs typeface="Arial" panose="020B0604020202020204" pitchFamily="34" charset="0"/>
              </a:rPr>
              <a:t>Email Campaign</a:t>
            </a:r>
          </a:p>
          <a:p>
            <a:pPr lvl="1">
              <a:spcBef>
                <a:spcPts val="0"/>
              </a:spcBef>
            </a:pPr>
            <a:r>
              <a:rPr lang="en-US" sz="1900" dirty="0">
                <a:solidFill>
                  <a:prstClr val="black"/>
                </a:solidFill>
                <a:cs typeface="Arial" panose="020B0604020202020204" pitchFamily="34" charset="0"/>
              </a:rPr>
              <a:t>204,476 delivered</a:t>
            </a:r>
          </a:p>
          <a:p>
            <a:pPr lvl="1">
              <a:spcBef>
                <a:spcPts val="0"/>
              </a:spcBef>
            </a:pPr>
            <a:r>
              <a:rPr lang="en-US" sz="1900" dirty="0">
                <a:solidFill>
                  <a:prstClr val="black"/>
                </a:solidFill>
                <a:cs typeface="Arial" panose="020B0604020202020204" pitchFamily="34" charset="0"/>
              </a:rPr>
              <a:t>36.7% opened (74,983)</a:t>
            </a:r>
          </a:p>
          <a:p>
            <a:pPr lvl="1">
              <a:spcBef>
                <a:spcPts val="0"/>
              </a:spcBef>
            </a:pPr>
            <a:r>
              <a:rPr lang="en-US" sz="1900" dirty="0">
                <a:solidFill>
                  <a:prstClr val="black"/>
                </a:solidFill>
                <a:cs typeface="Arial" panose="020B0604020202020204" pitchFamily="34" charset="0"/>
              </a:rPr>
              <a:t>7.73% clicked (15,803)</a:t>
            </a:r>
          </a:p>
          <a:p>
            <a:pPr lvl="1">
              <a:spcBef>
                <a:spcPts val="0"/>
              </a:spcBef>
            </a:pPr>
            <a:r>
              <a:rPr lang="en-US" sz="1900" dirty="0">
                <a:solidFill>
                  <a:prstClr val="black"/>
                </a:solidFill>
                <a:cs typeface="Arial" panose="020B0604020202020204" pitchFamily="34" charset="0"/>
              </a:rPr>
              <a:t>21.1% click-through-rate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en-US" sz="2600" dirty="0">
                <a:solidFill>
                  <a:prstClr val="black"/>
                </a:solidFill>
                <a:cs typeface="Arial" panose="020B0604020202020204" pitchFamily="34" charset="0"/>
              </a:rPr>
              <a:t>Account Analyzer</a:t>
            </a:r>
          </a:p>
          <a:p>
            <a:pPr lvl="1">
              <a:spcBef>
                <a:spcPts val="0"/>
              </a:spcBef>
            </a:pPr>
            <a:r>
              <a:rPr lang="en-US" sz="1900" dirty="0">
                <a:solidFill>
                  <a:prstClr val="black"/>
                </a:solidFill>
                <a:cs typeface="Arial" panose="020B0604020202020204" pitchFamily="34" charset="0"/>
              </a:rPr>
              <a:t>&gt;16,000 Page views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en-US" sz="2600" dirty="0">
                <a:solidFill>
                  <a:prstClr val="black"/>
                </a:solidFill>
                <a:cs typeface="Arial" panose="020B0604020202020204" pitchFamily="34" charset="0"/>
              </a:rPr>
              <a:t>Assistance</a:t>
            </a:r>
          </a:p>
          <a:p>
            <a:pPr lvl="1">
              <a:spcBef>
                <a:spcPts val="0"/>
              </a:spcBef>
            </a:pPr>
            <a:r>
              <a:rPr lang="en-US" sz="1900" dirty="0" smtClean="0">
                <a:solidFill>
                  <a:prstClr val="black"/>
                </a:solidFill>
                <a:cs typeface="Arial" panose="020B0604020202020204" pitchFamily="34" charset="0"/>
              </a:rPr>
              <a:t>Fiscal year </a:t>
            </a:r>
            <a:r>
              <a:rPr lang="en-US" sz="1900" dirty="0">
                <a:solidFill>
                  <a:prstClr val="black"/>
                </a:solidFill>
                <a:cs typeface="Arial" panose="020B0604020202020204" pitchFamily="34" charset="0"/>
              </a:rPr>
              <a:t>2018: 18,009 Customers </a:t>
            </a:r>
          </a:p>
          <a:p>
            <a:pPr lvl="1">
              <a:spcBef>
                <a:spcPts val="0"/>
              </a:spcBef>
            </a:pPr>
            <a:r>
              <a:rPr lang="en-US" sz="1900" dirty="0" smtClean="0">
                <a:solidFill>
                  <a:prstClr val="black"/>
                </a:solidFill>
                <a:cs typeface="Arial" panose="020B0604020202020204" pitchFamily="34" charset="0"/>
              </a:rPr>
              <a:t>Fiscal year to date </a:t>
            </a:r>
            <a:r>
              <a:rPr lang="en-US" sz="1900" dirty="0">
                <a:solidFill>
                  <a:prstClr val="black"/>
                </a:solidFill>
                <a:cs typeface="Arial" panose="020B0604020202020204" pitchFamily="34" charset="0"/>
              </a:rPr>
              <a:t>2019: 15,547 Customers through March 28</a:t>
            </a:r>
          </a:p>
          <a:p>
            <a:pPr lvl="1">
              <a:spcBef>
                <a:spcPts val="0"/>
              </a:spcBef>
            </a:pPr>
            <a:r>
              <a:rPr lang="en-US" sz="1900" dirty="0" smtClean="0">
                <a:solidFill>
                  <a:prstClr val="black"/>
                </a:solidFill>
                <a:cs typeface="Arial" panose="020B0604020202020204" pitchFamily="34" charset="0"/>
              </a:rPr>
              <a:t>Fiscal year </a:t>
            </a:r>
            <a:r>
              <a:rPr lang="en-US" sz="1900" dirty="0">
                <a:solidFill>
                  <a:prstClr val="black"/>
                </a:solidFill>
                <a:cs typeface="Arial" panose="020B0604020202020204" pitchFamily="34" charset="0"/>
              </a:rPr>
              <a:t>2019 Projection: 24,000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1ACC08-7D42-42AA-AEA6-F2080119F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Statistics</a:t>
            </a:r>
          </a:p>
        </p:txBody>
      </p:sp>
    </p:spTree>
    <p:extLst>
      <p:ext uri="{BB962C8B-B14F-4D97-AF65-F5344CB8AC3E}">
        <p14:creationId xmlns:p14="http://schemas.microsoft.com/office/powerpoint/2010/main" val="233130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</a:t>
            </a:r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Summer </a:t>
            </a:r>
            <a:r>
              <a:rPr lang="en-US" dirty="0">
                <a:solidFill>
                  <a:sysClr val="windowText" lastClr="000000"/>
                </a:solidFill>
              </a:rPr>
              <a:t>Email Campaign</a:t>
            </a:r>
          </a:p>
          <a:p>
            <a:pPr lvl="0">
              <a:defRPr/>
            </a:pPr>
            <a:r>
              <a:rPr lang="en-US" dirty="0">
                <a:solidFill>
                  <a:sysClr val="windowText" lastClr="000000"/>
                </a:solidFill>
              </a:rPr>
              <a:t>Identify Externally Available Data Sources</a:t>
            </a:r>
          </a:p>
          <a:p>
            <a:pPr lvl="0">
              <a:defRPr/>
            </a:pPr>
            <a:r>
              <a:rPr lang="en-US" dirty="0">
                <a:solidFill>
                  <a:sysClr val="windowText" lastClr="000000"/>
                </a:solidFill>
              </a:rPr>
              <a:t>Re-train Model </a:t>
            </a:r>
          </a:p>
          <a:p>
            <a:pPr lvl="0">
              <a:defRPr/>
            </a:pPr>
            <a:r>
              <a:rPr lang="en-US" dirty="0">
                <a:solidFill>
                  <a:sysClr val="windowText" lastClr="000000"/>
                </a:solidFill>
              </a:rPr>
              <a:t>Evaluate Automatic Qualification Process</a:t>
            </a:r>
          </a:p>
          <a:p>
            <a:pPr lvl="0">
              <a:defRPr/>
            </a:pPr>
            <a:endParaRPr lang="en-US" dirty="0">
              <a:solidFill>
                <a:sysClr val="windowText" lastClr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60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Regulatory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Advocacy  </a:t>
            </a:r>
          </a:p>
          <a:p>
            <a:pPr lvl="1"/>
            <a:r>
              <a:rPr lang="en-US" dirty="0" smtClean="0"/>
              <a:t>Groups who typically oppose rate filings</a:t>
            </a:r>
          </a:p>
          <a:p>
            <a:pPr lvl="2"/>
            <a:r>
              <a:rPr lang="en-US" dirty="0" smtClean="0"/>
              <a:t>Community Action groups</a:t>
            </a:r>
          </a:p>
          <a:p>
            <a:pPr lvl="2"/>
            <a:r>
              <a:rPr lang="en-US" dirty="0" smtClean="0"/>
              <a:t>211 Agency</a:t>
            </a:r>
          </a:p>
          <a:p>
            <a:pPr lvl="2"/>
            <a:r>
              <a:rPr lang="en-US" dirty="0" smtClean="0"/>
              <a:t>AARP</a:t>
            </a:r>
          </a:p>
          <a:p>
            <a:pPr lvl="2"/>
            <a:r>
              <a:rPr lang="en-US" dirty="0" smtClean="0"/>
              <a:t>Local CAPs</a:t>
            </a:r>
          </a:p>
          <a:p>
            <a:pPr lvl="2"/>
            <a:r>
              <a:rPr lang="en-US" dirty="0" smtClean="0"/>
              <a:t>Local and state legislators</a:t>
            </a:r>
          </a:p>
          <a:p>
            <a:r>
              <a:rPr lang="en-US" dirty="0" smtClean="0"/>
              <a:t>Legislative Support</a:t>
            </a:r>
          </a:p>
          <a:p>
            <a:pPr lvl="1"/>
            <a:r>
              <a:rPr lang="en-US" dirty="0" smtClean="0"/>
              <a:t>Legislation to create a pathway</a:t>
            </a:r>
          </a:p>
        </p:txBody>
      </p:sp>
    </p:spTree>
    <p:extLst>
      <p:ext uri="{BB962C8B-B14F-4D97-AF65-F5344CB8AC3E}">
        <p14:creationId xmlns:p14="http://schemas.microsoft.com/office/powerpoint/2010/main" val="119203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 Fund Fundraising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Employee Giving</a:t>
            </a:r>
          </a:p>
          <a:p>
            <a:pPr lvl="1"/>
            <a:r>
              <a:rPr lang="en-US" dirty="0"/>
              <a:t>Employee Giving during Customer Services Week</a:t>
            </a:r>
          </a:p>
          <a:p>
            <a:pPr lvl="1"/>
            <a:r>
              <a:rPr lang="en-US" dirty="0"/>
              <a:t>Including </a:t>
            </a:r>
            <a:r>
              <a:rPr lang="en-US" dirty="0" smtClean="0"/>
              <a:t>Form </a:t>
            </a:r>
            <a:r>
              <a:rPr lang="en-US" dirty="0"/>
              <a:t>(Payroll Deduction) </a:t>
            </a:r>
            <a:r>
              <a:rPr lang="en-US" dirty="0" smtClean="0"/>
              <a:t>- </a:t>
            </a:r>
            <a:r>
              <a:rPr lang="en-US" dirty="0"/>
              <a:t>New Hire Packets</a:t>
            </a:r>
          </a:p>
          <a:p>
            <a:pPr lvl="1"/>
            <a:r>
              <a:rPr lang="en-US" dirty="0"/>
              <a:t>Leadership </a:t>
            </a:r>
            <a:r>
              <a:rPr lang="en-US" dirty="0" smtClean="0"/>
              <a:t>Call </a:t>
            </a:r>
            <a:r>
              <a:rPr lang="en-US" dirty="0"/>
              <a:t>Out</a:t>
            </a:r>
          </a:p>
          <a:p>
            <a:pPr lvl="1"/>
            <a:r>
              <a:rPr lang="en-US" dirty="0" smtClean="0"/>
              <a:t>Employee Website </a:t>
            </a:r>
            <a:r>
              <a:rPr lang="en-US" dirty="0"/>
              <a:t>Donation Portal</a:t>
            </a:r>
          </a:p>
          <a:p>
            <a:pPr lvl="1"/>
            <a:r>
              <a:rPr lang="en-US" dirty="0"/>
              <a:t>Include </a:t>
            </a:r>
            <a:r>
              <a:rPr lang="en-US" dirty="0" smtClean="0"/>
              <a:t>giving information </a:t>
            </a:r>
            <a:r>
              <a:rPr lang="en-US" dirty="0"/>
              <a:t>at more Employee Events</a:t>
            </a:r>
          </a:p>
          <a:p>
            <a:pPr lvl="1"/>
            <a:r>
              <a:rPr lang="en-US" dirty="0"/>
              <a:t>Employee Awareness Campaign</a:t>
            </a:r>
          </a:p>
          <a:p>
            <a:pPr lvl="1"/>
            <a:r>
              <a:rPr lang="en-US" dirty="0"/>
              <a:t>Employee Engagement: </a:t>
            </a:r>
            <a:endParaRPr lang="en-US" dirty="0" smtClean="0"/>
          </a:p>
          <a:p>
            <a:pPr lvl="2"/>
            <a:r>
              <a:rPr lang="en-US" dirty="0" smtClean="0"/>
              <a:t>Create </a:t>
            </a:r>
            <a:r>
              <a:rPr lang="en-US" dirty="0"/>
              <a:t>an Employee Giving Steering Committee to filter Giving/Volunteering Efforts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6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 Fund Fundraising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Customer/Vendor/Trade Giving</a:t>
            </a:r>
          </a:p>
          <a:p>
            <a:pPr lvl="1"/>
            <a:r>
              <a:rPr lang="en-US" dirty="0" smtClean="0"/>
              <a:t>Website </a:t>
            </a:r>
            <a:r>
              <a:rPr lang="en-US" dirty="0"/>
              <a:t>Funding Portal</a:t>
            </a:r>
          </a:p>
          <a:p>
            <a:pPr lvl="1"/>
            <a:r>
              <a:rPr lang="en-US" dirty="0" smtClean="0"/>
              <a:t>Promotional </a:t>
            </a:r>
            <a:r>
              <a:rPr lang="en-US" dirty="0"/>
              <a:t>Material for Community Events</a:t>
            </a:r>
          </a:p>
          <a:p>
            <a:pPr lvl="1"/>
            <a:r>
              <a:rPr lang="en-US" dirty="0"/>
              <a:t>Community </a:t>
            </a:r>
            <a:r>
              <a:rPr lang="en-US" dirty="0" smtClean="0"/>
              <a:t>Funding </a:t>
            </a:r>
            <a:r>
              <a:rPr lang="en-US" dirty="0"/>
              <a:t>Event supported by Vendors/Trade</a:t>
            </a:r>
          </a:p>
          <a:p>
            <a:pPr lvl="2"/>
            <a:r>
              <a:rPr lang="en-US" b="1" dirty="0" smtClean="0"/>
              <a:t>Partnerships - add on services to earn revenue for your fund</a:t>
            </a:r>
          </a:p>
          <a:p>
            <a:pPr lvl="2"/>
            <a:r>
              <a:rPr lang="en-US" dirty="0" smtClean="0"/>
              <a:t>Target trade events you already sponsor</a:t>
            </a:r>
            <a:endParaRPr lang="en-US" dirty="0"/>
          </a:p>
          <a:p>
            <a:pPr lvl="2"/>
            <a:r>
              <a:rPr lang="en-US" dirty="0" smtClean="0"/>
              <a:t>Target community education events to highlight your fund</a:t>
            </a:r>
            <a:endParaRPr lang="en-US" dirty="0"/>
          </a:p>
          <a:p>
            <a:pPr lvl="2"/>
            <a:r>
              <a:rPr lang="en-US" dirty="0"/>
              <a:t>White Rive T-shirt </a:t>
            </a:r>
            <a:r>
              <a:rPr lang="en-US" dirty="0" smtClean="0"/>
              <a:t>promotion (Infrastructure project promotion)</a:t>
            </a:r>
            <a:endParaRPr lang="en-US" dirty="0"/>
          </a:p>
          <a:p>
            <a:pPr lvl="1"/>
            <a:r>
              <a:rPr lang="en-US" dirty="0"/>
              <a:t>Corporate Sponsored </a:t>
            </a:r>
            <a:r>
              <a:rPr lang="en-US" dirty="0" smtClean="0"/>
              <a:t>Events</a:t>
            </a:r>
          </a:p>
          <a:p>
            <a:pPr lvl="1"/>
            <a:r>
              <a:rPr lang="en-US" dirty="0" smtClean="0"/>
              <a:t>Promotion to </a:t>
            </a:r>
            <a:r>
              <a:rPr lang="en-US" dirty="0"/>
              <a:t>p</a:t>
            </a:r>
            <a:r>
              <a:rPr lang="en-US" dirty="0" smtClean="0"/>
              <a:t>hilanthropic organizations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81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000" dirty="0" smtClean="0"/>
              <a:t>Greg Sawyers</a:t>
            </a:r>
          </a:p>
          <a:p>
            <a:pPr marL="0" indent="0" algn="ctr">
              <a:buNone/>
            </a:pPr>
            <a:r>
              <a:rPr lang="en-US" sz="2000" dirty="0" smtClean="0"/>
              <a:t>Director of Customer Relationship</a:t>
            </a:r>
          </a:p>
          <a:p>
            <a:pPr marL="0" indent="0" algn="ctr">
              <a:buNone/>
            </a:pPr>
            <a:r>
              <a:rPr lang="en-US" sz="2000" dirty="0" smtClean="0">
                <a:hlinkClick r:id="rId2"/>
              </a:rPr>
              <a:t>gsawyers@citizensenergygroup.com</a:t>
            </a:r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397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Outreach efforts utilizing machine learning</a:t>
            </a:r>
          </a:p>
          <a:p>
            <a:pPr lvl="1"/>
            <a:r>
              <a:rPr lang="en-US" dirty="0" smtClean="0"/>
              <a:t>Promote customer engagement</a:t>
            </a:r>
          </a:p>
          <a:p>
            <a:pPr lvl="1"/>
            <a:r>
              <a:rPr lang="en-US" dirty="0" smtClean="0"/>
              <a:t>Increase program enrollment </a:t>
            </a:r>
          </a:p>
          <a:p>
            <a:pPr lvl="1"/>
            <a:r>
              <a:rPr lang="en-US" dirty="0" smtClean="0"/>
              <a:t>Increase grants distributed</a:t>
            </a:r>
          </a:p>
          <a:p>
            <a:r>
              <a:rPr lang="en-US" dirty="0" smtClean="0"/>
              <a:t>Regulatory process advocacy</a:t>
            </a:r>
          </a:p>
          <a:p>
            <a:pPr lvl="1"/>
            <a:r>
              <a:rPr lang="en-US" dirty="0" smtClean="0"/>
              <a:t>Overcoming objection to rate based programs</a:t>
            </a:r>
          </a:p>
          <a:p>
            <a:r>
              <a:rPr lang="en-US" dirty="0" smtClean="0"/>
              <a:t>Fundraising for your utility fuel fund</a:t>
            </a:r>
          </a:p>
          <a:p>
            <a:pPr lvl="1"/>
            <a:r>
              <a:rPr lang="en-US" dirty="0" smtClean="0"/>
              <a:t>Employees, Customers, Trade/Vendor Groups, Community and your own Utility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39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685800">
              <a:spcBef>
                <a:spcPts val="60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Artificial intelligence…</a:t>
            </a:r>
          </a:p>
          <a:p>
            <a:pPr marL="0" lvl="0" indent="0" defTabSz="685800">
              <a:spcBef>
                <a:spcPts val="600"/>
              </a:spcBef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685800">
              <a:spcBef>
                <a:spcPts val="60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applies </a:t>
            </a:r>
            <a:r>
              <a:rPr lang="en-US" sz="1800" b="1" dirty="0">
                <a:solidFill>
                  <a:srgbClr val="00285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advanced (statistical) analysis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800" b="1" dirty="0">
                <a:solidFill>
                  <a:srgbClr val="00285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logic-based techniques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b="1" dirty="0">
                <a:solidFill>
                  <a:srgbClr val="00285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defTabSz="685800">
              <a:spcBef>
                <a:spcPts val="60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including machine learning, to:</a:t>
            </a:r>
          </a:p>
          <a:p>
            <a:pPr marL="0" lvl="0" indent="0" defTabSz="685800">
              <a:spcBef>
                <a:spcPts val="600"/>
              </a:spcBef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685800">
              <a:spcBef>
                <a:spcPts val="600"/>
              </a:spcBef>
              <a:buClr>
                <a:srgbClr val="002856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interpret events</a:t>
            </a:r>
          </a:p>
          <a:p>
            <a:pPr lvl="0" defTabSz="685800">
              <a:spcBef>
                <a:spcPts val="600"/>
              </a:spcBef>
              <a:buClr>
                <a:srgbClr val="002856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 and improve accuracy over time</a:t>
            </a:r>
          </a:p>
          <a:p>
            <a:pPr lvl="0" defTabSz="685800">
              <a:spcBef>
                <a:spcPts val="600"/>
              </a:spcBef>
              <a:buClr>
                <a:srgbClr val="002856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and automate decisions</a:t>
            </a:r>
          </a:p>
          <a:p>
            <a:pPr lvl="0" defTabSz="685800">
              <a:spcBef>
                <a:spcPts val="600"/>
              </a:spcBef>
              <a:buClr>
                <a:srgbClr val="002856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take actions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728C24-FC45-432A-8D25-F2D68760B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E6393DA-648E-454E-8BED-566E4ECC8F2E}"/>
              </a:ext>
            </a:extLst>
          </p:cNvPr>
          <p:cNvSpPr/>
          <p:nvPr/>
        </p:nvSpPr>
        <p:spPr>
          <a:xfrm>
            <a:off x="609600" y="6172200"/>
            <a:ext cx="2606804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solidFill>
                  <a:srgbClr val="212121"/>
                </a:solidFill>
                <a:latin typeface="Gartner sans"/>
              </a:rPr>
              <a:t>Source: </a:t>
            </a:r>
            <a:r>
              <a:rPr lang="en-US" sz="750" dirty="0">
                <a:solidFill>
                  <a:srgbClr val="212121"/>
                </a:solidFill>
                <a:latin typeface="Gartner sans"/>
                <a:hlinkClick r:id="rId3"/>
              </a:rPr>
              <a:t>“Artificial Intelligence Primer for 2019”</a:t>
            </a:r>
            <a:r>
              <a:rPr lang="en-US" sz="750" dirty="0">
                <a:solidFill>
                  <a:srgbClr val="212121"/>
                </a:solidFill>
                <a:latin typeface="Gartner sans"/>
              </a:rPr>
              <a:t> (</a:t>
            </a:r>
            <a:r>
              <a:rPr lang="en-US" sz="750" dirty="0">
                <a:solidFill>
                  <a:srgbClr val="000000"/>
                </a:solidFill>
                <a:latin typeface="Arial"/>
              </a:rPr>
              <a:t>G00375759)</a:t>
            </a:r>
            <a:endParaRPr lang="en-US" sz="750" dirty="0">
              <a:solidFill>
                <a:srgbClr val="212121"/>
              </a:solidFill>
              <a:latin typeface="Gartner sans"/>
            </a:endParaRP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xmlns="" id="{6CCF682A-37DD-4B61-94FD-6C2A13965E9C}"/>
              </a:ext>
            </a:extLst>
          </p:cNvPr>
          <p:cNvSpPr txBox="1">
            <a:spLocks/>
          </p:cNvSpPr>
          <p:nvPr/>
        </p:nvSpPr>
        <p:spPr>
          <a:xfrm>
            <a:off x="633337" y="5638800"/>
            <a:ext cx="2140172" cy="2984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719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90000"/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90000"/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438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90000"/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02856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Improved predictions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02856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Freeform 415">
            <a:extLst>
              <a:ext uri="{FF2B5EF4-FFF2-40B4-BE49-F238E27FC236}">
                <a16:creationId xmlns:a16="http://schemas.microsoft.com/office/drawing/2014/main" xmlns="" id="{4579A015-F0B1-4924-A0E5-6E43547D8470}"/>
              </a:ext>
            </a:extLst>
          </p:cNvPr>
          <p:cNvSpPr>
            <a:spLocks noEditPoints="1"/>
          </p:cNvSpPr>
          <p:nvPr/>
        </p:nvSpPr>
        <p:spPr bwMode="auto">
          <a:xfrm>
            <a:off x="1143000" y="5019728"/>
            <a:ext cx="985594" cy="489580"/>
          </a:xfrm>
          <a:custGeom>
            <a:avLst/>
            <a:gdLst>
              <a:gd name="T0" fmla="*/ 112 w 224"/>
              <a:gd name="T1" fmla="*/ 16 h 128"/>
              <a:gd name="T2" fmla="*/ 205 w 224"/>
              <a:gd name="T3" fmla="*/ 64 h 128"/>
              <a:gd name="T4" fmla="*/ 112 w 224"/>
              <a:gd name="T5" fmla="*/ 112 h 128"/>
              <a:gd name="T6" fmla="*/ 19 w 224"/>
              <a:gd name="T7" fmla="*/ 64 h 128"/>
              <a:gd name="T8" fmla="*/ 112 w 224"/>
              <a:gd name="T9" fmla="*/ 16 h 128"/>
              <a:gd name="T10" fmla="*/ 112 w 224"/>
              <a:gd name="T11" fmla="*/ 0 h 128"/>
              <a:gd name="T12" fmla="*/ 0 w 224"/>
              <a:gd name="T13" fmla="*/ 64 h 128"/>
              <a:gd name="T14" fmla="*/ 112 w 224"/>
              <a:gd name="T15" fmla="*/ 128 h 128"/>
              <a:gd name="T16" fmla="*/ 224 w 224"/>
              <a:gd name="T17" fmla="*/ 64 h 128"/>
              <a:gd name="T18" fmla="*/ 112 w 224"/>
              <a:gd name="T19" fmla="*/ 0 h 128"/>
              <a:gd name="T20" fmla="*/ 112 w 224"/>
              <a:gd name="T21" fmla="*/ 38 h 128"/>
              <a:gd name="T22" fmla="*/ 138 w 224"/>
              <a:gd name="T23" fmla="*/ 64 h 128"/>
              <a:gd name="T24" fmla="*/ 112 w 224"/>
              <a:gd name="T25" fmla="*/ 90 h 128"/>
              <a:gd name="T26" fmla="*/ 86 w 224"/>
              <a:gd name="T27" fmla="*/ 64 h 128"/>
              <a:gd name="T28" fmla="*/ 112 w 224"/>
              <a:gd name="T29" fmla="*/ 38 h 128"/>
              <a:gd name="T30" fmla="*/ 112 w 224"/>
              <a:gd name="T31" fmla="*/ 22 h 128"/>
              <a:gd name="T32" fmla="*/ 70 w 224"/>
              <a:gd name="T33" fmla="*/ 64 h 128"/>
              <a:gd name="T34" fmla="*/ 112 w 224"/>
              <a:gd name="T35" fmla="*/ 106 h 128"/>
              <a:gd name="T36" fmla="*/ 154 w 224"/>
              <a:gd name="T37" fmla="*/ 64 h 128"/>
              <a:gd name="T38" fmla="*/ 112 w 224"/>
              <a:gd name="T39" fmla="*/ 2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24" h="128">
                <a:moveTo>
                  <a:pt x="112" y="16"/>
                </a:moveTo>
                <a:cubicBezTo>
                  <a:pt x="166" y="16"/>
                  <a:pt x="195" y="49"/>
                  <a:pt x="205" y="64"/>
                </a:cubicBezTo>
                <a:cubicBezTo>
                  <a:pt x="195" y="79"/>
                  <a:pt x="166" y="112"/>
                  <a:pt x="112" y="112"/>
                </a:cubicBezTo>
                <a:cubicBezTo>
                  <a:pt x="58" y="112"/>
                  <a:pt x="29" y="79"/>
                  <a:pt x="19" y="64"/>
                </a:cubicBezTo>
                <a:cubicBezTo>
                  <a:pt x="29" y="49"/>
                  <a:pt x="58" y="16"/>
                  <a:pt x="112" y="16"/>
                </a:cubicBezTo>
                <a:moveTo>
                  <a:pt x="112" y="0"/>
                </a:moveTo>
                <a:cubicBezTo>
                  <a:pt x="32" y="0"/>
                  <a:pt x="0" y="64"/>
                  <a:pt x="0" y="64"/>
                </a:cubicBezTo>
                <a:cubicBezTo>
                  <a:pt x="0" y="64"/>
                  <a:pt x="32" y="128"/>
                  <a:pt x="112" y="128"/>
                </a:cubicBezTo>
                <a:cubicBezTo>
                  <a:pt x="192" y="128"/>
                  <a:pt x="224" y="64"/>
                  <a:pt x="224" y="64"/>
                </a:cubicBezTo>
                <a:cubicBezTo>
                  <a:pt x="224" y="64"/>
                  <a:pt x="192" y="0"/>
                  <a:pt x="112" y="0"/>
                </a:cubicBezTo>
                <a:moveTo>
                  <a:pt x="112" y="38"/>
                </a:moveTo>
                <a:cubicBezTo>
                  <a:pt x="126" y="38"/>
                  <a:pt x="138" y="50"/>
                  <a:pt x="138" y="64"/>
                </a:cubicBezTo>
                <a:cubicBezTo>
                  <a:pt x="138" y="78"/>
                  <a:pt x="126" y="90"/>
                  <a:pt x="112" y="90"/>
                </a:cubicBezTo>
                <a:cubicBezTo>
                  <a:pt x="98" y="90"/>
                  <a:pt x="86" y="78"/>
                  <a:pt x="86" y="64"/>
                </a:cubicBezTo>
                <a:cubicBezTo>
                  <a:pt x="86" y="50"/>
                  <a:pt x="98" y="38"/>
                  <a:pt x="112" y="38"/>
                </a:cubicBezTo>
                <a:moveTo>
                  <a:pt x="112" y="22"/>
                </a:moveTo>
                <a:cubicBezTo>
                  <a:pt x="89" y="22"/>
                  <a:pt x="70" y="41"/>
                  <a:pt x="70" y="64"/>
                </a:cubicBezTo>
                <a:cubicBezTo>
                  <a:pt x="70" y="87"/>
                  <a:pt x="89" y="106"/>
                  <a:pt x="112" y="106"/>
                </a:cubicBezTo>
                <a:cubicBezTo>
                  <a:pt x="135" y="106"/>
                  <a:pt x="154" y="87"/>
                  <a:pt x="154" y="64"/>
                </a:cubicBezTo>
                <a:cubicBezTo>
                  <a:pt x="154" y="41"/>
                  <a:pt x="135" y="22"/>
                  <a:pt x="112" y="22"/>
                </a:cubicBezTo>
              </a:path>
            </a:pathLst>
          </a:custGeom>
          <a:solidFill>
            <a:srgbClr val="FF540A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xmlns="" id="{A72CB2BE-476F-4827-8053-64FFFBEF7255}"/>
              </a:ext>
            </a:extLst>
          </p:cNvPr>
          <p:cNvSpPr txBox="1">
            <a:spLocks/>
          </p:cNvSpPr>
          <p:nvPr/>
        </p:nvSpPr>
        <p:spPr>
          <a:xfrm>
            <a:off x="2961208" y="5638800"/>
            <a:ext cx="2372792" cy="3624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719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90000"/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90000"/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438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90000"/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02856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More-accurate decisions</a:t>
            </a:r>
          </a:p>
        </p:txBody>
      </p:sp>
      <p:sp>
        <p:nvSpPr>
          <p:cNvPr id="25" name="Freeform 525">
            <a:extLst>
              <a:ext uri="{FF2B5EF4-FFF2-40B4-BE49-F238E27FC236}">
                <a16:creationId xmlns:a16="http://schemas.microsoft.com/office/drawing/2014/main" xmlns="" id="{544F685A-B761-4FCC-8C91-C90AA281303D}"/>
              </a:ext>
            </a:extLst>
          </p:cNvPr>
          <p:cNvSpPr>
            <a:spLocks noEditPoints="1"/>
          </p:cNvSpPr>
          <p:nvPr/>
        </p:nvSpPr>
        <p:spPr bwMode="auto">
          <a:xfrm>
            <a:off x="3810000" y="4800600"/>
            <a:ext cx="586791" cy="685277"/>
          </a:xfrm>
          <a:custGeom>
            <a:avLst/>
            <a:gdLst>
              <a:gd name="T0" fmla="*/ 176 w 186"/>
              <a:gd name="T1" fmla="*/ 60 h 188"/>
              <a:gd name="T2" fmla="*/ 128 w 186"/>
              <a:gd name="T3" fmla="*/ 60 h 188"/>
              <a:gd name="T4" fmla="*/ 133 w 186"/>
              <a:gd name="T5" fmla="*/ 44 h 188"/>
              <a:gd name="T6" fmla="*/ 111 w 186"/>
              <a:gd name="T7" fmla="*/ 4 h 188"/>
              <a:gd name="T8" fmla="*/ 96 w 186"/>
              <a:gd name="T9" fmla="*/ 0 h 188"/>
              <a:gd name="T10" fmla="*/ 60 w 186"/>
              <a:gd name="T11" fmla="*/ 76 h 188"/>
              <a:gd name="T12" fmla="*/ 40 w 186"/>
              <a:gd name="T13" fmla="*/ 76 h 188"/>
              <a:gd name="T14" fmla="*/ 40 w 186"/>
              <a:gd name="T15" fmla="*/ 59 h 188"/>
              <a:gd name="T16" fmla="*/ 0 w 186"/>
              <a:gd name="T17" fmla="*/ 59 h 188"/>
              <a:gd name="T18" fmla="*/ 0 w 186"/>
              <a:gd name="T19" fmla="*/ 75 h 188"/>
              <a:gd name="T20" fmla="*/ 24 w 186"/>
              <a:gd name="T21" fmla="*/ 75 h 188"/>
              <a:gd name="T22" fmla="*/ 24 w 186"/>
              <a:gd name="T23" fmla="*/ 76 h 188"/>
              <a:gd name="T24" fmla="*/ 24 w 186"/>
              <a:gd name="T25" fmla="*/ 172 h 188"/>
              <a:gd name="T26" fmla="*/ 0 w 186"/>
              <a:gd name="T27" fmla="*/ 172 h 188"/>
              <a:gd name="T28" fmla="*/ 0 w 186"/>
              <a:gd name="T29" fmla="*/ 188 h 188"/>
              <a:gd name="T30" fmla="*/ 40 w 186"/>
              <a:gd name="T31" fmla="*/ 188 h 188"/>
              <a:gd name="T32" fmla="*/ 40 w 186"/>
              <a:gd name="T33" fmla="*/ 172 h 188"/>
              <a:gd name="T34" fmla="*/ 156 w 186"/>
              <a:gd name="T35" fmla="*/ 172 h 188"/>
              <a:gd name="T36" fmla="*/ 157 w 186"/>
              <a:gd name="T37" fmla="*/ 171 h 188"/>
              <a:gd name="T38" fmla="*/ 176 w 186"/>
              <a:gd name="T39" fmla="*/ 60 h 188"/>
              <a:gd name="T40" fmla="*/ 147 w 186"/>
              <a:gd name="T41" fmla="*/ 156 h 188"/>
              <a:gd name="T42" fmla="*/ 40 w 186"/>
              <a:gd name="T43" fmla="*/ 156 h 188"/>
              <a:gd name="T44" fmla="*/ 40 w 186"/>
              <a:gd name="T45" fmla="*/ 92 h 188"/>
              <a:gd name="T46" fmla="*/ 60 w 186"/>
              <a:gd name="T47" fmla="*/ 92 h 188"/>
              <a:gd name="T48" fmla="*/ 70 w 186"/>
              <a:gd name="T49" fmla="*/ 92 h 188"/>
              <a:gd name="T50" fmla="*/ 74 w 186"/>
              <a:gd name="T51" fmla="*/ 83 h 188"/>
              <a:gd name="T52" fmla="*/ 105 w 186"/>
              <a:gd name="T53" fmla="*/ 19 h 188"/>
              <a:gd name="T54" fmla="*/ 107 w 186"/>
              <a:gd name="T55" fmla="*/ 19 h 188"/>
              <a:gd name="T56" fmla="*/ 117 w 186"/>
              <a:gd name="T57" fmla="*/ 27 h 188"/>
              <a:gd name="T58" fmla="*/ 118 w 186"/>
              <a:gd name="T59" fmla="*/ 39 h 188"/>
              <a:gd name="T60" fmla="*/ 113 w 186"/>
              <a:gd name="T61" fmla="*/ 55 h 188"/>
              <a:gd name="T62" fmla="*/ 106 w 186"/>
              <a:gd name="T63" fmla="*/ 76 h 188"/>
              <a:gd name="T64" fmla="*/ 128 w 186"/>
              <a:gd name="T65" fmla="*/ 76 h 188"/>
              <a:gd name="T66" fmla="*/ 163 w 186"/>
              <a:gd name="T67" fmla="*/ 76 h 188"/>
              <a:gd name="T68" fmla="*/ 147 w 186"/>
              <a:gd name="T69" fmla="*/ 156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6" h="188">
                <a:moveTo>
                  <a:pt x="176" y="60"/>
                </a:moveTo>
                <a:cubicBezTo>
                  <a:pt x="128" y="60"/>
                  <a:pt x="128" y="60"/>
                  <a:pt x="128" y="60"/>
                </a:cubicBezTo>
                <a:cubicBezTo>
                  <a:pt x="133" y="44"/>
                  <a:pt x="133" y="44"/>
                  <a:pt x="133" y="44"/>
                </a:cubicBezTo>
                <a:cubicBezTo>
                  <a:pt x="139" y="27"/>
                  <a:pt x="129" y="8"/>
                  <a:pt x="111" y="4"/>
                </a:cubicBezTo>
                <a:cubicBezTo>
                  <a:pt x="96" y="0"/>
                  <a:pt x="96" y="0"/>
                  <a:pt x="96" y="0"/>
                </a:cubicBezTo>
                <a:cubicBezTo>
                  <a:pt x="60" y="76"/>
                  <a:pt x="60" y="76"/>
                  <a:pt x="60" y="76"/>
                </a:cubicBezTo>
                <a:cubicBezTo>
                  <a:pt x="40" y="76"/>
                  <a:pt x="40" y="76"/>
                  <a:pt x="40" y="76"/>
                </a:cubicBezTo>
                <a:cubicBezTo>
                  <a:pt x="40" y="59"/>
                  <a:pt x="40" y="59"/>
                  <a:pt x="4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75"/>
                  <a:pt x="0" y="75"/>
                  <a:pt x="0" y="75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76"/>
                  <a:pt x="24" y="76"/>
                  <a:pt x="24" y="76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88"/>
                  <a:pt x="0" y="188"/>
                  <a:pt x="0" y="188"/>
                </a:cubicBezTo>
                <a:cubicBezTo>
                  <a:pt x="40" y="188"/>
                  <a:pt x="40" y="188"/>
                  <a:pt x="40" y="188"/>
                </a:cubicBezTo>
                <a:cubicBezTo>
                  <a:pt x="40" y="172"/>
                  <a:pt x="40" y="172"/>
                  <a:pt x="40" y="172"/>
                </a:cubicBezTo>
                <a:cubicBezTo>
                  <a:pt x="156" y="172"/>
                  <a:pt x="156" y="172"/>
                  <a:pt x="156" y="172"/>
                </a:cubicBezTo>
                <a:cubicBezTo>
                  <a:pt x="157" y="171"/>
                  <a:pt x="157" y="171"/>
                  <a:pt x="157" y="171"/>
                </a:cubicBezTo>
                <a:cubicBezTo>
                  <a:pt x="179" y="139"/>
                  <a:pt x="186" y="98"/>
                  <a:pt x="176" y="60"/>
                </a:cubicBezTo>
                <a:moveTo>
                  <a:pt x="147" y="156"/>
                </a:moveTo>
                <a:cubicBezTo>
                  <a:pt x="40" y="156"/>
                  <a:pt x="40" y="156"/>
                  <a:pt x="40" y="156"/>
                </a:cubicBezTo>
                <a:cubicBezTo>
                  <a:pt x="40" y="92"/>
                  <a:pt x="40" y="92"/>
                  <a:pt x="40" y="92"/>
                </a:cubicBezTo>
                <a:cubicBezTo>
                  <a:pt x="60" y="92"/>
                  <a:pt x="60" y="92"/>
                  <a:pt x="60" y="92"/>
                </a:cubicBezTo>
                <a:cubicBezTo>
                  <a:pt x="70" y="92"/>
                  <a:pt x="70" y="92"/>
                  <a:pt x="70" y="92"/>
                </a:cubicBezTo>
                <a:cubicBezTo>
                  <a:pt x="74" y="83"/>
                  <a:pt x="74" y="83"/>
                  <a:pt x="74" y="83"/>
                </a:cubicBezTo>
                <a:cubicBezTo>
                  <a:pt x="105" y="19"/>
                  <a:pt x="105" y="19"/>
                  <a:pt x="105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11" y="20"/>
                  <a:pt x="115" y="23"/>
                  <a:pt x="117" y="27"/>
                </a:cubicBezTo>
                <a:cubicBezTo>
                  <a:pt x="119" y="31"/>
                  <a:pt x="119" y="35"/>
                  <a:pt x="118" y="39"/>
                </a:cubicBezTo>
                <a:cubicBezTo>
                  <a:pt x="113" y="55"/>
                  <a:pt x="113" y="55"/>
                  <a:pt x="113" y="55"/>
                </a:cubicBezTo>
                <a:cubicBezTo>
                  <a:pt x="106" y="76"/>
                  <a:pt x="106" y="76"/>
                  <a:pt x="106" y="76"/>
                </a:cubicBezTo>
                <a:cubicBezTo>
                  <a:pt x="128" y="76"/>
                  <a:pt x="128" y="76"/>
                  <a:pt x="128" y="76"/>
                </a:cubicBezTo>
                <a:cubicBezTo>
                  <a:pt x="163" y="76"/>
                  <a:pt x="163" y="76"/>
                  <a:pt x="163" y="76"/>
                </a:cubicBezTo>
                <a:cubicBezTo>
                  <a:pt x="167" y="104"/>
                  <a:pt x="162" y="132"/>
                  <a:pt x="147" y="156"/>
                </a:cubicBezTo>
              </a:path>
            </a:pathLst>
          </a:custGeom>
          <a:solidFill>
            <a:srgbClr val="FF540A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xmlns="" id="{BBFC5772-9204-4A40-9D77-2BE510B49A0C}"/>
              </a:ext>
            </a:extLst>
          </p:cNvPr>
          <p:cNvSpPr txBox="1">
            <a:spLocks/>
          </p:cNvSpPr>
          <p:nvPr/>
        </p:nvSpPr>
        <p:spPr>
          <a:xfrm>
            <a:off x="5412109" y="5638800"/>
            <a:ext cx="2578709" cy="6106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719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90000"/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90000"/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438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90000"/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02856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Enhanced understanding through conversational interfaces and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augmented analytics</a:t>
            </a: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xmlns="" id="{D6C0EAD7-EB53-40A3-9E19-D5D77A95593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19800" y="4877323"/>
            <a:ext cx="681664" cy="685277"/>
            <a:chOff x="3591" y="1460"/>
            <a:chExt cx="943" cy="948"/>
          </a:xfrm>
          <a:solidFill>
            <a:srgbClr val="FF540A"/>
          </a:solidFill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xmlns="" id="{FF595961-E1BE-4011-B89A-C46F8F651D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5" y="1694"/>
              <a:ext cx="476" cy="586"/>
            </a:xfrm>
            <a:custGeom>
              <a:avLst/>
              <a:gdLst>
                <a:gd name="T0" fmla="*/ 84 w 104"/>
                <a:gd name="T1" fmla="*/ 128 h 128"/>
                <a:gd name="T2" fmla="*/ 20 w 104"/>
                <a:gd name="T3" fmla="*/ 128 h 128"/>
                <a:gd name="T4" fmla="*/ 20 w 104"/>
                <a:gd name="T5" fmla="*/ 93 h 128"/>
                <a:gd name="T6" fmla="*/ 0 w 104"/>
                <a:gd name="T7" fmla="*/ 52 h 128"/>
                <a:gd name="T8" fmla="*/ 52 w 104"/>
                <a:gd name="T9" fmla="*/ 0 h 128"/>
                <a:gd name="T10" fmla="*/ 104 w 104"/>
                <a:gd name="T11" fmla="*/ 52 h 128"/>
                <a:gd name="T12" fmla="*/ 84 w 104"/>
                <a:gd name="T13" fmla="*/ 93 h 128"/>
                <a:gd name="T14" fmla="*/ 84 w 104"/>
                <a:gd name="T15" fmla="*/ 128 h 128"/>
                <a:gd name="T16" fmla="*/ 36 w 104"/>
                <a:gd name="T17" fmla="*/ 112 h 128"/>
                <a:gd name="T18" fmla="*/ 68 w 104"/>
                <a:gd name="T19" fmla="*/ 112 h 128"/>
                <a:gd name="T20" fmla="*/ 68 w 104"/>
                <a:gd name="T21" fmla="*/ 85 h 128"/>
                <a:gd name="T22" fmla="*/ 72 w 104"/>
                <a:gd name="T23" fmla="*/ 82 h 128"/>
                <a:gd name="T24" fmla="*/ 88 w 104"/>
                <a:gd name="T25" fmla="*/ 52 h 128"/>
                <a:gd name="T26" fmla="*/ 52 w 104"/>
                <a:gd name="T27" fmla="*/ 16 h 128"/>
                <a:gd name="T28" fmla="*/ 16 w 104"/>
                <a:gd name="T29" fmla="*/ 52 h 128"/>
                <a:gd name="T30" fmla="*/ 32 w 104"/>
                <a:gd name="T31" fmla="*/ 82 h 128"/>
                <a:gd name="T32" fmla="*/ 36 w 104"/>
                <a:gd name="T33" fmla="*/ 85 h 128"/>
                <a:gd name="T34" fmla="*/ 36 w 104"/>
                <a:gd name="T35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128">
                  <a:moveTo>
                    <a:pt x="84" y="128"/>
                  </a:moveTo>
                  <a:cubicBezTo>
                    <a:pt x="20" y="128"/>
                    <a:pt x="20" y="128"/>
                    <a:pt x="20" y="128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7" y="83"/>
                    <a:pt x="0" y="68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81" y="0"/>
                    <a:pt x="104" y="23"/>
                    <a:pt x="104" y="52"/>
                  </a:cubicBezTo>
                  <a:cubicBezTo>
                    <a:pt x="104" y="68"/>
                    <a:pt x="97" y="83"/>
                    <a:pt x="84" y="93"/>
                  </a:cubicBezTo>
                  <a:lnTo>
                    <a:pt x="84" y="128"/>
                  </a:lnTo>
                  <a:close/>
                  <a:moveTo>
                    <a:pt x="36" y="112"/>
                  </a:moveTo>
                  <a:cubicBezTo>
                    <a:pt x="68" y="112"/>
                    <a:pt x="68" y="112"/>
                    <a:pt x="68" y="112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72" y="82"/>
                    <a:pt x="72" y="82"/>
                    <a:pt x="72" y="82"/>
                  </a:cubicBezTo>
                  <a:cubicBezTo>
                    <a:pt x="82" y="75"/>
                    <a:pt x="88" y="64"/>
                    <a:pt x="88" y="52"/>
                  </a:cubicBezTo>
                  <a:cubicBezTo>
                    <a:pt x="88" y="32"/>
                    <a:pt x="72" y="16"/>
                    <a:pt x="52" y="16"/>
                  </a:cubicBezTo>
                  <a:cubicBezTo>
                    <a:pt x="32" y="16"/>
                    <a:pt x="16" y="32"/>
                    <a:pt x="16" y="52"/>
                  </a:cubicBezTo>
                  <a:cubicBezTo>
                    <a:pt x="16" y="64"/>
                    <a:pt x="22" y="75"/>
                    <a:pt x="32" y="82"/>
                  </a:cubicBezTo>
                  <a:cubicBezTo>
                    <a:pt x="36" y="85"/>
                    <a:pt x="36" y="85"/>
                    <a:pt x="36" y="85"/>
                  </a:cubicBezTo>
                  <a:lnTo>
                    <a:pt x="36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" name="Rectangle 6">
              <a:extLst>
                <a:ext uri="{FF2B5EF4-FFF2-40B4-BE49-F238E27FC236}">
                  <a16:creationId xmlns:a16="http://schemas.microsoft.com/office/drawing/2014/main" xmlns="" id="{51E8DB40-3219-4DCC-889F-23A47AA52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" y="2335"/>
              <a:ext cx="146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xmlns="" id="{2A62D5BD-4EFF-446A-A921-9E781C3CB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" y="1460"/>
              <a:ext cx="138" cy="197"/>
            </a:xfrm>
            <a:custGeom>
              <a:avLst/>
              <a:gdLst>
                <a:gd name="T0" fmla="*/ 74 w 138"/>
                <a:gd name="T1" fmla="*/ 197 h 197"/>
                <a:gd name="T2" fmla="*/ 0 w 138"/>
                <a:gd name="T3" fmla="*/ 27 h 197"/>
                <a:gd name="T4" fmla="*/ 69 w 138"/>
                <a:gd name="T5" fmla="*/ 0 h 197"/>
                <a:gd name="T6" fmla="*/ 138 w 138"/>
                <a:gd name="T7" fmla="*/ 169 h 197"/>
                <a:gd name="T8" fmla="*/ 74 w 138"/>
                <a:gd name="T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97">
                  <a:moveTo>
                    <a:pt x="74" y="197"/>
                  </a:moveTo>
                  <a:lnTo>
                    <a:pt x="0" y="27"/>
                  </a:lnTo>
                  <a:lnTo>
                    <a:pt x="69" y="0"/>
                  </a:lnTo>
                  <a:lnTo>
                    <a:pt x="138" y="169"/>
                  </a:lnTo>
                  <a:lnTo>
                    <a:pt x="74" y="1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xmlns="" id="{24F0A056-8053-469F-B539-BD8E0500D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" y="1707"/>
              <a:ext cx="197" cy="138"/>
            </a:xfrm>
            <a:custGeom>
              <a:avLst/>
              <a:gdLst>
                <a:gd name="T0" fmla="*/ 170 w 197"/>
                <a:gd name="T1" fmla="*/ 138 h 138"/>
                <a:gd name="T2" fmla="*/ 0 w 197"/>
                <a:gd name="T3" fmla="*/ 69 h 138"/>
                <a:gd name="T4" fmla="*/ 28 w 197"/>
                <a:gd name="T5" fmla="*/ 0 h 138"/>
                <a:gd name="T6" fmla="*/ 197 w 197"/>
                <a:gd name="T7" fmla="*/ 74 h 138"/>
                <a:gd name="T8" fmla="*/ 170 w 197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38">
                  <a:moveTo>
                    <a:pt x="170" y="138"/>
                  </a:moveTo>
                  <a:lnTo>
                    <a:pt x="0" y="69"/>
                  </a:lnTo>
                  <a:lnTo>
                    <a:pt x="28" y="0"/>
                  </a:lnTo>
                  <a:lnTo>
                    <a:pt x="197" y="74"/>
                  </a:lnTo>
                  <a:lnTo>
                    <a:pt x="170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xmlns="" id="{E19C19AD-18C9-4852-8968-2E4E12775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" y="2019"/>
              <a:ext cx="197" cy="137"/>
            </a:xfrm>
            <a:custGeom>
              <a:avLst/>
              <a:gdLst>
                <a:gd name="T0" fmla="*/ 28 w 197"/>
                <a:gd name="T1" fmla="*/ 137 h 137"/>
                <a:gd name="T2" fmla="*/ 0 w 197"/>
                <a:gd name="T3" fmla="*/ 68 h 137"/>
                <a:gd name="T4" fmla="*/ 170 w 197"/>
                <a:gd name="T5" fmla="*/ 0 h 137"/>
                <a:gd name="T6" fmla="*/ 197 w 197"/>
                <a:gd name="T7" fmla="*/ 64 h 137"/>
                <a:gd name="T8" fmla="*/ 28 w 197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37">
                  <a:moveTo>
                    <a:pt x="28" y="137"/>
                  </a:moveTo>
                  <a:lnTo>
                    <a:pt x="0" y="68"/>
                  </a:lnTo>
                  <a:lnTo>
                    <a:pt x="170" y="0"/>
                  </a:lnTo>
                  <a:lnTo>
                    <a:pt x="197" y="64"/>
                  </a:lnTo>
                  <a:lnTo>
                    <a:pt x="28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xmlns="" id="{3EE977F3-E215-4BDC-8980-EC76E99ED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" y="2019"/>
              <a:ext cx="196" cy="137"/>
            </a:xfrm>
            <a:custGeom>
              <a:avLst/>
              <a:gdLst>
                <a:gd name="T0" fmla="*/ 169 w 196"/>
                <a:gd name="T1" fmla="*/ 137 h 137"/>
                <a:gd name="T2" fmla="*/ 0 w 196"/>
                <a:gd name="T3" fmla="*/ 64 h 137"/>
                <a:gd name="T4" fmla="*/ 27 w 196"/>
                <a:gd name="T5" fmla="*/ 0 h 137"/>
                <a:gd name="T6" fmla="*/ 196 w 196"/>
                <a:gd name="T7" fmla="*/ 68 h 137"/>
                <a:gd name="T8" fmla="*/ 169 w 196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37">
                  <a:moveTo>
                    <a:pt x="169" y="137"/>
                  </a:moveTo>
                  <a:lnTo>
                    <a:pt x="0" y="64"/>
                  </a:lnTo>
                  <a:lnTo>
                    <a:pt x="27" y="0"/>
                  </a:lnTo>
                  <a:lnTo>
                    <a:pt x="196" y="68"/>
                  </a:lnTo>
                  <a:lnTo>
                    <a:pt x="169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xmlns="" id="{B476B56A-9F46-42C4-921E-4FA0F555B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" y="1707"/>
              <a:ext cx="196" cy="138"/>
            </a:xfrm>
            <a:custGeom>
              <a:avLst/>
              <a:gdLst>
                <a:gd name="T0" fmla="*/ 27 w 196"/>
                <a:gd name="T1" fmla="*/ 138 h 138"/>
                <a:gd name="T2" fmla="*/ 0 w 196"/>
                <a:gd name="T3" fmla="*/ 74 h 138"/>
                <a:gd name="T4" fmla="*/ 169 w 196"/>
                <a:gd name="T5" fmla="*/ 0 h 138"/>
                <a:gd name="T6" fmla="*/ 196 w 196"/>
                <a:gd name="T7" fmla="*/ 69 h 138"/>
                <a:gd name="T8" fmla="*/ 27 w 196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38">
                  <a:moveTo>
                    <a:pt x="27" y="138"/>
                  </a:moveTo>
                  <a:lnTo>
                    <a:pt x="0" y="74"/>
                  </a:lnTo>
                  <a:lnTo>
                    <a:pt x="169" y="0"/>
                  </a:lnTo>
                  <a:lnTo>
                    <a:pt x="196" y="69"/>
                  </a:lnTo>
                  <a:lnTo>
                    <a:pt x="27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xmlns="" id="{E226B6CC-2C06-4F92-92D9-5B90B2132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0" y="1460"/>
              <a:ext cx="137" cy="197"/>
            </a:xfrm>
            <a:custGeom>
              <a:avLst/>
              <a:gdLst>
                <a:gd name="T0" fmla="*/ 64 w 137"/>
                <a:gd name="T1" fmla="*/ 197 h 197"/>
                <a:gd name="T2" fmla="*/ 0 w 137"/>
                <a:gd name="T3" fmla="*/ 169 h 197"/>
                <a:gd name="T4" fmla="*/ 68 w 137"/>
                <a:gd name="T5" fmla="*/ 0 h 197"/>
                <a:gd name="T6" fmla="*/ 137 w 137"/>
                <a:gd name="T7" fmla="*/ 27 h 197"/>
                <a:gd name="T8" fmla="*/ 64 w 137"/>
                <a:gd name="T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97">
                  <a:moveTo>
                    <a:pt x="64" y="197"/>
                  </a:moveTo>
                  <a:lnTo>
                    <a:pt x="0" y="169"/>
                  </a:lnTo>
                  <a:lnTo>
                    <a:pt x="68" y="0"/>
                  </a:lnTo>
                  <a:lnTo>
                    <a:pt x="137" y="27"/>
                  </a:lnTo>
                  <a:lnTo>
                    <a:pt x="64" y="1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dirty="0">
                <a:solidFill>
                  <a:srgbClr val="00000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D96A3EC-D891-43E0-89F0-DC1B394A1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ARC Application: Inputs &amp; Weighting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xmlns="" id="{67936053-DD6C-44FF-9C77-CF12384B3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7054" y="1258586"/>
            <a:ext cx="2172046" cy="2407404"/>
          </a:xfrm>
        </p:spPr>
        <p:txBody>
          <a:bodyPr>
            <a:normAutofit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Model assigns importance to attributes called weight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Weight is assigned during training by the computer application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No human intervention is possible or required</a:t>
            </a:r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F3B57D76-2272-4AC8-B1FB-B6B4498F9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026943"/>
              </p:ext>
            </p:extLst>
          </p:nvPr>
        </p:nvGraphicFramePr>
        <p:xfrm>
          <a:off x="5620625" y="990600"/>
          <a:ext cx="3062680" cy="5517426"/>
        </p:xfrm>
        <a:graphic>
          <a:graphicData uri="http://schemas.openxmlformats.org/drawingml/2006/table">
            <a:tbl>
              <a:tblPr/>
              <a:tblGrid>
                <a:gridCol w="2354918">
                  <a:extLst>
                    <a:ext uri="{9D8B030D-6E8A-4147-A177-3AD203B41FA5}">
                      <a16:colId xmlns:a16="http://schemas.microsoft.com/office/drawing/2014/main" xmlns="" val="2896126774"/>
                    </a:ext>
                  </a:extLst>
                </a:gridCol>
                <a:gridCol w="707762">
                  <a:extLst>
                    <a:ext uri="{9D8B030D-6E8A-4147-A177-3AD203B41FA5}">
                      <a16:colId xmlns:a16="http://schemas.microsoft.com/office/drawing/2014/main" xmlns="" val="1147343054"/>
                    </a:ext>
                  </a:extLst>
                </a:gridCol>
              </a:tblGrid>
              <a:tr h="24880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Weighted Attribute</a:t>
                      </a: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Weight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0641843"/>
                  </a:ext>
                </a:extLst>
              </a:tr>
              <a:tr h="23695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Received Assistance Last Year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16.98%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9213250"/>
                  </a:ext>
                </a:extLst>
              </a:tr>
              <a:tr h="23695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Last Arrangement Date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10.13%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7413388"/>
                  </a:ext>
                </a:extLst>
              </a:tr>
              <a:tr h="23695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Average Bill (current year)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8.80%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9817664"/>
                  </a:ext>
                </a:extLst>
              </a:tr>
              <a:tr h="23695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Customer Establish Date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8.14%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6029963"/>
                  </a:ext>
                </a:extLst>
              </a:tr>
              <a:tr h="23695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Zip Code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7.35%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3732999"/>
                  </a:ext>
                </a:extLst>
              </a:tr>
              <a:tr h="23695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Establish Date</a:t>
                      </a: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7.31%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7551684"/>
                  </a:ext>
                </a:extLst>
              </a:tr>
              <a:tr h="23695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Average Bill(last year)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6.67%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9026448"/>
                  </a:ext>
                </a:extLst>
              </a:tr>
              <a:tr h="23695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Bill Count (account)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5.07%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8003382"/>
                  </a:ext>
                </a:extLst>
              </a:tr>
              <a:tr h="29254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CEG Credit Rating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4.98%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4723806"/>
                  </a:ext>
                </a:extLst>
              </a:tr>
              <a:tr h="23695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Latitude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4.51%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864884"/>
                  </a:ext>
                </a:extLst>
              </a:tr>
              <a:tr h="23695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Arrangement Completion 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4.44%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391996"/>
                  </a:ext>
                </a:extLst>
              </a:tr>
              <a:tr h="23695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Longitude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4.07%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3487945"/>
                  </a:ext>
                </a:extLst>
              </a:tr>
              <a:tr h="23695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Total Customer Arrangements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3.98%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6139548"/>
                  </a:ext>
                </a:extLst>
              </a:tr>
              <a:tr h="23695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Senior Citizen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2.98%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7634181"/>
                  </a:ext>
                </a:extLst>
              </a:tr>
              <a:tr h="23695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Water Service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1.53%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8369678"/>
                  </a:ext>
                </a:extLst>
              </a:tr>
              <a:tr h="23695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Deposit to Start Service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1.26%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346911"/>
                  </a:ext>
                </a:extLst>
              </a:tr>
              <a:tr h="23695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Gas Service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1.00%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8840573"/>
                  </a:ext>
                </a:extLst>
              </a:tr>
              <a:tr h="23695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Paperless Bill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0.34%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3150534"/>
                  </a:ext>
                </a:extLst>
              </a:tr>
              <a:tr h="23695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Paper Bill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0.24%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7349063"/>
                  </a:ext>
                </a:extLst>
              </a:tr>
              <a:tr h="23695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Sewer Service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0.21%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2750762"/>
                  </a:ext>
                </a:extLst>
              </a:tr>
              <a:tr h="23695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Current Deposit on File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0.02%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4999915"/>
                  </a:ext>
                </a:extLst>
              </a:tr>
              <a:tr h="23695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EBPB Bill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0.00%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241938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F2A95683-5216-47B4-9B29-9DEDA8D54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95891"/>
              </p:ext>
            </p:extLst>
          </p:nvPr>
        </p:nvGraphicFramePr>
        <p:xfrm>
          <a:off x="800393" y="990600"/>
          <a:ext cx="2354918" cy="5517426"/>
        </p:xfrm>
        <a:graphic>
          <a:graphicData uri="http://schemas.openxmlformats.org/drawingml/2006/table">
            <a:tbl>
              <a:tblPr/>
              <a:tblGrid>
                <a:gridCol w="2354918">
                  <a:extLst>
                    <a:ext uri="{9D8B030D-6E8A-4147-A177-3AD203B41FA5}">
                      <a16:colId xmlns:a16="http://schemas.microsoft.com/office/drawing/2014/main" xmlns="" val="2896126774"/>
                    </a:ext>
                  </a:extLst>
                </a:gridCol>
              </a:tblGrid>
              <a:tr h="24880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INPUTS FROM Customer Database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0641843"/>
                  </a:ext>
                </a:extLst>
              </a:tr>
              <a:tr h="23695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Account Establish Date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9213250"/>
                  </a:ext>
                </a:extLst>
              </a:tr>
              <a:tr h="23695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Customer Establish Date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7413388"/>
                  </a:ext>
                </a:extLst>
              </a:tr>
              <a:tr h="23695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Customer Arrangements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9817664"/>
                  </a:ext>
                </a:extLst>
              </a:tr>
              <a:tr h="23695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Last Arrangement Date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6029963"/>
                  </a:ext>
                </a:extLst>
              </a:tr>
              <a:tr h="23695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Arrangement Completion %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3732999"/>
                  </a:ext>
                </a:extLst>
              </a:tr>
              <a:tr h="23695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Average Bill (current year)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7551684"/>
                  </a:ext>
                </a:extLst>
              </a:tr>
              <a:tr h="23695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Average Bill (last year)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9026448"/>
                  </a:ext>
                </a:extLst>
              </a:tr>
              <a:tr h="23695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 Service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8003382"/>
                  </a:ext>
                </a:extLst>
              </a:tr>
              <a:tr h="2925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Water Service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4723806"/>
                  </a:ext>
                </a:extLst>
              </a:tr>
              <a:tr h="23695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Sewer Service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864884"/>
                  </a:ext>
                </a:extLst>
              </a:tr>
              <a:tr h="23695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Received Assistance Last Year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391996"/>
                  </a:ext>
                </a:extLst>
              </a:tr>
              <a:tr h="23695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Senior Citizen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3487945"/>
                  </a:ext>
                </a:extLst>
              </a:tr>
              <a:tr h="23695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Deposit to Start Service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6139548"/>
                  </a:ext>
                </a:extLst>
              </a:tr>
              <a:tr h="23695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Current Deposit on File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7634181"/>
                  </a:ext>
                </a:extLst>
              </a:tr>
              <a:tr h="23695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CEG Credit Rating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8369678"/>
                  </a:ext>
                </a:extLst>
              </a:tr>
              <a:tr h="23695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Latitude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346911"/>
                  </a:ext>
                </a:extLst>
              </a:tr>
              <a:tr h="23695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Longitude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8840573"/>
                  </a:ext>
                </a:extLst>
              </a:tr>
              <a:tr h="23695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Zip Code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3150534"/>
                  </a:ext>
                </a:extLst>
              </a:tr>
              <a:tr h="23695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Bill Type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7349063"/>
                  </a:ext>
                </a:extLst>
              </a:tr>
              <a:tr h="23695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Bill Count(account)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2750762"/>
                  </a:ext>
                </a:extLst>
              </a:tr>
              <a:tr h="23695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EBPB Bill</a:t>
                      </a: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4999915"/>
                  </a:ext>
                </a:extLst>
              </a:tr>
              <a:tr h="23695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7079" marR="7079" marT="70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2419380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77E70B75-F584-45B4-B042-4DD7E2ACE354}"/>
              </a:ext>
            </a:extLst>
          </p:cNvPr>
          <p:cNvCxnSpPr>
            <a:cxnSpLocks/>
          </p:cNvCxnSpPr>
          <p:nvPr/>
        </p:nvCxnSpPr>
        <p:spPr>
          <a:xfrm>
            <a:off x="3485742" y="4204748"/>
            <a:ext cx="2013358" cy="0"/>
          </a:xfrm>
          <a:prstGeom prst="straightConnector1">
            <a:avLst/>
          </a:prstGeom>
          <a:ln w="1524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8CC2B3BD-4430-46B7-AF6D-B491090CC930}"/>
              </a:ext>
            </a:extLst>
          </p:cNvPr>
          <p:cNvSpPr txBox="1">
            <a:spLocks/>
          </p:cNvSpPr>
          <p:nvPr/>
        </p:nvSpPr>
        <p:spPr bwMode="auto">
          <a:xfrm>
            <a:off x="3942826" y="3862713"/>
            <a:ext cx="889233" cy="53311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lvl="0" indent="0">
              <a:buNone/>
              <a:defRPr/>
            </a:pPr>
            <a:r>
              <a:rPr lang="en-US" sz="400" kern="0" dirty="0">
                <a:solidFill>
                  <a:srgbClr val="00B050"/>
                </a:solidFill>
                <a:latin typeface="8-bit Operator+" panose="02060503000000000000" pitchFamily="18" charset="0"/>
              </a:rPr>
              <a:t/>
            </a:r>
            <a:br>
              <a:rPr lang="en-US" sz="400" kern="0" dirty="0">
                <a:solidFill>
                  <a:srgbClr val="00B050"/>
                </a:solidFill>
                <a:latin typeface="8-bit Operator+" panose="02060503000000000000" pitchFamily="18" charset="0"/>
              </a:rPr>
            </a:br>
            <a:r>
              <a:rPr lang="en-US" sz="400" kern="0" dirty="0">
                <a:solidFill>
                  <a:srgbClr val="00B050"/>
                </a:solidFill>
                <a:latin typeface="8-bit Operator+" panose="02060503000000000000" pitchFamily="18" charset="0"/>
              </a:rPr>
              <a:t/>
            </a:r>
            <a:br>
              <a:rPr lang="en-US" sz="400" kern="0" dirty="0">
                <a:solidFill>
                  <a:srgbClr val="00B050"/>
                </a:solidFill>
                <a:latin typeface="8-bit Operator+" panose="02060503000000000000" pitchFamily="18" charset="0"/>
              </a:rPr>
            </a:br>
            <a:r>
              <a:rPr lang="en-US" sz="400" kern="0" dirty="0">
                <a:solidFill>
                  <a:srgbClr val="00B050"/>
                </a:solidFill>
                <a:latin typeface="8-bit Operator+" panose="02060503000000000000" pitchFamily="18" charset="0"/>
              </a:rPr>
              <a:t/>
            </a:r>
            <a:br>
              <a:rPr lang="en-US" sz="400" kern="0" dirty="0">
                <a:solidFill>
                  <a:srgbClr val="00B050"/>
                </a:solidFill>
                <a:latin typeface="8-bit Operator+" panose="02060503000000000000" pitchFamily="18" charset="0"/>
              </a:rPr>
            </a:br>
            <a:r>
              <a:rPr lang="en-US" sz="400" kern="0" dirty="0">
                <a:solidFill>
                  <a:srgbClr val="00B050"/>
                </a:solidFill>
                <a:latin typeface="8-bit Operator+" panose="02060503000000000000" pitchFamily="18" charset="0"/>
              </a:rPr>
              <a:t>&gt;Mnemosyne: A Machine Learning Solution</a:t>
            </a:r>
          </a:p>
          <a:p>
            <a:pPr marL="457200" lvl="1" indent="0">
              <a:buNone/>
              <a:defRPr/>
            </a:pPr>
            <a:r>
              <a:rPr lang="en-US" sz="400" kern="0" dirty="0">
                <a:solidFill>
                  <a:srgbClr val="00B050"/>
                </a:solidFill>
                <a:latin typeface="8-bit Operator+" panose="02060503000000000000" pitchFamily="18" charset="0"/>
              </a:rPr>
              <a:t>%Gradient Boosted Regression</a:t>
            </a:r>
          </a:p>
          <a:p>
            <a:pPr marL="457200" lvl="1" indent="0">
              <a:buNone/>
              <a:defRPr/>
            </a:pPr>
            <a:r>
              <a:rPr lang="en-US" sz="400" kern="0" dirty="0">
                <a:solidFill>
                  <a:srgbClr val="00B050"/>
                </a:solidFill>
                <a:latin typeface="8-bit Operator+" panose="02060503000000000000" pitchFamily="18" charset="0"/>
              </a:rPr>
              <a:t>%Numerical Input</a:t>
            </a:r>
          </a:p>
          <a:p>
            <a:pPr marL="457200" lvl="1" indent="0">
              <a:buNone/>
              <a:defRPr/>
            </a:pPr>
            <a:r>
              <a:rPr lang="en-US" sz="400" kern="0" dirty="0">
                <a:solidFill>
                  <a:srgbClr val="00B050"/>
                </a:solidFill>
                <a:latin typeface="8-bit Operator+" panose="02060503000000000000" pitchFamily="18" charset="0"/>
              </a:rPr>
              <a:t>%Continuous Numerical Output</a:t>
            </a:r>
          </a:p>
          <a:p>
            <a:pPr marL="0" lvl="0" indent="0">
              <a:buNone/>
              <a:defRPr/>
            </a:pPr>
            <a:r>
              <a:rPr lang="en-US" sz="400" kern="0" dirty="0">
                <a:solidFill>
                  <a:srgbClr val="00B050"/>
                </a:solidFill>
                <a:latin typeface="8-bit Operator+" panose="02060503000000000000" pitchFamily="18" charset="0"/>
              </a:rPr>
              <a:t>&gt;Neural Net Model</a:t>
            </a:r>
          </a:p>
          <a:p>
            <a:pPr marL="0" lvl="0" indent="0">
              <a:buNone/>
              <a:defRPr/>
            </a:pPr>
            <a:r>
              <a:rPr lang="en-US" sz="400" kern="0" dirty="0">
                <a:solidFill>
                  <a:srgbClr val="00B050"/>
                </a:solidFill>
                <a:latin typeface="8-bit Operator+" panose="02060503000000000000" pitchFamily="18" charset="0"/>
              </a:rPr>
              <a:t>&gt;Built with Python and Relevant Libraries </a:t>
            </a:r>
          </a:p>
          <a:p>
            <a:pPr marL="457200" lvl="1" indent="0">
              <a:buNone/>
              <a:defRPr/>
            </a:pPr>
            <a:r>
              <a:rPr lang="en-US" sz="400" kern="0" dirty="0">
                <a:solidFill>
                  <a:srgbClr val="00B050"/>
                </a:solidFill>
                <a:latin typeface="8-bit Operator+" panose="02060503000000000000" pitchFamily="18" charset="0"/>
              </a:rPr>
              <a:t>%SciPy</a:t>
            </a:r>
          </a:p>
          <a:p>
            <a:pPr marL="457200" lvl="1" indent="0">
              <a:buNone/>
              <a:defRPr/>
            </a:pPr>
            <a:r>
              <a:rPr lang="en-US" sz="400" kern="0" dirty="0">
                <a:solidFill>
                  <a:srgbClr val="00B050"/>
                </a:solidFill>
                <a:latin typeface="8-bit Operator+" panose="02060503000000000000" pitchFamily="18" charset="0"/>
              </a:rPr>
              <a:t>%</a:t>
            </a:r>
            <a:r>
              <a:rPr lang="en-US" sz="400" kern="0" dirty="0" err="1">
                <a:solidFill>
                  <a:srgbClr val="00B050"/>
                </a:solidFill>
                <a:latin typeface="8-bit Operator+" panose="02060503000000000000" pitchFamily="18" charset="0"/>
              </a:rPr>
              <a:t>Scikit</a:t>
            </a:r>
            <a:endParaRPr lang="en-US" sz="400" kern="0" dirty="0">
              <a:solidFill>
                <a:srgbClr val="00B050"/>
              </a:solidFill>
              <a:latin typeface="8-bit Operator+" panose="02060503000000000000" pitchFamily="18" charset="0"/>
            </a:endParaRPr>
          </a:p>
          <a:p>
            <a:pPr marL="457200" lvl="1" indent="0">
              <a:buNone/>
              <a:defRPr/>
            </a:pPr>
            <a:r>
              <a:rPr lang="en-US" sz="300" kern="0" dirty="0">
                <a:solidFill>
                  <a:srgbClr val="00B050"/>
                </a:solidFill>
                <a:latin typeface="8-bit Operator+" panose="02060503000000000000" pitchFamily="18" charset="0"/>
              </a:rPr>
              <a:t>%</a:t>
            </a:r>
            <a:r>
              <a:rPr lang="en-US" sz="300" kern="0" dirty="0" err="1">
                <a:solidFill>
                  <a:srgbClr val="00B050"/>
                </a:solidFill>
                <a:latin typeface="8-bit Operator+" panose="02060503000000000000" pitchFamily="18" charset="0"/>
              </a:rPr>
              <a:t>NumPy</a:t>
            </a:r>
            <a:endParaRPr lang="en-US" sz="300" kern="0" dirty="0">
              <a:solidFill>
                <a:srgbClr val="00B050"/>
              </a:solidFill>
              <a:latin typeface="8-bit Operator+" panose="02060503000000000000" pitchFamily="18" charset="0"/>
            </a:endParaRPr>
          </a:p>
          <a:p>
            <a:pPr marL="457200" lvl="1" indent="0">
              <a:buNone/>
              <a:defRPr/>
            </a:pPr>
            <a:r>
              <a:rPr lang="en-US" sz="300" kern="0" dirty="0">
                <a:solidFill>
                  <a:srgbClr val="00B050"/>
                </a:solidFill>
                <a:latin typeface="8-bit Operator+" panose="02060503000000000000" pitchFamily="18" charset="0"/>
              </a:rPr>
              <a:t>%Pandas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1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8-bit Operator+" panose="02060503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31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D7756A5-4283-4277-B862-800D7E7FA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Output - Risk Scale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xmlns="" id="{0C26C9BC-ADD5-491B-954F-126FD50E3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111" y="2665812"/>
            <a:ext cx="5474443" cy="3717460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Level 1</a:t>
            </a:r>
            <a:r>
              <a:rPr lang="en-US" sz="1800" dirty="0"/>
              <a:t>: Customer in financial distress </a:t>
            </a:r>
          </a:p>
          <a:p>
            <a:r>
              <a:rPr lang="en-US" sz="1800" dirty="0"/>
              <a:t>	   (8%, 29,853 accounts)</a:t>
            </a:r>
          </a:p>
          <a:p>
            <a:endParaRPr lang="en-US" sz="1800" dirty="0"/>
          </a:p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Level 2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n-US" sz="1800" dirty="0"/>
              <a:t> Customer with some financial distress 	   (11%, 42,672 accounts)</a:t>
            </a:r>
          </a:p>
          <a:p>
            <a:endParaRPr lang="en-US" sz="1800" dirty="0"/>
          </a:p>
          <a:p>
            <a:r>
              <a:rPr lang="en-US" sz="1800" b="1" dirty="0">
                <a:solidFill>
                  <a:srgbClr val="00B050"/>
                </a:solidFill>
              </a:rPr>
              <a:t>Level 3</a:t>
            </a:r>
            <a:r>
              <a:rPr lang="en-US" sz="1800" dirty="0">
                <a:solidFill>
                  <a:srgbClr val="00B050"/>
                </a:solidFill>
              </a:rPr>
              <a:t>: </a:t>
            </a:r>
            <a:r>
              <a:rPr lang="en-US" sz="1800" dirty="0"/>
              <a:t>No obvious or outward signs of financial 	   distress, but high risk behavior </a:t>
            </a:r>
          </a:p>
          <a:p>
            <a:r>
              <a:rPr lang="en-US" sz="1800" dirty="0"/>
              <a:t>	   (13%, 49,172 accounts)</a:t>
            </a:r>
          </a:p>
          <a:p>
            <a:endParaRPr lang="en-US" dirty="0"/>
          </a:p>
          <a:p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Level 4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sz="1800" dirty="0"/>
              <a:t>No Risk </a:t>
            </a:r>
          </a:p>
          <a:p>
            <a:r>
              <a:rPr lang="en-US" sz="1800" dirty="0"/>
              <a:t>	   (69%, 267,341 accounts)</a:t>
            </a:r>
          </a:p>
        </p:txBody>
      </p:sp>
      <p:pic>
        <p:nvPicPr>
          <p:cNvPr id="6" name="Picture 1" descr="image001">
            <a:extLst>
              <a:ext uri="{FF2B5EF4-FFF2-40B4-BE49-F238E27FC236}">
                <a16:creationId xmlns:a16="http://schemas.microsoft.com/office/drawing/2014/main" xmlns="" id="{5D153B19-5B88-4AE2-A801-F91BD3997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54" y="1066800"/>
            <a:ext cx="8320970" cy="114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A9BEEC4C-D2F3-4913-BC3D-155B05959D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0420724"/>
              </p:ext>
            </p:extLst>
          </p:nvPr>
        </p:nvGraphicFramePr>
        <p:xfrm>
          <a:off x="4402373" y="2468553"/>
          <a:ext cx="5351227" cy="3697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60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48A4B76-C78E-4768-854F-E81067B9F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Letter Campaign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E2E43F-AAEC-4AFD-95A7-B9F5537666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3835400" cy="496345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26D135D-5ABE-449E-A476-50D7629BA0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0" y="1295400"/>
            <a:ext cx="3830989" cy="495468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281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1CBC06F-A5AB-42E5-9AB5-9AA23A877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Campaign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76573D4-5C34-4A74-9A7E-582B8241A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400"/>
            <a:ext cx="2584541" cy="3931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05E892A-A7C2-4C0B-A648-2FCD7279D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222" y="1676400"/>
            <a:ext cx="2693048" cy="3931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82D5DEB-5F5C-409D-BF60-ECC82AE5C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3751" y="1676400"/>
            <a:ext cx="2573049" cy="3931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052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D9C9BB-FC3C-403C-A196-270FCE1A2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Account Analyzer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469ED07-4AC4-42FA-9634-762F771D7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0" y="1399682"/>
            <a:ext cx="8394128" cy="4759817"/>
          </a:xfrm>
          <a:prstGeom prst="rect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soft" dir="t"/>
          </a:scene3d>
          <a:sp3d prstMaterial="matte"/>
        </p:spPr>
      </p:pic>
    </p:spTree>
    <p:extLst>
      <p:ext uri="{BB962C8B-B14F-4D97-AF65-F5344CB8AC3E}">
        <p14:creationId xmlns:p14="http://schemas.microsoft.com/office/powerpoint/2010/main" val="47447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5197BDA-3B27-4E32-B320-705C6F524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Service Interface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E446D4D-123C-4539-B25D-857989872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01" y="1101479"/>
            <a:ext cx="8639519" cy="5312021"/>
          </a:xfrm>
          <a:prstGeom prst="rect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soft" dir="t"/>
          </a:scene3d>
          <a:sp3d prstMaterial="plastic"/>
        </p:spPr>
      </p:pic>
    </p:spTree>
    <p:extLst>
      <p:ext uri="{BB962C8B-B14F-4D97-AF65-F5344CB8AC3E}">
        <p14:creationId xmlns:p14="http://schemas.microsoft.com/office/powerpoint/2010/main" val="56115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g Sawyers_E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EUAC Assistance Potpourri 2019.potx" id="{E88B8872-DF3F-40A6-B40D-14538AC0A16D}" vid="{C6136ECD-5D21-4C3E-84F9-B7BA15EC9D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4EDE514EF3A4478B13991CEF711C40" ma:contentTypeVersion="1" ma:contentTypeDescription="Create a new document." ma:contentTypeScope="" ma:versionID="b7e2f4400b9a225d47301bc917d67e3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c29ae4ca400ac5c08079795251353e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26AAB73-69C7-4465-A947-66E9B65150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2CA56A-27BE-42B3-8585-116EACD15A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5641A6-215B-437D-914E-5824EC92BEAC}">
  <ds:schemaRefs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www.w3.org/XML/1998/namespace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Greg Sawyers_E6</Template>
  <TotalTime>53</TotalTime>
  <Words>578</Words>
  <Application>Microsoft Office PowerPoint</Application>
  <PresentationFormat>On-screen Show (4:3)</PresentationFormat>
  <Paragraphs>200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Greg Sawyers_E6</vt:lpstr>
      <vt:lpstr>Help the Customer,  Help Your Bottom Line   Assistance Potpourri  AI, Regulatory, &amp; Fundraising  </vt:lpstr>
      <vt:lpstr>Topics</vt:lpstr>
      <vt:lpstr>Machine Learning</vt:lpstr>
      <vt:lpstr>ARC Application: Inputs &amp; Weighting</vt:lpstr>
      <vt:lpstr>Output - Risk Scale</vt:lpstr>
      <vt:lpstr>Letter Campaign</vt:lpstr>
      <vt:lpstr>Email Campaign</vt:lpstr>
      <vt:lpstr>Online Account Analyzer</vt:lpstr>
      <vt:lpstr>Customer Service Interface</vt:lpstr>
      <vt:lpstr>Program Statistics</vt:lpstr>
      <vt:lpstr>Next Steps</vt:lpstr>
      <vt:lpstr>Navigating Regulatory Process</vt:lpstr>
      <vt:lpstr>Fuel Fund Fundraising</vt:lpstr>
      <vt:lpstr>Fuel Fund Fundraising</vt:lpstr>
      <vt:lpstr>Questions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 the Customer,  Help Your Bottom Line   Assistance Potpourri  AI, Regulatory, &amp; Fundraising  </dc:title>
  <dc:creator>NFFN -- Unit 3</dc:creator>
  <cp:lastModifiedBy>NFFN -- Unit 3</cp:lastModifiedBy>
  <cp:revision>1</cp:revision>
  <cp:lastPrinted>2018-03-30T14:56:58Z</cp:lastPrinted>
  <dcterms:created xsi:type="dcterms:W3CDTF">2019-06-04T16:03:29Z</dcterms:created>
  <dcterms:modified xsi:type="dcterms:W3CDTF">2019-06-04T16:57:17Z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0x010100E54EDE514EF3A4478B13991CEF711C40</vt:lpwstr>
  </property>
</Properties>
</file>