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3"/>
  </p:notesMasterIdLst>
  <p:sldIdLst>
    <p:sldId id="267" r:id="rId2"/>
    <p:sldId id="265" r:id="rId3"/>
    <p:sldId id="268" r:id="rId4"/>
    <p:sldId id="270" r:id="rId5"/>
    <p:sldId id="269" r:id="rId6"/>
    <p:sldId id="271" r:id="rId7"/>
    <p:sldId id="272" r:id="rId8"/>
    <p:sldId id="273" r:id="rId9"/>
    <p:sldId id="274" r:id="rId10"/>
    <p:sldId id="288" r:id="rId11"/>
    <p:sldId id="276" r:id="rId12"/>
    <p:sldId id="277" r:id="rId13"/>
    <p:sldId id="278" r:id="rId14"/>
    <p:sldId id="279" r:id="rId15"/>
    <p:sldId id="280" r:id="rId16"/>
    <p:sldId id="281" r:id="rId17"/>
    <p:sldId id="283" r:id="rId18"/>
    <p:sldId id="284" r:id="rId19"/>
    <p:sldId id="285" r:id="rId20"/>
    <p:sldId id="286" r:id="rId21"/>
    <p:sldId id="28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FC3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11" autoAdjust="0"/>
    <p:restoredTop sz="76146" autoAdjust="0"/>
  </p:normalViewPr>
  <p:slideViewPr>
    <p:cSldViewPr>
      <p:cViewPr varScale="1">
        <p:scale>
          <a:sx n="51" d="100"/>
          <a:sy n="51" d="100"/>
        </p:scale>
        <p:origin x="135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Allocation of LIHEAP Funds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C9F-4FB7-AA8E-5058F28706ED}"/>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1C9F-4FB7-AA8E-5058F28706ED}"/>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1C9F-4FB7-AA8E-5058F28706ED}"/>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1C9F-4FB7-AA8E-5058F28706ED}"/>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1C9F-4FB7-AA8E-5058F28706ED}"/>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B-1C9F-4FB7-AA8E-5058F28706ED}"/>
              </c:ext>
            </c:extLst>
          </c:dPt>
          <c:dPt>
            <c:idx val="6"/>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0D-1C9F-4FB7-AA8E-5058F28706ED}"/>
              </c:ext>
            </c:extLst>
          </c:dPt>
          <c:dLbls>
            <c:dLbl>
              <c:idx val="0"/>
              <c:layout>
                <c:manualLayout>
                  <c:x val="-1.0528713020846398E-16"/>
                  <c:y val="-5.1282051282051282E-3"/>
                </c:manualLayout>
              </c:layout>
              <c:spPr>
                <a:noFill/>
                <a:ln>
                  <a:no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accent3">
                          <a:lumMod val="7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callout2">
                      <a:avLst/>
                    </a:prstGeom>
                    <a:noFill/>
                    <a:ln>
                      <a:noFill/>
                    </a:ln>
                  </c15:spPr>
                </c:ext>
                <c:ext xmlns:c16="http://schemas.microsoft.com/office/drawing/2014/chart" uri="{C3380CC4-5D6E-409C-BE32-E72D297353CC}">
                  <c16:uniqueId val="{00000001-1C9F-4FB7-AA8E-5058F28706ED}"/>
                </c:ext>
              </c:extLst>
            </c:dLbl>
            <c:dLbl>
              <c:idx val="1"/>
              <c:layout>
                <c:manualLayout>
                  <c:x val="-3.015075376884422E-2"/>
                  <c:y val="-2.5641025641025641E-3"/>
                </c:manualLayout>
              </c:layout>
              <c:spPr>
                <a:noFill/>
                <a:ln w="9525" cap="flat" cmpd="sng" algn="ctr">
                  <a:solidFill>
                    <a:srgbClr val="548AB0"/>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accent3">
                          <a:lumMod val="7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callout2">
                      <a:avLst>
                        <a:gd name="adj1" fmla="val 69329"/>
                        <a:gd name="adj2" fmla="val 101565"/>
                        <a:gd name="adj3" fmla="val 69329"/>
                        <a:gd name="adj4" fmla="val 107046"/>
                        <a:gd name="adj5" fmla="val -17562"/>
                        <a:gd name="adj6" fmla="val 108446"/>
                      </a:avLst>
                    </a:prstGeom>
                    <a:noFill/>
                    <a:ln>
                      <a:noFill/>
                    </a:ln>
                  </c15:spPr>
                </c:ext>
                <c:ext xmlns:c16="http://schemas.microsoft.com/office/drawing/2014/chart" uri="{C3380CC4-5D6E-409C-BE32-E72D297353CC}">
                  <c16:uniqueId val="{00000003-1C9F-4FB7-AA8E-5058F28706ED}"/>
                </c:ext>
              </c:extLst>
            </c:dLbl>
            <c:dLbl>
              <c:idx val="2"/>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accent3">
                          <a:lumMod val="7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callout2">
                      <a:avLst>
                        <a:gd name="adj1" fmla="val 18750"/>
                        <a:gd name="adj2" fmla="val 100070"/>
                        <a:gd name="adj3" fmla="val 16342"/>
                        <a:gd name="adj4" fmla="val 105634"/>
                        <a:gd name="adj5" fmla="val 28201"/>
                        <a:gd name="adj6" fmla="val 112463"/>
                      </a:avLst>
                    </a:prstGeom>
                    <a:noFill/>
                    <a:ln>
                      <a:noFill/>
                    </a:ln>
                  </c15:spPr>
                </c:ext>
                <c:ext xmlns:c16="http://schemas.microsoft.com/office/drawing/2014/chart" uri="{C3380CC4-5D6E-409C-BE32-E72D297353CC}">
                  <c16:uniqueId val="{00000005-1C9F-4FB7-AA8E-5058F28706ED}"/>
                </c:ext>
              </c:extLst>
            </c:dLbl>
            <c:dLbl>
              <c:idx val="3"/>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accent3">
                          <a:lumMod val="7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callout2">
                      <a:avLst>
                        <a:gd name="adj1" fmla="val 23567"/>
                        <a:gd name="adj2" fmla="val 102195"/>
                        <a:gd name="adj3" fmla="val 23567"/>
                        <a:gd name="adj4" fmla="val 109190"/>
                        <a:gd name="adj5" fmla="val 61921"/>
                        <a:gd name="adj6" fmla="val 111461"/>
                      </a:avLst>
                    </a:prstGeom>
                    <a:noFill/>
                    <a:ln>
                      <a:noFill/>
                    </a:ln>
                  </c15:spPr>
                </c:ext>
                <c:ext xmlns:c16="http://schemas.microsoft.com/office/drawing/2014/chart" uri="{C3380CC4-5D6E-409C-BE32-E72D297353CC}">
                  <c16:uniqueId val="{00000007-1C9F-4FB7-AA8E-5058F28706ED}"/>
                </c:ext>
              </c:extLst>
            </c:dLbl>
            <c:dLbl>
              <c:idx val="4"/>
              <c:spPr>
                <a:noFill/>
                <a:ln w="9525" cap="flat" cmpd="sng" algn="ctr">
                  <a:solidFill>
                    <a:srgbClr val="548AB0"/>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accent3">
                          <a:lumMod val="7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callout2">
                      <a:avLst>
                        <a:gd name="adj1" fmla="val 9115"/>
                        <a:gd name="adj2" fmla="val 97882"/>
                        <a:gd name="adj3" fmla="val 9115"/>
                        <a:gd name="adj4" fmla="val 104178"/>
                        <a:gd name="adj5" fmla="val 100457"/>
                        <a:gd name="adj6" fmla="val 115029"/>
                      </a:avLst>
                    </a:prstGeom>
                    <a:noFill/>
                    <a:ln>
                      <a:noFill/>
                    </a:ln>
                  </c15:spPr>
                </c:ext>
                <c:ext xmlns:c16="http://schemas.microsoft.com/office/drawing/2014/chart" uri="{C3380CC4-5D6E-409C-BE32-E72D297353CC}">
                  <c16:uniqueId val="{00000009-1C9F-4FB7-AA8E-5058F28706ED}"/>
                </c:ext>
              </c:extLst>
            </c:dLbl>
            <c:dLbl>
              <c:idx val="5"/>
              <c:layout>
                <c:manualLayout>
                  <c:x val="-2.0100502512562866E-2"/>
                  <c:y val="3.5013123359580053E-3"/>
                </c:manualLayout>
              </c:layout>
              <c:spPr>
                <a:noFill/>
                <a:ln w="9525" cap="flat" cmpd="sng" algn="ctr">
                  <a:solidFill>
                    <a:srgbClr val="548AB0"/>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accent3">
                          <a:lumMod val="7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callout2">
                      <a:avLst>
                        <a:gd name="adj1" fmla="val 13933"/>
                        <a:gd name="adj2" fmla="val 105946"/>
                        <a:gd name="adj3" fmla="val 13932"/>
                        <a:gd name="adj4" fmla="val 116691"/>
                        <a:gd name="adj5" fmla="val 117317"/>
                        <a:gd name="adj6" fmla="val 118536"/>
                      </a:avLst>
                    </a:prstGeom>
                    <a:noFill/>
                    <a:ln>
                      <a:noFill/>
                    </a:ln>
                  </c15:spPr>
                </c:ext>
                <c:ext xmlns:c16="http://schemas.microsoft.com/office/drawing/2014/chart" uri="{C3380CC4-5D6E-409C-BE32-E72D297353CC}">
                  <c16:uniqueId val="{0000000B-1C9F-4FB7-AA8E-5058F28706ED}"/>
                </c:ext>
              </c:extLst>
            </c:dLbl>
            <c:dLbl>
              <c:idx val="6"/>
              <c:layout>
                <c:manualLayout>
                  <c:x val="5.4558506819813245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1C9F-4FB7-AA8E-5058F28706ED}"/>
                </c:ext>
              </c:extLst>
            </c:dLbl>
            <c:spPr>
              <a:noFill/>
              <a:ln>
                <a:solidFill>
                  <a:srgbClr val="548AB0"/>
                </a:solid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accent3">
                        <a:lumMod val="7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callout2">
                    <a:avLst/>
                  </a:prstGeom>
                  <a:noFill/>
                  <a:ln>
                    <a:noFill/>
                  </a:ln>
                </c15:spPr>
              </c:ext>
            </c:extLst>
          </c:dLbls>
          <c:cat>
            <c:strRef>
              <c:f>Sheet1!$A$2:$A$8</c:f>
              <c:strCache>
                <c:ptCount val="7"/>
                <c:pt idx="0">
                  <c:v>Heating Assistance</c:v>
                </c:pt>
                <c:pt idx="1">
                  <c:v>Cooling Assistance</c:v>
                </c:pt>
                <c:pt idx="2">
                  <c:v>Crisis Assistance</c:v>
                </c:pt>
                <c:pt idx="3">
                  <c:v>Weatherization</c:v>
                </c:pt>
                <c:pt idx="4">
                  <c:v>Administration</c:v>
                </c:pt>
                <c:pt idx="5">
                  <c:v>Carryover</c:v>
                </c:pt>
                <c:pt idx="6">
                  <c:v>Other</c:v>
                </c:pt>
              </c:strCache>
            </c:strRef>
          </c:cat>
          <c:val>
            <c:numRef>
              <c:f>Sheet1!$B$2:$B$8</c:f>
              <c:numCache>
                <c:formatCode>0%</c:formatCode>
                <c:ptCount val="7"/>
                <c:pt idx="0">
                  <c:v>0.51</c:v>
                </c:pt>
                <c:pt idx="1">
                  <c:v>7.0000000000000007E-2</c:v>
                </c:pt>
                <c:pt idx="2">
                  <c:v>0.16</c:v>
                </c:pt>
                <c:pt idx="3">
                  <c:v>0.11</c:v>
                </c:pt>
                <c:pt idx="4">
                  <c:v>0.09</c:v>
                </c:pt>
                <c:pt idx="5">
                  <c:v>0.05</c:v>
                </c:pt>
                <c:pt idx="6">
                  <c:v>0.02</c:v>
                </c:pt>
              </c:numCache>
            </c:numRef>
          </c:val>
          <c:extLst>
            <c:ext xmlns:c16="http://schemas.microsoft.com/office/drawing/2014/chart" uri="{C3380CC4-5D6E-409C-BE32-E72D297353CC}">
              <c16:uniqueId val="{0000000E-1C9F-4FB7-AA8E-5058F28706ED}"/>
            </c:ext>
          </c:extLst>
        </c:ser>
        <c:dLbls>
          <c:dLblPos val="outEnd"/>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DCEC89-CFE8-4923-A424-23D116E114F1}" type="datetimeFigureOut">
              <a:rPr lang="en-US" smtClean="0"/>
              <a:pPr/>
              <a:t>6/3/2019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a:t>Office of Community Services, Division of Energy Assistance</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23A3BD-D6B1-4A3E-906B-882F0A098F2F}" type="slidenum">
              <a:rPr lang="en-US" smtClean="0"/>
              <a:pPr/>
              <a:t>‹#›</a:t>
            </a:fld>
            <a:endParaRPr lang="en-US" dirty="0"/>
          </a:p>
        </p:txBody>
      </p:sp>
    </p:spTree>
    <p:extLst>
      <p:ext uri="{BB962C8B-B14F-4D97-AF65-F5344CB8AC3E}">
        <p14:creationId xmlns:p14="http://schemas.microsoft.com/office/powerpoint/2010/main" val="155842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23A3BD-D6B1-4A3E-906B-882F0A098F2F}" type="slidenum">
              <a:rPr lang="en-US" smtClean="0"/>
              <a:pPr/>
              <a:t>1</a:t>
            </a:fld>
            <a:endParaRPr lang="en-US" dirty="0"/>
          </a:p>
        </p:txBody>
      </p:sp>
    </p:spTree>
    <p:extLst>
      <p:ext uri="{BB962C8B-B14F-4D97-AF65-F5344CB8AC3E}">
        <p14:creationId xmlns:p14="http://schemas.microsoft.com/office/powerpoint/2010/main" val="3657795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table shows how LIHEAP funds are used by four different states: </a:t>
            </a:r>
            <a:r>
              <a:rPr lang="en-US" sz="1200" kern="1200" baseline="0" dirty="0">
                <a:solidFill>
                  <a:schemeClr val="tx1"/>
                </a:solidFill>
                <a:effectLst/>
                <a:latin typeface="+mn-lt"/>
                <a:ea typeface="+mn-ea"/>
                <a:cs typeface="+mn-cs"/>
              </a:rPr>
              <a:t>Texas, California, Virginia, and Wisconsin.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As you can see in the top three rows, Texas, Virginia, and Wisconsin each use more than 60% of their funds for regular LIHEAP bill assistance in the form of heating or cooling assistance, while California uses only about 25% for regular LIHEAP bill assistance.  Looking at crisis assistance, California uses a third of their funds for crisis assistance, while Virginia and Texas use 7 and 8 percent.   Finally, as you can see in the last row, California is the only state out of these four that uses funds for Assurance 16 services.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The point here that each state makes decisions within the statutory requirements on how to obligate and use their LIHEAP dollars to best meet their program objectives and goals. </a:t>
            </a:r>
            <a:endParaRPr lang="en-US" dirty="0"/>
          </a:p>
        </p:txBody>
      </p:sp>
      <p:sp>
        <p:nvSpPr>
          <p:cNvPr id="4" name="Slide Number Placeholder 3"/>
          <p:cNvSpPr>
            <a:spLocks noGrp="1"/>
          </p:cNvSpPr>
          <p:nvPr>
            <p:ph type="sldNum" sz="quarter" idx="10"/>
          </p:nvPr>
        </p:nvSpPr>
        <p:spPr/>
        <p:txBody>
          <a:bodyPr/>
          <a:lstStyle/>
          <a:p>
            <a:fld id="{A823A3BD-D6B1-4A3E-906B-882F0A098F2F}" type="slidenum">
              <a:rPr lang="en-US" smtClean="0"/>
              <a:pPr/>
              <a:t>10</a:t>
            </a:fld>
            <a:endParaRPr lang="en-US" dirty="0"/>
          </a:p>
        </p:txBody>
      </p:sp>
    </p:spTree>
    <p:extLst>
      <p:ext uri="{BB962C8B-B14F-4D97-AF65-F5344CB8AC3E}">
        <p14:creationId xmlns:p14="http://schemas.microsoft.com/office/powerpoint/2010/main" val="4155696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[Probably</a:t>
            </a:r>
            <a:r>
              <a:rPr lang="en-US" baseline="0" dirty="0"/>
              <a:t> best to r</a:t>
            </a:r>
            <a:r>
              <a:rPr lang="en-US" dirty="0"/>
              <a:t>ead from the slide]</a:t>
            </a:r>
          </a:p>
        </p:txBody>
      </p:sp>
      <p:sp>
        <p:nvSpPr>
          <p:cNvPr id="4" name="Slide Number Placeholder 3"/>
          <p:cNvSpPr>
            <a:spLocks noGrp="1"/>
          </p:cNvSpPr>
          <p:nvPr>
            <p:ph type="sldNum" sz="quarter" idx="10"/>
          </p:nvPr>
        </p:nvSpPr>
        <p:spPr/>
        <p:txBody>
          <a:bodyPr/>
          <a:lstStyle/>
          <a:p>
            <a:fld id="{9BCCBF21-67C2-4778-83C0-8B8E2EBC13AC}" type="slidenum">
              <a:rPr lang="en-US" smtClean="0"/>
              <a:t>11</a:t>
            </a:fld>
            <a:endParaRPr lang="en-US" dirty="0"/>
          </a:p>
        </p:txBody>
      </p:sp>
    </p:spTree>
    <p:extLst>
      <p:ext uri="{BB962C8B-B14F-4D97-AF65-F5344CB8AC3E}">
        <p14:creationId xmlns:p14="http://schemas.microsoft.com/office/powerpoint/2010/main" val="2862296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Wisconsin program shows one example of how the use of program funds can be coordinated. In Wisconsin, all funding sources are managed by the state program office. The state office contracts with local community-based organizations to do program intake, and then once the agency verifies program eligibility, the state office makes payment to the heating fuel vendor using LIHEAP funds and to the electric company using ratepayer funds. Similarly, if a household applies for weatherization, the local service delivery organizations is using LIHEAP, WAP, and ratepayer funds to deliver services to the client. </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12</a:t>
            </a:fld>
            <a:endParaRPr lang="en-US" dirty="0"/>
          </a:p>
        </p:txBody>
      </p:sp>
    </p:spTree>
    <p:extLst>
      <p:ext uri="{BB962C8B-B14F-4D97-AF65-F5344CB8AC3E}">
        <p14:creationId xmlns:p14="http://schemas.microsoft.com/office/powerpoint/2010/main" val="1526955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Minnesota program shows another example of how the use of program funds are used at the state level. In Wisconsin, only the Federal funding sources are managed by the state program offices. The state office contracts with local community-based organizations for both LIHEAP energy assistance and for weatherization services. However, there only is coordination of Federal and ratepayer funding sources if the electric and gas utilities choose to contract with their local community-based organization(s). </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13</a:t>
            </a:fld>
            <a:endParaRPr lang="en-US" dirty="0"/>
          </a:p>
        </p:txBody>
      </p:sp>
    </p:spTree>
    <p:extLst>
      <p:ext uri="{BB962C8B-B14F-4D97-AF65-F5344CB8AC3E}">
        <p14:creationId xmlns:p14="http://schemas.microsoft.com/office/powerpoint/2010/main" val="2148380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New Jersey, there is a lot of information sharing between the Federal program office and the ratepayer-funded programs. But they are for all practical purposes operated as separate funding sources and programs. With respect to energy assistance, the client is first assigned a LIHEAP benefit and then receives a separate ratepayer funded assistance benefit. And, a household can either receive services through the federally-funded WAP program or from the ratepayer-funded Comfort Partners program.</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you can see just from these three examples that there are lots of different ways to design your LIHEAP programs and to coordinate with other program funding sources. However, while the LIHEAP program offers lots of flexibility, it does come with certain responsibilities. </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14</a:t>
            </a:fld>
            <a:endParaRPr lang="en-US" dirty="0"/>
          </a:p>
        </p:txBody>
      </p:sp>
    </p:spTree>
    <p:extLst>
      <p:ext uri="{BB962C8B-B14F-4D97-AF65-F5344CB8AC3E}">
        <p14:creationId xmlns:p14="http://schemas.microsoft.com/office/powerpoint/2010/main" val="753765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 do not have time in this session to review these grantee responsibilities in detail. We recently conducted a National Training for LIHEAP and we had a 90-minute session to train grantees on all of specifics related to these assurances. My main goal today is just to alert you that … when the LIHEAP program manager in your state says that they are required to do “X” … it is likely that these statutory requirements are the foundation for that statement.  In the next couple of slides, I will furnish you with just a few examples of those restrictions and responsibilities. </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15</a:t>
            </a:fld>
            <a:endParaRPr lang="en-US" dirty="0"/>
          </a:p>
        </p:txBody>
      </p:sp>
    </p:spTree>
    <p:extLst>
      <p:ext uri="{BB962C8B-B14F-4D97-AF65-F5344CB8AC3E}">
        <p14:creationId xmlns:p14="http://schemas.microsoft.com/office/powerpoint/2010/main" val="36480692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 might ask your LIHEAP program manager why the program cannot serve moderate income households the way that some housing programs do … and the answer is that the statute does not allow that. But it also does not allow states to serve only very low income households. By statute, the program must make households with incomes up to 110 percent of poverty income-eligible for the program. And, the statute also say that owners and renters need to be treated equitably. Note that it does not say … the implication is that there must be an explicit policy with respect to the treatment of owners and renters. </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16</a:t>
            </a:fld>
            <a:endParaRPr lang="en-US" dirty="0"/>
          </a:p>
        </p:txBody>
      </p:sp>
    </p:spTree>
    <p:extLst>
      <p:ext uri="{BB962C8B-B14F-4D97-AF65-F5344CB8AC3E}">
        <p14:creationId xmlns:p14="http://schemas.microsoft.com/office/powerpoint/2010/main" val="1557203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statute also has something to say about crisis programs benefits. It requires grantees to set aside some funds to intervene with households in crises after March 15</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And, one reason that some state opt to administer their Crisis program through community-based organizations, even when they administer their regular grant through their social service system, is that the statute stipulates that households in crisis much receive assistance in a very short time period … 48 hours whenever a household applies for crisis assistance and 18 hours when the household is in a life-threatening situation. </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17</a:t>
            </a:fld>
            <a:endParaRPr lang="en-US" dirty="0"/>
          </a:p>
        </p:txBody>
      </p:sp>
    </p:spTree>
    <p:extLst>
      <p:ext uri="{BB962C8B-B14F-4D97-AF65-F5344CB8AC3E}">
        <p14:creationId xmlns:p14="http://schemas.microsoft.com/office/powerpoint/2010/main" val="971458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addition, the statute makes the state responsible for ensuring that vendors treat clients according to certain standards. They need to develop procedures that inform the client exactly how much was paid on their account and they need to ensure that vendors do not treat customers who receive LIHEAP benefits in an adverse manner. </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18</a:t>
            </a:fld>
            <a:endParaRPr lang="en-US" dirty="0"/>
          </a:p>
        </p:txBody>
      </p:sp>
    </p:spTree>
    <p:extLst>
      <p:ext uri="{BB962C8B-B14F-4D97-AF65-F5344CB8AC3E}">
        <p14:creationId xmlns:p14="http://schemas.microsoft.com/office/powerpoint/2010/main" val="3863716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statute requires your state LIHEAP program offices to engage all of you in the state planning process. You can take what you learned in this session, in this track, and this conference back to your state and begin to ask questions about why the LIHEAP program in your state does what it does … and why it does not do some of the things that you have learned that others states do. I do have confidence in our state LIHEAP Directors; and, I am confident that you will get good answers from them. But, hopefully, in some cases you will hear back … “Well, we could do that if members of the low-income energy community think that is a high priority way to use funds.” </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19</a:t>
            </a:fld>
            <a:endParaRPr lang="en-US" dirty="0"/>
          </a:p>
        </p:txBody>
      </p:sp>
    </p:spTree>
    <p:extLst>
      <p:ext uri="{BB962C8B-B14F-4D97-AF65-F5344CB8AC3E}">
        <p14:creationId xmlns:p14="http://schemas.microsoft.com/office/powerpoint/2010/main" val="3038387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of you are working to develop a comprehensive set of low-income energy policies and programs for your customers and clients. Using examples from different state programs, I will show you that there are many different ways that you can coordinate your LIHEAP program resources with those resources made available by utility ratepayers, state governments, and charitable organizations.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a result of the information that you receive in this session, we hope that you will be encouraged take a more active role in shaping your state’s LIHEAP program plan and working to ensure that your state’s program delivers high quality services to the clients who need them most.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is NOT “Dialogue with the Feds”. That session is tomorrow morning’s plenary. At that session you will be able to discuss LIHEAP policy issues with OCS program managers.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is NOT “LIHEAP 101”. That session is at the end of the day tomorrow. That session will furnish you with all of the basics about the LIHEAP program.</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2</a:t>
            </a:fld>
            <a:endParaRPr lang="en-US" dirty="0"/>
          </a:p>
        </p:txBody>
      </p:sp>
    </p:spTree>
    <p:extLst>
      <p:ext uri="{BB962C8B-B14F-4D97-AF65-F5344CB8AC3E}">
        <p14:creationId xmlns:p14="http://schemas.microsoft.com/office/powerpoint/2010/main" val="2493385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Session #2, you will hear from LIHEAP intake agencies about their work to build an effective coalition in Massachusetts. It might be useful for you to know that the time some of these agencies spend on that work is paid for by LIHEAP “leveraging” funds. [Note: Each state can use up to 0.08% of funds for this purpose.]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Session #4, you will hear from the Massachusetts LIHEAP director about how they are working with their intake agencies to ensure that the agencies are reaching out to clients to help them complete their application so that they can receive the program services.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Session #5, you will hear about how one local agency is working with clients to help them understand the benefits of energy assistance and is encouraging them to see the value of “responsible participation.” If you think that is needed in your state, it is possible that Assurance 16 funds could be used for that purpose.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Session #6, you will see how state LIHEAP agencies are using Performance Measures data to look at the linkages between LIHEAP funds and ratepayer energy assistance funds to ensure that they are working toward delivering effectively targeted benefits to all households.  </a:t>
            </a:r>
          </a:p>
          <a:p>
            <a:r>
              <a:rPr lang="en-US" sz="1200" kern="1200" dirty="0">
                <a:solidFill>
                  <a:schemeClr val="tx1"/>
                </a:solidFill>
                <a:effectLst/>
                <a:latin typeface="+mn-lt"/>
                <a:ea typeface="+mn-ea"/>
                <a:cs typeface="+mn-cs"/>
              </a:rPr>
              <a:t>Thanks for listening. Go Team!</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20</a:t>
            </a:fld>
            <a:endParaRPr lang="en-US" dirty="0"/>
          </a:p>
        </p:txBody>
      </p:sp>
    </p:spTree>
    <p:extLst>
      <p:ext uri="{BB962C8B-B14F-4D97-AF65-F5344CB8AC3E}">
        <p14:creationId xmlns:p14="http://schemas.microsoft.com/office/powerpoint/2010/main" val="266851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Branch Chief for the Energy Policy and Evaluation Branch of the Office of Community Services’ Division of Energy Assistance</a:t>
            </a:r>
            <a:endParaRPr lang="en-US" dirty="0"/>
          </a:p>
        </p:txBody>
      </p:sp>
      <p:sp>
        <p:nvSpPr>
          <p:cNvPr id="4" name="Slide Number Placeholder 3"/>
          <p:cNvSpPr>
            <a:spLocks noGrp="1"/>
          </p:cNvSpPr>
          <p:nvPr>
            <p:ph type="sldNum" sz="quarter" idx="5"/>
          </p:nvPr>
        </p:nvSpPr>
        <p:spPr/>
        <p:txBody>
          <a:bodyPr/>
          <a:lstStyle/>
          <a:p>
            <a:fld id="{A823A3BD-D6B1-4A3E-906B-882F0A098F2F}" type="slidenum">
              <a:rPr lang="en-US" smtClean="0"/>
              <a:pPr/>
              <a:t>21</a:t>
            </a:fld>
            <a:endParaRPr lang="en-US" dirty="0"/>
          </a:p>
        </p:txBody>
      </p:sp>
    </p:spTree>
    <p:extLst>
      <p:ext uri="{BB962C8B-B14F-4D97-AF65-F5344CB8AC3E}">
        <p14:creationId xmlns:p14="http://schemas.microsoft.com/office/powerpoint/2010/main" val="2826658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LIHEAP program delivers services to about 6 million low-income households in all 50 states, the District of Columbia, the major US territories, and to tribal organizations. In doing so, they verify income for the households that they serve, collected detailed demographic and housing information, and even collect heating fuel expenditures and electric expenditures for more than 1/3 of all households served by the program.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you are working to improve a low-income program in your jurisdiction and you want to know more about low-income households, your LIHEAP program office is likely to have the information that you need. If you are starting a new low-income program in your jurisdiction and you want to know how to reach low-income households, you might be able to collaborate with your LIHEAP program office in some way. </a:t>
            </a:r>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3</a:t>
            </a:fld>
            <a:endParaRPr lang="en-US" dirty="0"/>
          </a:p>
        </p:txBody>
      </p:sp>
    </p:spTree>
    <p:extLst>
      <p:ext uri="{BB962C8B-B14F-4D97-AF65-F5344CB8AC3E}">
        <p14:creationId xmlns:p14="http://schemas.microsoft.com/office/powerpoint/2010/main" val="1114885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If you want to target low-income energy services to certain types of households, your LIHEAP program office might be able to facilitate that by looking at their program database. And, even if you are trying to serve households who are not income-eligible for LIHEAP, you may be able to identify those households through by working with the LIHEAP program intake agencies and getting them to refer households that are “over-income” to your program.</a:t>
            </a:r>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4</a:t>
            </a:fld>
            <a:endParaRPr lang="en-US" dirty="0"/>
          </a:p>
        </p:txBody>
      </p:sp>
    </p:spTree>
    <p:extLst>
      <p:ext uri="{BB962C8B-B14F-4D97-AF65-F5344CB8AC3E}">
        <p14:creationId xmlns:p14="http://schemas.microsoft.com/office/powerpoint/2010/main" val="1460104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of you may think of LIHEAP mainly as energy assistance to help clients to pay their heating bills. And, as we will see in a moment, that is the primary way in which LIHEAP funds are used by our grantees. However, along with funding energy assistances, grantees can – at their option – allocate funds for other important services that they perceive are needed to address low-income energy affordability issues.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Examples include Crisis Assistance, Weatherization</a:t>
            </a:r>
            <a:r>
              <a:rPr lang="en-US" sz="1200" kern="1200" baseline="0" dirty="0">
                <a:solidFill>
                  <a:schemeClr val="tx1"/>
                </a:solidFill>
                <a:effectLst/>
                <a:latin typeface="+mn-lt"/>
                <a:ea typeface="+mn-ea"/>
                <a:cs typeface="+mn-cs"/>
              </a:rPr>
              <a:t> … [Next Slide]</a:t>
            </a:r>
            <a:r>
              <a:rPr lang="en-US"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5</a:t>
            </a:fld>
            <a:endParaRPr lang="en-US" dirty="0"/>
          </a:p>
        </p:txBody>
      </p:sp>
    </p:spTree>
    <p:extLst>
      <p:ext uri="{BB962C8B-B14F-4D97-AF65-F5344CB8AC3E}">
        <p14:creationId xmlns:p14="http://schemas.microsoft.com/office/powerpoint/2010/main" val="2715269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Assurance 16 Services, and Funds for the Development of Leveraging Resources.</a:t>
            </a:r>
          </a:p>
          <a:p>
            <a:endParaRPr lang="en-US" dirty="0"/>
          </a:p>
        </p:txBody>
      </p:sp>
      <p:sp>
        <p:nvSpPr>
          <p:cNvPr id="4" name="Slide Number Placeholder 3"/>
          <p:cNvSpPr>
            <a:spLocks noGrp="1"/>
          </p:cNvSpPr>
          <p:nvPr>
            <p:ph type="sldNum" sz="quarter" idx="10"/>
          </p:nvPr>
        </p:nvSpPr>
        <p:spPr/>
        <p:txBody>
          <a:bodyPr/>
          <a:lstStyle/>
          <a:p>
            <a:fld id="{9BCCBF21-67C2-4778-83C0-8B8E2EBC13AC}" type="slidenum">
              <a:rPr lang="en-US" smtClean="0"/>
              <a:t>6</a:t>
            </a:fld>
            <a:endParaRPr lang="en-US" dirty="0"/>
          </a:p>
        </p:txBody>
      </p:sp>
    </p:spTree>
    <p:extLst>
      <p:ext uri="{BB962C8B-B14F-4D97-AF65-F5344CB8AC3E}">
        <p14:creationId xmlns:p14="http://schemas.microsoft.com/office/powerpoint/2010/main" val="2398631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pie chart shows you how our state grantees use their funds. It shows that a little more than one-half of the funds are used for heating assistance, 7% for cooling assistance, and 17% for crisis assistance. In total, about 75% of program funds are used for helping low-income households with their energy bills. But over 10 percent is used for weatherization, just under 10% is used for program administration, and about 5% is carried over to the next fiscal year so that states can start up their programs in a timely way. </a:t>
            </a:r>
          </a:p>
          <a:p>
            <a:endParaRPr lang="en-US" dirty="0"/>
          </a:p>
        </p:txBody>
      </p:sp>
      <p:sp>
        <p:nvSpPr>
          <p:cNvPr id="4" name="Slide Number Placeholder 3"/>
          <p:cNvSpPr>
            <a:spLocks noGrp="1"/>
          </p:cNvSpPr>
          <p:nvPr>
            <p:ph type="sldNum" sz="quarter" idx="10"/>
          </p:nvPr>
        </p:nvSpPr>
        <p:spPr/>
        <p:txBody>
          <a:bodyPr/>
          <a:lstStyle/>
          <a:p>
            <a:fld id="{A823A3BD-D6B1-4A3E-906B-882F0A098F2F}" type="slidenum">
              <a:rPr lang="en-US" smtClean="0"/>
              <a:pPr/>
              <a:t>7</a:t>
            </a:fld>
            <a:endParaRPr lang="en-US" dirty="0"/>
          </a:p>
        </p:txBody>
      </p:sp>
    </p:spTree>
    <p:extLst>
      <p:ext uri="{BB962C8B-B14F-4D97-AF65-F5344CB8AC3E}">
        <p14:creationId xmlns:p14="http://schemas.microsoft.com/office/powerpoint/2010/main" val="899110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What you see on the screen right now is a “Grantee Profile.” These profiles have been developed for every state grantee and for the District of Columbia. They are located on the LIHEAP Performance Management Website and furnish you with a comprehensive set of information for each grantee.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chart shows you that Texas has chosen to use their LIHEAP funds in a way that is quite different from the national average. Given their climate, they perceive that it is most critical to furnish services for cooling assistance and allocate 60% of the funds for that purpose. In addition, they are allocating close to the maximum amount for weatherization. And, before you question whether that is a good use of funds in a cooling climate state, I will alert you that the National WAP Evaluation showed that weatherization is effective in reducing both heating and cooling costs in about equal measure. </a:t>
            </a:r>
          </a:p>
          <a:p>
            <a:endParaRPr lang="en-US" dirty="0"/>
          </a:p>
        </p:txBody>
      </p:sp>
      <p:sp>
        <p:nvSpPr>
          <p:cNvPr id="4" name="Slide Number Placeholder 3"/>
          <p:cNvSpPr>
            <a:spLocks noGrp="1"/>
          </p:cNvSpPr>
          <p:nvPr>
            <p:ph type="sldNum" sz="quarter" idx="10"/>
          </p:nvPr>
        </p:nvSpPr>
        <p:spPr/>
        <p:txBody>
          <a:bodyPr/>
          <a:lstStyle/>
          <a:p>
            <a:fld id="{A823A3BD-D6B1-4A3E-906B-882F0A098F2F}" type="slidenum">
              <a:rPr lang="en-US" smtClean="0"/>
              <a:pPr/>
              <a:t>8</a:t>
            </a:fld>
            <a:endParaRPr lang="en-US" dirty="0"/>
          </a:p>
        </p:txBody>
      </p:sp>
    </p:spTree>
    <p:extLst>
      <p:ext uri="{BB962C8B-B14F-4D97-AF65-F5344CB8AC3E}">
        <p14:creationId xmlns:p14="http://schemas.microsoft.com/office/powerpoint/2010/main" val="3610563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chart shows you that California is using their LIHEAP funds in still a different way. Rather than designating their funds as being limited to either heating or cooling, they run a year-round program that delivers benefits to clients in the season that they need it the most. They also have focused a significant share of their funds on other ways of addressing energy affordability issues, including allocation of 25% of their funds to weatherization and 5% of their funds to Assurance 16 services. </a:t>
            </a:r>
          </a:p>
          <a:p>
            <a:endParaRPr lang="en-US" dirty="0"/>
          </a:p>
        </p:txBody>
      </p:sp>
      <p:sp>
        <p:nvSpPr>
          <p:cNvPr id="4" name="Slide Number Placeholder 3"/>
          <p:cNvSpPr>
            <a:spLocks noGrp="1"/>
          </p:cNvSpPr>
          <p:nvPr>
            <p:ph type="sldNum" sz="quarter" idx="10"/>
          </p:nvPr>
        </p:nvSpPr>
        <p:spPr/>
        <p:txBody>
          <a:bodyPr/>
          <a:lstStyle/>
          <a:p>
            <a:fld id="{A823A3BD-D6B1-4A3E-906B-882F0A098F2F}" type="slidenum">
              <a:rPr lang="en-US" smtClean="0"/>
              <a:pPr/>
              <a:t>9</a:t>
            </a:fld>
            <a:endParaRPr lang="en-US" dirty="0"/>
          </a:p>
        </p:txBody>
      </p:sp>
    </p:spTree>
    <p:extLst>
      <p:ext uri="{BB962C8B-B14F-4D97-AF65-F5344CB8AC3E}">
        <p14:creationId xmlns:p14="http://schemas.microsoft.com/office/powerpoint/2010/main" val="4218812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3" name="Rounded Rectangle 12"/>
          <p:cNvSpPr/>
          <p:nvPr/>
        </p:nvSpPr>
        <p:spPr>
          <a:xfrm>
            <a:off x="65313" y="69755"/>
            <a:ext cx="9013372" cy="6692201"/>
          </a:xfrm>
          <a:prstGeom prst="roundRect">
            <a:avLst>
              <a:gd name="adj" fmla="val 4929"/>
            </a:avLst>
          </a:prstGeom>
          <a:solidFill>
            <a:schemeClr val="accent4">
              <a:lumMod val="60000"/>
              <a:lumOff val="40000"/>
            </a:schemeClr>
          </a:solidFill>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lumMod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Date Placeholder 27"/>
          <p:cNvSpPr>
            <a:spLocks noGrp="1"/>
          </p:cNvSpPr>
          <p:nvPr>
            <p:ph type="dt" sz="half" idx="10"/>
          </p:nvPr>
        </p:nvSpPr>
        <p:spPr/>
        <p:txBody>
          <a:bodyPr/>
          <a:lstStyle/>
          <a:p>
            <a:fld id="{CC02AEC8-E0E9-4623-AD0E-AD7B825E3A8D}" type="datetime1">
              <a:rPr lang="en-US" smtClean="0"/>
              <a:pPr/>
              <a:t>6/3/2019</a:t>
            </a:fld>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32540F5-BE53-4980-ABDE-DC5A5DE073AE}"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endParaRPr kumimoji="0" lang="en-US" dirty="0"/>
          </a:p>
        </p:txBody>
      </p:sp>
      <p:pic>
        <p:nvPicPr>
          <p:cNvPr id="15" name="Picture 14" descr="HHS and ACF logos"/>
          <p:cNvPicPr>
            <a:picLocks noChangeAspect="1"/>
          </p:cNvPicPr>
          <p:nvPr userDrawn="1"/>
        </p:nvPicPr>
        <p:blipFill>
          <a:blip r:embed="rId2" cstate="print"/>
          <a:stretch>
            <a:fillRect/>
          </a:stretch>
        </p:blipFill>
        <p:spPr>
          <a:xfrm>
            <a:off x="2590800" y="4953000"/>
            <a:ext cx="4106616" cy="838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4B45E9-2B42-4DCB-BDEF-BF058FBEEDFB}" type="datetime1">
              <a:rPr lang="en-US" smtClean="0"/>
              <a:pPr/>
              <a:t>6/3/2019</a:t>
            </a:fld>
            <a:endParaRPr lang="en-US" dirty="0"/>
          </a:p>
        </p:txBody>
      </p:sp>
      <p:sp>
        <p:nvSpPr>
          <p:cNvPr id="6" name="Slide Number Placeholder 5"/>
          <p:cNvSpPr>
            <a:spLocks noGrp="1"/>
          </p:cNvSpPr>
          <p:nvPr>
            <p:ph type="sldNum" sz="quarter" idx="12"/>
          </p:nvPr>
        </p:nvSpPr>
        <p:spPr/>
        <p:txBody>
          <a:bodyPr/>
          <a:lstStyle/>
          <a:p>
            <a:fld id="{232540F5-BE53-4980-ABDE-DC5A5DE073A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1600200" cy="5851525"/>
          </a:xfrm>
        </p:spPr>
        <p:txBody>
          <a:bodyPr vert="eaVert">
            <a:normAutofit/>
          </a:bodyPr>
          <a:lstStyle>
            <a:lvl1pPr>
              <a:defRPr sz="3600"/>
            </a:lvl1pPr>
          </a:lstStyle>
          <a:p>
            <a:r>
              <a:rPr kumimoji="0" lang="en-US"/>
              <a:t>Click to edit Master title style</a:t>
            </a:r>
            <a:endParaRPr kumimoji="0" lang="en-US" dirty="0"/>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3B4EA-2DCD-429D-BF95-C53571A45301}" type="datetime1">
              <a:rPr lang="en-US" smtClean="0"/>
              <a:pPr/>
              <a:t>6/3/2019</a:t>
            </a:fld>
            <a:endParaRPr lang="en-US" dirty="0"/>
          </a:p>
        </p:txBody>
      </p:sp>
      <p:sp>
        <p:nvSpPr>
          <p:cNvPr id="6" name="Slide Number Placeholder 5"/>
          <p:cNvSpPr>
            <a:spLocks noGrp="1"/>
          </p:cNvSpPr>
          <p:nvPr>
            <p:ph type="sldNum" sz="quarter" idx="12"/>
          </p:nvPr>
        </p:nvSpPr>
        <p:spPr/>
        <p:txBody>
          <a:bodyPr/>
          <a:lstStyle/>
          <a:p>
            <a:fld id="{232540F5-BE53-4980-ABDE-DC5A5DE073A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C19F33A-6118-41BE-AD03-789BC2CCB868}" type="datetime1">
              <a:rPr lang="en-US" smtClean="0"/>
              <a:pPr/>
              <a:t>6/3/2019</a:t>
            </a:fld>
            <a:endParaRPr lang="en-US" dirty="0"/>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32540F5-BE53-4980-ABDE-DC5A5DE073AE}"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 name="Rounded Rectangle 9"/>
          <p:cNvSpPr/>
          <p:nvPr/>
        </p:nvSpPr>
        <p:spPr>
          <a:xfrm>
            <a:off x="65313" y="69755"/>
            <a:ext cx="9013372" cy="6692201"/>
          </a:xfrm>
          <a:prstGeom prst="roundRect">
            <a:avLst>
              <a:gd name="adj" fmla="val 4929"/>
            </a:avLst>
          </a:prstGeom>
          <a:solidFill>
            <a:schemeClr val="accent4">
              <a:lumMod val="60000"/>
              <a:lumOff val="40000"/>
            </a:schemeClr>
          </a:solidFill>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solidFill>
                  <a:schemeClr val="tx1"/>
                </a:solidFill>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2">
                    <a:lumMod val="2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lvl1pPr>
              <a:defRPr>
                <a:solidFill>
                  <a:schemeClr val="tx2">
                    <a:lumMod val="25000"/>
                  </a:schemeClr>
                </a:solidFill>
              </a:defRPr>
            </a:lvl1pPr>
          </a:lstStyle>
          <a:p>
            <a:fld id="{D4B7C761-8C20-41C5-9020-E8407943EA5A}" type="datetime1">
              <a:rPr lang="en-US" smtClean="0"/>
              <a:pPr/>
              <a:t>6/3/2019</a:t>
            </a:fld>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232540F5-BE53-4980-ABDE-DC5A5DE073AE}" type="slidenum">
              <a:rPr lang="en-US" smtClean="0"/>
              <a:pPr/>
              <a:t>‹#›</a:t>
            </a:fld>
            <a:endParaRPr lang="en-US" dirty="0"/>
          </a:p>
        </p:txBody>
      </p:sp>
      <p:pic>
        <p:nvPicPr>
          <p:cNvPr id="13" name="Picture 12" descr="HHS and ACF logos"/>
          <p:cNvPicPr>
            <a:picLocks noChangeAspect="1"/>
          </p:cNvPicPr>
          <p:nvPr userDrawn="1"/>
        </p:nvPicPr>
        <p:blipFill>
          <a:blip r:embed="rId2" cstate="print"/>
          <a:stretch>
            <a:fillRect/>
          </a:stretch>
        </p:blipFill>
        <p:spPr>
          <a:xfrm>
            <a:off x="5334000" y="228600"/>
            <a:ext cx="3185057" cy="650101"/>
          </a:xfrm>
          <a:prstGeom prst="rect">
            <a:avLst/>
          </a:prstGeom>
        </p:spPr>
      </p:pic>
      <p:sp>
        <p:nvSpPr>
          <p:cNvPr id="15" name="Picture Placeholder 14"/>
          <p:cNvSpPr>
            <a:spLocks noGrp="1"/>
          </p:cNvSpPr>
          <p:nvPr>
            <p:ph type="pic" sz="quarter" idx="13"/>
          </p:nvPr>
        </p:nvSpPr>
        <p:spPr>
          <a:xfrm>
            <a:off x="838200" y="4114800"/>
            <a:ext cx="2743200" cy="1143000"/>
          </a:xfrm>
        </p:spPr>
        <p:txBody>
          <a:bodyPr/>
          <a:lstStyle/>
          <a:p>
            <a:r>
              <a:rPr lang="en-US" dirty="0"/>
              <a:t>Click icon to add picture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C1674B15-1D77-4594-A64D-1C62F5AEF711}" type="datetime1">
              <a:rPr lang="en-US" smtClean="0"/>
              <a:pPr/>
              <a:t>6/3/2019</a:t>
            </a:fld>
            <a:endParaRPr lang="en-US" dirty="0"/>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32540F5-BE53-4980-ABDE-DC5A5DE073AE}"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tx2">
                    <a:lumMod val="25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tx2">
                    <a:lumMod val="25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C553CA75-BE76-4C4D-85AA-84D0E35B137C}" type="datetime1">
              <a:rPr lang="en-US" smtClean="0"/>
              <a:pPr/>
              <a:t>6/3/2019</a:t>
            </a:fld>
            <a:endParaRPr lang="en-US" dirty="0"/>
          </a:p>
        </p:txBody>
      </p:sp>
      <p:sp>
        <p:nvSpPr>
          <p:cNvPr id="8" name="Footer Placeholder 7"/>
          <p:cNvSpPr>
            <a:spLocks noGrp="1"/>
          </p:cNvSpPr>
          <p:nvPr>
            <p:ph type="ftr" sz="quarter" idx="11"/>
          </p:nvPr>
        </p:nvSpPr>
        <p:spPr>
          <a:xfrm>
            <a:off x="914400" y="6172200"/>
            <a:ext cx="3962400" cy="457200"/>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232540F5-BE53-4980-ABDE-DC5A5DE073AE}"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a:t>Click to edit Master title style</a:t>
            </a:r>
            <a:endParaRPr kumimoji="0" lang="en-US" dirty="0"/>
          </a:p>
        </p:txBody>
      </p:sp>
      <p:sp>
        <p:nvSpPr>
          <p:cNvPr id="3" name="Date Placeholder 2"/>
          <p:cNvSpPr>
            <a:spLocks noGrp="1"/>
          </p:cNvSpPr>
          <p:nvPr>
            <p:ph type="dt" sz="half" idx="10"/>
          </p:nvPr>
        </p:nvSpPr>
        <p:spPr/>
        <p:txBody>
          <a:bodyPr/>
          <a:lstStyle/>
          <a:p>
            <a:fld id="{2F9953F9-47A5-4552-AC6B-B8ACE4E4B703}" type="datetime1">
              <a:rPr lang="en-US" smtClean="0"/>
              <a:pPr/>
              <a:t>6/3/2019</a:t>
            </a:fld>
            <a:endParaRPr lang="en-US" dirty="0"/>
          </a:p>
        </p:txBody>
      </p:sp>
      <p:sp>
        <p:nvSpPr>
          <p:cNvPr id="4" name="Footer Placeholder 3"/>
          <p:cNvSpPr>
            <a:spLocks noGrp="1"/>
          </p:cNvSpPr>
          <p:nvPr>
            <p:ph type="ftr" sz="quarter" idx="11"/>
          </p:nvPr>
        </p:nvSpPr>
        <p:spPr>
          <a:xfrm>
            <a:off x="914400" y="6172200"/>
            <a:ext cx="3962400" cy="457200"/>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232540F5-BE53-4980-ABDE-DC5A5DE073AE}" type="slidenum">
              <a:rPr lang="en-US" smtClean="0"/>
              <a:pPr/>
              <a:t>‹#›</a:t>
            </a:fld>
            <a:endParaRPr lang="en-US" dirty="0"/>
          </a:p>
        </p:txBody>
      </p:sp>
      <p:pic>
        <p:nvPicPr>
          <p:cNvPr id="6" name="Picture 5" descr="ACF logo"/>
          <p:cNvPicPr>
            <a:picLocks noChangeAspect="1"/>
          </p:cNvPicPr>
          <p:nvPr userDrawn="1"/>
        </p:nvPicPr>
        <p:blipFill>
          <a:blip r:embed="rId2" cstate="print"/>
          <a:stretch>
            <a:fillRect/>
          </a:stretch>
        </p:blipFill>
        <p:spPr>
          <a:xfrm>
            <a:off x="304800" y="304800"/>
            <a:ext cx="534992" cy="978408"/>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0166F-270A-430A-B7B6-5A5211F92A8D}" type="datetime1">
              <a:rPr lang="en-US" smtClean="0"/>
              <a:pPr/>
              <a:t>6/3/2019</a:t>
            </a:fld>
            <a:endParaRPr lang="en-US" dirty="0"/>
          </a:p>
        </p:txBody>
      </p:sp>
      <p:sp>
        <p:nvSpPr>
          <p:cNvPr id="4" name="Slide Number Placeholder 3"/>
          <p:cNvSpPr>
            <a:spLocks noGrp="1"/>
          </p:cNvSpPr>
          <p:nvPr>
            <p:ph type="sldNum" sz="quarter" idx="12"/>
          </p:nvPr>
        </p:nvSpPr>
        <p:spPr/>
        <p:txBody>
          <a:bodyPr/>
          <a:lstStyle/>
          <a:p>
            <a:fld id="{232540F5-BE53-4980-ABDE-DC5A5DE073A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29048EF-E2DE-4DED-BA38-A23A19A8CE6D}" type="datetime1">
              <a:rPr lang="en-US" smtClean="0"/>
              <a:pPr/>
              <a:t>6/3/2019</a:t>
            </a:fld>
            <a:endParaRPr lang="en-US" dirty="0"/>
          </a:p>
        </p:txBody>
      </p:sp>
      <p:sp>
        <p:nvSpPr>
          <p:cNvPr id="7" name="Slide Number Placeholder 6"/>
          <p:cNvSpPr>
            <a:spLocks noGrp="1"/>
          </p:cNvSpPr>
          <p:nvPr>
            <p:ph type="sldNum" sz="quarter" idx="12"/>
          </p:nvPr>
        </p:nvSpPr>
        <p:spPr/>
        <p:txBody>
          <a:bodyPr/>
          <a:lstStyle/>
          <a:p>
            <a:fld id="{232540F5-BE53-4980-ABDE-DC5A5DE073AE}"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12" name="Picture 11" descr="HHS and ACF logos"/>
          <p:cNvPicPr>
            <a:picLocks noChangeAspect="1"/>
          </p:cNvPicPr>
          <p:nvPr userDrawn="1"/>
        </p:nvPicPr>
        <p:blipFill>
          <a:blip r:embed="rId2" cstate="print"/>
          <a:stretch>
            <a:fillRect/>
          </a:stretch>
        </p:blipFill>
        <p:spPr>
          <a:xfrm>
            <a:off x="914400" y="6172200"/>
            <a:ext cx="2438400" cy="497701"/>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573975"/>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
        <p:nvSpPr>
          <p:cNvPr id="14" name="Date Placeholder 13"/>
          <p:cNvSpPr>
            <a:spLocks noGrp="1"/>
          </p:cNvSpPr>
          <p:nvPr>
            <p:ph type="dt" sz="half" idx="10"/>
          </p:nvPr>
        </p:nvSpPr>
        <p:spPr/>
        <p:txBody>
          <a:bodyPr/>
          <a:lstStyle/>
          <a:p>
            <a:fld id="{5054E3F8-9D44-4782-8AFD-15AA43072402}" type="datetime1">
              <a:rPr lang="en-US" smtClean="0"/>
              <a:pPr/>
              <a:t>6/3/2019</a:t>
            </a:fld>
            <a:endParaRPr lang="en-US" dirty="0"/>
          </a:p>
        </p:txBody>
      </p:sp>
      <p:sp>
        <p:nvSpPr>
          <p:cNvPr id="15" name="Slide Number Placeholder 14"/>
          <p:cNvSpPr>
            <a:spLocks noGrp="1"/>
          </p:cNvSpPr>
          <p:nvPr>
            <p:ph type="sldNum" sz="quarter" idx="11"/>
          </p:nvPr>
        </p:nvSpPr>
        <p:spPr/>
        <p:txBody>
          <a:bodyPr/>
          <a:lstStyle/>
          <a:p>
            <a:fld id="{232540F5-BE53-4980-ABDE-DC5A5DE073A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alpha val="75000"/>
              </a:schemeClr>
            </a:gs>
            <a:gs pos="64999">
              <a:srgbClr val="F0EBD5"/>
            </a:gs>
            <a:gs pos="100000">
              <a:srgbClr val="D1C39F"/>
            </a:gs>
          </a:gsLst>
          <a:lin ang="2700000" scaled="1"/>
          <a:tileRect/>
        </a:gra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ounded Rectangle 7"/>
          <p:cNvSpPr/>
          <p:nvPr/>
        </p:nvSpPr>
        <p:spPr>
          <a:xfrm>
            <a:off x="64008" y="69755"/>
            <a:ext cx="9013372" cy="6693408"/>
          </a:xfrm>
          <a:prstGeom prst="roundRect">
            <a:avLst>
              <a:gd name="adj" fmla="val 4929"/>
            </a:avLst>
          </a:prstGeom>
          <a:gradFill flip="none" rotWithShape="1">
            <a:gsLst>
              <a:gs pos="0">
                <a:schemeClr val="bg2">
                  <a:tint val="66000"/>
                  <a:satMod val="160000"/>
                </a:schemeClr>
              </a:gs>
              <a:gs pos="50000">
                <a:schemeClr val="bg2">
                  <a:tint val="44500"/>
                  <a:satMod val="160000"/>
                </a:schemeClr>
              </a:gs>
              <a:gs pos="100000">
                <a:schemeClr val="bg2">
                  <a:tint val="23500"/>
                  <a:satMod val="160000"/>
                </a:schemeClr>
              </a:gs>
            </a:gsLst>
            <a:path path="circle">
              <a:fillToRect l="50000" t="50000" r="50000" b="50000"/>
            </a:path>
            <a:tileRect/>
          </a:gradFill>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2" name="Title Placeholder 21"/>
          <p:cNvSpPr>
            <a:spLocks noGrp="1"/>
          </p:cNvSpPr>
          <p:nvPr>
            <p:ph type="title"/>
          </p:nvPr>
        </p:nvSpPr>
        <p:spPr>
          <a:xfrm>
            <a:off x="152400" y="274638"/>
            <a:ext cx="8839200" cy="1143000"/>
          </a:xfrm>
          <a:prstGeom prst="rect">
            <a:avLst/>
          </a:prstGeom>
          <a:solidFill>
            <a:schemeClr val="accent6"/>
          </a:solidFill>
        </p:spPr>
        <p:txBody>
          <a:bodyPr bIns="91440" anchor="b" anchorCtr="0">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lumMod val="25000"/>
                  </a:schemeClr>
                </a:solidFill>
              </a:defRPr>
            </a:lvl1pPr>
          </a:lstStyle>
          <a:p>
            <a:fld id="{A9DCDC86-81CA-40A8-8098-24B1A073828B}" type="datetime1">
              <a:rPr lang="en-US" smtClean="0"/>
              <a:pPr/>
              <a:t>6/3/2019</a:t>
            </a:fld>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32540F5-BE53-4980-ABDE-DC5A5DE073A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latinLnBrk="0" hangingPunct="1">
        <a:spcBef>
          <a:spcPct val="0"/>
        </a:spcBef>
        <a:buNone/>
        <a:defRPr kumimoji="0" sz="4000" b="1" kern="1200">
          <a:solidFill>
            <a:schemeClr val="tx1"/>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accent3">
              <a:lumMod val="75000"/>
            </a:schemeClr>
          </a:solidFill>
          <a:latin typeface="+mn-lt"/>
          <a:ea typeface="+mn-ea"/>
          <a:cs typeface="+mn-cs"/>
        </a:defRPr>
      </a:lvl1pPr>
      <a:lvl2pPr marL="548640" indent="-228600" algn="l" rtl="0" eaLnBrk="1" latinLnBrk="0" hangingPunct="1">
        <a:spcBef>
          <a:spcPts val="370"/>
        </a:spcBef>
        <a:buClr>
          <a:schemeClr val="accent6"/>
        </a:buClr>
        <a:buSzPct val="85000"/>
        <a:buFont typeface="Wingdings 2"/>
        <a:buChar char=""/>
        <a:defRPr kumimoji="0" sz="2400" kern="1200">
          <a:solidFill>
            <a:schemeClr val="accent3">
              <a:lumMod val="75000"/>
            </a:schemeClr>
          </a:solidFill>
          <a:latin typeface="+mn-lt"/>
          <a:ea typeface="+mn-ea"/>
          <a:cs typeface="+mn-cs"/>
        </a:defRPr>
      </a:lvl2pPr>
      <a:lvl3pPr marL="822960" indent="-228600" algn="l" rtl="0" eaLnBrk="1" latinLnBrk="0" hangingPunct="1">
        <a:spcBef>
          <a:spcPts val="370"/>
        </a:spcBef>
        <a:buClr>
          <a:schemeClr val="bg2">
            <a:lumMod val="50000"/>
          </a:schemeClr>
        </a:buClr>
        <a:buSzPct val="85000"/>
        <a:buFont typeface="Wingdings 2"/>
        <a:buChar char=""/>
        <a:defRPr kumimoji="0" sz="2000" kern="1200">
          <a:solidFill>
            <a:schemeClr val="accent3">
              <a:lumMod val="75000"/>
            </a:schemeClr>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accent3">
              <a:lumMod val="75000"/>
            </a:schemeClr>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accent3">
              <a:lumMod val="75000"/>
            </a:schemeClr>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acf.hhs.gov/ocs/resource/liheap-statute-and-regulation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s://bit.ly/2Mm5WVC"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pPr lvl="0">
              <a:lnSpc>
                <a:spcPct val="80000"/>
              </a:lnSpc>
              <a:spcBef>
                <a:spcPts val="0"/>
              </a:spcBef>
              <a:buClr>
                <a:srgbClr val="548AB0"/>
              </a:buClr>
            </a:pPr>
            <a:endParaRPr lang="en-US" sz="1800" dirty="0">
              <a:solidFill>
                <a:srgbClr val="BCD9ED">
                  <a:lumMod val="25000"/>
                </a:srgbClr>
              </a:solidFill>
            </a:endParaRPr>
          </a:p>
          <a:p>
            <a:pPr lvl="0">
              <a:lnSpc>
                <a:spcPct val="80000"/>
              </a:lnSpc>
              <a:spcBef>
                <a:spcPts val="0"/>
              </a:spcBef>
              <a:buClr>
                <a:srgbClr val="548AB0"/>
              </a:buClr>
            </a:pPr>
            <a:endParaRPr lang="en-US" sz="1800" dirty="0">
              <a:solidFill>
                <a:srgbClr val="BCD9ED">
                  <a:lumMod val="25000"/>
                </a:srgbClr>
              </a:solidFill>
            </a:endParaRPr>
          </a:p>
          <a:p>
            <a:pPr lvl="0">
              <a:lnSpc>
                <a:spcPct val="80000"/>
              </a:lnSpc>
              <a:spcBef>
                <a:spcPts val="0"/>
              </a:spcBef>
              <a:buClr>
                <a:srgbClr val="548AB0"/>
              </a:buClr>
            </a:pPr>
            <a:r>
              <a:rPr lang="en-US" sz="2000" b="1" dirty="0">
                <a:solidFill>
                  <a:srgbClr val="BCD9ED">
                    <a:lumMod val="25000"/>
                  </a:srgbClr>
                </a:solidFill>
              </a:rPr>
              <a:t>Holly Ravesloot</a:t>
            </a:r>
          </a:p>
          <a:p>
            <a:pPr lvl="0">
              <a:lnSpc>
                <a:spcPct val="80000"/>
              </a:lnSpc>
              <a:spcBef>
                <a:spcPts val="0"/>
              </a:spcBef>
              <a:buClr>
                <a:srgbClr val="548AB0"/>
              </a:buClr>
            </a:pPr>
            <a:r>
              <a:rPr lang="en-US" sz="2000" dirty="0"/>
              <a:t>HHS, Office of Community Services</a:t>
            </a:r>
            <a:endParaRPr lang="en-US" sz="2000" dirty="0">
              <a:solidFill>
                <a:srgbClr val="BCD9ED">
                  <a:lumMod val="25000"/>
                </a:srgbClr>
              </a:solidFill>
            </a:endParaRPr>
          </a:p>
          <a:p>
            <a:endParaRPr lang="en-US" sz="2000" dirty="0"/>
          </a:p>
        </p:txBody>
      </p:sp>
      <p:sp>
        <p:nvSpPr>
          <p:cNvPr id="5" name="Title 4">
            <a:extLst>
              <a:ext uri="{FF2B5EF4-FFF2-40B4-BE49-F238E27FC236}">
                <a16:creationId xmlns:a16="http://schemas.microsoft.com/office/drawing/2014/main" id="{E1ED940F-C40F-4CED-9E84-572DA7DA6ABC}"/>
              </a:ext>
            </a:extLst>
          </p:cNvPr>
          <p:cNvSpPr>
            <a:spLocks noGrp="1"/>
          </p:cNvSpPr>
          <p:nvPr>
            <p:ph type="ctrTitle"/>
          </p:nvPr>
        </p:nvSpPr>
        <p:spPr/>
        <p:txBody>
          <a:bodyPr>
            <a:normAutofit fontScale="90000"/>
          </a:bodyPr>
          <a:lstStyle/>
          <a:p>
            <a:r>
              <a:rPr lang="en-US" dirty="0"/>
              <a:t>The LIHEAP Block Grant</a:t>
            </a:r>
            <a:br>
              <a:rPr lang="en-US" dirty="0"/>
            </a:br>
            <a:r>
              <a:rPr lang="en-US" i="1" dirty="0"/>
              <a:t>Opportunities and Responsibilities</a:t>
            </a:r>
          </a:p>
        </p:txBody>
      </p:sp>
    </p:spTree>
    <p:extLst>
      <p:ext uri="{BB962C8B-B14F-4D97-AF65-F5344CB8AC3E}">
        <p14:creationId xmlns:p14="http://schemas.microsoft.com/office/powerpoint/2010/main" val="2907492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40" bIns="0">
            <a:normAutofit fontScale="90000"/>
          </a:bodyPr>
          <a:lstStyle/>
          <a:p>
            <a:r>
              <a:rPr lang="en-US" sz="4400" dirty="0"/>
              <a:t>Allocation of LIHEAP Funds</a:t>
            </a:r>
            <a:br>
              <a:rPr lang="en-US" dirty="0"/>
            </a:br>
            <a:r>
              <a:rPr lang="en-US" i="1" dirty="0"/>
              <a:t>State Comparison</a:t>
            </a:r>
          </a:p>
        </p:txBody>
      </p:sp>
      <p:sp>
        <p:nvSpPr>
          <p:cNvPr id="3" name="Slide Number Placeholder 2"/>
          <p:cNvSpPr>
            <a:spLocks noGrp="1"/>
          </p:cNvSpPr>
          <p:nvPr>
            <p:ph type="sldNum" sz="quarter" idx="12"/>
          </p:nvPr>
        </p:nvSpPr>
        <p:spPr/>
        <p:txBody>
          <a:bodyPr/>
          <a:lstStyle/>
          <a:p>
            <a:fld id="{232540F5-BE53-4980-ABDE-DC5A5DE073AE}" type="slidenum">
              <a:rPr lang="en-US" smtClean="0"/>
              <a:pPr/>
              <a:t>10</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777503750"/>
              </p:ext>
            </p:extLst>
          </p:nvPr>
        </p:nvGraphicFramePr>
        <p:xfrm>
          <a:off x="381000" y="2133600"/>
          <a:ext cx="8458200" cy="333756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0000"/>
                    </a:ext>
                  </a:extLst>
                </a:gridCol>
                <a:gridCol w="1390650">
                  <a:extLst>
                    <a:ext uri="{9D8B030D-6E8A-4147-A177-3AD203B41FA5}">
                      <a16:colId xmlns:a16="http://schemas.microsoft.com/office/drawing/2014/main" val="20001"/>
                    </a:ext>
                  </a:extLst>
                </a:gridCol>
                <a:gridCol w="1390650">
                  <a:extLst>
                    <a:ext uri="{9D8B030D-6E8A-4147-A177-3AD203B41FA5}">
                      <a16:colId xmlns:a16="http://schemas.microsoft.com/office/drawing/2014/main" val="20002"/>
                    </a:ext>
                  </a:extLst>
                </a:gridCol>
                <a:gridCol w="1390650">
                  <a:extLst>
                    <a:ext uri="{9D8B030D-6E8A-4147-A177-3AD203B41FA5}">
                      <a16:colId xmlns:a16="http://schemas.microsoft.com/office/drawing/2014/main" val="2352812237"/>
                    </a:ext>
                  </a:extLst>
                </a:gridCol>
                <a:gridCol w="1390650">
                  <a:extLst>
                    <a:ext uri="{9D8B030D-6E8A-4147-A177-3AD203B41FA5}">
                      <a16:colId xmlns:a16="http://schemas.microsoft.com/office/drawing/2014/main" val="20003"/>
                    </a:ext>
                  </a:extLst>
                </a:gridCol>
              </a:tblGrid>
              <a:tr h="370840">
                <a:tc>
                  <a:txBody>
                    <a:bodyPr/>
                    <a:lstStyle/>
                    <a:p>
                      <a:r>
                        <a:rPr lang="en-US" dirty="0">
                          <a:solidFill>
                            <a:srgbClr val="FFFFFF"/>
                          </a:solidFill>
                        </a:rPr>
                        <a:t>Use of Funds (FFY 2017)</a:t>
                      </a:r>
                    </a:p>
                  </a:txBody>
                  <a:tcPr/>
                </a:tc>
                <a:tc>
                  <a:txBody>
                    <a:bodyPr/>
                    <a:lstStyle/>
                    <a:p>
                      <a:pPr algn="ctr"/>
                      <a:r>
                        <a:rPr lang="en-US" dirty="0">
                          <a:solidFill>
                            <a:srgbClr val="FFFFFF"/>
                          </a:solidFill>
                        </a:rPr>
                        <a:t>Texas</a:t>
                      </a:r>
                    </a:p>
                  </a:txBody>
                  <a:tcPr/>
                </a:tc>
                <a:tc>
                  <a:txBody>
                    <a:bodyPr/>
                    <a:lstStyle/>
                    <a:p>
                      <a:pPr algn="ctr"/>
                      <a:r>
                        <a:rPr lang="en-US" dirty="0">
                          <a:solidFill>
                            <a:srgbClr val="FFFFFF"/>
                          </a:solidFill>
                        </a:rPr>
                        <a:t>California</a:t>
                      </a:r>
                    </a:p>
                  </a:txBody>
                  <a:tcPr/>
                </a:tc>
                <a:tc>
                  <a:txBody>
                    <a:bodyPr/>
                    <a:lstStyle/>
                    <a:p>
                      <a:pPr algn="ctr"/>
                      <a:r>
                        <a:rPr lang="en-US" dirty="0">
                          <a:solidFill>
                            <a:srgbClr val="FFFFFF"/>
                          </a:solidFill>
                        </a:rPr>
                        <a:t>Virginia</a:t>
                      </a:r>
                    </a:p>
                  </a:txBody>
                  <a:tcPr/>
                </a:tc>
                <a:tc>
                  <a:txBody>
                    <a:bodyPr/>
                    <a:lstStyle/>
                    <a:p>
                      <a:pPr algn="ctr"/>
                      <a:r>
                        <a:rPr lang="en-US" dirty="0">
                          <a:solidFill>
                            <a:srgbClr val="FFFFFF"/>
                          </a:solidFill>
                        </a:rPr>
                        <a:t>Wisconsin</a:t>
                      </a:r>
                    </a:p>
                  </a:txBody>
                  <a:tcPr/>
                </a:tc>
                <a:extLst>
                  <a:ext uri="{0D108BD9-81ED-4DB2-BD59-A6C34878D82A}">
                    <a16:rowId xmlns:a16="http://schemas.microsoft.com/office/drawing/2014/main" val="10000"/>
                  </a:ext>
                </a:extLst>
              </a:tr>
              <a:tr h="370840">
                <a:tc>
                  <a:txBody>
                    <a:bodyPr/>
                    <a:lstStyle/>
                    <a:p>
                      <a:r>
                        <a:rPr lang="en-US" dirty="0">
                          <a:solidFill>
                            <a:schemeClr val="accent6"/>
                          </a:solidFill>
                        </a:rPr>
                        <a:t>Heating Assistance</a:t>
                      </a:r>
                    </a:p>
                  </a:txBody>
                  <a:tcPr/>
                </a:tc>
                <a:tc>
                  <a:txBody>
                    <a:bodyPr/>
                    <a:lstStyle/>
                    <a:p>
                      <a:pPr algn="ctr"/>
                      <a:r>
                        <a:rPr lang="en-US" dirty="0">
                          <a:solidFill>
                            <a:schemeClr val="accent6"/>
                          </a:solidFill>
                        </a:rPr>
                        <a:t>9%</a:t>
                      </a:r>
                    </a:p>
                  </a:txBody>
                  <a:tcPr/>
                </a:tc>
                <a:tc>
                  <a:txBody>
                    <a:bodyPr/>
                    <a:lstStyle/>
                    <a:p>
                      <a:pPr algn="ctr"/>
                      <a:r>
                        <a:rPr lang="en-US" dirty="0">
                          <a:solidFill>
                            <a:schemeClr val="accent6"/>
                          </a:solidFill>
                        </a:rPr>
                        <a:t>-</a:t>
                      </a:r>
                    </a:p>
                  </a:txBody>
                  <a:tcPr/>
                </a:tc>
                <a:tc>
                  <a:txBody>
                    <a:bodyPr/>
                    <a:lstStyle/>
                    <a:p>
                      <a:pPr algn="ctr"/>
                      <a:r>
                        <a:rPr lang="en-US" dirty="0">
                          <a:solidFill>
                            <a:schemeClr val="accent6"/>
                          </a:solidFill>
                        </a:rPr>
                        <a:t>47%</a:t>
                      </a:r>
                    </a:p>
                  </a:txBody>
                  <a:tcPr/>
                </a:tc>
                <a:tc>
                  <a:txBody>
                    <a:bodyPr/>
                    <a:lstStyle/>
                    <a:p>
                      <a:pPr algn="ctr"/>
                      <a:r>
                        <a:rPr lang="en-US" dirty="0">
                          <a:solidFill>
                            <a:schemeClr val="accent6"/>
                          </a:solidFill>
                        </a:rPr>
                        <a:t>64%</a:t>
                      </a:r>
                    </a:p>
                  </a:txBody>
                  <a:tcPr/>
                </a:tc>
                <a:extLst>
                  <a:ext uri="{0D108BD9-81ED-4DB2-BD59-A6C34878D82A}">
                    <a16:rowId xmlns:a16="http://schemas.microsoft.com/office/drawing/2014/main" val="10001"/>
                  </a:ext>
                </a:extLst>
              </a:tr>
              <a:tr h="370840">
                <a:tc>
                  <a:txBody>
                    <a:bodyPr/>
                    <a:lstStyle/>
                    <a:p>
                      <a:r>
                        <a:rPr lang="en-US" dirty="0">
                          <a:solidFill>
                            <a:schemeClr val="accent6"/>
                          </a:solidFill>
                        </a:rPr>
                        <a:t>Cooling</a:t>
                      </a:r>
                      <a:r>
                        <a:rPr lang="en-US" baseline="0" dirty="0">
                          <a:solidFill>
                            <a:schemeClr val="accent6"/>
                          </a:solidFill>
                        </a:rPr>
                        <a:t> Assistance</a:t>
                      </a:r>
                    </a:p>
                  </a:txBody>
                  <a:tcPr/>
                </a:tc>
                <a:tc>
                  <a:txBody>
                    <a:bodyPr/>
                    <a:lstStyle/>
                    <a:p>
                      <a:pPr algn="ctr"/>
                      <a:r>
                        <a:rPr lang="en-US" dirty="0">
                          <a:solidFill>
                            <a:schemeClr val="accent6"/>
                          </a:solidFill>
                        </a:rPr>
                        <a:t>60%</a:t>
                      </a:r>
                    </a:p>
                  </a:txBody>
                  <a:tcPr/>
                </a:tc>
                <a:tc>
                  <a:txBody>
                    <a:bodyPr/>
                    <a:lstStyle/>
                    <a:p>
                      <a:pPr algn="ctr"/>
                      <a:r>
                        <a:rPr lang="en-US" dirty="0">
                          <a:solidFill>
                            <a:schemeClr val="accent6"/>
                          </a:solidFill>
                        </a:rPr>
                        <a:t>-</a:t>
                      </a:r>
                    </a:p>
                  </a:txBody>
                  <a:tcPr/>
                </a:tc>
                <a:tc>
                  <a:txBody>
                    <a:bodyPr/>
                    <a:lstStyle/>
                    <a:p>
                      <a:pPr algn="ctr"/>
                      <a:r>
                        <a:rPr lang="en-US" dirty="0">
                          <a:solidFill>
                            <a:schemeClr val="accent6"/>
                          </a:solidFill>
                        </a:rPr>
                        <a:t>16%</a:t>
                      </a:r>
                    </a:p>
                  </a:txBody>
                  <a:tcPr/>
                </a:tc>
                <a:tc>
                  <a:txBody>
                    <a:bodyPr/>
                    <a:lstStyle/>
                    <a:p>
                      <a:pPr algn="ctr"/>
                      <a:r>
                        <a:rPr lang="en-US" dirty="0">
                          <a:solidFill>
                            <a:schemeClr val="accent6"/>
                          </a:solidFill>
                        </a:rPr>
                        <a:t>-</a:t>
                      </a:r>
                    </a:p>
                  </a:txBody>
                  <a:tcPr/>
                </a:tc>
                <a:extLst>
                  <a:ext uri="{0D108BD9-81ED-4DB2-BD59-A6C34878D82A}">
                    <a16:rowId xmlns:a16="http://schemas.microsoft.com/office/drawing/2014/main" val="10002"/>
                  </a:ext>
                </a:extLst>
              </a:tr>
              <a:tr h="370840">
                <a:tc>
                  <a:txBody>
                    <a:bodyPr/>
                    <a:lstStyle/>
                    <a:p>
                      <a:r>
                        <a:rPr lang="en-US" baseline="0" dirty="0">
                          <a:solidFill>
                            <a:schemeClr val="accent6"/>
                          </a:solidFill>
                        </a:rPr>
                        <a:t>Year-Round Assistance</a:t>
                      </a:r>
                    </a:p>
                  </a:txBody>
                  <a:tcPr/>
                </a:tc>
                <a:tc>
                  <a:txBody>
                    <a:bodyPr/>
                    <a:lstStyle/>
                    <a:p>
                      <a:pPr algn="ctr"/>
                      <a:r>
                        <a:rPr lang="en-US" dirty="0">
                          <a:solidFill>
                            <a:schemeClr val="accent6"/>
                          </a:solidFill>
                        </a:rPr>
                        <a:t>-</a:t>
                      </a:r>
                    </a:p>
                  </a:txBody>
                  <a:tcPr/>
                </a:tc>
                <a:tc>
                  <a:txBody>
                    <a:bodyPr/>
                    <a:lstStyle/>
                    <a:p>
                      <a:pPr algn="ctr"/>
                      <a:r>
                        <a:rPr lang="en-US" dirty="0">
                          <a:solidFill>
                            <a:schemeClr val="accent6"/>
                          </a:solidFill>
                        </a:rPr>
                        <a:t>25%</a:t>
                      </a:r>
                    </a:p>
                  </a:txBody>
                  <a:tcPr/>
                </a:tc>
                <a:tc>
                  <a:txBody>
                    <a:bodyPr/>
                    <a:lstStyle/>
                    <a:p>
                      <a:pPr algn="ctr"/>
                      <a:r>
                        <a:rPr lang="en-US" dirty="0">
                          <a:solidFill>
                            <a:schemeClr val="accent6"/>
                          </a:solidFill>
                        </a:rPr>
                        <a:t>-</a:t>
                      </a:r>
                    </a:p>
                  </a:txBody>
                  <a:tcPr/>
                </a:tc>
                <a:tc>
                  <a:txBody>
                    <a:bodyPr/>
                    <a:lstStyle/>
                    <a:p>
                      <a:pPr algn="ctr"/>
                      <a:r>
                        <a:rPr lang="en-US" dirty="0">
                          <a:solidFill>
                            <a:schemeClr val="accent6"/>
                          </a:solidFill>
                        </a:rPr>
                        <a:t>-</a:t>
                      </a:r>
                    </a:p>
                  </a:txBody>
                  <a:tcPr/>
                </a:tc>
                <a:extLst>
                  <a:ext uri="{0D108BD9-81ED-4DB2-BD59-A6C34878D82A}">
                    <a16:rowId xmlns:a16="http://schemas.microsoft.com/office/drawing/2014/main" val="91334115"/>
                  </a:ext>
                </a:extLst>
              </a:tr>
              <a:tr h="370840">
                <a:tc>
                  <a:txBody>
                    <a:bodyPr/>
                    <a:lstStyle/>
                    <a:p>
                      <a:r>
                        <a:rPr lang="en-US" dirty="0">
                          <a:solidFill>
                            <a:schemeClr val="accent6"/>
                          </a:solidFill>
                        </a:rPr>
                        <a:t>Crisis Assistance</a:t>
                      </a:r>
                    </a:p>
                  </a:txBody>
                  <a:tcPr/>
                </a:tc>
                <a:tc>
                  <a:txBody>
                    <a:bodyPr/>
                    <a:lstStyle/>
                    <a:p>
                      <a:pPr algn="ctr"/>
                      <a:r>
                        <a:rPr lang="en-US" dirty="0">
                          <a:solidFill>
                            <a:schemeClr val="accent6"/>
                          </a:solidFill>
                        </a:rPr>
                        <a:t>8%</a:t>
                      </a:r>
                    </a:p>
                  </a:txBody>
                  <a:tcPr/>
                </a:tc>
                <a:tc>
                  <a:txBody>
                    <a:bodyPr/>
                    <a:lstStyle/>
                    <a:p>
                      <a:pPr algn="ctr"/>
                      <a:r>
                        <a:rPr lang="en-US" dirty="0">
                          <a:solidFill>
                            <a:schemeClr val="accent6"/>
                          </a:solidFill>
                        </a:rPr>
                        <a:t>33%</a:t>
                      </a:r>
                    </a:p>
                  </a:txBody>
                  <a:tcPr/>
                </a:tc>
                <a:tc>
                  <a:txBody>
                    <a:bodyPr/>
                    <a:lstStyle/>
                    <a:p>
                      <a:pPr algn="ctr"/>
                      <a:r>
                        <a:rPr lang="en-US" dirty="0">
                          <a:solidFill>
                            <a:schemeClr val="accent6"/>
                          </a:solidFill>
                        </a:rPr>
                        <a:t>7%</a:t>
                      </a:r>
                    </a:p>
                  </a:txBody>
                  <a:tcPr/>
                </a:tc>
                <a:tc>
                  <a:txBody>
                    <a:bodyPr/>
                    <a:lstStyle/>
                    <a:p>
                      <a:pPr algn="ctr"/>
                      <a:r>
                        <a:rPr lang="en-US" dirty="0">
                          <a:solidFill>
                            <a:schemeClr val="accent6"/>
                          </a:solidFill>
                        </a:rPr>
                        <a:t>15%</a:t>
                      </a:r>
                    </a:p>
                  </a:txBody>
                  <a:tcPr/>
                </a:tc>
                <a:extLst>
                  <a:ext uri="{0D108BD9-81ED-4DB2-BD59-A6C34878D82A}">
                    <a16:rowId xmlns:a16="http://schemas.microsoft.com/office/drawing/2014/main" val="10003"/>
                  </a:ext>
                </a:extLst>
              </a:tr>
              <a:tr h="370840">
                <a:tc>
                  <a:txBody>
                    <a:bodyPr/>
                    <a:lstStyle/>
                    <a:p>
                      <a:r>
                        <a:rPr lang="en-US" dirty="0">
                          <a:solidFill>
                            <a:schemeClr val="accent6"/>
                          </a:solidFill>
                        </a:rPr>
                        <a:t>Weatherization</a:t>
                      </a:r>
                    </a:p>
                  </a:txBody>
                  <a:tcPr/>
                </a:tc>
                <a:tc>
                  <a:txBody>
                    <a:bodyPr/>
                    <a:lstStyle/>
                    <a:p>
                      <a:pPr algn="ctr"/>
                      <a:r>
                        <a:rPr lang="en-US" dirty="0">
                          <a:solidFill>
                            <a:schemeClr val="accent6"/>
                          </a:solidFill>
                        </a:rPr>
                        <a:t>14%</a:t>
                      </a:r>
                    </a:p>
                  </a:txBody>
                  <a:tcPr/>
                </a:tc>
                <a:tc>
                  <a:txBody>
                    <a:bodyPr/>
                    <a:lstStyle/>
                    <a:p>
                      <a:pPr algn="ctr"/>
                      <a:r>
                        <a:rPr lang="en-US" dirty="0">
                          <a:solidFill>
                            <a:schemeClr val="accent6"/>
                          </a:solidFill>
                        </a:rPr>
                        <a:t>25%</a:t>
                      </a:r>
                    </a:p>
                  </a:txBody>
                  <a:tcPr/>
                </a:tc>
                <a:tc>
                  <a:txBody>
                    <a:bodyPr/>
                    <a:lstStyle/>
                    <a:p>
                      <a:pPr algn="ctr"/>
                      <a:r>
                        <a:rPr lang="en-US" dirty="0">
                          <a:solidFill>
                            <a:schemeClr val="accent6"/>
                          </a:solidFill>
                        </a:rPr>
                        <a:t>12%</a:t>
                      </a:r>
                    </a:p>
                  </a:txBody>
                  <a:tcPr/>
                </a:tc>
                <a:tc>
                  <a:txBody>
                    <a:bodyPr/>
                    <a:lstStyle/>
                    <a:p>
                      <a:pPr algn="ctr"/>
                      <a:r>
                        <a:rPr lang="en-US" dirty="0">
                          <a:solidFill>
                            <a:schemeClr val="accent6"/>
                          </a:solidFill>
                        </a:rPr>
                        <a:t>9%</a:t>
                      </a:r>
                    </a:p>
                  </a:txBody>
                  <a:tcPr/>
                </a:tc>
                <a:extLst>
                  <a:ext uri="{0D108BD9-81ED-4DB2-BD59-A6C34878D82A}">
                    <a16:rowId xmlns:a16="http://schemas.microsoft.com/office/drawing/2014/main" val="10004"/>
                  </a:ext>
                </a:extLst>
              </a:tr>
              <a:tr h="370840">
                <a:tc>
                  <a:txBody>
                    <a:bodyPr/>
                    <a:lstStyle/>
                    <a:p>
                      <a:r>
                        <a:rPr lang="en-US" dirty="0">
                          <a:solidFill>
                            <a:schemeClr val="accent6"/>
                          </a:solidFill>
                        </a:rPr>
                        <a:t>Administration</a:t>
                      </a:r>
                    </a:p>
                  </a:txBody>
                  <a:tcPr/>
                </a:tc>
                <a:tc>
                  <a:txBody>
                    <a:bodyPr/>
                    <a:lstStyle/>
                    <a:p>
                      <a:pPr algn="ctr"/>
                      <a:r>
                        <a:rPr lang="en-US" dirty="0">
                          <a:solidFill>
                            <a:schemeClr val="accent6"/>
                          </a:solidFill>
                        </a:rPr>
                        <a:t>9%</a:t>
                      </a:r>
                    </a:p>
                  </a:txBody>
                  <a:tcPr/>
                </a:tc>
                <a:tc>
                  <a:txBody>
                    <a:bodyPr/>
                    <a:lstStyle/>
                    <a:p>
                      <a:pPr algn="ctr"/>
                      <a:r>
                        <a:rPr lang="en-US" dirty="0">
                          <a:solidFill>
                            <a:schemeClr val="accent6"/>
                          </a:solidFill>
                        </a:rPr>
                        <a:t>10%</a:t>
                      </a:r>
                    </a:p>
                  </a:txBody>
                  <a:tcPr/>
                </a:tc>
                <a:tc>
                  <a:txBody>
                    <a:bodyPr/>
                    <a:lstStyle/>
                    <a:p>
                      <a:pPr algn="ctr"/>
                      <a:r>
                        <a:rPr lang="en-US" dirty="0">
                          <a:solidFill>
                            <a:schemeClr val="accent6"/>
                          </a:solidFill>
                        </a:rPr>
                        <a:t>9%</a:t>
                      </a:r>
                    </a:p>
                  </a:txBody>
                  <a:tcPr/>
                </a:tc>
                <a:tc>
                  <a:txBody>
                    <a:bodyPr/>
                    <a:lstStyle/>
                    <a:p>
                      <a:pPr algn="ctr"/>
                      <a:r>
                        <a:rPr lang="en-US" dirty="0">
                          <a:solidFill>
                            <a:schemeClr val="accent6"/>
                          </a:solidFill>
                        </a:rPr>
                        <a:t>6%</a:t>
                      </a:r>
                    </a:p>
                  </a:txBody>
                  <a:tcPr/>
                </a:tc>
                <a:extLst>
                  <a:ext uri="{0D108BD9-81ED-4DB2-BD59-A6C34878D82A}">
                    <a16:rowId xmlns:a16="http://schemas.microsoft.com/office/drawing/2014/main" val="10005"/>
                  </a:ext>
                </a:extLst>
              </a:tr>
              <a:tr h="370840">
                <a:tc>
                  <a:txBody>
                    <a:bodyPr/>
                    <a:lstStyle/>
                    <a:p>
                      <a:r>
                        <a:rPr lang="en-US" dirty="0">
                          <a:solidFill>
                            <a:schemeClr val="accent6"/>
                          </a:solidFill>
                        </a:rPr>
                        <a:t>Carryover</a:t>
                      </a:r>
                    </a:p>
                  </a:txBody>
                  <a:tcPr/>
                </a:tc>
                <a:tc>
                  <a:txBody>
                    <a:bodyPr/>
                    <a:lstStyle/>
                    <a:p>
                      <a:pPr algn="ctr"/>
                      <a:r>
                        <a:rPr lang="en-US" dirty="0">
                          <a:solidFill>
                            <a:schemeClr val="accent6"/>
                          </a:solidFill>
                        </a:rPr>
                        <a:t>&lt;1%</a:t>
                      </a:r>
                    </a:p>
                  </a:txBody>
                  <a:tcPr/>
                </a:tc>
                <a:tc>
                  <a:txBody>
                    <a:bodyPr/>
                    <a:lstStyle/>
                    <a:p>
                      <a:pPr algn="ctr"/>
                      <a:r>
                        <a:rPr lang="en-US" dirty="0">
                          <a:solidFill>
                            <a:schemeClr val="accent6"/>
                          </a:solidFill>
                        </a:rPr>
                        <a:t>2%</a:t>
                      </a:r>
                    </a:p>
                  </a:txBody>
                  <a:tcPr/>
                </a:tc>
                <a:tc>
                  <a:txBody>
                    <a:bodyPr/>
                    <a:lstStyle/>
                    <a:p>
                      <a:pPr algn="ctr"/>
                      <a:r>
                        <a:rPr lang="en-US" dirty="0">
                          <a:solidFill>
                            <a:schemeClr val="accent6"/>
                          </a:solidFill>
                        </a:rPr>
                        <a:t>9%</a:t>
                      </a:r>
                    </a:p>
                  </a:txBody>
                  <a:tcPr/>
                </a:tc>
                <a:tc>
                  <a:txBody>
                    <a:bodyPr/>
                    <a:lstStyle/>
                    <a:p>
                      <a:pPr algn="ctr"/>
                      <a:r>
                        <a:rPr lang="en-US" dirty="0">
                          <a:solidFill>
                            <a:schemeClr val="accent6"/>
                          </a:solidFill>
                        </a:rPr>
                        <a:t>6%</a:t>
                      </a:r>
                    </a:p>
                  </a:txBody>
                  <a:tcPr/>
                </a:tc>
                <a:extLst>
                  <a:ext uri="{0D108BD9-81ED-4DB2-BD59-A6C34878D82A}">
                    <a16:rowId xmlns:a16="http://schemas.microsoft.com/office/drawing/2014/main" val="10006"/>
                  </a:ext>
                </a:extLst>
              </a:tr>
              <a:tr h="370840">
                <a:tc>
                  <a:txBody>
                    <a:bodyPr/>
                    <a:lstStyle/>
                    <a:p>
                      <a:r>
                        <a:rPr lang="en-US" dirty="0">
                          <a:solidFill>
                            <a:schemeClr val="accent6"/>
                          </a:solidFill>
                        </a:rPr>
                        <a:t>Assurance 16</a:t>
                      </a:r>
                    </a:p>
                  </a:txBody>
                  <a:tcPr/>
                </a:tc>
                <a:tc>
                  <a:txBody>
                    <a:bodyPr/>
                    <a:lstStyle/>
                    <a:p>
                      <a:pPr algn="ctr"/>
                      <a:r>
                        <a:rPr lang="en-US" dirty="0">
                          <a:solidFill>
                            <a:schemeClr val="accent6"/>
                          </a:solidFill>
                        </a:rPr>
                        <a:t>-</a:t>
                      </a:r>
                    </a:p>
                  </a:txBody>
                  <a:tcPr/>
                </a:tc>
                <a:tc>
                  <a:txBody>
                    <a:bodyPr/>
                    <a:lstStyle/>
                    <a:p>
                      <a:pPr algn="ctr"/>
                      <a:r>
                        <a:rPr lang="en-US" dirty="0">
                          <a:solidFill>
                            <a:schemeClr val="accent6"/>
                          </a:solidFill>
                        </a:rPr>
                        <a:t>5%</a:t>
                      </a:r>
                    </a:p>
                  </a:txBody>
                  <a:tcPr/>
                </a:tc>
                <a:tc>
                  <a:txBody>
                    <a:bodyPr/>
                    <a:lstStyle/>
                    <a:p>
                      <a:pPr algn="ctr"/>
                      <a:r>
                        <a:rPr lang="en-US" dirty="0">
                          <a:solidFill>
                            <a:schemeClr val="accent6"/>
                          </a:solidFill>
                        </a:rPr>
                        <a:t>-</a:t>
                      </a:r>
                    </a:p>
                  </a:txBody>
                  <a:tcPr/>
                </a:tc>
                <a:tc>
                  <a:txBody>
                    <a:bodyPr/>
                    <a:lstStyle/>
                    <a:p>
                      <a:pPr algn="ctr"/>
                      <a:r>
                        <a:rPr lang="en-US" dirty="0">
                          <a:solidFill>
                            <a:schemeClr val="accent6"/>
                          </a:solidFill>
                        </a:rPr>
                        <a:t>-</a:t>
                      </a:r>
                    </a:p>
                  </a:txBody>
                  <a:tcPr/>
                </a:tc>
                <a:extLst>
                  <a:ext uri="{0D108BD9-81ED-4DB2-BD59-A6C34878D82A}">
                    <a16:rowId xmlns:a16="http://schemas.microsoft.com/office/drawing/2014/main" val="3651999138"/>
                  </a:ext>
                </a:extLst>
              </a:tr>
            </a:tbl>
          </a:graphicData>
        </a:graphic>
      </p:graphicFrame>
    </p:spTree>
    <p:extLst>
      <p:ext uri="{BB962C8B-B14F-4D97-AF65-F5344CB8AC3E}">
        <p14:creationId xmlns:p14="http://schemas.microsoft.com/office/powerpoint/2010/main" val="1993179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Opportunities</a:t>
            </a:r>
            <a:br>
              <a:rPr lang="en-US" dirty="0"/>
            </a:br>
            <a:r>
              <a:rPr lang="en-US" sz="3600" i="1" dirty="0"/>
              <a:t>Program Management</a:t>
            </a:r>
            <a:endParaRPr lang="en-US" sz="3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11</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417638"/>
            <a:ext cx="8763000" cy="5249862"/>
          </a:xfrm>
        </p:spPr>
        <p:txBody>
          <a:bodyPr>
            <a:normAutofit/>
          </a:bodyPr>
          <a:lstStyle/>
          <a:p>
            <a:pPr marL="0" indent="0">
              <a:buNone/>
            </a:pPr>
            <a:r>
              <a:rPr lang="en-US" sz="2100" i="1" dirty="0"/>
              <a:t>It is also important to know that grantees have options to administer their program, particularly with respect to program intake. Examples include:</a:t>
            </a:r>
          </a:p>
          <a:p>
            <a:pPr marL="0" indent="0">
              <a:buNone/>
            </a:pPr>
            <a:endParaRPr lang="en-US" sz="1100" dirty="0"/>
          </a:p>
          <a:p>
            <a:pPr lvl="0"/>
            <a:r>
              <a:rPr lang="en-US" sz="1700" b="1" dirty="0"/>
              <a:t>Human Services Department </a:t>
            </a:r>
            <a:r>
              <a:rPr lang="en-US" sz="1700" dirty="0"/>
              <a:t>– Some states conduct LIHEAP program intake through their county social services agencies (e.g. New York). </a:t>
            </a:r>
          </a:p>
          <a:p>
            <a:pPr marL="0" lvl="0" indent="0">
              <a:buNone/>
            </a:pPr>
            <a:endParaRPr lang="en-US" sz="200" dirty="0"/>
          </a:p>
          <a:p>
            <a:pPr lvl="0"/>
            <a:r>
              <a:rPr lang="en-US" sz="1700" b="1" dirty="0"/>
              <a:t>Mixed Program Administration </a:t>
            </a:r>
            <a:r>
              <a:rPr lang="en-US" sz="1700" dirty="0"/>
              <a:t>– In other states, they conduct intake for heating assistance through their local human service agencies, but contract with community-based organizations to deliver crisis benefits (e.g. Missouri). </a:t>
            </a:r>
          </a:p>
          <a:p>
            <a:pPr marL="0" lvl="0" indent="0">
              <a:buNone/>
            </a:pPr>
            <a:endParaRPr lang="en-US" sz="500" dirty="0"/>
          </a:p>
          <a:p>
            <a:pPr lvl="0"/>
            <a:r>
              <a:rPr lang="en-US" sz="1700" b="1" dirty="0"/>
              <a:t>Community-Based Organizations </a:t>
            </a:r>
            <a:r>
              <a:rPr lang="en-US" sz="1700" dirty="0"/>
              <a:t>– In still other states, the state office contracts with community-based organizations to conduct all LIHEAP outreach and intake services (e.g. Wisconsin). </a:t>
            </a:r>
          </a:p>
          <a:p>
            <a:pPr marL="0" lvl="0" indent="0">
              <a:buNone/>
            </a:pPr>
            <a:endParaRPr lang="en-US" sz="1100" dirty="0"/>
          </a:p>
          <a:p>
            <a:pPr marL="0" indent="0">
              <a:buNone/>
            </a:pPr>
            <a:r>
              <a:rPr lang="en-US" sz="2100" i="1" dirty="0"/>
              <a:t>It is important to understand how your LIHEAP program administration is structured as you consider what types of collaboration are feasible with low-income programs funded by other sources.</a:t>
            </a:r>
            <a:endParaRPr lang="en-US" sz="2100" dirty="0"/>
          </a:p>
          <a:p>
            <a:pPr lvl="0"/>
            <a:endParaRPr lang="en-US" sz="1600" dirty="0"/>
          </a:p>
        </p:txBody>
      </p:sp>
    </p:spTree>
    <p:extLst>
      <p:ext uri="{BB962C8B-B14F-4D97-AF65-F5344CB8AC3E}">
        <p14:creationId xmlns:p14="http://schemas.microsoft.com/office/powerpoint/2010/main" val="627839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 Ratepayer Relationships</a:t>
            </a:r>
            <a:br>
              <a:rPr lang="en-US" dirty="0"/>
            </a:br>
            <a:r>
              <a:rPr lang="en-US" sz="3600" i="1" dirty="0"/>
              <a:t>Wisconsin</a:t>
            </a:r>
            <a:endParaRPr lang="en-US" sz="3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12</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524000"/>
            <a:ext cx="8763000" cy="5143500"/>
          </a:xfrm>
        </p:spPr>
        <p:txBody>
          <a:bodyPr>
            <a:normAutofit/>
          </a:bodyPr>
          <a:lstStyle/>
          <a:p>
            <a:pPr lvl="0"/>
            <a:r>
              <a:rPr lang="en-US" sz="2800" b="1" dirty="0"/>
              <a:t>Energy Assistance Programs </a:t>
            </a:r>
            <a:r>
              <a:rPr lang="en-US" sz="2800" dirty="0"/>
              <a:t>– Managed by the State Program Office</a:t>
            </a:r>
          </a:p>
          <a:p>
            <a:pPr lvl="1"/>
            <a:r>
              <a:rPr lang="en-US" dirty="0"/>
              <a:t>LIHEAP Heating Assistance – Uses Federal funds to pay heating bills</a:t>
            </a:r>
          </a:p>
          <a:p>
            <a:pPr lvl="1"/>
            <a:r>
              <a:rPr lang="en-US" dirty="0"/>
              <a:t>Ratepayer Electric Assistance – Uses Ratepayer funds to pay electric bills</a:t>
            </a:r>
          </a:p>
          <a:p>
            <a:pPr marL="320040" lvl="1" indent="0">
              <a:buNone/>
            </a:pPr>
            <a:endParaRPr lang="en-US" dirty="0"/>
          </a:p>
          <a:p>
            <a:pPr lvl="0"/>
            <a:r>
              <a:rPr lang="en-US" sz="2800" b="1" dirty="0"/>
              <a:t>Weatherization Programs </a:t>
            </a:r>
            <a:r>
              <a:rPr lang="en-US" sz="2800" dirty="0"/>
              <a:t>– Managed by the State Program Office</a:t>
            </a:r>
          </a:p>
          <a:p>
            <a:pPr lvl="1"/>
            <a:r>
              <a:rPr lang="en-US" dirty="0"/>
              <a:t>Integrates LIHEAP WX funds, WAP funds, and Ratepayer Funds</a:t>
            </a:r>
          </a:p>
          <a:p>
            <a:pPr lvl="0"/>
            <a:endParaRPr lang="en-US" sz="1600" dirty="0"/>
          </a:p>
        </p:txBody>
      </p:sp>
    </p:spTree>
    <p:extLst>
      <p:ext uri="{BB962C8B-B14F-4D97-AF65-F5344CB8AC3E}">
        <p14:creationId xmlns:p14="http://schemas.microsoft.com/office/powerpoint/2010/main" val="3305895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 Ratepayer Relationships</a:t>
            </a:r>
            <a:br>
              <a:rPr lang="en-US" dirty="0"/>
            </a:br>
            <a:r>
              <a:rPr lang="en-US" sz="3600" i="1" dirty="0"/>
              <a:t>Minnesota</a:t>
            </a:r>
            <a:endParaRPr lang="en-US" sz="3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13</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00200"/>
            <a:ext cx="8763000" cy="5067300"/>
          </a:xfrm>
        </p:spPr>
        <p:txBody>
          <a:bodyPr>
            <a:normAutofit fontScale="85000" lnSpcReduction="20000"/>
          </a:bodyPr>
          <a:lstStyle/>
          <a:p>
            <a:pPr lvl="0"/>
            <a:r>
              <a:rPr lang="en-US" sz="2800" b="1" dirty="0"/>
              <a:t>Energy Assistance Programs </a:t>
            </a:r>
            <a:r>
              <a:rPr lang="en-US" sz="2800" dirty="0"/>
              <a:t>– State &amp; Individual Utility Programs</a:t>
            </a:r>
          </a:p>
          <a:p>
            <a:pPr lvl="1"/>
            <a:r>
              <a:rPr lang="en-US" i="1" dirty="0"/>
              <a:t>LIHEAP Heating and Electric Assistance </a:t>
            </a:r>
            <a:r>
              <a:rPr lang="en-US" dirty="0"/>
              <a:t>– Uses Federal funds to pay for assistance; clients can assign the entire benefit to their heating fuel supplier or assign a portion to their electric supplier.</a:t>
            </a:r>
          </a:p>
          <a:p>
            <a:pPr lvl="1"/>
            <a:r>
              <a:rPr lang="en-US" i="1" dirty="0"/>
              <a:t>Ratepayer Electric and Gas Assistance </a:t>
            </a:r>
            <a:r>
              <a:rPr lang="en-US" dirty="0"/>
              <a:t>– Individual utilities offer ratepayer-funded assistance to their customers. </a:t>
            </a:r>
          </a:p>
          <a:p>
            <a:pPr marL="320040" lvl="1" indent="0">
              <a:buNone/>
            </a:pPr>
            <a:endParaRPr lang="en-US" dirty="0"/>
          </a:p>
          <a:p>
            <a:pPr lvl="0"/>
            <a:r>
              <a:rPr lang="en-US" sz="2800" b="1" dirty="0"/>
              <a:t>Weatherization Programs </a:t>
            </a:r>
            <a:r>
              <a:rPr lang="en-US" sz="2800" i="1" dirty="0"/>
              <a:t>– </a:t>
            </a:r>
            <a:r>
              <a:rPr lang="en-US" sz="2800" dirty="0"/>
              <a:t>State &amp; Individual Utility Programs</a:t>
            </a:r>
            <a:endParaRPr lang="en-US" sz="2800" i="1" dirty="0"/>
          </a:p>
          <a:p>
            <a:pPr lvl="1"/>
            <a:r>
              <a:rPr lang="en-US" i="1" dirty="0"/>
              <a:t>LIHEAP and WAP Funds </a:t>
            </a:r>
            <a:r>
              <a:rPr lang="en-US" dirty="0"/>
              <a:t>– Intra-department transfer from LIHEAP program office to WAP program office / services delivered by local agencies</a:t>
            </a:r>
          </a:p>
          <a:p>
            <a:pPr lvl="1"/>
            <a:r>
              <a:rPr lang="en-US" i="1" dirty="0"/>
              <a:t>Ratepayer Electric and Gas Energy Efficiency </a:t>
            </a:r>
            <a:r>
              <a:rPr lang="en-US" dirty="0"/>
              <a:t>– Each utility company contracts with organizations to deliver energy efficiency / some companies contract with local LIHEAP/WAP agencies, while others do not.</a:t>
            </a:r>
          </a:p>
        </p:txBody>
      </p:sp>
    </p:spTree>
    <p:extLst>
      <p:ext uri="{BB962C8B-B14F-4D97-AF65-F5344CB8AC3E}">
        <p14:creationId xmlns:p14="http://schemas.microsoft.com/office/powerpoint/2010/main" val="4168327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 Ratepayer Relationships</a:t>
            </a:r>
            <a:br>
              <a:rPr lang="en-US" dirty="0"/>
            </a:br>
            <a:r>
              <a:rPr lang="en-US" sz="3600" i="1" dirty="0"/>
              <a:t>New Jersey</a:t>
            </a:r>
            <a:endParaRPr lang="en-US" sz="3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14</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00200"/>
            <a:ext cx="8763000" cy="5067300"/>
          </a:xfrm>
        </p:spPr>
        <p:txBody>
          <a:bodyPr>
            <a:normAutofit fontScale="62500" lnSpcReduction="20000"/>
          </a:bodyPr>
          <a:lstStyle/>
          <a:p>
            <a:pPr lvl="0"/>
            <a:r>
              <a:rPr lang="en-US" sz="3700" b="1" dirty="0"/>
              <a:t>Energy Assistance Programs </a:t>
            </a:r>
            <a:r>
              <a:rPr lang="en-US" sz="3700" dirty="0"/>
              <a:t>– State &amp; Coordinated Utilities</a:t>
            </a:r>
          </a:p>
          <a:p>
            <a:pPr lvl="1"/>
            <a:r>
              <a:rPr lang="en-US" sz="3000" i="1" dirty="0"/>
              <a:t>LIHEAP Heating Assistance </a:t>
            </a:r>
            <a:r>
              <a:rPr lang="en-US" sz="3000" dirty="0"/>
              <a:t>– Households apply for heating assistance and receive benefits according to the program benefit matrix. </a:t>
            </a:r>
          </a:p>
          <a:p>
            <a:pPr lvl="1"/>
            <a:r>
              <a:rPr lang="en-US" sz="3000" i="1" dirty="0"/>
              <a:t>Ratepayer Electric and Gas Assistance </a:t>
            </a:r>
            <a:r>
              <a:rPr lang="en-US" sz="3000" dirty="0"/>
              <a:t>– The state IT Department collects information from LIHEAP on client income and benefits, and from utilities on energy bills. They furnish the utilities with an assigned ratepayer benefit amount based on a formula specified by the Board of Public Utilities. The individual utilities credit the customer accounts for the specified benefit amount.</a:t>
            </a:r>
          </a:p>
          <a:p>
            <a:pPr marL="320040" lvl="1" indent="0">
              <a:buNone/>
            </a:pPr>
            <a:r>
              <a:rPr lang="en-US" dirty="0"/>
              <a:t>  </a:t>
            </a:r>
          </a:p>
          <a:p>
            <a:pPr lvl="0"/>
            <a:r>
              <a:rPr lang="en-US" sz="3700" b="1" dirty="0"/>
              <a:t>Weatherization Programs </a:t>
            </a:r>
            <a:r>
              <a:rPr lang="en-US" sz="3700" i="1" dirty="0"/>
              <a:t>– </a:t>
            </a:r>
            <a:r>
              <a:rPr lang="en-US" sz="3700" dirty="0"/>
              <a:t>State &amp; Coordinated Utilities</a:t>
            </a:r>
          </a:p>
          <a:p>
            <a:pPr lvl="1"/>
            <a:r>
              <a:rPr lang="en-US" sz="3000" i="1" dirty="0"/>
              <a:t>LIHEAP and WAP Funds </a:t>
            </a:r>
            <a:r>
              <a:rPr lang="en-US" sz="3000" dirty="0"/>
              <a:t>– Intra-department transfer from LIHEAP program office to WAP program office / services delivered by local agencies</a:t>
            </a:r>
          </a:p>
          <a:p>
            <a:pPr lvl="1"/>
            <a:r>
              <a:rPr lang="en-US" sz="3000" i="1" dirty="0"/>
              <a:t>Ratepayer Electric and Gas Energy Efficiency </a:t>
            </a:r>
            <a:r>
              <a:rPr lang="en-US" sz="3000" dirty="0"/>
              <a:t>– The combined set of utilities contractors with for-profit companies to deliver energy efficiency services.</a:t>
            </a:r>
          </a:p>
          <a:p>
            <a:pPr lvl="1"/>
            <a:r>
              <a:rPr lang="en-US" sz="3000" dirty="0"/>
              <a:t>WAP Office and Utilities communicate with respect to identification of the best program for delivering services to clients. </a:t>
            </a:r>
          </a:p>
        </p:txBody>
      </p:sp>
    </p:spTree>
    <p:extLst>
      <p:ext uri="{BB962C8B-B14F-4D97-AF65-F5344CB8AC3E}">
        <p14:creationId xmlns:p14="http://schemas.microsoft.com/office/powerpoint/2010/main" val="731550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Requirements</a:t>
            </a:r>
            <a:br>
              <a:rPr lang="en-US" dirty="0"/>
            </a:br>
            <a:r>
              <a:rPr lang="en-US" sz="3200" i="1" dirty="0"/>
              <a:t>The LIHEAP Statute and the 16 Assurances</a:t>
            </a:r>
            <a:endParaRPr lang="en-US" sz="32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15</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00200"/>
            <a:ext cx="8763000" cy="5067300"/>
          </a:xfrm>
        </p:spPr>
        <p:txBody>
          <a:bodyPr>
            <a:normAutofit fontScale="92500"/>
          </a:bodyPr>
          <a:lstStyle/>
          <a:p>
            <a:r>
              <a:rPr lang="en-US" sz="2400" i="1" dirty="0"/>
              <a:t>While LIHEAP is a Block Grant and offers a considerable amount of flexibility to grantees, the LIHEAP statute also presents grantees with some important responsibilities. Most of these are codified in the 16 Assurances that grantees are required to make to the Federal Government if they receive LIHEAP program funding. </a:t>
            </a:r>
          </a:p>
          <a:p>
            <a:pPr marL="0" indent="0">
              <a:buNone/>
            </a:pPr>
            <a:endParaRPr lang="en-US" sz="1500" dirty="0"/>
          </a:p>
          <a:p>
            <a:pPr lvl="1"/>
            <a:r>
              <a:rPr lang="en-US" sz="2200" dirty="0"/>
              <a:t>Link to LIHEAP Statute: </a:t>
            </a:r>
            <a:r>
              <a:rPr lang="en-US" sz="2200" u="sng" dirty="0">
                <a:hlinkClick r:id="rId3"/>
              </a:rPr>
              <a:t>https://www.acf.hhs.gov/ocs/resource/liheap-statute-and-regulations</a:t>
            </a:r>
            <a:endParaRPr lang="en-US" sz="2200" u="sng" dirty="0"/>
          </a:p>
          <a:p>
            <a:pPr lvl="0"/>
            <a:endParaRPr lang="en-US" sz="1500" dirty="0"/>
          </a:p>
          <a:p>
            <a:pPr lvl="1"/>
            <a:r>
              <a:rPr lang="en-US" sz="2200" dirty="0"/>
              <a:t>Link to LIHEAP Assurances Document: </a:t>
            </a:r>
            <a:r>
              <a:rPr lang="en-US" sz="2200" u="sng" dirty="0">
                <a:hlinkClick r:id="rId4"/>
              </a:rPr>
              <a:t>https://bit.ly/2Mm5WVC</a:t>
            </a:r>
            <a:endParaRPr lang="en-US" sz="2200" u="sng" dirty="0"/>
          </a:p>
          <a:p>
            <a:pPr marL="320040" lvl="1" indent="0">
              <a:buNone/>
            </a:pPr>
            <a:endParaRPr lang="en-US" sz="1500" u="sng" dirty="0"/>
          </a:p>
          <a:p>
            <a:r>
              <a:rPr lang="en-US" sz="2400" i="1" dirty="0"/>
              <a:t>When a grantee submits their LIHEAP State Plan, OCS staff review that plan to endure that the state’s plan is compliant with those assurances.</a:t>
            </a:r>
            <a:endParaRPr lang="en-US" sz="2400" dirty="0"/>
          </a:p>
        </p:txBody>
      </p:sp>
    </p:spTree>
    <p:extLst>
      <p:ext uri="{BB962C8B-B14F-4D97-AF65-F5344CB8AC3E}">
        <p14:creationId xmlns:p14="http://schemas.microsoft.com/office/powerpoint/2010/main" val="3956342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Requirements</a:t>
            </a:r>
            <a:br>
              <a:rPr lang="en-US" dirty="0"/>
            </a:br>
            <a:r>
              <a:rPr lang="en-US" sz="3200" i="1" dirty="0"/>
              <a:t>Program Requirements</a:t>
            </a:r>
            <a:endParaRPr lang="en-US" sz="32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16</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146304" y="1600200"/>
            <a:ext cx="8845296" cy="5067300"/>
          </a:xfrm>
        </p:spPr>
        <p:txBody>
          <a:bodyPr>
            <a:normAutofit/>
          </a:bodyPr>
          <a:lstStyle/>
          <a:p>
            <a:r>
              <a:rPr lang="en-US" sz="2400" i="1" dirty="0"/>
              <a:t>The following are examples of important guidance with respect to eligibility for LIHEAP program services included in the LIHEAP statute:</a:t>
            </a:r>
          </a:p>
          <a:p>
            <a:pPr marL="0" indent="0">
              <a:buNone/>
            </a:pPr>
            <a:endParaRPr lang="en-US" sz="900" b="1" i="1" dirty="0"/>
          </a:p>
          <a:p>
            <a:pPr lvl="1"/>
            <a:r>
              <a:rPr lang="en-US" sz="2000" b="1" dirty="0"/>
              <a:t>Maximum Income Threshold </a:t>
            </a:r>
            <a:r>
              <a:rPr lang="en-US" sz="2000" dirty="0"/>
              <a:t>– “households with incomes which do not exceed the greater of … 150% of poverty … or 60 percent of state median income ...” [Assurance 2]</a:t>
            </a:r>
          </a:p>
          <a:p>
            <a:pPr marL="320040" lvl="1" indent="0">
              <a:buNone/>
            </a:pPr>
            <a:endParaRPr lang="en-US" sz="2000" dirty="0"/>
          </a:p>
          <a:p>
            <a:pPr lvl="1"/>
            <a:r>
              <a:rPr lang="en-US" sz="2000" b="1" dirty="0"/>
              <a:t>Minimum Income Threshold </a:t>
            </a:r>
            <a:r>
              <a:rPr lang="en-US" sz="2000" dirty="0"/>
              <a:t>– “shall not exclude a household … if their income is less than 110 percent of the poverty level.” [Assurance 2]  </a:t>
            </a:r>
          </a:p>
          <a:p>
            <a:pPr marL="320040" lvl="1" indent="0">
              <a:buNone/>
            </a:pPr>
            <a:endParaRPr lang="en-US" sz="2000" dirty="0"/>
          </a:p>
          <a:p>
            <a:pPr lvl="1"/>
            <a:r>
              <a:rPr lang="en-US" sz="2000" b="1" dirty="0"/>
              <a:t>Services to Renters </a:t>
            </a:r>
            <a:r>
              <a:rPr lang="en-US" sz="2000" dirty="0"/>
              <a:t>- “… will treat owners and renters equitably under the program</a:t>
            </a:r>
            <a:r>
              <a:rPr lang="en-US" sz="2000" i="1" dirty="0"/>
              <a:t>” </a:t>
            </a:r>
            <a:r>
              <a:rPr lang="en-US" sz="2000" dirty="0"/>
              <a:t>[Assurance 8]</a:t>
            </a:r>
          </a:p>
        </p:txBody>
      </p:sp>
    </p:spTree>
    <p:extLst>
      <p:ext uri="{BB962C8B-B14F-4D97-AF65-F5344CB8AC3E}">
        <p14:creationId xmlns:p14="http://schemas.microsoft.com/office/powerpoint/2010/main" val="1876046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Requirements</a:t>
            </a:r>
            <a:br>
              <a:rPr lang="en-US" dirty="0"/>
            </a:br>
            <a:r>
              <a:rPr lang="en-US" sz="3200" i="1" dirty="0"/>
              <a:t>Crisis Services</a:t>
            </a:r>
            <a:endParaRPr lang="en-US" sz="32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17</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76400"/>
            <a:ext cx="8763000" cy="4991100"/>
          </a:xfrm>
        </p:spPr>
        <p:txBody>
          <a:bodyPr>
            <a:normAutofit fontScale="85000" lnSpcReduction="20000"/>
          </a:bodyPr>
          <a:lstStyle/>
          <a:p>
            <a:r>
              <a:rPr lang="en-US" sz="2800" i="1" dirty="0"/>
              <a:t>The following are examples of important guidance with respect to crisis services included in the LIHEAP statute:</a:t>
            </a:r>
          </a:p>
          <a:p>
            <a:pPr marL="0" indent="0">
              <a:buNone/>
            </a:pPr>
            <a:endParaRPr lang="en-US" sz="900" i="1" dirty="0"/>
          </a:p>
          <a:p>
            <a:pPr lvl="1"/>
            <a:r>
              <a:rPr lang="en-US" b="1" dirty="0"/>
              <a:t>Funds for Crisis Programs </a:t>
            </a:r>
            <a:r>
              <a:rPr lang="en-US" dirty="0"/>
              <a:t>– “Of the funds available to each State under subsection (a), a reasonable amount based on data from prior years shall be reserved until March 15 of each program year by each State for energy crisis intervention.” [State Allotment Section]</a:t>
            </a:r>
          </a:p>
          <a:p>
            <a:pPr marL="320040" lvl="1" indent="0">
              <a:buNone/>
            </a:pPr>
            <a:endParaRPr lang="en-US" dirty="0"/>
          </a:p>
          <a:p>
            <a:pPr lvl="1"/>
            <a:r>
              <a:rPr lang="en-US" b="1" dirty="0"/>
              <a:t>Crisis Service Requirements </a:t>
            </a:r>
            <a:r>
              <a:rPr lang="en-US" dirty="0"/>
              <a:t>– “not later than 48 hours after a household applies for energy crisis benefits, provide some form of assistance that will resolve the energy crisis if such households is eligible to receive such benefits.”</a:t>
            </a:r>
          </a:p>
          <a:p>
            <a:pPr lvl="1"/>
            <a:endParaRPr lang="en-US" b="1" dirty="0"/>
          </a:p>
          <a:p>
            <a:pPr lvl="1"/>
            <a:r>
              <a:rPr lang="en-US" b="1" dirty="0"/>
              <a:t>Crisis Service Requirements (Life Threatening Situation) </a:t>
            </a:r>
            <a:r>
              <a:rPr lang="en-US" dirty="0"/>
              <a:t>- “… not later than 18 hours after a household applies for crisis benefits, provide some form of assistance that will resolve the energy crisis if such household is eligible to receive such benefits and is in a life-threatening situation”</a:t>
            </a:r>
            <a:r>
              <a:rPr lang="en-US" i="1" dirty="0"/>
              <a:t> </a:t>
            </a:r>
            <a:r>
              <a:rPr lang="en-US" dirty="0"/>
              <a:t>[State Allotment Section]</a:t>
            </a:r>
          </a:p>
        </p:txBody>
      </p:sp>
    </p:spTree>
    <p:extLst>
      <p:ext uri="{BB962C8B-B14F-4D97-AF65-F5344CB8AC3E}">
        <p14:creationId xmlns:p14="http://schemas.microsoft.com/office/powerpoint/2010/main" val="2549975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Requirements</a:t>
            </a:r>
            <a:br>
              <a:rPr lang="en-US" dirty="0"/>
            </a:br>
            <a:r>
              <a:rPr lang="en-US" sz="3200" i="1" dirty="0"/>
              <a:t>Vendors</a:t>
            </a:r>
            <a:endParaRPr lang="en-US" sz="32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18</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00200"/>
            <a:ext cx="8763000" cy="5067300"/>
          </a:xfrm>
        </p:spPr>
        <p:txBody>
          <a:bodyPr>
            <a:normAutofit/>
          </a:bodyPr>
          <a:lstStyle/>
          <a:p>
            <a:r>
              <a:rPr lang="en-US" sz="2400" i="1" dirty="0"/>
              <a:t>The following are examples of important guidance with respect to vendors in the LIHEAP statute:</a:t>
            </a:r>
          </a:p>
          <a:p>
            <a:pPr marL="0" indent="0">
              <a:buNone/>
            </a:pPr>
            <a:endParaRPr lang="en-US" sz="900" i="1" dirty="0"/>
          </a:p>
          <a:p>
            <a:pPr lvl="1"/>
            <a:r>
              <a:rPr lang="en-US" sz="2000" dirty="0"/>
              <a:t>Informing Client of Benefits – state must “… develop procedures … to notify each participating household of the amount of energy assistance paid on its behalf …” [Assurance 7, part A] </a:t>
            </a:r>
          </a:p>
          <a:p>
            <a:pPr marL="320040" lvl="1" indent="0">
              <a:buNone/>
            </a:pPr>
            <a:endParaRPr lang="en-US" sz="2000" dirty="0"/>
          </a:p>
          <a:p>
            <a:pPr lvl="1"/>
            <a:r>
              <a:rPr lang="en-US" sz="2000" dirty="0"/>
              <a:t>Nondiscrimination – state must ensure “… that no household receiving assistance … will be treated adversely because of such assistance ...” [Assurance 7, part C]</a:t>
            </a:r>
          </a:p>
        </p:txBody>
      </p:sp>
    </p:spTree>
    <p:extLst>
      <p:ext uri="{BB962C8B-B14F-4D97-AF65-F5344CB8AC3E}">
        <p14:creationId xmlns:p14="http://schemas.microsoft.com/office/powerpoint/2010/main" val="4026628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Requirements</a:t>
            </a:r>
            <a:br>
              <a:rPr lang="en-US" dirty="0"/>
            </a:br>
            <a:r>
              <a:rPr lang="en-US" sz="3200" i="1" dirty="0"/>
              <a:t>Public Participation</a:t>
            </a:r>
            <a:endParaRPr lang="en-US" sz="32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19</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00200"/>
            <a:ext cx="8763000" cy="5067300"/>
          </a:xfrm>
        </p:spPr>
        <p:txBody>
          <a:bodyPr>
            <a:normAutofit/>
          </a:bodyPr>
          <a:lstStyle/>
          <a:p>
            <a:r>
              <a:rPr lang="en-US" sz="2400" i="1" dirty="0"/>
              <a:t>Here is the most important Assurance from the perspective of this meeting:</a:t>
            </a:r>
          </a:p>
          <a:p>
            <a:pPr marL="0" indent="0">
              <a:buNone/>
            </a:pPr>
            <a:endParaRPr lang="en-US" sz="2200" dirty="0"/>
          </a:p>
          <a:p>
            <a:pPr lvl="1"/>
            <a:r>
              <a:rPr lang="en-US" sz="2200" dirty="0"/>
              <a:t>“The State agrees to provide for timely and meaningful public participation in the development of the plan specified in subsection (c)” [Assurance 12] </a:t>
            </a:r>
          </a:p>
        </p:txBody>
      </p:sp>
    </p:spTree>
    <p:extLst>
      <p:ext uri="{BB962C8B-B14F-4D97-AF65-F5344CB8AC3E}">
        <p14:creationId xmlns:p14="http://schemas.microsoft.com/office/powerpoint/2010/main" val="1946723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sz="4400" dirty="0"/>
              <a:t>Presentation Objectives</a:t>
            </a:r>
            <a:endParaRPr lang="en-US" sz="4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2</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603504" y="1676400"/>
            <a:ext cx="8083296" cy="4991100"/>
          </a:xfrm>
        </p:spPr>
        <p:txBody>
          <a:bodyPr>
            <a:normAutofit fontScale="85000" lnSpcReduction="20000"/>
          </a:bodyPr>
          <a:lstStyle/>
          <a:p>
            <a:pPr marL="0" indent="0">
              <a:buNone/>
            </a:pPr>
            <a:r>
              <a:rPr lang="en-US" sz="2800" b="1" u="sng" dirty="0"/>
              <a:t>Goal: </a:t>
            </a:r>
          </a:p>
          <a:p>
            <a:pPr marL="0" indent="0">
              <a:buNone/>
            </a:pPr>
            <a:r>
              <a:rPr lang="en-US" sz="2800" i="1" dirty="0"/>
              <a:t>Provide a better understanding of how LIHEAP works so you will be better prepared to develop low-income policies and programs that make the best use of LIHEAP funding in the context of your overall low-income affordability strategy. </a:t>
            </a:r>
          </a:p>
          <a:p>
            <a:pPr marL="0" indent="0">
              <a:buNone/>
            </a:pPr>
            <a:endParaRPr lang="en-US" sz="1300" dirty="0"/>
          </a:p>
          <a:p>
            <a:pPr marL="0" indent="0">
              <a:buNone/>
            </a:pPr>
            <a:r>
              <a:rPr lang="en-US" sz="2600" dirty="0"/>
              <a:t>This includes: </a:t>
            </a:r>
          </a:p>
          <a:p>
            <a:pPr marL="274320" lvl="1" indent="0">
              <a:buNone/>
            </a:pPr>
            <a:endParaRPr lang="en-US" sz="100" dirty="0"/>
          </a:p>
          <a:p>
            <a:pPr lvl="1">
              <a:lnSpc>
                <a:spcPct val="170000"/>
              </a:lnSpc>
              <a:buFont typeface="Wingdings" panose="05000000000000000000" pitchFamily="2" charset="2"/>
              <a:buChar char="§"/>
            </a:pPr>
            <a:r>
              <a:rPr lang="en-US" sz="2600" dirty="0"/>
              <a:t>Who can the LIHEAP program serve? </a:t>
            </a:r>
          </a:p>
          <a:p>
            <a:pPr lvl="1">
              <a:lnSpc>
                <a:spcPct val="170000"/>
              </a:lnSpc>
              <a:buFont typeface="Wingdings" panose="05000000000000000000" pitchFamily="2" charset="2"/>
              <a:buChar char="§"/>
            </a:pPr>
            <a:r>
              <a:rPr lang="en-US" sz="2600" dirty="0"/>
              <a:t>With what types of services?</a:t>
            </a:r>
          </a:p>
          <a:p>
            <a:pPr lvl="1">
              <a:lnSpc>
                <a:spcPct val="170000"/>
              </a:lnSpc>
              <a:buFont typeface="Wingdings" panose="05000000000000000000" pitchFamily="2" charset="2"/>
              <a:buChar char="§"/>
            </a:pPr>
            <a:r>
              <a:rPr lang="en-US" sz="2600" dirty="0"/>
              <a:t>With what limitations?</a:t>
            </a:r>
          </a:p>
          <a:p>
            <a:pPr lvl="1">
              <a:lnSpc>
                <a:spcPct val="170000"/>
              </a:lnSpc>
              <a:buFont typeface="Wingdings" panose="05000000000000000000" pitchFamily="2" charset="2"/>
              <a:buChar char="§"/>
            </a:pPr>
            <a:r>
              <a:rPr lang="en-US" sz="2600" dirty="0"/>
              <a:t>And, with what responsibilities? </a:t>
            </a:r>
          </a:p>
        </p:txBody>
      </p:sp>
    </p:spTree>
    <p:extLst>
      <p:ext uri="{BB962C8B-B14F-4D97-AF65-F5344CB8AC3E}">
        <p14:creationId xmlns:p14="http://schemas.microsoft.com/office/powerpoint/2010/main" val="1000774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Additional Information in Track C</a:t>
            </a:r>
            <a:endParaRPr lang="en-US" sz="32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20</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00200"/>
            <a:ext cx="8763000" cy="5067300"/>
          </a:xfrm>
        </p:spPr>
        <p:txBody>
          <a:bodyPr>
            <a:normAutofit/>
          </a:bodyPr>
          <a:lstStyle/>
          <a:p>
            <a:pPr lvl="0"/>
            <a:endParaRPr lang="en-US" sz="2500" dirty="0"/>
          </a:p>
          <a:p>
            <a:pPr lvl="0"/>
            <a:r>
              <a:rPr lang="en-US" sz="2500" dirty="0"/>
              <a:t>Session #2 – Coalition building by local LIHEAP agencies</a:t>
            </a:r>
          </a:p>
          <a:p>
            <a:pPr lvl="0"/>
            <a:endParaRPr lang="en-US" sz="2500" dirty="0"/>
          </a:p>
          <a:p>
            <a:pPr lvl="0"/>
            <a:r>
              <a:rPr lang="en-US" sz="2500" dirty="0"/>
              <a:t>Session #4 – Reaching out to applicant households</a:t>
            </a:r>
          </a:p>
          <a:p>
            <a:pPr lvl="0"/>
            <a:endParaRPr lang="en-US" sz="2500" dirty="0"/>
          </a:p>
          <a:p>
            <a:pPr lvl="0"/>
            <a:r>
              <a:rPr lang="en-US" sz="2500" dirty="0"/>
              <a:t>Session #5 – Educating LIHEAP clients </a:t>
            </a:r>
          </a:p>
          <a:p>
            <a:pPr lvl="0"/>
            <a:endParaRPr lang="en-US" sz="2500" dirty="0"/>
          </a:p>
          <a:p>
            <a:pPr lvl="0"/>
            <a:r>
              <a:rPr lang="en-US" sz="2500" dirty="0"/>
              <a:t>Session #6 – Grantees using Performance Measures data</a:t>
            </a:r>
          </a:p>
        </p:txBody>
      </p:sp>
    </p:spTree>
    <p:extLst>
      <p:ext uri="{BB962C8B-B14F-4D97-AF65-F5344CB8AC3E}">
        <p14:creationId xmlns:p14="http://schemas.microsoft.com/office/powerpoint/2010/main" val="188498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40" bIns="91440" anchor="ctr" anchorCtr="0"/>
          <a:lstStyle/>
          <a:p>
            <a:r>
              <a:rPr lang="en-US" dirty="0"/>
              <a:t>Contact Information</a:t>
            </a:r>
          </a:p>
        </p:txBody>
      </p:sp>
      <p:sp>
        <p:nvSpPr>
          <p:cNvPr id="3" name="Slide Number Placeholder 2"/>
          <p:cNvSpPr>
            <a:spLocks noGrp="1"/>
          </p:cNvSpPr>
          <p:nvPr>
            <p:ph type="sldNum" sz="quarter" idx="12"/>
          </p:nvPr>
        </p:nvSpPr>
        <p:spPr/>
        <p:txBody>
          <a:bodyPr/>
          <a:lstStyle/>
          <a:p>
            <a:fld id="{232540F5-BE53-4980-ABDE-DC5A5DE073AE}" type="slidenum">
              <a:rPr lang="en-US" smtClean="0"/>
              <a:pPr/>
              <a:t>21</a:t>
            </a:fld>
            <a:endParaRPr lang="en-US" dirty="0"/>
          </a:p>
        </p:txBody>
      </p:sp>
      <p:sp>
        <p:nvSpPr>
          <p:cNvPr id="4" name="Content Placeholder 3"/>
          <p:cNvSpPr>
            <a:spLocks noGrp="1"/>
          </p:cNvSpPr>
          <p:nvPr>
            <p:ph sz="quarter" idx="1"/>
          </p:nvPr>
        </p:nvSpPr>
        <p:spPr>
          <a:xfrm>
            <a:off x="1695450" y="2438400"/>
            <a:ext cx="5753100" cy="3276600"/>
          </a:xfrm>
        </p:spPr>
        <p:txBody>
          <a:bodyPr>
            <a:normAutofit fontScale="92500" lnSpcReduction="10000"/>
          </a:bodyPr>
          <a:lstStyle/>
          <a:p>
            <a:pPr marL="0" indent="0">
              <a:buNone/>
            </a:pPr>
            <a:r>
              <a:rPr lang="en-US" b="1" dirty="0"/>
              <a:t>Holly Ravesloot</a:t>
            </a:r>
          </a:p>
          <a:p>
            <a:pPr marL="0" indent="0">
              <a:buNone/>
            </a:pPr>
            <a:r>
              <a:rPr lang="en-US" dirty="0"/>
              <a:t>Branch Chief</a:t>
            </a:r>
          </a:p>
          <a:p>
            <a:pPr marL="0" indent="0">
              <a:buNone/>
            </a:pPr>
            <a:r>
              <a:rPr lang="en-US" dirty="0"/>
              <a:t>Energy Policy and Evaluation Branch</a:t>
            </a:r>
          </a:p>
          <a:p>
            <a:pPr marL="0" indent="0">
              <a:buNone/>
            </a:pPr>
            <a:r>
              <a:rPr lang="en-US" dirty="0"/>
              <a:t>Division of Energy Assistance</a:t>
            </a:r>
          </a:p>
          <a:p>
            <a:pPr marL="0" indent="0">
              <a:buNone/>
            </a:pPr>
            <a:r>
              <a:rPr lang="en-US" i="1" dirty="0"/>
              <a:t>Office of Community Services</a:t>
            </a:r>
          </a:p>
          <a:p>
            <a:pPr marL="0" indent="0">
              <a:buNone/>
            </a:pPr>
            <a:endParaRPr lang="en-US" i="1" dirty="0"/>
          </a:p>
          <a:p>
            <a:pPr marL="0" indent="0">
              <a:buNone/>
            </a:pPr>
            <a:r>
              <a:rPr lang="en-US" dirty="0"/>
              <a:t>Office: (202) 205-4651</a:t>
            </a:r>
          </a:p>
          <a:p>
            <a:pPr marL="0" indent="0">
              <a:buNone/>
            </a:pPr>
            <a:r>
              <a:rPr lang="en-US" dirty="0"/>
              <a:t>Email: holly.ravesloot@acf.hhs.gov</a:t>
            </a:r>
          </a:p>
          <a:p>
            <a:endParaRPr lang="en-US" dirty="0"/>
          </a:p>
        </p:txBody>
      </p:sp>
    </p:spTree>
    <p:extLst>
      <p:ext uri="{BB962C8B-B14F-4D97-AF65-F5344CB8AC3E}">
        <p14:creationId xmlns:p14="http://schemas.microsoft.com/office/powerpoint/2010/main" val="237680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Opportunities</a:t>
            </a:r>
            <a:br>
              <a:rPr lang="en-US" dirty="0"/>
            </a:br>
            <a:r>
              <a:rPr lang="en-US" sz="3600" i="1" dirty="0"/>
              <a:t>Clients and Information</a:t>
            </a:r>
            <a:endParaRPr lang="en-US" sz="3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3</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76400"/>
            <a:ext cx="8763000" cy="4991100"/>
          </a:xfrm>
        </p:spPr>
        <p:txBody>
          <a:bodyPr>
            <a:normAutofit fontScale="85000" lnSpcReduction="20000"/>
          </a:bodyPr>
          <a:lstStyle/>
          <a:p>
            <a:pPr marL="0" indent="0">
              <a:buNone/>
            </a:pPr>
            <a:r>
              <a:rPr lang="en-US" sz="2800" i="1" dirty="0"/>
              <a:t>No matter how you ultimately decide to interact with LIHEAP, it is important for you to understand that every LIHEAP program is </a:t>
            </a:r>
            <a:r>
              <a:rPr lang="en-US" sz="2800" i="1" u="sng" dirty="0"/>
              <a:t>required</a:t>
            </a:r>
            <a:r>
              <a:rPr lang="en-US" sz="2800" i="1" dirty="0"/>
              <a:t> to do the following…</a:t>
            </a:r>
          </a:p>
          <a:p>
            <a:pPr lvl="0"/>
            <a:endParaRPr lang="en-US" sz="2800" b="1" dirty="0"/>
          </a:p>
          <a:p>
            <a:pPr lvl="0"/>
            <a:r>
              <a:rPr lang="en-US" sz="2800" b="1" dirty="0"/>
              <a:t>Outreach</a:t>
            </a:r>
            <a:r>
              <a:rPr lang="en-US" sz="2800" dirty="0"/>
              <a:t> – Conduct outreach to low-income households</a:t>
            </a:r>
          </a:p>
          <a:p>
            <a:pPr lvl="0"/>
            <a:endParaRPr lang="en-US" sz="2800" dirty="0"/>
          </a:p>
          <a:p>
            <a:pPr lvl="0"/>
            <a:r>
              <a:rPr lang="en-US" sz="2800" b="1" dirty="0"/>
              <a:t>Intake/Eligibility </a:t>
            </a:r>
            <a:r>
              <a:rPr lang="en-US" sz="2800" dirty="0"/>
              <a:t>– Verify income eligibility for applicant households</a:t>
            </a:r>
          </a:p>
          <a:p>
            <a:pPr lvl="0"/>
            <a:endParaRPr lang="en-US" sz="1000" dirty="0"/>
          </a:p>
          <a:p>
            <a:pPr lvl="1"/>
            <a:r>
              <a:rPr lang="en-US" dirty="0"/>
              <a:t>The LIHEAP program certifies about 6 million households as income-eligible for program services each year</a:t>
            </a:r>
          </a:p>
          <a:p>
            <a:pPr lvl="1"/>
            <a:endParaRPr lang="en-US" dirty="0"/>
          </a:p>
          <a:p>
            <a:pPr lvl="1"/>
            <a:r>
              <a:rPr lang="en-US" i="1" dirty="0"/>
              <a:t>Special Note</a:t>
            </a:r>
            <a:r>
              <a:rPr lang="en-US" dirty="0"/>
              <a:t>: Intake agencies identify and refer households that are not eligible for LIHEAP but ARE eligible for “moderate-income” programs.</a:t>
            </a:r>
          </a:p>
        </p:txBody>
      </p:sp>
    </p:spTree>
    <p:extLst>
      <p:ext uri="{BB962C8B-B14F-4D97-AF65-F5344CB8AC3E}">
        <p14:creationId xmlns:p14="http://schemas.microsoft.com/office/powerpoint/2010/main" val="101200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Opportunities</a:t>
            </a:r>
            <a:br>
              <a:rPr lang="en-US" dirty="0"/>
            </a:br>
            <a:r>
              <a:rPr lang="en-US" sz="3600" i="1" dirty="0"/>
              <a:t>Clients and Information</a:t>
            </a:r>
            <a:endParaRPr lang="en-US" sz="3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4</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76400"/>
            <a:ext cx="8763000" cy="4991100"/>
          </a:xfrm>
        </p:spPr>
        <p:txBody>
          <a:bodyPr>
            <a:normAutofit/>
          </a:bodyPr>
          <a:lstStyle/>
          <a:p>
            <a:pPr marL="0" indent="0">
              <a:buNone/>
            </a:pPr>
            <a:r>
              <a:rPr lang="en-US" sz="2400" i="1" dirty="0"/>
              <a:t>No matter how you ultimately decide to interact with LIHEAP, it is important for you to understand that every LIHEAP program is </a:t>
            </a:r>
            <a:r>
              <a:rPr lang="en-US" sz="2400" i="1" u="sng" dirty="0"/>
              <a:t>required</a:t>
            </a:r>
            <a:r>
              <a:rPr lang="en-US" sz="2400" i="1" dirty="0"/>
              <a:t> to do the following…</a:t>
            </a:r>
          </a:p>
          <a:p>
            <a:pPr lvl="0"/>
            <a:endParaRPr lang="en-US" sz="2400" b="1" dirty="0"/>
          </a:p>
          <a:p>
            <a:pPr lvl="0"/>
            <a:r>
              <a:rPr lang="en-US" sz="2400" b="1" dirty="0"/>
              <a:t>Data</a:t>
            </a:r>
            <a:r>
              <a:rPr lang="en-US" sz="2400" dirty="0"/>
              <a:t> – Collect detailed demographic and housing unit data [</a:t>
            </a:r>
            <a:r>
              <a:rPr lang="en-US" sz="2400" i="1" dirty="0"/>
              <a:t>for all 6 million households</a:t>
            </a:r>
            <a:r>
              <a:rPr lang="en-US" sz="2400" dirty="0"/>
              <a:t>]</a:t>
            </a:r>
          </a:p>
          <a:p>
            <a:pPr lvl="0"/>
            <a:endParaRPr lang="en-US" sz="2400" dirty="0"/>
          </a:p>
          <a:p>
            <a:pPr lvl="0"/>
            <a:r>
              <a:rPr lang="en-US" sz="2400" b="1" dirty="0"/>
              <a:t>Energy Expenditures </a:t>
            </a:r>
            <a:r>
              <a:rPr lang="en-US" sz="2400" dirty="0"/>
              <a:t>– Collect energy expenditure data    [</a:t>
            </a:r>
            <a:r>
              <a:rPr lang="en-US" sz="2400" i="1" dirty="0"/>
              <a:t>for more than 2 million </a:t>
            </a:r>
            <a:r>
              <a:rPr lang="en-US" sz="2400" dirty="0"/>
              <a:t>households]</a:t>
            </a:r>
          </a:p>
          <a:p>
            <a:pPr lvl="0"/>
            <a:endParaRPr lang="en-US" sz="1000" dirty="0"/>
          </a:p>
        </p:txBody>
      </p:sp>
    </p:spTree>
    <p:extLst>
      <p:ext uri="{BB962C8B-B14F-4D97-AF65-F5344CB8AC3E}">
        <p14:creationId xmlns:p14="http://schemas.microsoft.com/office/powerpoint/2010/main" val="3639189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Opportunities</a:t>
            </a:r>
            <a:br>
              <a:rPr lang="en-US" dirty="0"/>
            </a:br>
            <a:r>
              <a:rPr lang="en-US" sz="3600" i="1" dirty="0"/>
              <a:t>Program Services</a:t>
            </a:r>
            <a:endParaRPr lang="en-US" sz="3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5</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76400"/>
            <a:ext cx="8763000" cy="4724400"/>
          </a:xfrm>
        </p:spPr>
        <p:txBody>
          <a:bodyPr>
            <a:normAutofit lnSpcReduction="10000"/>
          </a:bodyPr>
          <a:lstStyle/>
          <a:p>
            <a:pPr marL="0" indent="0">
              <a:buNone/>
            </a:pPr>
            <a:r>
              <a:rPr lang="en-US" sz="2400" i="1" dirty="0"/>
              <a:t>The LIHEAP statute allows grantees to use funds for …</a:t>
            </a:r>
          </a:p>
          <a:p>
            <a:pPr marL="0" indent="0">
              <a:buNone/>
            </a:pPr>
            <a:endParaRPr lang="en-US" sz="1800" dirty="0"/>
          </a:p>
          <a:p>
            <a:pPr lvl="0"/>
            <a:r>
              <a:rPr lang="en-US" sz="2400" b="1" dirty="0"/>
              <a:t>Energy Assistance </a:t>
            </a:r>
            <a:r>
              <a:rPr lang="en-US" sz="2400" dirty="0"/>
              <a:t>– Help with heating and/or cooling costs</a:t>
            </a:r>
          </a:p>
          <a:p>
            <a:pPr lvl="0"/>
            <a:endParaRPr lang="en-US" sz="2000" dirty="0"/>
          </a:p>
          <a:p>
            <a:pPr lvl="0"/>
            <a:r>
              <a:rPr lang="en-US" sz="2400" b="1" dirty="0"/>
              <a:t>Energy Crisis Assistance </a:t>
            </a:r>
            <a:r>
              <a:rPr lang="en-US" sz="2400" dirty="0"/>
              <a:t>– Immediate assistance when threatened with the loss of service</a:t>
            </a:r>
            <a:endParaRPr lang="en-US" dirty="0"/>
          </a:p>
          <a:p>
            <a:pPr lvl="1"/>
            <a:r>
              <a:rPr lang="en-US" dirty="0"/>
              <a:t>Including emergency equipment repair and replacement </a:t>
            </a:r>
          </a:p>
          <a:p>
            <a:pPr lvl="0"/>
            <a:endParaRPr lang="en-US" sz="2000" b="1" dirty="0"/>
          </a:p>
          <a:p>
            <a:pPr lvl="0"/>
            <a:r>
              <a:rPr lang="en-US" sz="2400" b="1" dirty="0"/>
              <a:t>Weatherization</a:t>
            </a:r>
            <a:r>
              <a:rPr lang="en-US" sz="2400" dirty="0"/>
              <a:t> – “… low-cost weatherization or other energy-related home repairs …”</a:t>
            </a:r>
            <a:endParaRPr lang="en-US" dirty="0"/>
          </a:p>
          <a:p>
            <a:pPr lvl="1"/>
            <a:r>
              <a:rPr lang="en-US" dirty="0"/>
              <a:t>Limited to 15% of available funds or 25% with a waiver after March 31st</a:t>
            </a:r>
          </a:p>
          <a:p>
            <a:pPr lvl="0"/>
            <a:endParaRPr lang="en-US" sz="1000" dirty="0"/>
          </a:p>
        </p:txBody>
      </p:sp>
    </p:spTree>
    <p:extLst>
      <p:ext uri="{BB962C8B-B14F-4D97-AF65-F5344CB8AC3E}">
        <p14:creationId xmlns:p14="http://schemas.microsoft.com/office/powerpoint/2010/main" val="421924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noAutofit/>
          </a:bodyPr>
          <a:lstStyle/>
          <a:p>
            <a:r>
              <a:rPr lang="en-US" dirty="0"/>
              <a:t>LIHEAP Opportunities</a:t>
            </a:r>
            <a:br>
              <a:rPr lang="en-US" dirty="0"/>
            </a:br>
            <a:r>
              <a:rPr lang="en-US" sz="3600" i="1" dirty="0"/>
              <a:t>Program Services</a:t>
            </a:r>
            <a:endParaRPr lang="en-US" sz="3400" i="1" dirty="0">
              <a:solidFill>
                <a:schemeClr val="accent2"/>
              </a:solidFill>
            </a:endParaRPr>
          </a:p>
        </p:txBody>
      </p:sp>
      <p:sp>
        <p:nvSpPr>
          <p:cNvPr id="5" name="Slide Number Placeholder 4"/>
          <p:cNvSpPr>
            <a:spLocks noGrp="1"/>
          </p:cNvSpPr>
          <p:nvPr>
            <p:ph type="sldNum" sz="quarter" idx="12"/>
          </p:nvPr>
        </p:nvSpPr>
        <p:spPr/>
        <p:txBody>
          <a:bodyPr/>
          <a:lstStyle/>
          <a:p>
            <a:fld id="{232540F5-BE53-4980-ABDE-DC5A5DE073AE}" type="slidenum">
              <a:rPr lang="en-US" smtClean="0"/>
              <a:pPr/>
              <a:t>6</a:t>
            </a:fld>
            <a:endParaRPr lang="en-US" dirty="0"/>
          </a:p>
        </p:txBody>
      </p:sp>
      <p:sp>
        <p:nvSpPr>
          <p:cNvPr id="8" name="Content Placeholder 7">
            <a:extLst>
              <a:ext uri="{FF2B5EF4-FFF2-40B4-BE49-F238E27FC236}">
                <a16:creationId xmlns:a16="http://schemas.microsoft.com/office/drawing/2014/main" id="{5F9FFCFE-51A1-4041-8DBF-57D8246D8D28}"/>
              </a:ext>
            </a:extLst>
          </p:cNvPr>
          <p:cNvSpPr>
            <a:spLocks noGrp="1"/>
          </p:cNvSpPr>
          <p:nvPr>
            <p:ph sz="quarter" idx="1"/>
          </p:nvPr>
        </p:nvSpPr>
        <p:spPr>
          <a:xfrm>
            <a:off x="228600" y="1676400"/>
            <a:ext cx="8763000" cy="4991100"/>
          </a:xfrm>
        </p:spPr>
        <p:txBody>
          <a:bodyPr>
            <a:normAutofit fontScale="62500" lnSpcReduction="20000"/>
          </a:bodyPr>
          <a:lstStyle/>
          <a:p>
            <a:pPr marL="0" indent="0">
              <a:buNone/>
            </a:pPr>
            <a:r>
              <a:rPr lang="en-US" sz="3400" i="1" dirty="0"/>
              <a:t>The LIHEAP statute allows grantees to use funds for …</a:t>
            </a:r>
          </a:p>
          <a:p>
            <a:pPr marL="0" indent="0">
              <a:buNone/>
            </a:pPr>
            <a:endParaRPr lang="en-US" sz="1800" dirty="0"/>
          </a:p>
          <a:p>
            <a:pPr lvl="0"/>
            <a:r>
              <a:rPr lang="en-US" sz="2800" b="1" dirty="0"/>
              <a:t>Client Services </a:t>
            </a:r>
            <a:r>
              <a:rPr lang="en-US" sz="2800" dirty="0"/>
              <a:t>– “… services that encourage and enable household to reduce their home energy needs …” [Assurance 16 funds]</a:t>
            </a:r>
          </a:p>
          <a:p>
            <a:pPr lvl="1"/>
            <a:r>
              <a:rPr lang="en-US" sz="2800" dirty="0"/>
              <a:t>Limited to 5% of available funds</a:t>
            </a:r>
          </a:p>
          <a:p>
            <a:pPr lvl="1"/>
            <a:endParaRPr lang="en-US" sz="2800" dirty="0"/>
          </a:p>
          <a:p>
            <a:pPr lvl="0"/>
            <a:r>
              <a:rPr lang="en-US" sz="2800" b="1" dirty="0"/>
              <a:t>Development of Leveraging Resources </a:t>
            </a:r>
            <a:r>
              <a:rPr lang="en-US" sz="2800" dirty="0"/>
              <a:t>– “… funds … to identify, develop, and demonstrate leveraging programs.”</a:t>
            </a:r>
          </a:p>
          <a:p>
            <a:pPr lvl="1"/>
            <a:r>
              <a:rPr lang="en-US" sz="2800" dirty="0"/>
              <a:t>Limited to greater of 0.08% of funds and $35,000</a:t>
            </a:r>
          </a:p>
          <a:p>
            <a:pPr lvl="1"/>
            <a:endParaRPr lang="en-US" sz="2800" dirty="0"/>
          </a:p>
          <a:p>
            <a:pPr lvl="0"/>
            <a:r>
              <a:rPr lang="en-US" sz="2800" b="1" dirty="0"/>
              <a:t>Program Administration</a:t>
            </a:r>
            <a:r>
              <a:rPr lang="en-US" sz="2800" dirty="0"/>
              <a:t> – Program outreach, intake, and operations</a:t>
            </a:r>
          </a:p>
          <a:p>
            <a:pPr lvl="1"/>
            <a:r>
              <a:rPr lang="en-US" sz="2800" dirty="0"/>
              <a:t>Limited to 10% of funds</a:t>
            </a:r>
          </a:p>
          <a:p>
            <a:pPr marL="320040" lvl="1" indent="0">
              <a:buNone/>
            </a:pPr>
            <a:endParaRPr lang="en-US" sz="2800" dirty="0"/>
          </a:p>
          <a:p>
            <a:pPr lvl="0"/>
            <a:r>
              <a:rPr lang="en-US" sz="2800" b="1" dirty="0"/>
              <a:t>Carryover </a:t>
            </a:r>
            <a:r>
              <a:rPr lang="en-US" sz="2800" dirty="0"/>
              <a:t>– Funds for program start-up while waiting for allocation and disbursement of funds</a:t>
            </a:r>
          </a:p>
          <a:p>
            <a:pPr lvl="0"/>
            <a:endParaRPr lang="en-US" sz="2800" dirty="0"/>
          </a:p>
          <a:p>
            <a:pPr marL="320040" lvl="1" indent="0">
              <a:buNone/>
            </a:pPr>
            <a:r>
              <a:rPr lang="en-US" sz="2900" i="1" dirty="0"/>
              <a:t>Each grantee gets to decide how they want to allocate their funds among these services (within limits)</a:t>
            </a:r>
            <a:endParaRPr lang="en-US" sz="800" dirty="0"/>
          </a:p>
        </p:txBody>
      </p:sp>
    </p:spTree>
    <p:extLst>
      <p:ext uri="{BB962C8B-B14F-4D97-AF65-F5344CB8AC3E}">
        <p14:creationId xmlns:p14="http://schemas.microsoft.com/office/powerpoint/2010/main" val="1009359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tIns="91440" bIns="0">
            <a:normAutofit fontScale="90000"/>
          </a:bodyPr>
          <a:lstStyle/>
          <a:p>
            <a:r>
              <a:rPr lang="en-US" sz="4400" dirty="0"/>
              <a:t>Allocation of LIHEAP Funds</a:t>
            </a:r>
            <a:br>
              <a:rPr lang="en-US" sz="4400" dirty="0"/>
            </a:br>
            <a:r>
              <a:rPr lang="en-US" i="1" dirty="0"/>
              <a:t>National (FFY 2017)</a:t>
            </a:r>
          </a:p>
        </p:txBody>
      </p:sp>
      <p:sp>
        <p:nvSpPr>
          <p:cNvPr id="3" name="Slide Number Placeholder 2"/>
          <p:cNvSpPr>
            <a:spLocks noGrp="1"/>
          </p:cNvSpPr>
          <p:nvPr>
            <p:ph type="sldNum" sz="quarter" idx="12"/>
          </p:nvPr>
        </p:nvSpPr>
        <p:spPr/>
        <p:txBody>
          <a:bodyPr/>
          <a:lstStyle/>
          <a:p>
            <a:fld id="{232540F5-BE53-4980-ABDE-DC5A5DE073AE}" type="slidenum">
              <a:rPr lang="en-US" smtClean="0"/>
              <a:pPr/>
              <a:t>7</a:t>
            </a:fld>
            <a:endParaRPr lang="en-US" dirty="0"/>
          </a:p>
        </p:txBody>
      </p:sp>
      <p:graphicFrame>
        <p:nvGraphicFramePr>
          <p:cNvPr id="11" name="Content Placeholder 10"/>
          <p:cNvGraphicFramePr>
            <a:graphicFrameLocks noGrp="1"/>
          </p:cNvGraphicFramePr>
          <p:nvPr>
            <p:ph sz="quarter" idx="1"/>
            <p:extLst>
              <p:ext uri="{D42A27DB-BD31-4B8C-83A1-F6EECF244321}">
                <p14:modId xmlns:p14="http://schemas.microsoft.com/office/powerpoint/2010/main" val="837390647"/>
              </p:ext>
            </p:extLst>
          </p:nvPr>
        </p:nvGraphicFramePr>
        <p:xfrm>
          <a:off x="146050" y="1447800"/>
          <a:ext cx="8845550" cy="495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7325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40" bIns="0">
            <a:normAutofit fontScale="90000"/>
          </a:bodyPr>
          <a:lstStyle/>
          <a:p>
            <a:r>
              <a:rPr lang="en-US" sz="4400" dirty="0"/>
              <a:t>Allocation of LIHEAP Funds</a:t>
            </a:r>
            <a:br>
              <a:rPr lang="en-US" dirty="0"/>
            </a:br>
            <a:r>
              <a:rPr lang="en-US" i="1" dirty="0"/>
              <a:t>Texas</a:t>
            </a:r>
          </a:p>
        </p:txBody>
      </p:sp>
      <p:sp>
        <p:nvSpPr>
          <p:cNvPr id="3" name="Slide Number Placeholder 2"/>
          <p:cNvSpPr>
            <a:spLocks noGrp="1"/>
          </p:cNvSpPr>
          <p:nvPr>
            <p:ph type="sldNum" sz="quarter" idx="12"/>
          </p:nvPr>
        </p:nvSpPr>
        <p:spPr/>
        <p:txBody>
          <a:bodyPr/>
          <a:lstStyle/>
          <a:p>
            <a:fld id="{232540F5-BE53-4980-ABDE-DC5A5DE073AE}" type="slidenum">
              <a:rPr lang="en-US" smtClean="0"/>
              <a:pPr/>
              <a:t>8</a:t>
            </a:fld>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589" y="1417638"/>
            <a:ext cx="7054821" cy="5440362"/>
          </a:xfrm>
          <a:prstGeom prst="rect">
            <a:avLst/>
          </a:prstGeom>
        </p:spPr>
      </p:pic>
    </p:spTree>
    <p:extLst>
      <p:ext uri="{BB962C8B-B14F-4D97-AF65-F5344CB8AC3E}">
        <p14:creationId xmlns:p14="http://schemas.microsoft.com/office/powerpoint/2010/main" val="2157875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tIns="91440" bIns="0">
            <a:normAutofit fontScale="90000"/>
          </a:bodyPr>
          <a:lstStyle/>
          <a:p>
            <a:r>
              <a:rPr lang="en-US" sz="4400" dirty="0"/>
              <a:t>Allocation of LIHEAP Funds</a:t>
            </a:r>
            <a:br>
              <a:rPr lang="en-US" dirty="0"/>
            </a:br>
            <a:r>
              <a:rPr lang="en-US" i="1" dirty="0"/>
              <a:t>California</a:t>
            </a:r>
          </a:p>
        </p:txBody>
      </p:sp>
      <p:sp>
        <p:nvSpPr>
          <p:cNvPr id="3" name="Slide Number Placeholder 2"/>
          <p:cNvSpPr>
            <a:spLocks noGrp="1"/>
          </p:cNvSpPr>
          <p:nvPr>
            <p:ph type="sldNum" sz="quarter" idx="12"/>
          </p:nvPr>
        </p:nvSpPr>
        <p:spPr/>
        <p:txBody>
          <a:bodyPr/>
          <a:lstStyle/>
          <a:p>
            <a:fld id="{232540F5-BE53-4980-ABDE-DC5A5DE073AE}" type="slidenum">
              <a:rPr lang="en-US" smtClean="0"/>
              <a:pPr/>
              <a:t>9</a:t>
            </a:fld>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545" y="1417638"/>
            <a:ext cx="7042909" cy="5440362"/>
          </a:xfrm>
          <a:prstGeom prst="rect">
            <a:avLst/>
          </a:prstGeom>
        </p:spPr>
      </p:pic>
    </p:spTree>
    <p:extLst>
      <p:ext uri="{BB962C8B-B14F-4D97-AF65-F5344CB8AC3E}">
        <p14:creationId xmlns:p14="http://schemas.microsoft.com/office/powerpoint/2010/main" val="3887699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CF PPT Template Tan Background - August 2013">
  <a:themeElements>
    <a:clrScheme name="ACF Standard">
      <a:dk1>
        <a:srgbClr val="FFFFFF"/>
      </a:dk1>
      <a:lt1>
        <a:srgbClr val="CFC3AE"/>
      </a:lt1>
      <a:dk2>
        <a:srgbClr val="BCD9ED"/>
      </a:dk2>
      <a:lt2>
        <a:srgbClr val="CFC3AE"/>
      </a:lt2>
      <a:accent1>
        <a:srgbClr val="548AB0"/>
      </a:accent1>
      <a:accent2>
        <a:srgbClr val="FFFFFF"/>
      </a:accent2>
      <a:accent3>
        <a:srgbClr val="0099CC"/>
      </a:accent3>
      <a:accent4>
        <a:srgbClr val="CCBB9E"/>
      </a:accent4>
      <a:accent5>
        <a:srgbClr val="9E9273"/>
      </a:accent5>
      <a:accent6>
        <a:srgbClr val="264A64"/>
      </a:accent6>
      <a:hlink>
        <a:srgbClr val="00C8C3"/>
      </a:hlink>
      <a:folHlink>
        <a:srgbClr val="008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ACF PPT Template Tan Background - August 2013</Template>
  <TotalTime>900</TotalTime>
  <Words>3750</Words>
  <Application>Microsoft Office PowerPoint</Application>
  <PresentationFormat>On-screen Show (4:3)</PresentationFormat>
  <Paragraphs>277</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Wingdings</vt:lpstr>
      <vt:lpstr>Wingdings 2</vt:lpstr>
      <vt:lpstr>ACF PPT Template Tan Background - August 2013</vt:lpstr>
      <vt:lpstr>The LIHEAP Block Grant Opportunities and Responsibilities</vt:lpstr>
      <vt:lpstr>Presentation Objectives</vt:lpstr>
      <vt:lpstr>LIHEAP Opportunities Clients and Information</vt:lpstr>
      <vt:lpstr>LIHEAP Opportunities Clients and Information</vt:lpstr>
      <vt:lpstr>LIHEAP Opportunities Program Services</vt:lpstr>
      <vt:lpstr>LIHEAP Opportunities Program Services</vt:lpstr>
      <vt:lpstr>Allocation of LIHEAP Funds National (FFY 2017)</vt:lpstr>
      <vt:lpstr>Allocation of LIHEAP Funds Texas</vt:lpstr>
      <vt:lpstr>Allocation of LIHEAP Funds California</vt:lpstr>
      <vt:lpstr>Allocation of LIHEAP Funds State Comparison</vt:lpstr>
      <vt:lpstr>LIHEAP Opportunities Program Management</vt:lpstr>
      <vt:lpstr>LIHEAP / Ratepayer Relationships Wisconsin</vt:lpstr>
      <vt:lpstr>LIHEAP / Ratepayer Relationships Minnesota</vt:lpstr>
      <vt:lpstr>LIHEAP / Ratepayer Relationships New Jersey</vt:lpstr>
      <vt:lpstr>LIHEAP Requirements The LIHEAP Statute and the 16 Assurances</vt:lpstr>
      <vt:lpstr>LIHEAP Requirements Program Requirements</vt:lpstr>
      <vt:lpstr>LIHEAP Requirements Crisis Services</vt:lpstr>
      <vt:lpstr>LIHEAP Requirements Vendors</vt:lpstr>
      <vt:lpstr>LIHEAP Requirements Public Participation</vt:lpstr>
      <vt:lpstr>Additional Information in Track C</vt:lpstr>
      <vt:lpstr>Contact Information</vt:lpstr>
    </vt:vector>
  </TitlesOfParts>
  <Company>DHHS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Akm R</dc:creator>
  <cp:lastModifiedBy>David Carroll</cp:lastModifiedBy>
  <cp:revision>35</cp:revision>
  <dcterms:created xsi:type="dcterms:W3CDTF">2016-11-17T17:13:18Z</dcterms:created>
  <dcterms:modified xsi:type="dcterms:W3CDTF">2019-06-03T13:47:53Z</dcterms:modified>
</cp:coreProperties>
</file>