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Lato" panose="020B0604020202020204" charset="0"/>
      <p:regular r:id="rId17"/>
      <p:bold r:id="rId18"/>
      <p:italic r:id="rId19"/>
      <p:boldItalic r:id="rId20"/>
    </p:embeddedFont>
    <p:embeddedFont>
      <p:font typeface="Lato Light" panose="020B0604020202020204" charset="0"/>
      <p:regular r:id="rId21"/>
      <p:bold r:id="rId22"/>
      <p:italic r:id="rId23"/>
      <p:boldItalic r:id="rId24"/>
    </p:embeddedFont>
    <p:embeddedFont>
      <p:font typeface="Montserra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etkZ8CFLr6/j2BkwoNNou10F/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Speaker: Katrina Metzler</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8" name="Google Shape;19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Speaker: Kelly Caplan</a:t>
            </a:r>
            <a:endParaRPr dirty="0"/>
          </a:p>
        </p:txBody>
      </p:sp>
      <p:sp>
        <p:nvSpPr>
          <p:cNvPr id="101" name="Google Shape;10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Speaker: Rhonda Harper</a:t>
            </a:r>
            <a:endParaRPr/>
          </a:p>
        </p:txBody>
      </p:sp>
      <p:sp>
        <p:nvSpPr>
          <p:cNvPr id="113" name="Google Shape;1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Speaker: </a:t>
            </a:r>
            <a:r>
              <a:rPr lang="en-US">
                <a:solidFill>
                  <a:srgbClr val="000000"/>
                </a:solidFill>
              </a:rPr>
              <a:t>Deb Brown</a:t>
            </a:r>
            <a:endParaRPr>
              <a:solidFill>
                <a:srgbClr val="000000"/>
              </a:solidFill>
            </a:endParaRPr>
          </a:p>
        </p:txBody>
      </p:sp>
      <p:sp>
        <p:nvSpPr>
          <p:cNvPr id="123" name="Google Shape;12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Speaker: Gary Swan</a:t>
            </a:r>
            <a:endParaRPr/>
          </a:p>
        </p:txBody>
      </p:sp>
      <p:sp>
        <p:nvSpPr>
          <p:cNvPr id="136" name="Google Shape;13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Speaker: Deb Brown</a:t>
            </a:r>
            <a:endParaRPr/>
          </a:p>
        </p:txBody>
      </p:sp>
      <p:sp>
        <p:nvSpPr>
          <p:cNvPr id="147" name="Google Shape;14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Speaker: Gary Swan:</a:t>
            </a:r>
            <a:r>
              <a:rPr lang="en-US" b="1"/>
              <a:t> (Script to Read):</a:t>
            </a:r>
            <a:r>
              <a:rPr lang="en-US"/>
              <a:t> NEUAC honors the Victorine Q. Adams Award Winners past and present for their contributions to the ideals she held dear: equity, justice, and access to utility services that keep homes and families safe. </a:t>
            </a:r>
            <a:endParaRPr/>
          </a:p>
          <a:p>
            <a:pPr marL="0" lvl="0" indent="0" algn="l" rtl="0">
              <a:spcBef>
                <a:spcPts val="0"/>
              </a:spcBef>
              <a:spcAft>
                <a:spcPts val="0"/>
              </a:spcAft>
              <a:buClr>
                <a:schemeClr val="dk1"/>
              </a:buClr>
              <a:buSzPts val="1200"/>
              <a:buFont typeface="Calibri"/>
              <a:buNone/>
            </a:pPr>
            <a:endParaRPr>
              <a:highlight>
                <a:srgbClr val="FFFF00"/>
              </a:highlight>
            </a:endParaRPr>
          </a:p>
        </p:txBody>
      </p:sp>
      <p:sp>
        <p:nvSpPr>
          <p:cNvPr id="158" name="Google Shape;15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No sound</a:t>
            </a:r>
            <a:endParaRPr/>
          </a:p>
        </p:txBody>
      </p:sp>
      <p:sp>
        <p:nvSpPr>
          <p:cNvPr id="170" name="Google Shape;17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6" name="Google Shape;18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28600" y="209550"/>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0" name="Google Shape;90;p1"/>
          <p:cNvSpPr txBox="1"/>
          <p:nvPr/>
        </p:nvSpPr>
        <p:spPr>
          <a:xfrm>
            <a:off x="1981200" y="1200150"/>
            <a:ext cx="5334000"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rgbClr val="AD2327"/>
                </a:solidFill>
                <a:latin typeface="Lato"/>
                <a:ea typeface="Lato"/>
                <a:cs typeface="Lato"/>
                <a:sym typeface="Lato"/>
              </a:rPr>
              <a:t>2020 Annual Conference</a:t>
            </a:r>
            <a:endParaRPr dirty="0"/>
          </a:p>
          <a:p>
            <a:pPr marL="0" marR="0" lvl="0" indent="0" algn="ctr" rtl="0">
              <a:spcBef>
                <a:spcPts val="0"/>
              </a:spcBef>
              <a:spcAft>
                <a:spcPts val="0"/>
              </a:spcAft>
              <a:buNone/>
            </a:pPr>
            <a:r>
              <a:rPr lang="en-US" sz="3600" b="0" i="0" u="none" strike="noStrike" cap="none" dirty="0">
                <a:solidFill>
                  <a:srgbClr val="42648C"/>
                </a:solidFill>
                <a:latin typeface="Lato"/>
                <a:ea typeface="Lato"/>
                <a:cs typeface="Lato"/>
                <a:sym typeface="Lato"/>
              </a:rPr>
              <a:t>UNITED WE STAND</a:t>
            </a:r>
            <a:endParaRPr dirty="0"/>
          </a:p>
          <a:p>
            <a:pPr marL="0" marR="0" lvl="0" indent="0" algn="ctr" rtl="0">
              <a:spcBef>
                <a:spcPts val="0"/>
              </a:spcBef>
              <a:spcAft>
                <a:spcPts val="0"/>
              </a:spcAft>
              <a:buNone/>
            </a:pPr>
            <a:endParaRPr sz="2400" b="0" i="0" u="none" strike="noStrike" cap="none" dirty="0">
              <a:solidFill>
                <a:srgbClr val="42648C"/>
              </a:solidFill>
              <a:latin typeface="Lato"/>
              <a:ea typeface="Lato"/>
              <a:cs typeface="Lato"/>
              <a:sym typeface="Lato"/>
            </a:endParaRPr>
          </a:p>
          <a:p>
            <a:pPr marL="0" marR="0" lvl="0" indent="0" algn="ctr" rtl="0">
              <a:spcBef>
                <a:spcPts val="0"/>
              </a:spcBef>
              <a:spcAft>
                <a:spcPts val="0"/>
              </a:spcAft>
              <a:buNone/>
            </a:pPr>
            <a:r>
              <a:rPr lang="en-US" sz="2400" b="0" i="0" u="none" strike="noStrike" cap="none" dirty="0">
                <a:solidFill>
                  <a:srgbClr val="42648C"/>
                </a:solidFill>
                <a:latin typeface="Lato"/>
                <a:ea typeface="Lato"/>
                <a:cs typeface="Lato"/>
                <a:sym typeface="Lato"/>
              </a:rPr>
              <a:t>NEUAC History Vignette:</a:t>
            </a:r>
            <a:endParaRPr dirty="0"/>
          </a:p>
          <a:p>
            <a:pPr marL="0" marR="0" lvl="0" indent="0" algn="ctr" rtl="0">
              <a:spcBef>
                <a:spcPts val="0"/>
              </a:spcBef>
              <a:spcAft>
                <a:spcPts val="0"/>
              </a:spcAft>
              <a:buNone/>
            </a:pPr>
            <a:r>
              <a:rPr lang="en-US" sz="2400" b="0" i="0" u="none" strike="noStrike" cap="none" dirty="0">
                <a:solidFill>
                  <a:srgbClr val="42648C"/>
                </a:solidFill>
                <a:latin typeface="Lato"/>
                <a:ea typeface="Lato"/>
                <a:cs typeface="Lato"/>
                <a:sym typeface="Lato"/>
              </a:rPr>
              <a:t>The Legacy of Victorine Q. Adams</a:t>
            </a:r>
            <a:endParaRPr dirty="0"/>
          </a:p>
          <a:p>
            <a:pPr marL="0" marR="0" lvl="0" indent="0" algn="ctr" rtl="0">
              <a:spcBef>
                <a:spcPts val="0"/>
              </a:spcBef>
              <a:spcAft>
                <a:spcPts val="0"/>
              </a:spcAft>
              <a:buNone/>
            </a:pPr>
            <a:r>
              <a:rPr lang="en-US" sz="2400" b="0" i="0" u="none" strike="noStrike" cap="none" dirty="0">
                <a:solidFill>
                  <a:srgbClr val="42648C"/>
                </a:solidFill>
                <a:latin typeface="Lato"/>
                <a:ea typeface="Lato"/>
                <a:cs typeface="Lato"/>
                <a:sym typeface="Lato"/>
              </a:rPr>
              <a:t>(April 28, 1912 – January 8, 2006) </a:t>
            </a:r>
            <a:endParaRPr sz="2400" b="0" i="0" u="none" strike="noStrike" cap="none" dirty="0">
              <a:solidFill>
                <a:srgbClr val="42648C"/>
              </a:solidFill>
              <a:latin typeface="Lato"/>
              <a:ea typeface="Lato"/>
              <a:cs typeface="Lato"/>
              <a:sym typeface="Lato"/>
            </a:endParaRPr>
          </a:p>
        </p:txBody>
      </p:sp>
      <p:pic>
        <p:nvPicPr>
          <p:cNvPr id="91" name="Google Shape;91;p1" descr="A close up of a sign&#10;&#10;Description automatically generated"/>
          <p:cNvPicPr preferRelativeResize="0"/>
          <p:nvPr/>
        </p:nvPicPr>
        <p:blipFill rotWithShape="1">
          <a:blip r:embed="rId3">
            <a:alphaModFix/>
          </a:blip>
          <a:srcRect/>
          <a:stretch/>
        </p:blipFill>
        <p:spPr>
          <a:xfrm>
            <a:off x="381000" y="382519"/>
            <a:ext cx="4267200" cy="761243"/>
          </a:xfrm>
          <a:prstGeom prst="rect">
            <a:avLst/>
          </a:prstGeom>
          <a:noFill/>
          <a:ln>
            <a:noFill/>
          </a:ln>
        </p:spPr>
      </p:pic>
      <p:grpSp>
        <p:nvGrpSpPr>
          <p:cNvPr id="92" name="Google Shape;92;p1"/>
          <p:cNvGrpSpPr/>
          <p:nvPr/>
        </p:nvGrpSpPr>
        <p:grpSpPr>
          <a:xfrm>
            <a:off x="304800" y="4171950"/>
            <a:ext cx="8534400" cy="808863"/>
            <a:chOff x="235004" y="4095750"/>
            <a:chExt cx="10043154" cy="838200"/>
          </a:xfrm>
        </p:grpSpPr>
        <p:pic>
          <p:nvPicPr>
            <p:cNvPr id="93" name="Google Shape;93;p1" descr="A close up of a toy&#10;&#10;Description automatically generated"/>
            <p:cNvPicPr preferRelativeResize="0"/>
            <p:nvPr/>
          </p:nvPicPr>
          <p:blipFill rotWithShape="1">
            <a:blip r:embed="rId4">
              <a:alphaModFix/>
            </a:blip>
            <a:srcRect t="15177" b="16361"/>
            <a:stretch/>
          </p:blipFill>
          <p:spPr>
            <a:xfrm>
              <a:off x="235004" y="4095751"/>
              <a:ext cx="3355238" cy="838199"/>
            </a:xfrm>
            <a:prstGeom prst="rect">
              <a:avLst/>
            </a:prstGeom>
            <a:noFill/>
            <a:ln>
              <a:noFill/>
            </a:ln>
          </p:spPr>
        </p:pic>
        <p:pic>
          <p:nvPicPr>
            <p:cNvPr id="94" name="Google Shape;94;p1" descr="A close up of a toy&#10;&#10;Description automatically generated"/>
            <p:cNvPicPr preferRelativeResize="0"/>
            <p:nvPr/>
          </p:nvPicPr>
          <p:blipFill rotWithShape="1">
            <a:blip r:embed="rId4">
              <a:alphaModFix/>
            </a:blip>
            <a:srcRect t="15177" b="16361"/>
            <a:stretch/>
          </p:blipFill>
          <p:spPr>
            <a:xfrm>
              <a:off x="3578962" y="4095750"/>
              <a:ext cx="3355238" cy="838199"/>
            </a:xfrm>
            <a:prstGeom prst="rect">
              <a:avLst/>
            </a:prstGeom>
            <a:noFill/>
            <a:ln>
              <a:noFill/>
            </a:ln>
          </p:spPr>
        </p:pic>
        <p:pic>
          <p:nvPicPr>
            <p:cNvPr id="95" name="Google Shape;95;p1" descr="A close up of a toy&#10;&#10;Description automatically generated"/>
            <p:cNvPicPr preferRelativeResize="0"/>
            <p:nvPr/>
          </p:nvPicPr>
          <p:blipFill rotWithShape="1">
            <a:blip r:embed="rId4">
              <a:alphaModFix/>
            </a:blip>
            <a:srcRect t="15177" b="16361"/>
            <a:stretch/>
          </p:blipFill>
          <p:spPr>
            <a:xfrm>
              <a:off x="6922920" y="4095750"/>
              <a:ext cx="3355238" cy="83819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p:nvPr/>
        </p:nvSpPr>
        <p:spPr>
          <a:xfrm>
            <a:off x="228600" y="98714"/>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0"/>
          <p:cNvSpPr txBox="1"/>
          <p:nvPr/>
        </p:nvSpPr>
        <p:spPr>
          <a:xfrm>
            <a:off x="2514600" y="361950"/>
            <a:ext cx="4114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AD2327"/>
                </a:solidFill>
                <a:latin typeface="Lato"/>
                <a:ea typeface="Lato"/>
                <a:cs typeface="Lato"/>
                <a:sym typeface="Lato"/>
              </a:rPr>
              <a:t>Narrators</a:t>
            </a:r>
            <a:endParaRPr sz="1600" i="1">
              <a:solidFill>
                <a:srgbClr val="17365D"/>
              </a:solidFill>
              <a:latin typeface="Lato"/>
              <a:ea typeface="Lato"/>
              <a:cs typeface="Lato"/>
              <a:sym typeface="Lato"/>
            </a:endParaRPr>
          </a:p>
        </p:txBody>
      </p:sp>
      <p:grpSp>
        <p:nvGrpSpPr>
          <p:cNvPr id="202" name="Google Shape;202;p10"/>
          <p:cNvGrpSpPr/>
          <p:nvPr/>
        </p:nvGrpSpPr>
        <p:grpSpPr>
          <a:xfrm>
            <a:off x="304800" y="4019550"/>
            <a:ext cx="8534400" cy="808863"/>
            <a:chOff x="235004" y="4095750"/>
            <a:chExt cx="10043154" cy="838200"/>
          </a:xfrm>
        </p:grpSpPr>
        <p:pic>
          <p:nvPicPr>
            <p:cNvPr id="203" name="Google Shape;203;p10"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204" name="Google Shape;204;p10"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205" name="Google Shape;205;p10"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
        <p:nvSpPr>
          <p:cNvPr id="206" name="Google Shape;206;p10"/>
          <p:cNvSpPr txBox="1"/>
          <p:nvPr/>
        </p:nvSpPr>
        <p:spPr>
          <a:xfrm>
            <a:off x="538193" y="1123950"/>
            <a:ext cx="8077200" cy="3186025"/>
          </a:xfrm>
          <a:prstGeom prst="rect">
            <a:avLst/>
          </a:prstGeom>
          <a:noFill/>
          <a:ln>
            <a:noFill/>
          </a:ln>
        </p:spPr>
        <p:txBody>
          <a:bodyPr spcFirstLastPara="1" wrap="square" lIns="91425" tIns="45700" rIns="91425" bIns="45700" anchor="t" anchorCtr="0">
            <a:spAutoFit/>
          </a:bodyPr>
          <a:lstStyle/>
          <a:p>
            <a:pPr marL="0" lvl="0" indent="0" algn="ctr" rtl="0">
              <a:lnSpc>
                <a:spcPct val="107000"/>
              </a:lnSpc>
              <a:spcBef>
                <a:spcPts val="0"/>
              </a:spcBef>
              <a:spcAft>
                <a:spcPts val="0"/>
              </a:spcAft>
              <a:buClr>
                <a:schemeClr val="dk1"/>
              </a:buClr>
              <a:buFont typeface="Arial"/>
              <a:buNone/>
            </a:pPr>
            <a:r>
              <a:rPr lang="en-US" sz="2400" dirty="0">
                <a:solidFill>
                  <a:srgbClr val="333333"/>
                </a:solidFill>
                <a:latin typeface="Lato Light"/>
                <a:ea typeface="Lato Light"/>
                <a:cs typeface="Lato Light"/>
                <a:sym typeface="Lato Light"/>
              </a:rPr>
              <a:t>Katrina Metzler, NEUAC</a:t>
            </a:r>
          </a:p>
          <a:p>
            <a:pPr marL="0" lvl="0" indent="0" algn="ctr" rtl="0">
              <a:lnSpc>
                <a:spcPct val="107000"/>
              </a:lnSpc>
              <a:spcBef>
                <a:spcPts val="0"/>
              </a:spcBef>
              <a:spcAft>
                <a:spcPts val="0"/>
              </a:spcAft>
              <a:buClr>
                <a:schemeClr val="dk1"/>
              </a:buClr>
              <a:buFont typeface="Arial"/>
              <a:buNone/>
            </a:pPr>
            <a:r>
              <a:rPr lang="en-US" sz="2400" dirty="0">
                <a:solidFill>
                  <a:srgbClr val="333333"/>
                </a:solidFill>
                <a:latin typeface="Lato Light"/>
                <a:ea typeface="Lato Light"/>
                <a:cs typeface="Lato Light"/>
                <a:sym typeface="Lato Light"/>
              </a:rPr>
              <a:t>Kelly Caplan, Washington Gas</a:t>
            </a:r>
            <a:endParaRPr sz="2400" dirty="0">
              <a:solidFill>
                <a:schemeClr val="dk1"/>
              </a:solidFill>
              <a:latin typeface="Lato Light"/>
              <a:ea typeface="Lato Light"/>
              <a:cs typeface="Lato Light"/>
              <a:sym typeface="Lato Light"/>
            </a:endParaRPr>
          </a:p>
          <a:p>
            <a:pPr marL="0" marR="0" lvl="0" indent="0" algn="ctr" rtl="0">
              <a:spcBef>
                <a:spcPts val="0"/>
              </a:spcBef>
              <a:spcAft>
                <a:spcPts val="0"/>
              </a:spcAft>
              <a:buNone/>
            </a:pPr>
            <a:r>
              <a:rPr lang="en-US" sz="2400" dirty="0">
                <a:solidFill>
                  <a:schemeClr val="dk1"/>
                </a:solidFill>
                <a:latin typeface="Lato Light"/>
                <a:ea typeface="Lato Light"/>
                <a:cs typeface="Lato Light"/>
                <a:sym typeface="Lato Light"/>
              </a:rPr>
              <a:t>Rhonda Harper, Citizens Energy</a:t>
            </a:r>
            <a:endParaRPr sz="2400" dirty="0">
              <a:solidFill>
                <a:schemeClr val="dk1"/>
              </a:solidFill>
              <a:latin typeface="Lato Light"/>
              <a:ea typeface="Lato Light"/>
              <a:cs typeface="Lato Light"/>
              <a:sym typeface="Lato Light"/>
            </a:endParaRPr>
          </a:p>
          <a:p>
            <a:pPr marL="0" lvl="0" indent="0" algn="ctr" rtl="0">
              <a:spcBef>
                <a:spcPts val="0"/>
              </a:spcBef>
              <a:spcAft>
                <a:spcPts val="0"/>
              </a:spcAft>
              <a:buNone/>
            </a:pPr>
            <a:r>
              <a:rPr lang="en-US" sz="2400" dirty="0">
                <a:solidFill>
                  <a:schemeClr val="dk1"/>
                </a:solidFill>
                <a:latin typeface="Lato Light"/>
                <a:ea typeface="Lato Light"/>
                <a:cs typeface="Lato Light"/>
                <a:sym typeface="Lato Light"/>
              </a:rPr>
              <a:t>Deb Brown, Fuel Fund of Maryland</a:t>
            </a:r>
            <a:endParaRPr sz="2400" dirty="0">
              <a:solidFill>
                <a:schemeClr val="dk1"/>
              </a:solidFill>
              <a:latin typeface="Lato Light"/>
              <a:ea typeface="Lato Light"/>
              <a:cs typeface="Lato Light"/>
              <a:sym typeface="Lato Light"/>
            </a:endParaRPr>
          </a:p>
          <a:p>
            <a:pPr marL="0" lvl="0" indent="0" algn="ctr" rtl="0">
              <a:lnSpc>
                <a:spcPct val="107000"/>
              </a:lnSpc>
              <a:spcBef>
                <a:spcPts val="0"/>
              </a:spcBef>
              <a:spcAft>
                <a:spcPts val="0"/>
              </a:spcAft>
              <a:buClr>
                <a:schemeClr val="dk1"/>
              </a:buClr>
              <a:buFont typeface="Arial"/>
              <a:buNone/>
            </a:pPr>
            <a:r>
              <a:rPr lang="en-US" sz="2400" dirty="0">
                <a:solidFill>
                  <a:srgbClr val="333333"/>
                </a:solidFill>
                <a:latin typeface="Lato Light"/>
                <a:ea typeface="Lato Light"/>
                <a:cs typeface="Lato Light"/>
                <a:sym typeface="Lato Light"/>
              </a:rPr>
              <a:t>Gary Swan</a:t>
            </a:r>
            <a:r>
              <a:rPr lang="en-US" sz="2400">
                <a:solidFill>
                  <a:srgbClr val="333333"/>
                </a:solidFill>
                <a:latin typeface="Lato Light"/>
                <a:ea typeface="Lato Light"/>
                <a:cs typeface="Lato Light"/>
                <a:sym typeface="Lato Light"/>
              </a:rPr>
              <a:t>, National </a:t>
            </a:r>
            <a:r>
              <a:rPr lang="en-US" sz="2400" dirty="0">
                <a:solidFill>
                  <a:srgbClr val="333333"/>
                </a:solidFill>
                <a:latin typeface="Lato Light"/>
                <a:ea typeface="Lato Light"/>
                <a:cs typeface="Lato Light"/>
                <a:sym typeface="Lato Light"/>
              </a:rPr>
              <a:t>Energy Foundation</a:t>
            </a:r>
            <a:endParaRPr sz="2400" dirty="0">
              <a:solidFill>
                <a:schemeClr val="dk1"/>
              </a:solidFill>
              <a:latin typeface="Lato Light"/>
              <a:ea typeface="Lato Light"/>
              <a:cs typeface="Lato Light"/>
              <a:sym typeface="Lato Light"/>
            </a:endParaRPr>
          </a:p>
          <a:p>
            <a:pPr marL="0" marR="0" lvl="0" indent="0" algn="ctr" rtl="0">
              <a:spcBef>
                <a:spcPts val="0"/>
              </a:spcBef>
              <a:spcAft>
                <a:spcPts val="0"/>
              </a:spcAft>
              <a:buNone/>
            </a:pPr>
            <a:endParaRPr dirty="0"/>
          </a:p>
          <a:p>
            <a:pPr marL="0" marR="0" lvl="0" indent="0" algn="ctr" rtl="0">
              <a:spcBef>
                <a:spcPts val="0"/>
              </a:spcBef>
              <a:spcAft>
                <a:spcPts val="0"/>
              </a:spcAft>
              <a:buNone/>
            </a:pPr>
            <a:endParaRPr sz="2400" dirty="0">
              <a:solidFill>
                <a:schemeClr val="dk1"/>
              </a:solidFill>
              <a:latin typeface="Lato Light"/>
              <a:ea typeface="Lato Light"/>
              <a:cs typeface="Lato Light"/>
              <a:sym typeface="Lato Light"/>
            </a:endParaRPr>
          </a:p>
          <a:p>
            <a:pPr marL="0" marR="0" lvl="0" indent="0" algn="ctr" rtl="0">
              <a:spcBef>
                <a:spcPts val="0"/>
              </a:spcBef>
              <a:spcAft>
                <a:spcPts val="0"/>
              </a:spcAft>
              <a:buNone/>
            </a:pPr>
            <a:endParaRPr dirty="0"/>
          </a:p>
          <a:p>
            <a:pPr marL="0" marR="0" lvl="0" indent="0" algn="ctr" rtl="0">
              <a:spcBef>
                <a:spcPts val="0"/>
              </a:spcBef>
              <a:spcAft>
                <a:spcPts val="0"/>
              </a:spcAft>
              <a:buNone/>
            </a:pPr>
            <a:r>
              <a:rPr lang="en-US" sz="2400" dirty="0">
                <a:solidFill>
                  <a:schemeClr val="dk1"/>
                </a:solidFill>
                <a:latin typeface="Lato Light"/>
                <a:ea typeface="Lato Light"/>
                <a:cs typeface="Lato Light"/>
                <a:sym typeface="Lato Light"/>
              </a:rPr>
              <a:t>     </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2"/>
          <p:cNvGrpSpPr/>
          <p:nvPr/>
        </p:nvGrpSpPr>
        <p:grpSpPr>
          <a:xfrm>
            <a:off x="304800" y="4125087"/>
            <a:ext cx="8534400" cy="808863"/>
            <a:chOff x="235004" y="4095750"/>
            <a:chExt cx="10043154" cy="838200"/>
          </a:xfrm>
        </p:grpSpPr>
        <p:pic>
          <p:nvPicPr>
            <p:cNvPr id="104" name="Google Shape;104;p2"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105" name="Google Shape;105;p2"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106" name="Google Shape;106;p2"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
        <p:nvSpPr>
          <p:cNvPr id="107" name="Google Shape;107;p2"/>
          <p:cNvSpPr txBox="1"/>
          <p:nvPr/>
        </p:nvSpPr>
        <p:spPr>
          <a:xfrm>
            <a:off x="228600" y="273627"/>
            <a:ext cx="4724400"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Lato Light"/>
                <a:ea typeface="Lato Light"/>
                <a:cs typeface="Lato Light"/>
                <a:sym typeface="Lato Light"/>
              </a:rPr>
              <a:t>Victorine </a:t>
            </a:r>
            <a:r>
              <a:rPr lang="en-US" sz="1800" b="0" i="0" u="none" strike="noStrike" cap="none" dirty="0" err="1">
                <a:solidFill>
                  <a:schemeClr val="dk1"/>
                </a:solidFill>
                <a:latin typeface="Lato Light"/>
                <a:ea typeface="Lato Light"/>
                <a:cs typeface="Lato Light"/>
                <a:sym typeface="Lato Light"/>
              </a:rPr>
              <a:t>Quille</a:t>
            </a:r>
            <a:r>
              <a:rPr lang="en-US" sz="1800" b="0" i="0" u="none" strike="noStrike" cap="none" dirty="0">
                <a:solidFill>
                  <a:schemeClr val="dk1"/>
                </a:solidFill>
                <a:latin typeface="Lato Light"/>
                <a:ea typeface="Lato Light"/>
                <a:cs typeface="Lato Light"/>
                <a:sym typeface="Lato Light"/>
              </a:rPr>
              <a:t> Adams was a woman of distinction; a public leader and advocate who founded one of the nation’s first fuel fund programs. With grace and compassion, she dedicated her life to bringing about change for the betterment of her community.</a:t>
            </a:r>
            <a:endParaRPr dirty="0"/>
          </a:p>
          <a:p>
            <a:pPr marL="0" marR="0" lvl="0" indent="0" algn="l" rtl="0">
              <a:spcBef>
                <a:spcPts val="0"/>
              </a:spcBef>
              <a:spcAft>
                <a:spcPts val="0"/>
              </a:spcAft>
              <a:buNone/>
            </a:pPr>
            <a:endParaRPr sz="1800" dirty="0">
              <a:solidFill>
                <a:schemeClr val="dk1"/>
              </a:solidFill>
              <a:latin typeface="Lato Light"/>
              <a:ea typeface="Lato Light"/>
              <a:cs typeface="Lato Light"/>
              <a:sym typeface="Lato Light"/>
            </a:endParaRPr>
          </a:p>
          <a:p>
            <a:pPr marL="0" marR="0" lvl="0" indent="0" algn="l" rtl="0">
              <a:spcBef>
                <a:spcPts val="0"/>
              </a:spcBef>
              <a:spcAft>
                <a:spcPts val="0"/>
              </a:spcAft>
              <a:buNone/>
            </a:pPr>
            <a:r>
              <a:rPr lang="en-US" sz="1800" dirty="0">
                <a:solidFill>
                  <a:schemeClr val="dk1"/>
                </a:solidFill>
                <a:latin typeface="Lato Light"/>
                <a:ea typeface="Lato Light"/>
                <a:cs typeface="Lato Light"/>
                <a:sym typeface="Lato Light"/>
              </a:rPr>
              <a:t>NEUAC honors the legacy of Ms. Adams annually with an award in her honor to a non-profit organization that displays an innovative spirit towards raising public awareness and generating financial aid for people in need of energy assistance. </a:t>
            </a:r>
            <a:endParaRPr dirty="0"/>
          </a:p>
        </p:txBody>
      </p:sp>
      <p:pic>
        <p:nvPicPr>
          <p:cNvPr id="108" name="Google Shape;108;p2"/>
          <p:cNvPicPr preferRelativeResize="0"/>
          <p:nvPr/>
        </p:nvPicPr>
        <p:blipFill rotWithShape="1">
          <a:blip r:embed="rId4">
            <a:alphaModFix/>
          </a:blip>
          <a:srcRect l="27204" r="12947"/>
          <a:stretch/>
        </p:blipFill>
        <p:spPr>
          <a:xfrm>
            <a:off x="5224549" y="142499"/>
            <a:ext cx="3505200" cy="3903518"/>
          </a:xfrm>
          <a:prstGeom prst="rect">
            <a:avLst/>
          </a:prstGeom>
          <a:noFill/>
          <a:ln>
            <a:noFill/>
          </a:ln>
        </p:spPr>
      </p:pic>
      <p:sp>
        <p:nvSpPr>
          <p:cNvPr id="109" name="Google Shape;109;p2"/>
          <p:cNvSpPr txBox="1"/>
          <p:nvPr/>
        </p:nvSpPr>
        <p:spPr>
          <a:xfrm>
            <a:off x="5234247" y="209550"/>
            <a:ext cx="3505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lt1"/>
                </a:solidFill>
                <a:latin typeface="Lato Light"/>
                <a:ea typeface="Lato Light"/>
                <a:cs typeface="Lato Light"/>
                <a:sym typeface="Lato Light"/>
              </a:rPr>
              <a:t>2019 Victorine Q. Adams Awardee </a:t>
            </a:r>
            <a:endParaRPr/>
          </a:p>
          <a:p>
            <a:pPr marL="0" marR="0" lvl="0" indent="0" algn="ctr" rtl="0">
              <a:spcBef>
                <a:spcPts val="0"/>
              </a:spcBef>
              <a:spcAft>
                <a:spcPts val="0"/>
              </a:spcAft>
              <a:buNone/>
            </a:pPr>
            <a:r>
              <a:rPr lang="en-US" sz="1100">
                <a:solidFill>
                  <a:schemeClr val="lt1"/>
                </a:solidFill>
                <a:latin typeface="Lato Light"/>
                <a:ea typeface="Lato Light"/>
                <a:cs typeface="Lato Light"/>
                <a:sym typeface="Lato Light"/>
              </a:rPr>
              <a:t>Patrick Strickland, Lumbee Tribe of North Carolina </a:t>
            </a:r>
            <a:endParaRPr sz="1100">
              <a:solidFill>
                <a:schemeClr val="lt1"/>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228600" y="165561"/>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16" name="Google Shape;116;p3"/>
          <p:cNvSpPr txBox="1"/>
          <p:nvPr/>
        </p:nvSpPr>
        <p:spPr>
          <a:xfrm>
            <a:off x="304800" y="2419350"/>
            <a:ext cx="5334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AD2327"/>
              </a:solidFill>
              <a:latin typeface="Lato"/>
              <a:ea typeface="Lato"/>
              <a:cs typeface="Lato"/>
              <a:sym typeface="Lato"/>
            </a:endParaRPr>
          </a:p>
        </p:txBody>
      </p:sp>
      <p:sp>
        <p:nvSpPr>
          <p:cNvPr id="117" name="Google Shape;117;p3"/>
          <p:cNvSpPr txBox="1"/>
          <p:nvPr/>
        </p:nvSpPr>
        <p:spPr>
          <a:xfrm>
            <a:off x="4360279" y="719201"/>
            <a:ext cx="4343400"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Lato Light"/>
                <a:ea typeface="Lato Light"/>
                <a:cs typeface="Lato Light"/>
                <a:sym typeface="Lato Light"/>
              </a:rPr>
              <a:t>Ms. Adams was the first African-American woman to serve on the Baltimore City Council. </a:t>
            </a:r>
            <a:endParaRPr sz="1800" dirty="0">
              <a:solidFill>
                <a:schemeClr val="dk1"/>
              </a:solidFill>
              <a:latin typeface="Lato Light"/>
              <a:ea typeface="Lato Light"/>
              <a:cs typeface="Lato Light"/>
              <a:sym typeface="Lato Light"/>
            </a:endParaRPr>
          </a:p>
          <a:p>
            <a:pPr marL="0" marR="0" lvl="0" indent="0" algn="l" rtl="0">
              <a:spcBef>
                <a:spcPts val="0"/>
              </a:spcBef>
              <a:spcAft>
                <a:spcPts val="0"/>
              </a:spcAft>
              <a:buNone/>
            </a:pPr>
            <a:endParaRPr sz="1800" dirty="0">
              <a:solidFill>
                <a:schemeClr val="dk1"/>
              </a:solidFill>
              <a:latin typeface="Lato Light"/>
              <a:ea typeface="Lato Light"/>
              <a:cs typeface="Lato Light"/>
              <a:sym typeface="Lato Light"/>
            </a:endParaRPr>
          </a:p>
          <a:p>
            <a:pPr marL="0" marR="0" lvl="0" indent="0" algn="l" rtl="0">
              <a:spcBef>
                <a:spcPts val="0"/>
              </a:spcBef>
              <a:spcAft>
                <a:spcPts val="0"/>
              </a:spcAft>
              <a:buNone/>
            </a:pPr>
            <a:r>
              <a:rPr lang="en-US" sz="1800" dirty="0">
                <a:solidFill>
                  <a:schemeClr val="dk1"/>
                </a:solidFill>
                <a:latin typeface="Lato Light"/>
                <a:ea typeface="Lato Light"/>
                <a:cs typeface="Lato Light"/>
                <a:sym typeface="Lato Light"/>
              </a:rPr>
              <a:t>Born in Baltimore, Maryland to Joseph C. and Estelle Tate </a:t>
            </a:r>
            <a:r>
              <a:rPr lang="en-US" sz="1800" dirty="0" err="1">
                <a:solidFill>
                  <a:schemeClr val="dk1"/>
                </a:solidFill>
                <a:latin typeface="Lato Light"/>
                <a:ea typeface="Lato Light"/>
                <a:cs typeface="Lato Light"/>
                <a:sym typeface="Lato Light"/>
              </a:rPr>
              <a:t>Quille</a:t>
            </a:r>
            <a:r>
              <a:rPr lang="en-US" sz="1800" dirty="0">
                <a:solidFill>
                  <a:schemeClr val="dk1"/>
                </a:solidFill>
                <a:latin typeface="Lato Light"/>
                <a:ea typeface="Lato Light"/>
                <a:cs typeface="Lato Light"/>
                <a:sym typeface="Lato Light"/>
              </a:rPr>
              <a:t>, she graduated from Frederick Douglass High School and attended Coppin Teachers College, as well as Morgan State College. </a:t>
            </a:r>
            <a:endParaRPr dirty="0"/>
          </a:p>
          <a:p>
            <a:pPr marL="0" marR="0" lvl="0" indent="0" algn="l" rtl="0">
              <a:spcBef>
                <a:spcPts val="0"/>
              </a:spcBef>
              <a:spcAft>
                <a:spcPts val="0"/>
              </a:spcAft>
              <a:buNone/>
            </a:pPr>
            <a:endParaRPr sz="1800" dirty="0">
              <a:solidFill>
                <a:schemeClr val="dk1"/>
              </a:solidFill>
              <a:latin typeface="Lato Light"/>
              <a:ea typeface="Lato Light"/>
              <a:cs typeface="Lato Light"/>
              <a:sym typeface="Lato Light"/>
            </a:endParaRPr>
          </a:p>
          <a:p>
            <a:pPr marL="0" marR="0" lvl="0" indent="0" algn="l" rtl="0">
              <a:spcBef>
                <a:spcPts val="0"/>
              </a:spcBef>
              <a:spcAft>
                <a:spcPts val="0"/>
              </a:spcAft>
              <a:buNone/>
            </a:pPr>
            <a:r>
              <a:rPr lang="en-US" sz="1800" dirty="0">
                <a:solidFill>
                  <a:schemeClr val="dk1"/>
                </a:solidFill>
                <a:latin typeface="Lato Light"/>
                <a:ea typeface="Lato Light"/>
                <a:cs typeface="Lato Light"/>
                <a:sym typeface="Lato Light"/>
              </a:rPr>
              <a:t>After graduating, Ms. Adams worked as a teacher in Baltimore City for fourteen years.        </a:t>
            </a:r>
            <a:endParaRPr sz="1800" dirty="0">
              <a:solidFill>
                <a:schemeClr val="dk1"/>
              </a:solidFill>
              <a:latin typeface="Lato Light"/>
              <a:ea typeface="Lato Light"/>
              <a:cs typeface="Lato Light"/>
              <a:sym typeface="Lato Light"/>
            </a:endParaRPr>
          </a:p>
        </p:txBody>
      </p:sp>
      <p:pic>
        <p:nvPicPr>
          <p:cNvPr id="118" name="Google Shape;118;p3"/>
          <p:cNvPicPr preferRelativeResize="0"/>
          <p:nvPr/>
        </p:nvPicPr>
        <p:blipFill rotWithShape="1">
          <a:blip r:embed="rId3">
            <a:alphaModFix/>
          </a:blip>
          <a:srcRect/>
          <a:stretch/>
        </p:blipFill>
        <p:spPr>
          <a:xfrm>
            <a:off x="338558" y="339434"/>
            <a:ext cx="3810000" cy="1905000"/>
          </a:xfrm>
          <a:prstGeom prst="rect">
            <a:avLst/>
          </a:prstGeom>
          <a:noFill/>
          <a:ln>
            <a:noFill/>
          </a:ln>
        </p:spPr>
      </p:pic>
      <p:pic>
        <p:nvPicPr>
          <p:cNvPr id="119" name="Google Shape;119;p3"/>
          <p:cNvPicPr preferRelativeResize="0"/>
          <p:nvPr/>
        </p:nvPicPr>
        <p:blipFill rotWithShape="1">
          <a:blip r:embed="rId4">
            <a:alphaModFix/>
          </a:blip>
          <a:srcRect/>
          <a:stretch/>
        </p:blipFill>
        <p:spPr>
          <a:xfrm>
            <a:off x="304801" y="2419349"/>
            <a:ext cx="3848070" cy="24088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228600" y="181622"/>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txBox="1"/>
          <p:nvPr/>
        </p:nvSpPr>
        <p:spPr>
          <a:xfrm>
            <a:off x="330412" y="361950"/>
            <a:ext cx="78229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AD2327"/>
              </a:solidFill>
              <a:latin typeface="Lato"/>
              <a:ea typeface="Lato"/>
              <a:cs typeface="Lato"/>
              <a:sym typeface="Lato"/>
            </a:endParaRPr>
          </a:p>
        </p:txBody>
      </p:sp>
      <p:grpSp>
        <p:nvGrpSpPr>
          <p:cNvPr id="127" name="Google Shape;127;p4"/>
          <p:cNvGrpSpPr/>
          <p:nvPr/>
        </p:nvGrpSpPr>
        <p:grpSpPr>
          <a:xfrm>
            <a:off x="304800" y="4125087"/>
            <a:ext cx="8534400" cy="808863"/>
            <a:chOff x="235004" y="4095750"/>
            <a:chExt cx="10043154" cy="838200"/>
          </a:xfrm>
        </p:grpSpPr>
        <p:pic>
          <p:nvPicPr>
            <p:cNvPr id="128" name="Google Shape;128;p4"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129" name="Google Shape;129;p4"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130" name="Google Shape;130;p4"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
        <p:nvSpPr>
          <p:cNvPr id="131" name="Google Shape;131;p4"/>
          <p:cNvSpPr txBox="1"/>
          <p:nvPr/>
        </p:nvSpPr>
        <p:spPr>
          <a:xfrm>
            <a:off x="295102" y="285750"/>
            <a:ext cx="4353098"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434342"/>
                </a:solidFill>
                <a:latin typeface="Lato Light"/>
                <a:ea typeface="Lato Light"/>
                <a:cs typeface="Lato Light"/>
                <a:sym typeface="Lato Light"/>
              </a:rPr>
              <a:t>Ms. Adams (center) turned her eye towards politics when she founded a women's political club, the Colored Democratic Women's Campaign Committee, in 1946. </a:t>
            </a:r>
            <a:endParaRPr dirty="0"/>
          </a:p>
          <a:p>
            <a:pPr marL="0" marR="0" lvl="0" indent="0" algn="l" rtl="0">
              <a:spcBef>
                <a:spcPts val="0"/>
              </a:spcBef>
              <a:spcAft>
                <a:spcPts val="0"/>
              </a:spcAft>
              <a:buNone/>
            </a:pPr>
            <a:endParaRPr sz="1600" dirty="0">
              <a:solidFill>
                <a:srgbClr val="434342"/>
              </a:solidFill>
              <a:latin typeface="Lato Light"/>
              <a:ea typeface="Lato Light"/>
              <a:cs typeface="Lato Light"/>
              <a:sym typeface="Lato Light"/>
            </a:endParaRPr>
          </a:p>
          <a:p>
            <a:pPr marL="0" marR="0" lvl="0" indent="0" algn="l" rtl="0">
              <a:spcBef>
                <a:spcPts val="0"/>
              </a:spcBef>
              <a:spcAft>
                <a:spcPts val="0"/>
              </a:spcAft>
              <a:buNone/>
            </a:pPr>
            <a:r>
              <a:rPr lang="en-US" sz="1600" dirty="0">
                <a:solidFill>
                  <a:srgbClr val="434342"/>
                </a:solidFill>
                <a:latin typeface="Lato Light"/>
                <a:ea typeface="Lato Light"/>
                <a:cs typeface="Lato Light"/>
                <a:sym typeface="Lato Light"/>
              </a:rPr>
              <a:t>The group focused their efforts on the election of African-American politicians citywide and statewide.</a:t>
            </a:r>
            <a:endParaRPr sz="1600" dirty="0">
              <a:solidFill>
                <a:srgbClr val="434342"/>
              </a:solidFill>
              <a:latin typeface="Lato Light"/>
              <a:ea typeface="Lato Light"/>
              <a:cs typeface="Lato Light"/>
              <a:sym typeface="Lato Light"/>
            </a:endParaRPr>
          </a:p>
          <a:p>
            <a:pPr marL="0" marR="0" lvl="0" indent="0" algn="l" rtl="0">
              <a:spcBef>
                <a:spcPts val="0"/>
              </a:spcBef>
              <a:spcAft>
                <a:spcPts val="0"/>
              </a:spcAft>
              <a:buNone/>
            </a:pPr>
            <a:endParaRPr sz="1600" dirty="0">
              <a:solidFill>
                <a:srgbClr val="434342"/>
              </a:solidFill>
              <a:latin typeface="Lato Light"/>
              <a:ea typeface="Lato Light"/>
              <a:cs typeface="Lato Light"/>
              <a:sym typeface="Lato Light"/>
            </a:endParaRPr>
          </a:p>
          <a:p>
            <a:pPr marL="0" marR="0" lvl="0" indent="0" algn="l" rtl="0">
              <a:spcBef>
                <a:spcPts val="0"/>
              </a:spcBef>
              <a:spcAft>
                <a:spcPts val="0"/>
              </a:spcAft>
              <a:buNone/>
            </a:pPr>
            <a:r>
              <a:rPr lang="en-US" sz="1600" dirty="0">
                <a:solidFill>
                  <a:srgbClr val="434342"/>
                </a:solidFill>
                <a:latin typeface="Lato Light"/>
                <a:ea typeface="Lato Light"/>
                <a:cs typeface="Lato Light"/>
                <a:sym typeface="Lato Light"/>
              </a:rPr>
              <a:t>Ms. Adams was successfully elected to the Maryland House of Delegates in 1966. The following year, she left the state legislature to run for a seat on the Baltimore City Council, representing the 4th District.</a:t>
            </a:r>
            <a:endParaRPr dirty="0"/>
          </a:p>
          <a:p>
            <a:pPr marL="0" marR="0" lvl="0" indent="0" algn="l" rtl="0">
              <a:spcBef>
                <a:spcPts val="0"/>
              </a:spcBef>
              <a:spcAft>
                <a:spcPts val="0"/>
              </a:spcAft>
              <a:buNone/>
            </a:pPr>
            <a:endParaRPr sz="1600" dirty="0">
              <a:solidFill>
                <a:srgbClr val="434342"/>
              </a:solidFill>
              <a:latin typeface="Lato Light"/>
              <a:ea typeface="Lato Light"/>
              <a:cs typeface="Lato Light"/>
              <a:sym typeface="Lato Light"/>
            </a:endParaRPr>
          </a:p>
        </p:txBody>
      </p:sp>
      <p:pic>
        <p:nvPicPr>
          <p:cNvPr id="132" name="Google Shape;132;p4"/>
          <p:cNvPicPr preferRelativeResize="0"/>
          <p:nvPr/>
        </p:nvPicPr>
        <p:blipFill rotWithShape="1">
          <a:blip r:embed="rId4">
            <a:alphaModFix/>
          </a:blip>
          <a:srcRect/>
          <a:stretch/>
        </p:blipFill>
        <p:spPr>
          <a:xfrm>
            <a:off x="4580313" y="759811"/>
            <a:ext cx="4104825" cy="3083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5"/>
          <p:cNvGrpSpPr/>
          <p:nvPr/>
        </p:nvGrpSpPr>
        <p:grpSpPr>
          <a:xfrm>
            <a:off x="304800" y="4125087"/>
            <a:ext cx="8534400" cy="808863"/>
            <a:chOff x="235004" y="4095750"/>
            <a:chExt cx="10043154" cy="838200"/>
          </a:xfrm>
        </p:grpSpPr>
        <p:pic>
          <p:nvPicPr>
            <p:cNvPr id="139" name="Google Shape;139;p5"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140" name="Google Shape;140;p5"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141" name="Google Shape;141;p5"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
        <p:nvSpPr>
          <p:cNvPr id="142" name="Google Shape;142;p5"/>
          <p:cNvSpPr txBox="1"/>
          <p:nvPr/>
        </p:nvSpPr>
        <p:spPr>
          <a:xfrm>
            <a:off x="3581400" y="590550"/>
            <a:ext cx="5105399"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434342"/>
                </a:solidFill>
                <a:latin typeface="Lato Light"/>
                <a:ea typeface="Lato Light"/>
                <a:cs typeface="Lato Light"/>
                <a:sym typeface="Lato Light"/>
              </a:rPr>
              <a:t>While serving on city council, a couple in her district froze to death in their own home. </a:t>
            </a:r>
            <a:endParaRPr sz="1600" dirty="0">
              <a:solidFill>
                <a:srgbClr val="434342"/>
              </a:solidFill>
              <a:latin typeface="Lato Light"/>
              <a:ea typeface="Lato Light"/>
              <a:cs typeface="Lato Light"/>
              <a:sym typeface="Lato Light"/>
            </a:endParaRPr>
          </a:p>
          <a:p>
            <a:pPr marL="0" marR="0" lvl="0" indent="0" algn="l" rtl="0">
              <a:spcBef>
                <a:spcPts val="0"/>
              </a:spcBef>
              <a:spcAft>
                <a:spcPts val="0"/>
              </a:spcAft>
              <a:buNone/>
            </a:pPr>
            <a:endParaRPr sz="1600" dirty="0">
              <a:solidFill>
                <a:srgbClr val="434342"/>
              </a:solidFill>
              <a:latin typeface="Lato Light"/>
              <a:ea typeface="Lato Light"/>
              <a:cs typeface="Lato Light"/>
              <a:sym typeface="Lato Light"/>
            </a:endParaRPr>
          </a:p>
          <a:p>
            <a:pPr marL="0" marR="0" lvl="0" indent="0" algn="l" rtl="0">
              <a:spcBef>
                <a:spcPts val="0"/>
              </a:spcBef>
              <a:spcAft>
                <a:spcPts val="0"/>
              </a:spcAft>
              <a:buNone/>
            </a:pPr>
            <a:r>
              <a:rPr lang="en-US" sz="1600" dirty="0">
                <a:solidFill>
                  <a:srgbClr val="434342"/>
                </a:solidFill>
                <a:latin typeface="Lato Light"/>
                <a:ea typeface="Lato Light"/>
                <a:cs typeface="Lato Light"/>
                <a:sym typeface="Lato Light"/>
              </a:rPr>
              <a:t>In 1979, Ms. Adams partnered with the Baltimore Gas and Electric Company to establish the Baltimore Fuel Fund, which was designed to help local families with their heating bills. </a:t>
            </a:r>
            <a:endParaRPr sz="1600" dirty="0">
              <a:solidFill>
                <a:srgbClr val="434342"/>
              </a:solidFill>
              <a:latin typeface="Lato Light"/>
              <a:ea typeface="Lato Light"/>
              <a:cs typeface="Lato Light"/>
              <a:sym typeface="Lato Light"/>
            </a:endParaRPr>
          </a:p>
          <a:p>
            <a:pPr marL="0" marR="0" lvl="0" indent="0" algn="l" rtl="0">
              <a:spcBef>
                <a:spcPts val="0"/>
              </a:spcBef>
              <a:spcAft>
                <a:spcPts val="0"/>
              </a:spcAft>
              <a:buNone/>
            </a:pPr>
            <a:r>
              <a:rPr lang="en-US" sz="1600" dirty="0">
                <a:solidFill>
                  <a:srgbClr val="434342"/>
                </a:solidFill>
                <a:latin typeface="Lato Light"/>
                <a:ea typeface="Lato Light"/>
                <a:cs typeface="Lato Light"/>
                <a:sym typeface="Lato Light"/>
              </a:rPr>
              <a:t>                 </a:t>
            </a:r>
            <a:endParaRPr sz="1600" dirty="0">
              <a:solidFill>
                <a:srgbClr val="434342"/>
              </a:solidFill>
              <a:latin typeface="Lato Light"/>
              <a:ea typeface="Lato Light"/>
              <a:cs typeface="Lato Light"/>
              <a:sym typeface="Lato Light"/>
            </a:endParaRPr>
          </a:p>
          <a:p>
            <a:pPr marL="0" marR="0" lvl="0" indent="0" algn="l" rtl="0">
              <a:spcBef>
                <a:spcPts val="0"/>
              </a:spcBef>
              <a:spcAft>
                <a:spcPts val="0"/>
              </a:spcAft>
              <a:buNone/>
            </a:pPr>
            <a:r>
              <a:rPr lang="en-US" sz="1600" dirty="0">
                <a:solidFill>
                  <a:srgbClr val="434342"/>
                </a:solidFill>
                <a:latin typeface="Lato Light"/>
                <a:ea typeface="Lato Light"/>
                <a:cs typeface="Lato Light"/>
                <a:sym typeface="Lato Light"/>
              </a:rPr>
              <a:t>The fund was renamed the Victorine Q. Adams Fuel Fund, and later became the Fuel Fund of Maryland, a recent member of the Governance Board of Directors of NEUAC.</a:t>
            </a:r>
            <a:endParaRPr sz="1600" dirty="0">
              <a:solidFill>
                <a:srgbClr val="434342"/>
              </a:solidFill>
              <a:latin typeface="Lato Light"/>
              <a:ea typeface="Lato Light"/>
              <a:cs typeface="Lato Light"/>
              <a:sym typeface="Lato Light"/>
            </a:endParaRPr>
          </a:p>
        </p:txBody>
      </p:sp>
      <p:pic>
        <p:nvPicPr>
          <p:cNvPr id="143" name="Google Shape;143;p5"/>
          <p:cNvPicPr preferRelativeResize="0"/>
          <p:nvPr/>
        </p:nvPicPr>
        <p:blipFill rotWithShape="1">
          <a:blip r:embed="rId4">
            <a:alphaModFix/>
          </a:blip>
          <a:srcRect l="12469" r="32221"/>
          <a:stretch/>
        </p:blipFill>
        <p:spPr>
          <a:xfrm>
            <a:off x="457200" y="395592"/>
            <a:ext cx="2867942" cy="34568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Google Shape;149;p6"/>
          <p:cNvGrpSpPr/>
          <p:nvPr/>
        </p:nvGrpSpPr>
        <p:grpSpPr>
          <a:xfrm>
            <a:off x="304800" y="4125087"/>
            <a:ext cx="8534400" cy="808863"/>
            <a:chOff x="235004" y="4095750"/>
            <a:chExt cx="10043154" cy="838200"/>
          </a:xfrm>
        </p:grpSpPr>
        <p:pic>
          <p:nvPicPr>
            <p:cNvPr id="150" name="Google Shape;150;p6"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151" name="Google Shape;151;p6"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152" name="Google Shape;152;p6"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
        <p:nvSpPr>
          <p:cNvPr id="153" name="Google Shape;153;p6"/>
          <p:cNvSpPr/>
          <p:nvPr/>
        </p:nvSpPr>
        <p:spPr>
          <a:xfrm>
            <a:off x="762000" y="968404"/>
            <a:ext cx="8067615" cy="330270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cap="none" dirty="0">
                <a:solidFill>
                  <a:srgbClr val="00205B"/>
                </a:solidFill>
                <a:latin typeface="Montserrat"/>
                <a:ea typeface="Montserrat"/>
                <a:cs typeface="Montserrat"/>
                <a:sym typeface="Montserrat"/>
              </a:rPr>
              <a:t>VISION &amp; MISSION</a:t>
            </a:r>
            <a:endParaRPr sz="1800" b="1" cap="none" dirty="0">
              <a:solidFill>
                <a:srgbClr val="00205B"/>
              </a:solidFill>
              <a:latin typeface="Montserrat"/>
              <a:ea typeface="Montserrat"/>
              <a:cs typeface="Montserrat"/>
              <a:sym typeface="Montserrat"/>
            </a:endParaRPr>
          </a:p>
          <a:p>
            <a:pPr marL="0" marR="0" lvl="0" indent="0" algn="l" rtl="0">
              <a:spcBef>
                <a:spcPts val="0"/>
              </a:spcBef>
              <a:spcAft>
                <a:spcPts val="0"/>
              </a:spcAft>
              <a:buNone/>
            </a:pPr>
            <a:r>
              <a:rPr lang="en-US" sz="1800" dirty="0">
                <a:solidFill>
                  <a:srgbClr val="00205B"/>
                </a:solidFill>
                <a:latin typeface="Montserrat"/>
                <a:ea typeface="Montserrat"/>
                <a:cs typeface="Montserrat"/>
                <a:sym typeface="Montserrat"/>
              </a:rPr>
              <a:t>The Fuel Fund of Maryland aims to be a lifeline for our vulnerable Maryland neighbors struggling with a home utility hardship. We assist by providing navigation through an array of financial and community resources that empower, engage, and safely connect a household in times of crisis.</a:t>
            </a:r>
            <a:endParaRPr sz="1800" b="0" i="0" dirty="0">
              <a:solidFill>
                <a:srgbClr val="00205B"/>
              </a:solidFill>
              <a:latin typeface="Montserrat"/>
              <a:ea typeface="Montserrat"/>
              <a:cs typeface="Montserrat"/>
              <a:sym typeface="Montserrat"/>
            </a:endParaRPr>
          </a:p>
        </p:txBody>
      </p:sp>
      <p:pic>
        <p:nvPicPr>
          <p:cNvPr id="154" name="Google Shape;154;p6"/>
          <p:cNvPicPr preferRelativeResize="0"/>
          <p:nvPr/>
        </p:nvPicPr>
        <p:blipFill rotWithShape="1">
          <a:blip r:embed="rId4">
            <a:alphaModFix/>
          </a:blip>
          <a:srcRect/>
          <a:stretch/>
        </p:blipFill>
        <p:spPr>
          <a:xfrm>
            <a:off x="2286000" y="514350"/>
            <a:ext cx="4438650" cy="752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p:nvPr/>
        </p:nvSpPr>
        <p:spPr>
          <a:xfrm>
            <a:off x="304800" y="209550"/>
            <a:ext cx="853440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300" dirty="0">
                <a:solidFill>
                  <a:srgbClr val="AD2327"/>
                </a:solidFill>
                <a:latin typeface="Lato"/>
                <a:ea typeface="Lato"/>
                <a:cs typeface="Lato"/>
                <a:sym typeface="Lato"/>
              </a:rPr>
              <a:t>Past Victorine Q. Adams Award Winners</a:t>
            </a:r>
            <a:endParaRPr sz="3300" dirty="0">
              <a:solidFill>
                <a:srgbClr val="42648C"/>
              </a:solidFill>
              <a:latin typeface="Lato"/>
              <a:ea typeface="Lato"/>
              <a:cs typeface="Lato"/>
              <a:sym typeface="Lato"/>
            </a:endParaRPr>
          </a:p>
        </p:txBody>
      </p:sp>
      <p:sp>
        <p:nvSpPr>
          <p:cNvPr id="161" name="Google Shape;161;p7"/>
          <p:cNvSpPr/>
          <p:nvPr/>
        </p:nvSpPr>
        <p:spPr>
          <a:xfrm>
            <a:off x="1398000" y="1138152"/>
            <a:ext cx="7164185" cy="3055965"/>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          West Virginia Utility Assistance Program</a:t>
            </a:r>
            <a:endParaRPr sz="1800" dirty="0">
              <a:solidFill>
                <a:schemeClr val="dk1"/>
              </a:solidFill>
              <a:latin typeface="Lato Light"/>
              <a:ea typeface="Lato Light"/>
              <a:cs typeface="Lato Light"/>
              <a:sym typeface="Lato Light"/>
            </a:endParaRPr>
          </a:p>
          <a:p>
            <a:pPr marL="0" marR="0" lvl="0" indent="0" algn="r" rtl="0">
              <a:lnSpc>
                <a:spcPct val="107000"/>
              </a:lnSpc>
              <a:spcBef>
                <a:spcPts val="0"/>
              </a:spcBef>
              <a:spcAft>
                <a:spcPts val="0"/>
              </a:spcAft>
              <a:buNone/>
            </a:pPr>
            <a:r>
              <a:rPr lang="en-US" sz="1800" dirty="0">
                <a:solidFill>
                  <a:schemeClr val="dk1"/>
                </a:solidFill>
                <a:latin typeface="Lato Light"/>
                <a:ea typeface="Lato Light"/>
                <a:cs typeface="Lato Light"/>
                <a:sym typeface="Lato Light"/>
              </a:rPr>
              <a:t>Community and Economic Development Association of Cook County</a:t>
            </a:r>
            <a:endParaRPr dirty="0"/>
          </a:p>
          <a:p>
            <a:pPr marL="0" marR="0" lvl="0" indent="0" algn="r" rtl="0">
              <a:lnSpc>
                <a:spcPct val="107000"/>
              </a:lnSpc>
              <a:spcBef>
                <a:spcPts val="0"/>
              </a:spcBef>
              <a:spcAft>
                <a:spcPts val="0"/>
              </a:spcAft>
              <a:buNone/>
            </a:pPr>
            <a:r>
              <a:rPr lang="en-US" sz="1800" dirty="0">
                <a:solidFill>
                  <a:schemeClr val="dk1"/>
                </a:solidFill>
                <a:latin typeface="Lato Light"/>
                <a:ea typeface="Lato Light"/>
                <a:cs typeface="Lato Light"/>
                <a:sym typeface="Lato Light"/>
              </a:rPr>
              <a:t>Keep Wisconsin Warm/Cool Fund</a:t>
            </a:r>
            <a:endParaRPr dirty="0"/>
          </a:p>
          <a:p>
            <a:pPr marL="0" marR="0" lvl="0" indent="0" algn="r" rtl="0">
              <a:lnSpc>
                <a:spcPct val="107000"/>
              </a:lnSpc>
              <a:spcBef>
                <a:spcPts val="0"/>
              </a:spcBef>
              <a:spcAft>
                <a:spcPts val="0"/>
              </a:spcAft>
              <a:buNone/>
            </a:pPr>
            <a:r>
              <a:rPr lang="en-US" sz="1800" dirty="0">
                <a:solidFill>
                  <a:schemeClr val="dk1"/>
                </a:solidFill>
                <a:latin typeface="Lato Light"/>
                <a:ea typeface="Lato Light"/>
                <a:cs typeface="Lato Light"/>
                <a:sym typeface="Lato Light"/>
              </a:rPr>
              <a:t>Catholic Charities of Northeast Kansas</a:t>
            </a:r>
            <a:endParaRPr dirty="0"/>
          </a:p>
          <a:p>
            <a:pPr marL="0" marR="0" lvl="0" indent="0" algn="r" rtl="0">
              <a:lnSpc>
                <a:spcPct val="107000"/>
              </a:lnSpc>
              <a:spcBef>
                <a:spcPts val="0"/>
              </a:spcBef>
              <a:spcAft>
                <a:spcPts val="0"/>
              </a:spcAft>
              <a:buNone/>
            </a:pPr>
            <a:r>
              <a:rPr lang="en-US" sz="1800" dirty="0">
                <a:solidFill>
                  <a:schemeClr val="dk1"/>
                </a:solidFill>
                <a:latin typeface="Lato Light"/>
                <a:ea typeface="Lato Light"/>
                <a:cs typeface="Lato Light"/>
                <a:sym typeface="Lato Light"/>
              </a:rPr>
              <a:t>Energy Outreach Colorado</a:t>
            </a:r>
            <a:endParaRPr dirty="0"/>
          </a:p>
          <a:p>
            <a:pPr marL="0" marR="0" lvl="0" indent="0" algn="r" rtl="0">
              <a:lnSpc>
                <a:spcPct val="107000"/>
              </a:lnSpc>
              <a:spcBef>
                <a:spcPts val="0"/>
              </a:spcBef>
              <a:spcAft>
                <a:spcPts val="0"/>
              </a:spcAft>
              <a:buNone/>
            </a:pPr>
            <a:r>
              <a:rPr lang="en-US" sz="1800" dirty="0" err="1">
                <a:solidFill>
                  <a:schemeClr val="dk1"/>
                </a:solidFill>
                <a:latin typeface="Lato Light"/>
                <a:ea typeface="Lato Light"/>
                <a:cs typeface="Lato Light"/>
                <a:sym typeface="Lato Light"/>
              </a:rPr>
              <a:t>HeartShare</a:t>
            </a:r>
            <a:r>
              <a:rPr lang="en-US" sz="1800" dirty="0">
                <a:solidFill>
                  <a:schemeClr val="dk1"/>
                </a:solidFill>
                <a:latin typeface="Lato Light"/>
                <a:ea typeface="Lato Light"/>
                <a:cs typeface="Lato Light"/>
                <a:sym typeface="Lato Light"/>
              </a:rPr>
              <a:t> Human Services of New York</a:t>
            </a:r>
            <a:endParaRPr dirty="0"/>
          </a:p>
          <a:p>
            <a:pPr marL="0" marR="0" lvl="0" indent="0" algn="r" rtl="0">
              <a:lnSpc>
                <a:spcPct val="107000"/>
              </a:lnSpc>
              <a:spcBef>
                <a:spcPts val="0"/>
              </a:spcBef>
              <a:spcAft>
                <a:spcPts val="0"/>
              </a:spcAft>
              <a:buNone/>
            </a:pPr>
            <a:r>
              <a:rPr lang="en-US" sz="1800" dirty="0">
                <a:solidFill>
                  <a:schemeClr val="dk1"/>
                </a:solidFill>
                <a:latin typeface="Lato Light"/>
                <a:ea typeface="Lato Light"/>
                <a:cs typeface="Lato Light"/>
                <a:sym typeface="Lato Light"/>
              </a:rPr>
              <a:t>The Salvation Army (TSA) Care to Share Program</a:t>
            </a:r>
            <a:endParaRPr dirty="0"/>
          </a:p>
          <a:p>
            <a:pPr marL="0" marR="0" lvl="0" indent="0" algn="r" rtl="0">
              <a:lnSpc>
                <a:spcPct val="107000"/>
              </a:lnSpc>
              <a:spcBef>
                <a:spcPts val="0"/>
              </a:spcBef>
              <a:spcAft>
                <a:spcPts val="0"/>
              </a:spcAft>
              <a:buNone/>
            </a:pPr>
            <a:r>
              <a:rPr lang="en-US" sz="1800" dirty="0">
                <a:solidFill>
                  <a:schemeClr val="dk1"/>
                </a:solidFill>
                <a:latin typeface="Lato Light"/>
                <a:ea typeface="Lato Light"/>
                <a:cs typeface="Lato Light"/>
                <a:sym typeface="Lato Light"/>
              </a:rPr>
              <a:t>Dollar Energy Fund</a:t>
            </a:r>
            <a:endParaRPr dirty="0"/>
          </a:p>
          <a:p>
            <a:pPr marL="0" marR="0" lvl="0" indent="0" algn="r" rtl="0">
              <a:lnSpc>
                <a:spcPct val="107000"/>
              </a:lnSpc>
              <a:spcBef>
                <a:spcPts val="0"/>
              </a:spcBef>
              <a:spcAft>
                <a:spcPts val="0"/>
              </a:spcAft>
              <a:buNone/>
            </a:pPr>
            <a:r>
              <a:rPr lang="en-US" sz="1800" dirty="0">
                <a:solidFill>
                  <a:schemeClr val="dk1"/>
                </a:solidFill>
                <a:latin typeface="Lato Light"/>
                <a:ea typeface="Lato Light"/>
                <a:cs typeface="Lato Light"/>
                <a:sym typeface="Lato Light"/>
              </a:rPr>
              <a:t>Lumbee Tribe of North Carolina</a:t>
            </a:r>
            <a:endParaRPr sz="1800" dirty="0">
              <a:solidFill>
                <a:schemeClr val="dk1"/>
              </a:solidFill>
              <a:latin typeface="Lato Light"/>
              <a:ea typeface="Lato Light"/>
              <a:cs typeface="Lato Light"/>
              <a:sym typeface="Lato Light"/>
            </a:endParaRPr>
          </a:p>
          <a:p>
            <a:pPr marL="0" marR="0" lvl="0" indent="0" algn="r" rtl="0">
              <a:lnSpc>
                <a:spcPct val="107000"/>
              </a:lnSpc>
              <a:spcBef>
                <a:spcPts val="0"/>
              </a:spcBef>
              <a:spcAft>
                <a:spcPts val="0"/>
              </a:spcAft>
              <a:buNone/>
            </a:pPr>
            <a:r>
              <a:rPr lang="en-US" sz="1800" dirty="0">
                <a:solidFill>
                  <a:schemeClr val="dk1"/>
                </a:solidFill>
                <a:latin typeface="Lato Light"/>
                <a:ea typeface="Lato Light"/>
                <a:cs typeface="Lato Light"/>
                <a:sym typeface="Lato Light"/>
              </a:rPr>
              <a:t> </a:t>
            </a:r>
            <a:endParaRPr sz="1800" dirty="0">
              <a:solidFill>
                <a:schemeClr val="dk1"/>
              </a:solidFill>
              <a:latin typeface="Lato Light"/>
              <a:ea typeface="Lato Light"/>
              <a:cs typeface="Lato Light"/>
              <a:sym typeface="Lato Light"/>
            </a:endParaRPr>
          </a:p>
        </p:txBody>
      </p:sp>
      <p:sp>
        <p:nvSpPr>
          <p:cNvPr id="162" name="Google Shape;162;p7"/>
          <p:cNvSpPr/>
          <p:nvPr/>
        </p:nvSpPr>
        <p:spPr>
          <a:xfrm>
            <a:off x="538980" y="1138152"/>
            <a:ext cx="1981200" cy="275960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2010</a:t>
            </a:r>
            <a:endParaRPr dirty="0"/>
          </a:p>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2011</a:t>
            </a:r>
            <a:endParaRPr dirty="0"/>
          </a:p>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2012</a:t>
            </a:r>
            <a:endParaRPr dirty="0"/>
          </a:p>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2013</a:t>
            </a:r>
            <a:endParaRPr dirty="0"/>
          </a:p>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2014</a:t>
            </a:r>
            <a:endParaRPr dirty="0"/>
          </a:p>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2016</a:t>
            </a:r>
            <a:endParaRPr dirty="0"/>
          </a:p>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2017</a:t>
            </a:r>
            <a:endParaRPr dirty="0"/>
          </a:p>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2018</a:t>
            </a:r>
            <a:endParaRPr dirty="0"/>
          </a:p>
          <a:p>
            <a:pPr marL="0" marR="0" lvl="0" indent="0" algn="l" rtl="0">
              <a:lnSpc>
                <a:spcPct val="107000"/>
              </a:lnSpc>
              <a:spcBef>
                <a:spcPts val="0"/>
              </a:spcBef>
              <a:spcAft>
                <a:spcPts val="0"/>
              </a:spcAft>
              <a:buNone/>
            </a:pPr>
            <a:r>
              <a:rPr lang="en-US" sz="1800" dirty="0">
                <a:solidFill>
                  <a:srgbClr val="333333"/>
                </a:solidFill>
                <a:latin typeface="Lato Light"/>
                <a:ea typeface="Lato Light"/>
                <a:cs typeface="Lato Light"/>
                <a:sym typeface="Lato Light"/>
              </a:rPr>
              <a:t>2019</a:t>
            </a:r>
            <a:endParaRPr sz="1800" dirty="0">
              <a:solidFill>
                <a:schemeClr val="dk1"/>
              </a:solidFill>
              <a:latin typeface="Lato Light"/>
              <a:ea typeface="Lato Light"/>
              <a:cs typeface="Lato Light"/>
              <a:sym typeface="Lato Light"/>
            </a:endParaRPr>
          </a:p>
        </p:txBody>
      </p:sp>
      <p:grpSp>
        <p:nvGrpSpPr>
          <p:cNvPr id="163" name="Google Shape;163;p7"/>
          <p:cNvGrpSpPr/>
          <p:nvPr/>
        </p:nvGrpSpPr>
        <p:grpSpPr>
          <a:xfrm>
            <a:off x="304800" y="4194118"/>
            <a:ext cx="8534400" cy="808863"/>
            <a:chOff x="235004" y="4095750"/>
            <a:chExt cx="10043154" cy="838200"/>
          </a:xfrm>
        </p:grpSpPr>
        <p:pic>
          <p:nvPicPr>
            <p:cNvPr id="164" name="Google Shape;164;p7"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165" name="Google Shape;165;p7"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166" name="Google Shape;166;p7"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p:nvPr/>
        </p:nvSpPr>
        <p:spPr>
          <a:xfrm>
            <a:off x="228600" y="143048"/>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8"/>
          <p:cNvSpPr txBox="1"/>
          <p:nvPr/>
        </p:nvSpPr>
        <p:spPr>
          <a:xfrm>
            <a:off x="4653917" y="209550"/>
            <a:ext cx="4114800"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dirty="0">
                <a:solidFill>
                  <a:srgbClr val="AD2327"/>
                </a:solidFill>
                <a:latin typeface="Lato"/>
                <a:ea typeface="Lato"/>
                <a:cs typeface="Lato"/>
                <a:sym typeface="Lato"/>
              </a:rPr>
              <a:t>Victorine Q. Adams </a:t>
            </a:r>
            <a:endParaRPr dirty="0"/>
          </a:p>
          <a:p>
            <a:pPr marL="0" marR="0" lvl="0" indent="0" algn="r" rtl="0">
              <a:spcBef>
                <a:spcPts val="0"/>
              </a:spcBef>
              <a:spcAft>
                <a:spcPts val="0"/>
              </a:spcAft>
              <a:buNone/>
            </a:pPr>
            <a:r>
              <a:rPr lang="en-US" sz="2400" i="1" dirty="0">
                <a:solidFill>
                  <a:srgbClr val="17365D"/>
                </a:solidFill>
                <a:latin typeface="Lato"/>
                <a:ea typeface="Lato"/>
                <a:cs typeface="Lato"/>
                <a:sym typeface="Lato"/>
              </a:rPr>
              <a:t>Celebrating our History              </a:t>
            </a:r>
            <a:endParaRPr sz="1600" i="1" dirty="0">
              <a:solidFill>
                <a:srgbClr val="17365D"/>
              </a:solidFill>
              <a:latin typeface="Lato"/>
              <a:ea typeface="Lato"/>
              <a:cs typeface="Lato"/>
              <a:sym typeface="Lato"/>
            </a:endParaRPr>
          </a:p>
        </p:txBody>
      </p:sp>
      <p:pic>
        <p:nvPicPr>
          <p:cNvPr id="174" name="Google Shape;174;p8" descr="A close up of a sign&#10;&#10;Description automatically generated"/>
          <p:cNvPicPr preferRelativeResize="0"/>
          <p:nvPr/>
        </p:nvPicPr>
        <p:blipFill rotWithShape="1">
          <a:blip r:embed="rId3">
            <a:alphaModFix/>
          </a:blip>
          <a:srcRect/>
          <a:stretch/>
        </p:blipFill>
        <p:spPr>
          <a:xfrm>
            <a:off x="381000" y="360352"/>
            <a:ext cx="4267200" cy="761243"/>
          </a:xfrm>
          <a:prstGeom prst="rect">
            <a:avLst/>
          </a:prstGeom>
          <a:noFill/>
          <a:ln>
            <a:noFill/>
          </a:ln>
        </p:spPr>
      </p:pic>
      <p:grpSp>
        <p:nvGrpSpPr>
          <p:cNvPr id="175" name="Google Shape;175;p8"/>
          <p:cNvGrpSpPr/>
          <p:nvPr/>
        </p:nvGrpSpPr>
        <p:grpSpPr>
          <a:xfrm>
            <a:off x="304800" y="4118990"/>
            <a:ext cx="8534400" cy="808863"/>
            <a:chOff x="235004" y="4095750"/>
            <a:chExt cx="10043154" cy="838200"/>
          </a:xfrm>
        </p:grpSpPr>
        <p:pic>
          <p:nvPicPr>
            <p:cNvPr id="176" name="Google Shape;176;p8" descr="A close up of a toy&#10;&#10;Description automatically generated"/>
            <p:cNvPicPr preferRelativeResize="0"/>
            <p:nvPr/>
          </p:nvPicPr>
          <p:blipFill rotWithShape="1">
            <a:blip r:embed="rId4">
              <a:alphaModFix/>
            </a:blip>
            <a:srcRect t="15177" b="16361"/>
            <a:stretch/>
          </p:blipFill>
          <p:spPr>
            <a:xfrm>
              <a:off x="235004" y="4095751"/>
              <a:ext cx="3355238" cy="838199"/>
            </a:xfrm>
            <a:prstGeom prst="rect">
              <a:avLst/>
            </a:prstGeom>
            <a:noFill/>
            <a:ln>
              <a:noFill/>
            </a:ln>
          </p:spPr>
        </p:pic>
        <p:pic>
          <p:nvPicPr>
            <p:cNvPr id="177" name="Google Shape;177;p8" descr="A close up of a toy&#10;&#10;Description automatically generated"/>
            <p:cNvPicPr preferRelativeResize="0"/>
            <p:nvPr/>
          </p:nvPicPr>
          <p:blipFill rotWithShape="1">
            <a:blip r:embed="rId4">
              <a:alphaModFix/>
            </a:blip>
            <a:srcRect t="15177" b="16361"/>
            <a:stretch/>
          </p:blipFill>
          <p:spPr>
            <a:xfrm>
              <a:off x="3578962" y="4095750"/>
              <a:ext cx="3355238" cy="838199"/>
            </a:xfrm>
            <a:prstGeom prst="rect">
              <a:avLst/>
            </a:prstGeom>
            <a:noFill/>
            <a:ln>
              <a:noFill/>
            </a:ln>
          </p:spPr>
        </p:pic>
        <p:pic>
          <p:nvPicPr>
            <p:cNvPr id="178" name="Google Shape;178;p8" descr="A close up of a toy&#10;&#10;Description automatically generated"/>
            <p:cNvPicPr preferRelativeResize="0"/>
            <p:nvPr/>
          </p:nvPicPr>
          <p:blipFill rotWithShape="1">
            <a:blip r:embed="rId4">
              <a:alphaModFix/>
            </a:blip>
            <a:srcRect t="15177" b="16361"/>
            <a:stretch/>
          </p:blipFill>
          <p:spPr>
            <a:xfrm>
              <a:off x="6922920" y="4095750"/>
              <a:ext cx="3355238" cy="838199"/>
            </a:xfrm>
            <a:prstGeom prst="rect">
              <a:avLst/>
            </a:prstGeom>
            <a:noFill/>
            <a:ln>
              <a:noFill/>
            </a:ln>
          </p:spPr>
        </p:pic>
      </p:grpSp>
      <p:pic>
        <p:nvPicPr>
          <p:cNvPr id="179" name="Google Shape;179;p8"/>
          <p:cNvPicPr preferRelativeResize="0"/>
          <p:nvPr/>
        </p:nvPicPr>
        <p:blipFill rotWithShape="1">
          <a:blip r:embed="rId5">
            <a:alphaModFix/>
          </a:blip>
          <a:srcRect/>
          <a:stretch/>
        </p:blipFill>
        <p:spPr>
          <a:xfrm>
            <a:off x="2564058" y="1615744"/>
            <a:ext cx="3059677" cy="1595065"/>
          </a:xfrm>
          <a:prstGeom prst="rect">
            <a:avLst/>
          </a:prstGeom>
          <a:noFill/>
          <a:ln>
            <a:noFill/>
          </a:ln>
        </p:spPr>
      </p:pic>
      <p:pic>
        <p:nvPicPr>
          <p:cNvPr id="180" name="Google Shape;180;p8"/>
          <p:cNvPicPr preferRelativeResize="0"/>
          <p:nvPr/>
        </p:nvPicPr>
        <p:blipFill rotWithShape="1">
          <a:blip r:embed="rId6">
            <a:alphaModFix/>
          </a:blip>
          <a:srcRect/>
          <a:stretch/>
        </p:blipFill>
        <p:spPr>
          <a:xfrm>
            <a:off x="5714999" y="1342285"/>
            <a:ext cx="2971800" cy="1981200"/>
          </a:xfrm>
          <a:prstGeom prst="rect">
            <a:avLst/>
          </a:prstGeom>
          <a:noFill/>
          <a:ln>
            <a:noFill/>
          </a:ln>
        </p:spPr>
      </p:pic>
      <p:pic>
        <p:nvPicPr>
          <p:cNvPr id="181" name="Google Shape;181;p8"/>
          <p:cNvPicPr preferRelativeResize="0"/>
          <p:nvPr/>
        </p:nvPicPr>
        <p:blipFill rotWithShape="1">
          <a:blip r:embed="rId7">
            <a:alphaModFix/>
          </a:blip>
          <a:srcRect/>
          <a:stretch/>
        </p:blipFill>
        <p:spPr>
          <a:xfrm>
            <a:off x="450988" y="1387658"/>
            <a:ext cx="2046744" cy="2791463"/>
          </a:xfrm>
          <a:prstGeom prst="rect">
            <a:avLst/>
          </a:prstGeom>
          <a:noFill/>
          <a:ln>
            <a:noFill/>
          </a:ln>
        </p:spPr>
      </p:pic>
      <p:pic>
        <p:nvPicPr>
          <p:cNvPr id="182" name="Google Shape;182;p8"/>
          <p:cNvPicPr preferRelativeResize="0"/>
          <p:nvPr/>
        </p:nvPicPr>
        <p:blipFill rotWithShape="1">
          <a:blip r:embed="rId8">
            <a:alphaModFix/>
          </a:blip>
          <a:srcRect/>
          <a:stretch/>
        </p:blipFill>
        <p:spPr>
          <a:xfrm>
            <a:off x="2819400" y="3458238"/>
            <a:ext cx="3886200" cy="6588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par>
                                <p:cTn id="8" presetID="10" presetClass="entr" presetSubtype="0" fill="hold"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fade">
                                      <p:cBhvr>
                                        <p:cTn id="10"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p:nvPr/>
        </p:nvSpPr>
        <p:spPr>
          <a:xfrm>
            <a:off x="228600" y="98714"/>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9"/>
          <p:cNvSpPr txBox="1"/>
          <p:nvPr/>
        </p:nvSpPr>
        <p:spPr>
          <a:xfrm>
            <a:off x="304800" y="192253"/>
            <a:ext cx="7967383"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dirty="0">
                <a:solidFill>
                  <a:srgbClr val="AD2327"/>
                </a:solidFill>
                <a:latin typeface="Lato"/>
                <a:ea typeface="Lato"/>
                <a:cs typeface="Lato"/>
                <a:sym typeface="Lato"/>
              </a:rPr>
              <a:t>Continue the Learning: Sources</a:t>
            </a:r>
            <a:endParaRPr sz="1600" i="1" dirty="0">
              <a:solidFill>
                <a:srgbClr val="17365D"/>
              </a:solidFill>
              <a:latin typeface="Lato"/>
              <a:ea typeface="Lato"/>
              <a:cs typeface="Lato"/>
              <a:sym typeface="Lato"/>
            </a:endParaRPr>
          </a:p>
        </p:txBody>
      </p:sp>
      <p:grpSp>
        <p:nvGrpSpPr>
          <p:cNvPr id="190" name="Google Shape;190;p9"/>
          <p:cNvGrpSpPr/>
          <p:nvPr/>
        </p:nvGrpSpPr>
        <p:grpSpPr>
          <a:xfrm>
            <a:off x="304800" y="4019550"/>
            <a:ext cx="8534400" cy="808863"/>
            <a:chOff x="235004" y="4095750"/>
            <a:chExt cx="10043154" cy="838200"/>
          </a:xfrm>
        </p:grpSpPr>
        <p:pic>
          <p:nvPicPr>
            <p:cNvPr id="191" name="Google Shape;191;p9"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192" name="Google Shape;192;p9"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193" name="Google Shape;193;p9"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
        <p:nvSpPr>
          <p:cNvPr id="194" name="Google Shape;194;p9"/>
          <p:cNvSpPr txBox="1"/>
          <p:nvPr/>
        </p:nvSpPr>
        <p:spPr>
          <a:xfrm>
            <a:off x="141194" y="963801"/>
            <a:ext cx="8774206" cy="2985392"/>
          </a:xfrm>
          <a:prstGeom prst="rect">
            <a:avLst/>
          </a:prstGeom>
          <a:noFill/>
          <a:ln>
            <a:noFill/>
          </a:ln>
        </p:spPr>
        <p:txBody>
          <a:bodyPr spcFirstLastPara="1" wrap="square" lIns="91425" tIns="45700" rIns="91425" bIns="45700" anchor="t" anchorCtr="0">
            <a:spAutoFit/>
          </a:bodyPr>
          <a:lstStyle/>
          <a:p>
            <a:pPr lvl="0" algn="ctr"/>
            <a:r>
              <a:rPr lang="en-US" sz="1800" b="1" dirty="0">
                <a:solidFill>
                  <a:schemeClr val="dk1"/>
                </a:solidFill>
                <a:latin typeface="Lato Light"/>
                <a:ea typeface="Lato Light"/>
                <a:cs typeface="Lato Light"/>
                <a:sym typeface="Lato Light"/>
              </a:rPr>
              <a:t>Victorine Q. Adams on Wikipedia: </a:t>
            </a:r>
            <a:r>
              <a:rPr lang="en-US" sz="1800" dirty="0">
                <a:solidFill>
                  <a:schemeClr val="dk1"/>
                </a:solidFill>
                <a:latin typeface="Lato Light"/>
                <a:ea typeface="Lato Light"/>
                <a:cs typeface="Lato Light"/>
                <a:sym typeface="Lato Light"/>
              </a:rPr>
              <a:t>https://en.wikipedia.org/wiki/Victorine_Q._Adams</a:t>
            </a:r>
            <a:endParaRPr sz="1800" dirty="0">
              <a:solidFill>
                <a:schemeClr val="dk1"/>
              </a:solidFill>
              <a:latin typeface="Lato Light"/>
              <a:ea typeface="Lato Light"/>
              <a:cs typeface="Lato Light"/>
              <a:sym typeface="Lato Light"/>
            </a:endParaRPr>
          </a:p>
          <a:p>
            <a:pPr marL="0" marR="0" lvl="0" indent="0" algn="ctr" rtl="0">
              <a:spcBef>
                <a:spcPts val="0"/>
              </a:spcBef>
              <a:spcAft>
                <a:spcPts val="0"/>
              </a:spcAft>
              <a:buNone/>
            </a:pPr>
            <a:endParaRPr lang="en-US" sz="1300" b="1" dirty="0">
              <a:solidFill>
                <a:schemeClr val="dk1"/>
              </a:solidFill>
              <a:latin typeface="Lato Light"/>
              <a:ea typeface="Lato Light"/>
              <a:cs typeface="Lato Light"/>
              <a:sym typeface="Lato Light"/>
            </a:endParaRPr>
          </a:p>
          <a:p>
            <a:pPr marL="0" marR="0" lvl="0" indent="0" algn="ctr" rtl="0">
              <a:spcBef>
                <a:spcPts val="0"/>
              </a:spcBef>
              <a:spcAft>
                <a:spcPts val="0"/>
              </a:spcAft>
              <a:buNone/>
            </a:pPr>
            <a:r>
              <a:rPr lang="en-US" sz="1800" b="1" dirty="0">
                <a:solidFill>
                  <a:schemeClr val="dk1"/>
                </a:solidFill>
                <a:latin typeface="Lato Light"/>
                <a:ea typeface="Lato Light"/>
                <a:cs typeface="Lato Light"/>
                <a:sym typeface="Lato Light"/>
              </a:rPr>
              <a:t>Black Then: Discovering Our History:</a:t>
            </a:r>
          </a:p>
          <a:p>
            <a:pPr lvl="0" algn="ctr"/>
            <a:r>
              <a:rPr lang="en-US" sz="1800" dirty="0"/>
              <a:t>https://blackthen.com/victorine-q-adams-first-african-american-woman-serve-baltimore-city-council/</a:t>
            </a:r>
          </a:p>
          <a:p>
            <a:pPr lvl="0" algn="ctr"/>
            <a:endParaRPr sz="1300" b="1" dirty="0">
              <a:solidFill>
                <a:schemeClr val="dk1"/>
              </a:solidFill>
              <a:latin typeface="Lato Light"/>
              <a:ea typeface="Lato Light"/>
              <a:cs typeface="Lato Light"/>
              <a:sym typeface="Lato Light"/>
            </a:endParaRPr>
          </a:p>
          <a:p>
            <a:pPr marL="0" marR="0" lvl="0" indent="0" algn="ctr" rtl="0">
              <a:spcBef>
                <a:spcPts val="0"/>
              </a:spcBef>
              <a:spcAft>
                <a:spcPts val="0"/>
              </a:spcAft>
              <a:buNone/>
            </a:pPr>
            <a:r>
              <a:rPr lang="en-US" sz="1800" b="1" dirty="0">
                <a:solidFill>
                  <a:schemeClr val="dk1"/>
                </a:solidFill>
                <a:latin typeface="Lato Light"/>
                <a:ea typeface="Lato Light"/>
                <a:cs typeface="Lato Light"/>
                <a:sym typeface="Lato Light"/>
              </a:rPr>
              <a:t>Evensi Conscious Community: Baltimore Black History Celebration:</a:t>
            </a:r>
          </a:p>
          <a:p>
            <a:pPr lvl="0" algn="ctr"/>
            <a:r>
              <a:rPr lang="en-US" sz="1800" dirty="0">
                <a:solidFill>
                  <a:schemeClr val="dk1"/>
                </a:solidFill>
                <a:latin typeface="Lato Light"/>
                <a:ea typeface="Lato Light"/>
                <a:cs typeface="Lato Light"/>
                <a:sym typeface="Lato Light"/>
              </a:rPr>
              <a:t>https://www.evensi.us/conscious-community-baltimore-black-history-celebration-fayette-st-outreach-association/293515202</a:t>
            </a:r>
          </a:p>
          <a:p>
            <a:pPr lvl="0" algn="ctr"/>
            <a:endParaRPr sz="1300" dirty="0">
              <a:solidFill>
                <a:schemeClr val="dk1"/>
              </a:solidFill>
              <a:latin typeface="Lato Light"/>
              <a:ea typeface="Lato Light"/>
              <a:cs typeface="Lato Light"/>
              <a:sym typeface="Lato Light"/>
            </a:endParaRPr>
          </a:p>
          <a:p>
            <a:pPr lvl="0" algn="ctr"/>
            <a:r>
              <a:rPr lang="en-US" sz="1800" b="1" dirty="0">
                <a:solidFill>
                  <a:schemeClr val="dk1"/>
                </a:solidFill>
                <a:latin typeface="Lato Light"/>
                <a:ea typeface="Lato Light"/>
                <a:cs typeface="Lato Light"/>
                <a:sym typeface="Lato Light"/>
              </a:rPr>
              <a:t>Fuel Fund of Maryland - About Us: </a:t>
            </a:r>
            <a:r>
              <a:rPr lang="en-US" sz="1800" dirty="0">
                <a:solidFill>
                  <a:schemeClr val="dk1"/>
                </a:solidFill>
                <a:latin typeface="Lato Light"/>
                <a:ea typeface="Lato Light"/>
                <a:cs typeface="Lato Light"/>
                <a:sym typeface="Lato Light"/>
              </a:rPr>
              <a:t>https://fuelfundmaryland.org/about-us</a:t>
            </a:r>
            <a:endParaRPr sz="1800" dirty="0">
              <a:solidFill>
                <a:schemeClr val="dk1"/>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684</Words>
  <Application>Microsoft Office PowerPoint</Application>
  <PresentationFormat>On-screen Show (16:9)</PresentationFormat>
  <Paragraphs>89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Montserrat</vt:lpstr>
      <vt:lpstr>Lato</vt:lpstr>
      <vt:lpstr>Calibri</vt:lpstr>
      <vt:lpstr>Arial</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metzler</dc:creator>
  <cp:lastModifiedBy>Katharine Moog (Meeting Solutions Inc)</cp:lastModifiedBy>
  <cp:revision>5</cp:revision>
  <dcterms:created xsi:type="dcterms:W3CDTF">2020-06-16T14:12:15Z</dcterms:created>
  <dcterms:modified xsi:type="dcterms:W3CDTF">2020-07-29T14:18:23Z</dcterms:modified>
</cp:coreProperties>
</file>