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Lst>
  <p:notesMasterIdLst>
    <p:notesMasterId r:id="rId17"/>
  </p:notesMasterIdLst>
  <p:sldIdLst>
    <p:sldId id="256" r:id="rId4"/>
    <p:sldId id="257" r:id="rId5"/>
    <p:sldId id="259" r:id="rId6"/>
    <p:sldId id="258" r:id="rId7"/>
    <p:sldId id="264" r:id="rId8"/>
    <p:sldId id="260" r:id="rId9"/>
    <p:sldId id="261" r:id="rId10"/>
    <p:sldId id="262" r:id="rId11"/>
    <p:sldId id="263" r:id="rId12"/>
    <p:sldId id="273" r:id="rId13"/>
    <p:sldId id="274" r:id="rId14"/>
    <p:sldId id="275" r:id="rId15"/>
    <p:sldId id="271" r:id="rId16"/>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37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1" name="PlaceHolder 1"/>
          <p:cNvSpPr>
            <a:spLocks noGrp="1"/>
          </p:cNvSpPr>
          <p:nvPr>
            <p:ph type="body"/>
          </p:nvPr>
        </p:nvSpPr>
        <p:spPr>
          <a:xfrm>
            <a:off x="777240" y="4777560"/>
            <a:ext cx="6217560" cy="4525920"/>
          </a:xfrm>
          <a:prstGeom prst="rect">
            <a:avLst/>
          </a:prstGeom>
        </p:spPr>
        <p:txBody>
          <a:bodyPr lIns="0" tIns="0" rIns="0" bIns="0"/>
          <a:lstStyle/>
          <a:p>
            <a:r>
              <a:rPr lang="en-US" sz="2000" b="0" strike="noStrike" spc="-1">
                <a:solidFill>
                  <a:srgbClr val="000000"/>
                </a:solidFill>
                <a:uFill>
                  <a:solidFill>
                    <a:srgbClr val="FFFFFF"/>
                  </a:solidFill>
                </a:uFill>
                <a:latin typeface="Arial"/>
              </a:rPr>
              <a:t>Click to edit the notes format</a:t>
            </a:r>
          </a:p>
        </p:txBody>
      </p:sp>
      <p:sp>
        <p:nvSpPr>
          <p:cNvPr id="182" name="PlaceHolder 2"/>
          <p:cNvSpPr>
            <a:spLocks noGrp="1"/>
          </p:cNvSpPr>
          <p:nvPr>
            <p:ph type="hdr"/>
          </p:nvPr>
        </p:nvSpPr>
        <p:spPr>
          <a:xfrm>
            <a:off x="0" y="0"/>
            <a:ext cx="3372840" cy="502560"/>
          </a:xfrm>
          <a:prstGeom prst="rect">
            <a:avLst/>
          </a:prstGeom>
        </p:spPr>
        <p:txBody>
          <a:bodyPr lIns="0" tIns="0" rIns="0" bIns="0"/>
          <a:lstStyle/>
          <a:p>
            <a:r>
              <a:rPr lang="en-US" sz="1400" b="0" strike="noStrike" spc="-1">
                <a:solidFill>
                  <a:srgbClr val="000000"/>
                </a:solidFill>
                <a:uFill>
                  <a:solidFill>
                    <a:srgbClr val="FFFFFF"/>
                  </a:solidFill>
                </a:uFill>
                <a:latin typeface="Times New Roman"/>
              </a:rPr>
              <a:t>&lt;header&gt;</a:t>
            </a:r>
          </a:p>
        </p:txBody>
      </p:sp>
      <p:sp>
        <p:nvSpPr>
          <p:cNvPr id="183" name="PlaceHolder 3"/>
          <p:cNvSpPr>
            <a:spLocks noGrp="1"/>
          </p:cNvSpPr>
          <p:nvPr>
            <p:ph type="dt"/>
          </p:nvPr>
        </p:nvSpPr>
        <p:spPr>
          <a:xfrm>
            <a:off x="4399200" y="0"/>
            <a:ext cx="3372840" cy="502560"/>
          </a:xfrm>
          <a:prstGeom prst="rect">
            <a:avLst/>
          </a:prstGeom>
        </p:spPr>
        <p:txBody>
          <a:bodyPr lIns="0" tIns="0" rIns="0" bIns="0"/>
          <a:lstStyle/>
          <a:p>
            <a:pPr algn="r"/>
            <a:r>
              <a:rPr lang="en-US" sz="1400" b="0" strike="noStrike" spc="-1">
                <a:solidFill>
                  <a:srgbClr val="000000"/>
                </a:solidFill>
                <a:uFill>
                  <a:solidFill>
                    <a:srgbClr val="FFFFFF"/>
                  </a:solidFill>
                </a:uFill>
                <a:latin typeface="Times New Roman"/>
              </a:rPr>
              <a:t>&lt;date/time&gt;</a:t>
            </a:r>
          </a:p>
        </p:txBody>
      </p:sp>
      <p:sp>
        <p:nvSpPr>
          <p:cNvPr id="184" name="PlaceHolder 4"/>
          <p:cNvSpPr>
            <a:spLocks noGrp="1"/>
          </p:cNvSpPr>
          <p:nvPr>
            <p:ph type="ftr"/>
          </p:nvPr>
        </p:nvSpPr>
        <p:spPr>
          <a:xfrm>
            <a:off x="0" y="9555480"/>
            <a:ext cx="3372840" cy="502560"/>
          </a:xfrm>
          <a:prstGeom prst="rect">
            <a:avLst/>
          </a:prstGeom>
        </p:spPr>
        <p:txBody>
          <a:bodyPr lIns="0" tIns="0" rIns="0" bIns="0" anchor="b"/>
          <a:lstStyle/>
          <a:p>
            <a:r>
              <a:rPr lang="en-US" sz="1400" b="0" strike="noStrike" spc="-1">
                <a:solidFill>
                  <a:srgbClr val="000000"/>
                </a:solidFill>
                <a:uFill>
                  <a:solidFill>
                    <a:srgbClr val="FFFFFF"/>
                  </a:solidFill>
                </a:uFill>
                <a:latin typeface="Times New Roman"/>
              </a:rPr>
              <a:t>&lt;footer&gt;</a:t>
            </a:r>
          </a:p>
        </p:txBody>
      </p:sp>
      <p:sp>
        <p:nvSpPr>
          <p:cNvPr id="185" name="PlaceHolder 5"/>
          <p:cNvSpPr>
            <a:spLocks noGrp="1"/>
          </p:cNvSpPr>
          <p:nvPr>
            <p:ph type="sldNum"/>
          </p:nvPr>
        </p:nvSpPr>
        <p:spPr>
          <a:xfrm>
            <a:off x="4399200" y="9555480"/>
            <a:ext cx="3372840" cy="502560"/>
          </a:xfrm>
          <a:prstGeom prst="rect">
            <a:avLst/>
          </a:prstGeom>
        </p:spPr>
        <p:txBody>
          <a:bodyPr lIns="0" tIns="0" rIns="0" bIns="0" anchor="b"/>
          <a:lstStyle/>
          <a:p>
            <a:pPr algn="r"/>
            <a:fld id="{17B42087-1A5B-4190-A422-76766507B78F}" type="slidenum">
              <a:rPr lang="en-US" sz="1400" b="0" strike="noStrike" spc="-1">
                <a:solidFill>
                  <a:srgbClr val="000000"/>
                </a:solidFill>
                <a:uFill>
                  <a:solidFill>
                    <a:srgbClr val="FFFFFF"/>
                  </a:solidFill>
                </a:uFill>
                <a:latin typeface="Times New Roman"/>
              </a:rPr>
              <a:t>‹#›</a:t>
            </a:fld>
            <a:endParaRPr lang="en-US"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2981047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 name="PlaceHolder 1"/>
          <p:cNvSpPr>
            <a:spLocks noGrp="1"/>
          </p:cNvSpPr>
          <p:nvPr>
            <p:ph type="body"/>
          </p:nvPr>
        </p:nvSpPr>
        <p:spPr>
          <a:xfrm>
            <a:off x="703440" y="4422960"/>
            <a:ext cx="5615280" cy="4186440"/>
          </a:xfrm>
          <a:prstGeom prst="rect">
            <a:avLst/>
          </a:prstGeom>
        </p:spPr>
        <p:txBody>
          <a:bodyPr lIns="93240" tIns="46800" rIns="93240" bIns="46800"/>
          <a:lstStyle/>
          <a:p>
            <a:endParaRPr lang="en-US" sz="2000" b="0" strike="noStrike" spc="-1">
              <a:solidFill>
                <a:srgbClr val="000000"/>
              </a:solidFill>
              <a:uFill>
                <a:solidFill>
                  <a:srgbClr val="FFFFFF"/>
                </a:solidFill>
              </a:uFill>
              <a:latin typeface="Arial"/>
            </a:endParaRPr>
          </a:p>
        </p:txBody>
      </p:sp>
      <p:sp>
        <p:nvSpPr>
          <p:cNvPr id="368" name="CustomShape 2"/>
          <p:cNvSpPr/>
          <p:nvPr/>
        </p:nvSpPr>
        <p:spPr>
          <a:xfrm>
            <a:off x="3976920" y="8841240"/>
            <a:ext cx="3043440" cy="465120"/>
          </a:xfrm>
          <a:prstGeom prst="rect">
            <a:avLst/>
          </a:prstGeom>
          <a:noFill/>
          <a:ln w="9360">
            <a:noFill/>
          </a:ln>
        </p:spPr>
        <p:style>
          <a:lnRef idx="0">
            <a:scrgbClr r="0" g="0" b="0"/>
          </a:lnRef>
          <a:fillRef idx="0">
            <a:scrgbClr r="0" g="0" b="0"/>
          </a:fillRef>
          <a:effectRef idx="0">
            <a:scrgbClr r="0" g="0" b="0"/>
          </a:effectRef>
          <a:fontRef idx="minor"/>
        </p:style>
        <p:txBody>
          <a:bodyPr lIns="93240" tIns="46800" rIns="93240" bIns="46800" anchor="b"/>
          <a:lstStyle/>
          <a:p>
            <a:pPr algn="r">
              <a:lnSpc>
                <a:spcPct val="100000"/>
              </a:lnSpc>
            </a:pPr>
            <a:fld id="{30742E84-9E18-4960-87A4-267835B89E45}" type="slidenum">
              <a:rPr lang="en-US" sz="1200" b="0" strike="noStrike" spc="-1">
                <a:solidFill>
                  <a:srgbClr val="000000"/>
                </a:solidFill>
                <a:uFill>
                  <a:solidFill>
                    <a:srgbClr val="FFFFFF"/>
                  </a:solidFill>
                </a:uFill>
                <a:latin typeface="Arial"/>
                <a:ea typeface="+mn-ea"/>
              </a:rPr>
              <a:t>1</a:t>
            </a:fld>
            <a:endParaRPr lang="en-US"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32497554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 name="PlaceHolder 1"/>
          <p:cNvSpPr>
            <a:spLocks noGrp="1"/>
          </p:cNvSpPr>
          <p:nvPr>
            <p:ph type="body"/>
          </p:nvPr>
        </p:nvSpPr>
        <p:spPr>
          <a:xfrm>
            <a:off x="703440" y="4422960"/>
            <a:ext cx="5615280" cy="4186440"/>
          </a:xfrm>
          <a:prstGeom prst="rect">
            <a:avLst/>
          </a:prstGeom>
        </p:spPr>
        <p:txBody>
          <a:bodyPr lIns="93240" tIns="46800" rIns="93240" bIns="46800"/>
          <a:lstStyle/>
          <a:p>
            <a:pPr marL="216000" indent="-215280">
              <a:lnSpc>
                <a:spcPct val="100000"/>
              </a:lnSpc>
            </a:pPr>
            <a:endParaRPr lang="en-US" sz="2000" b="0" strike="noStrike" spc="-1">
              <a:solidFill>
                <a:srgbClr val="000000"/>
              </a:solidFill>
              <a:uFill>
                <a:solidFill>
                  <a:srgbClr val="FFFFFF"/>
                </a:solidFill>
              </a:uFill>
              <a:latin typeface="Arial"/>
            </a:endParaRPr>
          </a:p>
          <a:p>
            <a:pPr marL="216000" indent="-215280">
              <a:lnSpc>
                <a:spcPct val="100000"/>
              </a:lnSpc>
            </a:pPr>
            <a:endParaRPr lang="en-US" sz="2000" b="0" strike="noStrike" spc="-1">
              <a:solidFill>
                <a:srgbClr val="000000"/>
              </a:solidFill>
              <a:uFill>
                <a:solidFill>
                  <a:srgbClr val="FFFFFF"/>
                </a:solidFill>
              </a:uFill>
              <a:latin typeface="Arial"/>
            </a:endParaRPr>
          </a:p>
          <a:p>
            <a:pPr marL="216000" indent="-215280">
              <a:lnSpc>
                <a:spcPct val="100000"/>
              </a:lnSpc>
            </a:pPr>
            <a:endParaRPr lang="en-US" sz="2000" b="0" strike="noStrike" spc="-1">
              <a:solidFill>
                <a:srgbClr val="000000"/>
              </a:solidFill>
              <a:uFill>
                <a:solidFill>
                  <a:srgbClr val="FFFFFF"/>
                </a:solidFill>
              </a:uFill>
              <a:latin typeface="Arial"/>
            </a:endParaRPr>
          </a:p>
          <a:p>
            <a:pPr marL="216000" indent="-215280">
              <a:lnSpc>
                <a:spcPct val="100000"/>
              </a:lnSpc>
            </a:pPr>
            <a:endParaRPr lang="en-US" sz="2000" b="0" strike="noStrike" spc="-1">
              <a:solidFill>
                <a:srgbClr val="000000"/>
              </a:solidFill>
              <a:uFill>
                <a:solidFill>
                  <a:srgbClr val="FFFFFF"/>
                </a:solidFill>
              </a:uFill>
              <a:latin typeface="Arial"/>
            </a:endParaRPr>
          </a:p>
        </p:txBody>
      </p:sp>
      <p:sp>
        <p:nvSpPr>
          <p:cNvPr id="382" name="CustomShape 2"/>
          <p:cNvSpPr/>
          <p:nvPr/>
        </p:nvSpPr>
        <p:spPr>
          <a:xfrm>
            <a:off x="3976920" y="8841240"/>
            <a:ext cx="3043440" cy="465120"/>
          </a:xfrm>
          <a:prstGeom prst="rect">
            <a:avLst/>
          </a:prstGeom>
          <a:noFill/>
          <a:ln w="9360">
            <a:noFill/>
          </a:ln>
        </p:spPr>
        <p:style>
          <a:lnRef idx="0">
            <a:scrgbClr r="0" g="0" b="0"/>
          </a:lnRef>
          <a:fillRef idx="0">
            <a:scrgbClr r="0" g="0" b="0"/>
          </a:fillRef>
          <a:effectRef idx="0">
            <a:scrgbClr r="0" g="0" b="0"/>
          </a:effectRef>
          <a:fontRef idx="minor"/>
        </p:style>
        <p:txBody>
          <a:bodyPr lIns="93240" tIns="46800" rIns="93240" bIns="46800" anchor="b"/>
          <a:lstStyle/>
          <a:p>
            <a:pPr algn="r">
              <a:lnSpc>
                <a:spcPct val="100000"/>
              </a:lnSpc>
            </a:pPr>
            <a:fld id="{9A622F8D-69C8-4D07-9FB7-4616C5E8B868}" type="slidenum">
              <a:rPr lang="en-US" sz="1200" b="0" strike="noStrike" spc="-1">
                <a:solidFill>
                  <a:srgbClr val="000000"/>
                </a:solidFill>
                <a:uFill>
                  <a:solidFill>
                    <a:srgbClr val="FFFFFF"/>
                  </a:solidFill>
                </a:uFill>
                <a:latin typeface="Arial"/>
                <a:ea typeface="+mn-ea"/>
              </a:rPr>
              <a:t>10</a:t>
            </a:fld>
            <a:endParaRPr lang="en-US"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2715301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 name="PlaceHolder 1"/>
          <p:cNvSpPr>
            <a:spLocks noGrp="1"/>
          </p:cNvSpPr>
          <p:nvPr>
            <p:ph type="body"/>
          </p:nvPr>
        </p:nvSpPr>
        <p:spPr>
          <a:xfrm>
            <a:off x="703440" y="4422960"/>
            <a:ext cx="5615640" cy="4417560"/>
          </a:xfrm>
          <a:prstGeom prst="rect">
            <a:avLst/>
          </a:prstGeom>
        </p:spPr>
        <p:txBody>
          <a:bodyPr lIns="93240" tIns="46800" rIns="93240" bIns="46800"/>
          <a:lstStyle/>
          <a:p>
            <a:r>
              <a:rPr lang="en-US" sz="900" b="0" strike="noStrike" spc="-1" dirty="0">
                <a:solidFill>
                  <a:srgbClr val="000000"/>
                </a:solidFill>
                <a:uFill>
                  <a:solidFill>
                    <a:srgbClr val="FFFFFF"/>
                  </a:solidFill>
                </a:uFill>
                <a:latin typeface="Arial"/>
              </a:rPr>
              <a:t>EESI’s experience and know-how in designing on-bill financing programs for rural utilities comes from our work with the South Carolina cooperatives. We were involved in developing from the beginning and through implementation and on-bill financing pilot for 125 homes across eight co-ops. We did this with our in-state partners, the South Carolina statewide association and the G&amp;T, Central Electric Power. </a:t>
            </a:r>
            <a:endParaRPr lang="en-US" sz="2000" b="0" strike="noStrike" spc="-1" dirty="0">
              <a:solidFill>
                <a:srgbClr val="000000"/>
              </a:solidFill>
              <a:uFill>
                <a:solidFill>
                  <a:srgbClr val="FFFFFF"/>
                </a:solidFill>
              </a:uFill>
              <a:latin typeface="Arial"/>
            </a:endParaRPr>
          </a:p>
          <a:p>
            <a:endParaRPr lang="en-US" sz="2000" b="0" strike="noStrike" spc="-1" dirty="0">
              <a:solidFill>
                <a:srgbClr val="000000"/>
              </a:solidFill>
              <a:uFill>
                <a:solidFill>
                  <a:srgbClr val="FFFFFF"/>
                </a:solidFill>
              </a:uFill>
              <a:latin typeface="Arial"/>
            </a:endParaRPr>
          </a:p>
          <a:p>
            <a:r>
              <a:rPr lang="en-US" sz="900" b="0" strike="noStrike" spc="-1" dirty="0">
                <a:solidFill>
                  <a:srgbClr val="000000"/>
                </a:solidFill>
                <a:uFill>
                  <a:solidFill>
                    <a:srgbClr val="FFFFFF"/>
                  </a:solidFill>
                </a:uFill>
                <a:latin typeface="Arial"/>
              </a:rPr>
              <a:t>There is a state on-bill legislation passed in 2010</a:t>
            </a:r>
            <a:endParaRPr lang="en-US" sz="2000" b="0" strike="noStrike" spc="-1" dirty="0">
              <a:solidFill>
                <a:srgbClr val="000000"/>
              </a:solidFill>
              <a:uFill>
                <a:solidFill>
                  <a:srgbClr val="FFFFFF"/>
                </a:solidFill>
              </a:uFill>
              <a:latin typeface="Arial"/>
            </a:endParaRPr>
          </a:p>
          <a:p>
            <a:endParaRPr lang="en-US" sz="2000" b="0" strike="noStrike" spc="-1" dirty="0">
              <a:solidFill>
                <a:srgbClr val="000000"/>
              </a:solidFill>
              <a:uFill>
                <a:solidFill>
                  <a:srgbClr val="FFFFFF"/>
                </a:solidFill>
              </a:uFill>
              <a:latin typeface="Arial"/>
            </a:endParaRPr>
          </a:p>
          <a:p>
            <a:r>
              <a:rPr lang="en-US" sz="900" b="0" strike="noStrike" spc="-1" dirty="0">
                <a:solidFill>
                  <a:srgbClr val="000000"/>
                </a:solidFill>
                <a:uFill>
                  <a:solidFill>
                    <a:srgbClr val="FFFFFF"/>
                  </a:solidFill>
                </a:uFill>
                <a:latin typeface="Arial"/>
              </a:rPr>
              <a:t>The program was a hybrid, as it used loans to participants but with the repayment tied to the meter which allowed for transferability of the loan to the next occupant, and it also allowed for bill payment history to be used, as the underwritten practice for program eligibility, instead of the traditional credit checks. This in turn permitted the program to reach a larger part of the cooperative members that it would have been possible with just credit checks.</a:t>
            </a:r>
            <a:endParaRPr lang="en-US" sz="2000" b="0" strike="noStrike" spc="-1" dirty="0">
              <a:solidFill>
                <a:srgbClr val="000000"/>
              </a:solidFill>
              <a:uFill>
                <a:solidFill>
                  <a:srgbClr val="FFFFFF"/>
                </a:solidFill>
              </a:uFill>
              <a:latin typeface="Arial"/>
            </a:endParaRPr>
          </a:p>
          <a:p>
            <a:endParaRPr lang="en-US" sz="2000" b="0" strike="noStrike" spc="-1" dirty="0">
              <a:solidFill>
                <a:srgbClr val="000000"/>
              </a:solidFill>
              <a:uFill>
                <a:solidFill>
                  <a:srgbClr val="FFFFFF"/>
                </a:solidFill>
              </a:uFill>
              <a:latin typeface="Arial"/>
            </a:endParaRPr>
          </a:p>
          <a:p>
            <a:r>
              <a:rPr lang="en-US" sz="900" b="0" strike="noStrike" spc="-1" dirty="0">
                <a:solidFill>
                  <a:srgbClr val="000000"/>
                </a:solidFill>
                <a:uFill>
                  <a:solidFill>
                    <a:srgbClr val="FFFFFF"/>
                  </a:solidFill>
                </a:uFill>
                <a:latin typeface="Arial"/>
              </a:rPr>
              <a:t>Participants in the pilot saw average savings of 34% with an average energy improvement investment of $7,700 and saved $1,100 annually. Has a combined electric bill and loan payment lower than the electric bill alone before EE improvements</a:t>
            </a:r>
            <a:endParaRPr lang="en-US" sz="2000" b="0" strike="noStrike" spc="-1" dirty="0">
              <a:solidFill>
                <a:srgbClr val="000000"/>
              </a:solidFill>
              <a:uFill>
                <a:solidFill>
                  <a:srgbClr val="FFFFFF"/>
                </a:solidFill>
              </a:uFill>
              <a:latin typeface="Arial"/>
            </a:endParaRPr>
          </a:p>
          <a:p>
            <a:endParaRPr lang="en-US" sz="2000" b="0" strike="noStrike" spc="-1" dirty="0">
              <a:solidFill>
                <a:srgbClr val="000000"/>
              </a:solidFill>
              <a:uFill>
                <a:solidFill>
                  <a:srgbClr val="FFFFFF"/>
                </a:solidFill>
              </a:uFill>
              <a:latin typeface="Arial"/>
            </a:endParaRPr>
          </a:p>
          <a:p>
            <a:r>
              <a:rPr lang="en-US" sz="900" b="0" strike="noStrike" spc="-1" dirty="0">
                <a:solidFill>
                  <a:srgbClr val="000000"/>
                </a:solidFill>
                <a:uFill>
                  <a:solidFill>
                    <a:srgbClr val="FFFFFF"/>
                  </a:solidFill>
                </a:uFill>
                <a:latin typeface="Arial"/>
              </a:rPr>
              <a:t>Cost effective measures: Insulation (attic, wall, floor), HVAC tune-up, duct sealing and heat pump replacement. Also targeted were Mobile homes or manufactured homes that produced large energy savings (replacing electric resistance</a:t>
            </a:r>
            <a:endParaRPr lang="en-US" sz="2000" b="0" strike="noStrike" spc="-1" dirty="0">
              <a:solidFill>
                <a:srgbClr val="000000"/>
              </a:solidFill>
              <a:uFill>
                <a:solidFill>
                  <a:srgbClr val="FFFFFF"/>
                </a:solidFill>
              </a:uFill>
              <a:latin typeface="Arial"/>
            </a:endParaRPr>
          </a:p>
          <a:p>
            <a:endParaRPr lang="en-US" sz="2000" b="0" strike="noStrike" spc="-1" dirty="0">
              <a:solidFill>
                <a:srgbClr val="000000"/>
              </a:solidFill>
              <a:uFill>
                <a:solidFill>
                  <a:srgbClr val="FFFFFF"/>
                </a:solidFill>
              </a:uFill>
              <a:latin typeface="Arial"/>
            </a:endParaRPr>
          </a:p>
          <a:p>
            <a:r>
              <a:rPr lang="en-US" sz="900" b="0" strike="noStrike" spc="-1" dirty="0">
                <a:solidFill>
                  <a:srgbClr val="000000"/>
                </a:solidFill>
                <a:uFill>
                  <a:solidFill>
                    <a:srgbClr val="FFFFFF"/>
                  </a:solidFill>
                </a:uFill>
                <a:latin typeface="Arial"/>
              </a:rPr>
              <a:t>Saves participants more than $200/yr. after loan payments</a:t>
            </a:r>
            <a:endParaRPr lang="en-US" sz="2000" b="0" strike="noStrike" spc="-1" dirty="0">
              <a:solidFill>
                <a:srgbClr val="000000"/>
              </a:solidFill>
              <a:uFill>
                <a:solidFill>
                  <a:srgbClr val="FFFFFF"/>
                </a:solidFill>
              </a:uFill>
              <a:latin typeface="Arial"/>
            </a:endParaRPr>
          </a:p>
          <a:p>
            <a:endParaRPr lang="en-US" sz="2000" b="0" strike="noStrike" spc="-1" dirty="0">
              <a:solidFill>
                <a:srgbClr val="000000"/>
              </a:solidFill>
              <a:uFill>
                <a:solidFill>
                  <a:srgbClr val="FFFFFF"/>
                </a:solidFill>
              </a:uFill>
              <a:latin typeface="Arial"/>
            </a:endParaRPr>
          </a:p>
          <a:p>
            <a:pPr marL="216000" indent="-215640">
              <a:lnSpc>
                <a:spcPct val="100000"/>
              </a:lnSpc>
            </a:pPr>
            <a:r>
              <a:rPr lang="en-US" sz="900" b="0" strike="noStrike" spc="-1" dirty="0">
                <a:solidFill>
                  <a:srgbClr val="000000"/>
                </a:solidFill>
                <a:uFill>
                  <a:solidFill>
                    <a:srgbClr val="FFFFFF"/>
                  </a:solidFill>
                </a:uFill>
                <a:latin typeface="Arial"/>
              </a:rPr>
              <a:t>5 cooperatives have developed similar programs to Help My House with their own characteristics, since the pilot ended. For example, one the cooperatives, Aiken Electric added grid-connected water heaters to help them better shape their load curve and save money.</a:t>
            </a:r>
            <a:endParaRPr lang="en-US" sz="2000" b="0" strike="noStrike" spc="-1" dirty="0">
              <a:solidFill>
                <a:srgbClr val="000000"/>
              </a:solidFill>
              <a:uFill>
                <a:solidFill>
                  <a:srgbClr val="FFFFFF"/>
                </a:solidFill>
              </a:uFill>
              <a:latin typeface="Arial"/>
            </a:endParaRPr>
          </a:p>
          <a:p>
            <a:pPr marL="216000" indent="-215640">
              <a:lnSpc>
                <a:spcPct val="100000"/>
              </a:lnSpc>
            </a:pPr>
            <a:r>
              <a:rPr lang="en-US" sz="900" b="0" strike="noStrike" spc="-1" dirty="0">
                <a:solidFill>
                  <a:srgbClr val="000000"/>
                </a:solidFill>
                <a:uFill>
                  <a:solidFill>
                    <a:srgbClr val="FFFFFF"/>
                  </a:solidFill>
                </a:uFill>
                <a:latin typeface="Arial"/>
              </a:rPr>
              <a:t>Then: RUS and REDLG loans</a:t>
            </a:r>
            <a:endParaRPr lang="en-US" sz="2000" b="0" strike="noStrike" spc="-1" dirty="0">
              <a:solidFill>
                <a:srgbClr val="000000"/>
              </a:solidFill>
              <a:uFill>
                <a:solidFill>
                  <a:srgbClr val="FFFFFF"/>
                </a:solidFill>
              </a:uFill>
              <a:latin typeface="Arial"/>
            </a:endParaRPr>
          </a:p>
          <a:p>
            <a:pPr marL="216000" indent="-215640">
              <a:lnSpc>
                <a:spcPct val="100000"/>
              </a:lnSpc>
            </a:pPr>
            <a:r>
              <a:rPr lang="en-US" sz="900" b="0" strike="noStrike" spc="-1" dirty="0">
                <a:solidFill>
                  <a:srgbClr val="000000"/>
                </a:solidFill>
                <a:uFill>
                  <a:solidFill>
                    <a:srgbClr val="FFFFFF"/>
                  </a:solidFill>
                </a:uFill>
                <a:latin typeface="Arial"/>
              </a:rPr>
              <a:t>Now: RESP loans - $13 million </a:t>
            </a:r>
            <a:endParaRPr lang="en-US" sz="2000" b="0" strike="noStrike" spc="-1" dirty="0">
              <a:solidFill>
                <a:srgbClr val="000000"/>
              </a:solidFill>
              <a:uFill>
                <a:solidFill>
                  <a:srgbClr val="FFFFFF"/>
                </a:solidFill>
              </a:uFill>
              <a:latin typeface="Arial"/>
            </a:endParaRPr>
          </a:p>
        </p:txBody>
      </p:sp>
      <p:sp>
        <p:nvSpPr>
          <p:cNvPr id="415" name="CustomShape 2"/>
          <p:cNvSpPr/>
          <p:nvPr/>
        </p:nvSpPr>
        <p:spPr>
          <a:xfrm>
            <a:off x="3976920" y="8841240"/>
            <a:ext cx="3043800" cy="465480"/>
          </a:xfrm>
          <a:prstGeom prst="rect">
            <a:avLst/>
          </a:prstGeom>
          <a:noFill/>
          <a:ln w="9360">
            <a:noFill/>
          </a:ln>
        </p:spPr>
        <p:style>
          <a:lnRef idx="0">
            <a:scrgbClr r="0" g="0" b="0"/>
          </a:lnRef>
          <a:fillRef idx="0">
            <a:scrgbClr r="0" g="0" b="0"/>
          </a:fillRef>
          <a:effectRef idx="0">
            <a:scrgbClr r="0" g="0" b="0"/>
          </a:effectRef>
          <a:fontRef idx="minor"/>
        </p:style>
        <p:txBody>
          <a:bodyPr lIns="93240" tIns="46800" rIns="93240" bIns="46800" anchor="b"/>
          <a:lstStyle/>
          <a:p>
            <a:pPr algn="r">
              <a:lnSpc>
                <a:spcPct val="100000"/>
              </a:lnSpc>
            </a:pPr>
            <a:fld id="{65FD2015-36C9-4F17-B399-9851D14A06B6}" type="slidenum">
              <a:rPr lang="en-US" sz="1200" b="0" strike="noStrike" spc="-1">
                <a:solidFill>
                  <a:srgbClr val="000000"/>
                </a:solidFill>
                <a:uFill>
                  <a:solidFill>
                    <a:srgbClr val="FFFFFF"/>
                  </a:solidFill>
                </a:uFill>
                <a:latin typeface="Arial"/>
                <a:ea typeface="+mn-ea"/>
              </a:rPr>
              <a:t>11</a:t>
            </a:fld>
            <a:endParaRPr lang="en-US"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3375926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 name="PlaceHolder 1"/>
          <p:cNvSpPr>
            <a:spLocks noGrp="1"/>
          </p:cNvSpPr>
          <p:nvPr>
            <p:ph type="body"/>
          </p:nvPr>
        </p:nvSpPr>
        <p:spPr>
          <a:xfrm>
            <a:off x="463680" y="4422960"/>
            <a:ext cx="5855400" cy="4186800"/>
          </a:xfrm>
          <a:prstGeom prst="rect">
            <a:avLst/>
          </a:prstGeom>
        </p:spPr>
        <p:txBody>
          <a:bodyPr lIns="93240" tIns="46800" rIns="93240" bIns="46800"/>
          <a:lstStyle/>
          <a:p>
            <a:pPr marL="457200">
              <a:lnSpc>
                <a:spcPct val="100000"/>
              </a:lnSpc>
            </a:pPr>
            <a:endParaRPr lang="en-US" sz="2000" b="0" strike="noStrike" spc="-1" dirty="0">
              <a:solidFill>
                <a:srgbClr val="000000"/>
              </a:solidFill>
              <a:uFill>
                <a:solidFill>
                  <a:srgbClr val="FFFFFF"/>
                </a:solidFill>
              </a:uFill>
              <a:latin typeface="Arial"/>
            </a:endParaRPr>
          </a:p>
        </p:txBody>
      </p:sp>
      <p:sp>
        <p:nvSpPr>
          <p:cNvPr id="411" name="CustomShape 2"/>
          <p:cNvSpPr/>
          <p:nvPr/>
        </p:nvSpPr>
        <p:spPr>
          <a:xfrm>
            <a:off x="3976920" y="8841240"/>
            <a:ext cx="3043800" cy="465480"/>
          </a:xfrm>
          <a:prstGeom prst="rect">
            <a:avLst/>
          </a:prstGeom>
          <a:noFill/>
          <a:ln w="9360">
            <a:noFill/>
          </a:ln>
        </p:spPr>
        <p:style>
          <a:lnRef idx="0">
            <a:scrgbClr r="0" g="0" b="0"/>
          </a:lnRef>
          <a:fillRef idx="0">
            <a:scrgbClr r="0" g="0" b="0"/>
          </a:fillRef>
          <a:effectRef idx="0">
            <a:scrgbClr r="0" g="0" b="0"/>
          </a:effectRef>
          <a:fontRef idx="minor"/>
        </p:style>
        <p:txBody>
          <a:bodyPr lIns="93240" tIns="46800" rIns="93240" bIns="46800" anchor="b"/>
          <a:lstStyle/>
          <a:p>
            <a:pPr algn="r">
              <a:lnSpc>
                <a:spcPct val="100000"/>
              </a:lnSpc>
            </a:pPr>
            <a:fld id="{1243C22A-5230-4FD3-A474-0BE141E425A0}" type="slidenum">
              <a:rPr lang="en-US" sz="1200" b="0" strike="noStrike" spc="-1">
                <a:solidFill>
                  <a:srgbClr val="000000"/>
                </a:solidFill>
                <a:uFill>
                  <a:solidFill>
                    <a:srgbClr val="FFFFFF"/>
                  </a:solidFill>
                </a:uFill>
                <a:latin typeface="Arial"/>
                <a:ea typeface="+mn-ea"/>
              </a:rPr>
              <a:t>12</a:t>
            </a:fld>
            <a:endParaRPr lang="en-US"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522777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 name="PlaceHolder 1"/>
          <p:cNvSpPr>
            <a:spLocks noGrp="1"/>
          </p:cNvSpPr>
          <p:nvPr>
            <p:ph type="body"/>
          </p:nvPr>
        </p:nvSpPr>
        <p:spPr>
          <a:xfrm>
            <a:off x="703440" y="4422960"/>
            <a:ext cx="5615280" cy="4186440"/>
          </a:xfrm>
          <a:prstGeom prst="rect">
            <a:avLst/>
          </a:prstGeom>
        </p:spPr>
        <p:txBody>
          <a:bodyPr lIns="93240" tIns="46800" rIns="93240" bIns="46800"/>
          <a:lstStyle/>
          <a:p>
            <a:endParaRPr lang="en-US" sz="2000" b="0" strike="noStrike" spc="-1">
              <a:solidFill>
                <a:srgbClr val="000000"/>
              </a:solidFill>
              <a:uFill>
                <a:solidFill>
                  <a:srgbClr val="FFFFFF"/>
                </a:solidFill>
              </a:uFill>
              <a:latin typeface="Arial"/>
            </a:endParaRPr>
          </a:p>
        </p:txBody>
      </p:sp>
      <p:sp>
        <p:nvSpPr>
          <p:cNvPr id="398" name="CustomShape 2"/>
          <p:cNvSpPr/>
          <p:nvPr/>
        </p:nvSpPr>
        <p:spPr>
          <a:xfrm>
            <a:off x="3976920" y="8841240"/>
            <a:ext cx="3043440" cy="465120"/>
          </a:xfrm>
          <a:prstGeom prst="rect">
            <a:avLst/>
          </a:prstGeom>
          <a:noFill/>
          <a:ln w="9360">
            <a:noFill/>
          </a:ln>
        </p:spPr>
        <p:style>
          <a:lnRef idx="0">
            <a:scrgbClr r="0" g="0" b="0"/>
          </a:lnRef>
          <a:fillRef idx="0">
            <a:scrgbClr r="0" g="0" b="0"/>
          </a:fillRef>
          <a:effectRef idx="0">
            <a:scrgbClr r="0" g="0" b="0"/>
          </a:effectRef>
          <a:fontRef idx="minor"/>
        </p:style>
        <p:txBody>
          <a:bodyPr lIns="93240" tIns="46800" rIns="93240" bIns="46800" anchor="b"/>
          <a:lstStyle/>
          <a:p>
            <a:pPr algn="r">
              <a:lnSpc>
                <a:spcPct val="100000"/>
              </a:lnSpc>
            </a:pPr>
            <a:fld id="{74A978E0-DCCE-4A2B-AC2F-FEBDD595F361}" type="slidenum">
              <a:rPr lang="en-US" sz="1200" b="0" strike="noStrike" spc="-1">
                <a:solidFill>
                  <a:srgbClr val="000000"/>
                </a:solidFill>
                <a:uFill>
                  <a:solidFill>
                    <a:srgbClr val="FFFFFF"/>
                  </a:solidFill>
                </a:uFill>
                <a:latin typeface="Arial"/>
                <a:ea typeface="+mn-ea"/>
              </a:rPr>
              <a:t>13</a:t>
            </a:fld>
            <a:endParaRPr lang="en-US"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2422676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PlaceHolder 1"/>
          <p:cNvSpPr>
            <a:spLocks noGrp="1"/>
          </p:cNvSpPr>
          <p:nvPr>
            <p:ph type="body"/>
          </p:nvPr>
        </p:nvSpPr>
        <p:spPr>
          <a:xfrm>
            <a:off x="703440" y="4422960"/>
            <a:ext cx="5615280" cy="4186440"/>
          </a:xfrm>
          <a:prstGeom prst="rect">
            <a:avLst/>
          </a:prstGeom>
        </p:spPr>
        <p:txBody>
          <a:bodyPr lIns="93240" tIns="46800" rIns="93240" bIns="46800"/>
          <a:lstStyle/>
          <a:p>
            <a:r>
              <a:rPr lang="en-US" sz="1100" b="0" strike="noStrike" spc="-1">
                <a:solidFill>
                  <a:srgbClr val="000000"/>
                </a:solidFill>
                <a:uFill>
                  <a:solidFill>
                    <a:srgbClr val="FFFFFF"/>
                  </a:solidFill>
                </a:uFill>
                <a:latin typeface="Arial"/>
              </a:rPr>
              <a:t>On-Bill Financing goes by several names: On-Bill Financing, On-Bill Repayment, On-Bill Tariff </a:t>
            </a:r>
            <a:endParaRPr lang="en-US" sz="2000" b="0" strike="noStrike" spc="-1">
              <a:solidFill>
                <a:srgbClr val="000000"/>
              </a:solidFill>
              <a:uFill>
                <a:solidFill>
                  <a:srgbClr val="FFFFFF"/>
                </a:solidFill>
              </a:uFill>
              <a:latin typeface="Arial"/>
            </a:endParaRPr>
          </a:p>
          <a:p>
            <a:endParaRPr lang="en-US" sz="2000" b="0" strike="noStrike" spc="-1">
              <a:solidFill>
                <a:srgbClr val="000000"/>
              </a:solidFill>
              <a:uFill>
                <a:solidFill>
                  <a:srgbClr val="FFFFFF"/>
                </a:solidFill>
              </a:uFill>
              <a:latin typeface="Arial"/>
            </a:endParaRPr>
          </a:p>
          <a:p>
            <a:r>
              <a:rPr lang="en-US" sz="2000" b="0" strike="noStrike" spc="-1">
                <a:solidFill>
                  <a:srgbClr val="000000"/>
                </a:solidFill>
                <a:uFill>
                  <a:solidFill>
                    <a:srgbClr val="FFFFFF"/>
                  </a:solidFill>
                </a:uFill>
                <a:latin typeface="Arial"/>
              </a:rPr>
              <a:t>ACEEE: “</a:t>
            </a:r>
            <a:r>
              <a:rPr lang="en-US" sz="1200" b="0" strike="noStrike" spc="-1">
                <a:solidFill>
                  <a:srgbClr val="000000"/>
                </a:solidFill>
                <a:uFill>
                  <a:solidFill>
                    <a:srgbClr val="FFFFFF"/>
                  </a:solidFill>
                </a:uFill>
                <a:latin typeface="+mn-lt"/>
                <a:ea typeface="+mn-ea"/>
              </a:rPr>
              <a:t>In some contexts, </a:t>
            </a:r>
            <a:r>
              <a:rPr lang="en-US" sz="1200" b="0" i="1" strike="noStrike" spc="-1">
                <a:solidFill>
                  <a:srgbClr val="000000"/>
                </a:solidFill>
                <a:uFill>
                  <a:solidFill>
                    <a:srgbClr val="FFFFFF"/>
                  </a:solidFill>
                </a:uFill>
                <a:latin typeface="+mn-lt"/>
                <a:ea typeface="+mn-ea"/>
              </a:rPr>
              <a:t>on-bill financing</a:t>
            </a:r>
            <a:r>
              <a:rPr lang="en-US" sz="1200" b="0" strike="noStrike" spc="-1">
                <a:solidFill>
                  <a:srgbClr val="000000"/>
                </a:solidFill>
                <a:uFill>
                  <a:solidFill>
                    <a:srgbClr val="FFFFFF"/>
                  </a:solidFill>
                </a:uFill>
                <a:latin typeface="+mn-lt"/>
                <a:ea typeface="+mn-ea"/>
              </a:rPr>
              <a:t> has become an umbrella term for any financing program that includes charges on a utility bill, including on-bill repayment and tariffed on-bill. However, for our purposes here, </a:t>
            </a:r>
            <a:r>
              <a:rPr lang="en-US" sz="1200" b="0" i="1" strike="noStrike" spc="-1">
                <a:solidFill>
                  <a:srgbClr val="000000"/>
                </a:solidFill>
                <a:uFill>
                  <a:solidFill>
                    <a:srgbClr val="FFFFFF"/>
                  </a:solidFill>
                </a:uFill>
                <a:latin typeface="+mn-lt"/>
                <a:ea typeface="+mn-ea"/>
              </a:rPr>
              <a:t>on-bill</a:t>
            </a:r>
            <a:r>
              <a:rPr lang="en-US" sz="1200" b="0" strike="noStrike" spc="-1">
                <a:solidFill>
                  <a:srgbClr val="000000"/>
                </a:solidFill>
                <a:uFill>
                  <a:solidFill>
                    <a:srgbClr val="FFFFFF"/>
                  </a:solidFill>
                </a:uFill>
                <a:latin typeface="+mn-lt"/>
                <a:ea typeface="+mn-ea"/>
              </a:rPr>
              <a:t> is used as the umbrella term, while </a:t>
            </a:r>
            <a:r>
              <a:rPr lang="en-US" sz="1200" b="0" i="1" strike="noStrike" spc="-1">
                <a:solidFill>
                  <a:srgbClr val="000000"/>
                </a:solidFill>
                <a:uFill>
                  <a:solidFill>
                    <a:srgbClr val="FFFFFF"/>
                  </a:solidFill>
                </a:uFill>
                <a:latin typeface="+mn-lt"/>
                <a:ea typeface="+mn-ea"/>
              </a:rPr>
              <a:t>on-bill financing</a:t>
            </a:r>
            <a:r>
              <a:rPr lang="en-US" sz="1200" b="0" strike="noStrike" spc="-1">
                <a:solidFill>
                  <a:srgbClr val="000000"/>
                </a:solidFill>
                <a:uFill>
                  <a:solidFill>
                    <a:srgbClr val="FFFFFF"/>
                  </a:solidFill>
                </a:uFill>
                <a:latin typeface="+mn-lt"/>
                <a:ea typeface="+mn-ea"/>
              </a:rPr>
              <a:t> (or OBF) is restricted to programs in which the utility is the lender.”</a:t>
            </a:r>
            <a:endParaRPr lang="en-US" sz="2000" b="0" strike="noStrike" spc="-1">
              <a:solidFill>
                <a:srgbClr val="000000"/>
              </a:solidFill>
              <a:uFill>
                <a:solidFill>
                  <a:srgbClr val="FFFFFF"/>
                </a:solidFill>
              </a:uFill>
              <a:latin typeface="Arial"/>
            </a:endParaRPr>
          </a:p>
          <a:p>
            <a:endParaRPr lang="en-US" sz="2000" b="0" strike="noStrike" spc="-1">
              <a:solidFill>
                <a:srgbClr val="000000"/>
              </a:solidFill>
              <a:uFill>
                <a:solidFill>
                  <a:srgbClr val="FFFFFF"/>
                </a:solidFill>
              </a:uFill>
              <a:latin typeface="Arial"/>
            </a:endParaRPr>
          </a:p>
          <a:p>
            <a:r>
              <a:rPr lang="en-US" sz="1100" b="0" strike="noStrike" spc="-1">
                <a:solidFill>
                  <a:srgbClr val="000000"/>
                </a:solidFill>
                <a:uFill>
                  <a:solidFill>
                    <a:srgbClr val="FFFFFF"/>
                  </a:solidFill>
                </a:uFill>
                <a:latin typeface="Arial"/>
                <a:ea typeface="+mn-ea"/>
              </a:rPr>
              <a:t>On-bill programs basically means a loan or financing, made by a utility or third-party provider to a utility customer that is repaid on the monthly utility bill. Probably the most popular on-bill financing application, and the one that I’ve been most involved with, is electric utilities using it to finance energy efficiency improvements to their customers’ homes, but you can also use on-bill to finance water improvements, community solar, rooftop solar, energy storage.</a:t>
            </a:r>
            <a:endParaRPr lang="en-US" sz="2000" b="0" strike="noStrike" spc="-1">
              <a:solidFill>
                <a:srgbClr val="000000"/>
              </a:solidFill>
              <a:uFill>
                <a:solidFill>
                  <a:srgbClr val="FFFFFF"/>
                </a:solidFill>
              </a:uFill>
              <a:latin typeface="Arial"/>
            </a:endParaRPr>
          </a:p>
          <a:p>
            <a:endParaRPr lang="en-US" sz="2000" b="0" strike="noStrike" spc="-1">
              <a:solidFill>
                <a:srgbClr val="000000"/>
              </a:solidFill>
              <a:uFill>
                <a:solidFill>
                  <a:srgbClr val="FFFFFF"/>
                </a:solidFill>
              </a:uFill>
              <a:latin typeface="Arial"/>
            </a:endParaRPr>
          </a:p>
          <a:p>
            <a:r>
              <a:rPr lang="en-US" sz="1100" b="0" strike="noStrike" spc="-1">
                <a:solidFill>
                  <a:srgbClr val="000000"/>
                </a:solidFill>
                <a:uFill>
                  <a:solidFill>
                    <a:srgbClr val="FFFFFF"/>
                  </a:solidFill>
                </a:uFill>
                <a:latin typeface="Arial"/>
                <a:ea typeface="+mn-ea"/>
              </a:rPr>
              <a:t>Attaching the loan or financing to the meter allows for renters, multifamily buildings, and small commercial to participate in on-bill programs. It also adds convenience, as you can see everything on one bill, and allows for transferability to the next occupant or renter. </a:t>
            </a:r>
            <a:endParaRPr lang="en-US" sz="2000" b="0" strike="noStrike" spc="-1">
              <a:solidFill>
                <a:srgbClr val="000000"/>
              </a:solidFill>
              <a:uFill>
                <a:solidFill>
                  <a:srgbClr val="FFFFFF"/>
                </a:solidFill>
              </a:uFill>
              <a:latin typeface="Arial"/>
            </a:endParaRPr>
          </a:p>
          <a:p>
            <a:endParaRPr lang="en-US" sz="2000" b="0" strike="noStrike" spc="-1">
              <a:solidFill>
                <a:srgbClr val="000000"/>
              </a:solidFill>
              <a:uFill>
                <a:solidFill>
                  <a:srgbClr val="FFFFFF"/>
                </a:solidFill>
              </a:uFill>
              <a:latin typeface="Arial"/>
            </a:endParaRPr>
          </a:p>
          <a:p>
            <a:r>
              <a:rPr lang="en-US" sz="1100" b="0" strike="noStrike" spc="-1">
                <a:solidFill>
                  <a:srgbClr val="000000"/>
                </a:solidFill>
                <a:uFill>
                  <a:solidFill>
                    <a:srgbClr val="FFFFFF"/>
                  </a:solidFill>
                </a:uFill>
                <a:latin typeface="Arial"/>
                <a:ea typeface="+mn-ea"/>
              </a:rPr>
              <a:t>On-bill programs can be design to be a list bill neutral meaning that the monthly average energy savings are equal to or greater than the monthly loan payment, that can provide positive cash flow for participants. </a:t>
            </a:r>
            <a:endParaRPr lang="en-US" sz="2000" b="0" strike="noStrike" spc="-1">
              <a:solidFill>
                <a:srgbClr val="000000"/>
              </a:solidFill>
              <a:uFill>
                <a:solidFill>
                  <a:srgbClr val="FFFFFF"/>
                </a:solidFill>
              </a:uFill>
              <a:latin typeface="Arial"/>
            </a:endParaRPr>
          </a:p>
          <a:p>
            <a:endParaRPr lang="en-US" sz="2000" b="0" strike="noStrike" spc="-1">
              <a:solidFill>
                <a:srgbClr val="000000"/>
              </a:solidFill>
              <a:uFill>
                <a:solidFill>
                  <a:srgbClr val="FFFFFF"/>
                </a:solidFill>
              </a:uFill>
              <a:latin typeface="Arial"/>
            </a:endParaRPr>
          </a:p>
          <a:p>
            <a:r>
              <a:rPr lang="en-US" sz="1100" b="0" strike="noStrike" spc="-1">
                <a:solidFill>
                  <a:srgbClr val="000000"/>
                </a:solidFill>
                <a:uFill>
                  <a:solidFill>
                    <a:srgbClr val="FFFFFF"/>
                  </a:solidFill>
                </a:uFill>
                <a:latin typeface="Arial"/>
                <a:ea typeface="+mn-ea"/>
              </a:rPr>
              <a:t> One of the great aspects of OBF is it provides a viable alternative for homeowners that can’t afford the upfront costs of energy efficiency upgrades and therefore can’t make use of rebates or tax incentives. This then allows for alternative loan underwriting methods, such as using good bill payment history instead of a credit check.</a:t>
            </a:r>
            <a:endParaRPr lang="en-US" sz="2000" b="0" strike="noStrike" spc="-1">
              <a:solidFill>
                <a:srgbClr val="000000"/>
              </a:solidFill>
              <a:uFill>
                <a:solidFill>
                  <a:srgbClr val="FFFFFF"/>
                </a:solidFill>
              </a:uFill>
              <a:latin typeface="Arial"/>
            </a:endParaRPr>
          </a:p>
          <a:p>
            <a:pPr marL="216000" indent="-215280">
              <a:lnSpc>
                <a:spcPct val="100000"/>
              </a:lnSpc>
            </a:pPr>
            <a:endParaRPr lang="en-US" sz="2000" b="0" strike="noStrike" spc="-1">
              <a:solidFill>
                <a:srgbClr val="000000"/>
              </a:solidFill>
              <a:uFill>
                <a:solidFill>
                  <a:srgbClr val="FFFFFF"/>
                </a:solidFill>
              </a:uFill>
              <a:latin typeface="Arial"/>
            </a:endParaRPr>
          </a:p>
          <a:p>
            <a:pPr marL="216000" indent="-215280">
              <a:lnSpc>
                <a:spcPct val="100000"/>
              </a:lnSpc>
            </a:pPr>
            <a:endParaRPr lang="en-US" sz="2000" b="0" strike="noStrike" spc="-1">
              <a:solidFill>
                <a:srgbClr val="000000"/>
              </a:solidFill>
              <a:uFill>
                <a:solidFill>
                  <a:srgbClr val="FFFFFF"/>
                </a:solidFill>
              </a:uFill>
              <a:latin typeface="Arial"/>
            </a:endParaRPr>
          </a:p>
        </p:txBody>
      </p:sp>
      <p:sp>
        <p:nvSpPr>
          <p:cNvPr id="370" name="CustomShape 2"/>
          <p:cNvSpPr/>
          <p:nvPr/>
        </p:nvSpPr>
        <p:spPr>
          <a:xfrm>
            <a:off x="3976920" y="8841240"/>
            <a:ext cx="3043440" cy="465120"/>
          </a:xfrm>
          <a:prstGeom prst="rect">
            <a:avLst/>
          </a:prstGeom>
          <a:noFill/>
          <a:ln w="9360">
            <a:noFill/>
          </a:ln>
        </p:spPr>
        <p:style>
          <a:lnRef idx="0">
            <a:scrgbClr r="0" g="0" b="0"/>
          </a:lnRef>
          <a:fillRef idx="0">
            <a:scrgbClr r="0" g="0" b="0"/>
          </a:fillRef>
          <a:effectRef idx="0">
            <a:scrgbClr r="0" g="0" b="0"/>
          </a:effectRef>
          <a:fontRef idx="minor"/>
        </p:style>
        <p:txBody>
          <a:bodyPr lIns="93240" tIns="46800" rIns="93240" bIns="46800" anchor="b"/>
          <a:lstStyle/>
          <a:p>
            <a:pPr algn="r">
              <a:lnSpc>
                <a:spcPct val="100000"/>
              </a:lnSpc>
            </a:pPr>
            <a:fld id="{E6EB4ECC-3C41-4536-831C-9332E6281D9E}" type="slidenum">
              <a:rPr lang="en-US" sz="1200" b="0" strike="noStrike" spc="-1">
                <a:solidFill>
                  <a:srgbClr val="000000"/>
                </a:solidFill>
                <a:uFill>
                  <a:solidFill>
                    <a:srgbClr val="FFFFFF"/>
                  </a:solidFill>
                </a:uFill>
                <a:latin typeface="Arial"/>
                <a:ea typeface="+mn-ea"/>
              </a:rPr>
              <a:t>2</a:t>
            </a:fld>
            <a:endParaRPr lang="en-US"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3825226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PlaceHolder 1"/>
          <p:cNvSpPr>
            <a:spLocks noGrp="1"/>
          </p:cNvSpPr>
          <p:nvPr>
            <p:ph type="body"/>
          </p:nvPr>
        </p:nvSpPr>
        <p:spPr>
          <a:xfrm>
            <a:off x="703440" y="4422960"/>
            <a:ext cx="5615280" cy="4186440"/>
          </a:xfrm>
          <a:prstGeom prst="rect">
            <a:avLst/>
          </a:prstGeom>
        </p:spPr>
        <p:txBody>
          <a:bodyPr lIns="93240" tIns="46800" rIns="93240" bIns="46800"/>
          <a:lstStyle/>
          <a:p>
            <a:endParaRPr lang="en-US" sz="2000" b="0" strike="noStrike" spc="-1">
              <a:solidFill>
                <a:srgbClr val="000000"/>
              </a:solidFill>
              <a:uFill>
                <a:solidFill>
                  <a:srgbClr val="FFFFFF"/>
                </a:solidFill>
              </a:uFill>
              <a:latin typeface="Arial"/>
            </a:endParaRPr>
          </a:p>
        </p:txBody>
      </p:sp>
      <p:sp>
        <p:nvSpPr>
          <p:cNvPr id="374" name="CustomShape 2"/>
          <p:cNvSpPr/>
          <p:nvPr/>
        </p:nvSpPr>
        <p:spPr>
          <a:xfrm>
            <a:off x="3976920" y="8841240"/>
            <a:ext cx="3043440" cy="465120"/>
          </a:xfrm>
          <a:prstGeom prst="rect">
            <a:avLst/>
          </a:prstGeom>
          <a:noFill/>
          <a:ln w="9360">
            <a:noFill/>
          </a:ln>
        </p:spPr>
        <p:style>
          <a:lnRef idx="0">
            <a:scrgbClr r="0" g="0" b="0"/>
          </a:lnRef>
          <a:fillRef idx="0">
            <a:scrgbClr r="0" g="0" b="0"/>
          </a:fillRef>
          <a:effectRef idx="0">
            <a:scrgbClr r="0" g="0" b="0"/>
          </a:effectRef>
          <a:fontRef idx="minor"/>
        </p:style>
        <p:txBody>
          <a:bodyPr lIns="93240" tIns="46800" rIns="93240" bIns="46800" anchor="b"/>
          <a:lstStyle/>
          <a:p>
            <a:pPr algn="r">
              <a:lnSpc>
                <a:spcPct val="100000"/>
              </a:lnSpc>
            </a:pPr>
            <a:fld id="{E3040D56-6107-4C75-A50F-E6488972CD24}" type="slidenum">
              <a:rPr lang="en-US" sz="1200" b="0" strike="noStrike" spc="-1">
                <a:solidFill>
                  <a:srgbClr val="000000"/>
                </a:solidFill>
                <a:uFill>
                  <a:solidFill>
                    <a:srgbClr val="FFFFFF"/>
                  </a:solidFill>
                </a:uFill>
                <a:latin typeface="Arial"/>
                <a:ea typeface="+mn-ea"/>
              </a:rPr>
              <a:t>3</a:t>
            </a:fld>
            <a:endParaRPr lang="en-US"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3875755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 name="PlaceHolder 1"/>
          <p:cNvSpPr>
            <a:spLocks noGrp="1"/>
          </p:cNvSpPr>
          <p:nvPr>
            <p:ph type="body"/>
          </p:nvPr>
        </p:nvSpPr>
        <p:spPr>
          <a:xfrm>
            <a:off x="703440" y="4422960"/>
            <a:ext cx="5615280" cy="4186440"/>
          </a:xfrm>
          <a:prstGeom prst="rect">
            <a:avLst/>
          </a:prstGeom>
        </p:spPr>
        <p:txBody>
          <a:bodyPr lIns="93240" tIns="46800" rIns="93240" bIns="46800"/>
          <a:lstStyle/>
          <a:p>
            <a:pPr marL="216000" indent="-215640">
              <a:lnSpc>
                <a:spcPct val="100000"/>
              </a:lnSpc>
            </a:pPr>
            <a:r>
              <a:rPr lang="en-US" sz="2000" b="0" strike="noStrike" spc="-1">
                <a:solidFill>
                  <a:srgbClr val="000000"/>
                </a:solidFill>
                <a:uFill>
                  <a:solidFill>
                    <a:srgbClr val="FFFFFF"/>
                  </a:solidFill>
                </a:uFill>
                <a:latin typeface="Arial"/>
              </a:rPr>
              <a:t>Participants in the pilot saw average savings of 34% with an average energy improvement investment of $7,700 and saved $1,100 annually.</a:t>
            </a:r>
          </a:p>
          <a:p>
            <a:pPr marL="216000" indent="-215640">
              <a:lnSpc>
                <a:spcPct val="100000"/>
              </a:lnSpc>
            </a:pPr>
            <a:endParaRPr lang="en-US" sz="2000" b="0" strike="noStrike" spc="-1">
              <a:solidFill>
                <a:srgbClr val="000000"/>
              </a:solidFill>
              <a:uFill>
                <a:solidFill>
                  <a:srgbClr val="FFFFFF"/>
                </a:solidFill>
              </a:uFill>
              <a:latin typeface="Arial"/>
            </a:endParaRPr>
          </a:p>
          <a:p>
            <a:pPr marL="216000" indent="-215640">
              <a:lnSpc>
                <a:spcPct val="100000"/>
              </a:lnSpc>
            </a:pPr>
            <a:r>
              <a:rPr lang="en-US" sz="2000" b="0" strike="noStrike" spc="-1">
                <a:solidFill>
                  <a:srgbClr val="000000"/>
                </a:solidFill>
                <a:uFill>
                  <a:solidFill>
                    <a:srgbClr val="FFFFFF"/>
                  </a:solidFill>
                </a:uFill>
                <a:latin typeface="Arial"/>
              </a:rPr>
              <a:t>This slide breaks down how program participants saved energy and money through the Help My House program</a:t>
            </a:r>
          </a:p>
          <a:p>
            <a:pPr marL="216000" indent="-215640">
              <a:lnSpc>
                <a:spcPct val="100000"/>
              </a:lnSpc>
            </a:pPr>
            <a:endParaRPr lang="en-US" sz="2000" b="0" strike="noStrike" spc="-1">
              <a:solidFill>
                <a:srgbClr val="000000"/>
              </a:solidFill>
              <a:uFill>
                <a:solidFill>
                  <a:srgbClr val="FFFFFF"/>
                </a:solidFill>
              </a:uFill>
              <a:latin typeface="Arial"/>
            </a:endParaRPr>
          </a:p>
          <a:p>
            <a:pPr marL="216000" indent="-215640">
              <a:lnSpc>
                <a:spcPct val="100000"/>
              </a:lnSpc>
            </a:pPr>
            <a:r>
              <a:rPr lang="en-US" sz="1200" b="0" strike="noStrike" spc="-1">
                <a:solidFill>
                  <a:srgbClr val="000000"/>
                </a:solidFill>
                <a:uFill>
                  <a:solidFill>
                    <a:srgbClr val="FFFFFF"/>
                  </a:solidFill>
                </a:uFill>
                <a:latin typeface="Calibri"/>
              </a:rPr>
              <a:t>Reduces energy use by more than 30% </a:t>
            </a:r>
            <a:endParaRPr lang="en-US" sz="2000" b="0" strike="noStrike" spc="-1">
              <a:solidFill>
                <a:srgbClr val="000000"/>
              </a:solidFill>
              <a:uFill>
                <a:solidFill>
                  <a:srgbClr val="FFFFFF"/>
                </a:solidFill>
              </a:uFill>
              <a:latin typeface="Arial"/>
            </a:endParaRPr>
          </a:p>
          <a:p>
            <a:pPr marL="216000" indent="-215640">
              <a:lnSpc>
                <a:spcPct val="100000"/>
              </a:lnSpc>
            </a:pPr>
            <a:r>
              <a:rPr lang="en-US" sz="1200" b="0" strike="noStrike" spc="-1">
                <a:solidFill>
                  <a:srgbClr val="000000"/>
                </a:solidFill>
                <a:uFill>
                  <a:solidFill>
                    <a:srgbClr val="FFFFFF"/>
                  </a:solidFill>
                </a:uFill>
                <a:latin typeface="Calibri"/>
              </a:rPr>
              <a:t>Has a combined electric bill and loan payment lower than the electric bill </a:t>
            </a:r>
            <a:r>
              <a:rPr lang="en-US" sz="1200" b="0" i="1" strike="noStrike" spc="-1">
                <a:solidFill>
                  <a:srgbClr val="000000"/>
                </a:solidFill>
                <a:uFill>
                  <a:solidFill>
                    <a:srgbClr val="FFFFFF"/>
                  </a:solidFill>
                </a:uFill>
                <a:latin typeface="Calibri"/>
              </a:rPr>
              <a:t>alone</a:t>
            </a:r>
            <a:r>
              <a:rPr lang="en-US" sz="1200" b="0" strike="noStrike" spc="-1">
                <a:solidFill>
                  <a:srgbClr val="000000"/>
                </a:solidFill>
                <a:uFill>
                  <a:solidFill>
                    <a:srgbClr val="FFFFFF"/>
                  </a:solidFill>
                </a:uFill>
                <a:latin typeface="Calibri"/>
              </a:rPr>
              <a:t> before EE improvements</a:t>
            </a:r>
            <a:endParaRPr lang="en-US" sz="2000" b="0" strike="noStrike" spc="-1">
              <a:solidFill>
                <a:srgbClr val="000000"/>
              </a:solidFill>
              <a:uFill>
                <a:solidFill>
                  <a:srgbClr val="FFFFFF"/>
                </a:solidFill>
              </a:uFill>
              <a:latin typeface="Arial"/>
            </a:endParaRPr>
          </a:p>
          <a:p>
            <a:pPr marL="216000" indent="-215640">
              <a:lnSpc>
                <a:spcPct val="100000"/>
              </a:lnSpc>
            </a:pPr>
            <a:r>
              <a:rPr lang="en-US" sz="1200" b="0" strike="noStrike" spc="-1">
                <a:solidFill>
                  <a:srgbClr val="000000"/>
                </a:solidFill>
                <a:uFill>
                  <a:solidFill>
                    <a:srgbClr val="FFFFFF"/>
                  </a:solidFill>
                </a:uFill>
                <a:latin typeface="Calibri"/>
              </a:rPr>
              <a:t>Saves participants more than $200/yr. </a:t>
            </a:r>
            <a:r>
              <a:rPr lang="en-US" sz="1200" b="0" i="1" strike="noStrike" spc="-1">
                <a:solidFill>
                  <a:srgbClr val="000000"/>
                </a:solidFill>
                <a:uFill>
                  <a:solidFill>
                    <a:srgbClr val="FFFFFF"/>
                  </a:solidFill>
                </a:uFill>
                <a:latin typeface="Calibri"/>
              </a:rPr>
              <a:t>after</a:t>
            </a:r>
            <a:r>
              <a:rPr lang="en-US" sz="1200" b="0" strike="noStrike" spc="-1">
                <a:solidFill>
                  <a:srgbClr val="000000"/>
                </a:solidFill>
                <a:uFill>
                  <a:solidFill>
                    <a:srgbClr val="FFFFFF"/>
                  </a:solidFill>
                </a:uFill>
                <a:latin typeface="Calibri"/>
              </a:rPr>
              <a:t> loan payments</a:t>
            </a:r>
            <a:endParaRPr lang="en-US" sz="2000" b="0" strike="noStrike" spc="-1">
              <a:solidFill>
                <a:srgbClr val="000000"/>
              </a:solidFill>
              <a:uFill>
                <a:solidFill>
                  <a:srgbClr val="FFFFFF"/>
                </a:solidFill>
              </a:uFill>
              <a:latin typeface="Arial"/>
            </a:endParaRPr>
          </a:p>
          <a:p>
            <a:pPr marL="216000" indent="-215640">
              <a:lnSpc>
                <a:spcPct val="100000"/>
              </a:lnSpc>
            </a:pPr>
            <a:r>
              <a:rPr lang="en-US" sz="1200" b="0" strike="noStrike" spc="-1">
                <a:solidFill>
                  <a:srgbClr val="000000"/>
                </a:solidFill>
                <a:uFill>
                  <a:solidFill>
                    <a:srgbClr val="FFFFFF"/>
                  </a:solidFill>
                </a:uFill>
                <a:latin typeface="Calibri"/>
              </a:rPr>
              <a:t>Is more comfortable</a:t>
            </a:r>
            <a:endParaRPr lang="en-US" sz="2000" b="0" strike="noStrike" spc="-1">
              <a:solidFill>
                <a:srgbClr val="000000"/>
              </a:solidFill>
              <a:uFill>
                <a:solidFill>
                  <a:srgbClr val="FFFFFF"/>
                </a:solidFill>
              </a:uFill>
              <a:latin typeface="Arial"/>
            </a:endParaRPr>
          </a:p>
          <a:p>
            <a:pPr marL="216000" indent="-215640">
              <a:lnSpc>
                <a:spcPct val="100000"/>
              </a:lnSpc>
            </a:pPr>
            <a:r>
              <a:rPr lang="en-US" sz="1200" b="0" strike="noStrike" spc="-1">
                <a:solidFill>
                  <a:srgbClr val="000000"/>
                </a:solidFill>
                <a:uFill>
                  <a:solidFill>
                    <a:srgbClr val="FFFFFF"/>
                  </a:solidFill>
                </a:uFill>
                <a:latin typeface="Calibri"/>
              </a:rPr>
              <a:t>And homeowners are happy!</a:t>
            </a:r>
            <a:endParaRPr lang="en-US" sz="2000" b="0" strike="noStrike" spc="-1">
              <a:solidFill>
                <a:srgbClr val="000000"/>
              </a:solidFill>
              <a:uFill>
                <a:solidFill>
                  <a:srgbClr val="FFFFFF"/>
                </a:solidFill>
              </a:uFill>
              <a:latin typeface="Arial"/>
            </a:endParaRPr>
          </a:p>
          <a:p>
            <a:pPr marL="216000" indent="-215640">
              <a:lnSpc>
                <a:spcPct val="100000"/>
              </a:lnSpc>
            </a:pPr>
            <a:endParaRPr lang="en-US" sz="2000" b="0" strike="noStrike" spc="-1">
              <a:solidFill>
                <a:srgbClr val="000000"/>
              </a:solidFill>
              <a:uFill>
                <a:solidFill>
                  <a:srgbClr val="FFFFFF"/>
                </a:solidFill>
              </a:uFill>
              <a:latin typeface="Arial"/>
            </a:endParaRPr>
          </a:p>
        </p:txBody>
      </p:sp>
      <p:sp>
        <p:nvSpPr>
          <p:cNvPr id="372" name="CustomShape 2"/>
          <p:cNvSpPr/>
          <p:nvPr/>
        </p:nvSpPr>
        <p:spPr>
          <a:xfrm>
            <a:off x="3976920" y="8841240"/>
            <a:ext cx="3043440" cy="465120"/>
          </a:xfrm>
          <a:prstGeom prst="rect">
            <a:avLst/>
          </a:prstGeom>
          <a:noFill/>
          <a:ln w="9360">
            <a:noFill/>
          </a:ln>
        </p:spPr>
        <p:style>
          <a:lnRef idx="0">
            <a:scrgbClr r="0" g="0" b="0"/>
          </a:lnRef>
          <a:fillRef idx="0">
            <a:scrgbClr r="0" g="0" b="0"/>
          </a:fillRef>
          <a:effectRef idx="0">
            <a:scrgbClr r="0" g="0" b="0"/>
          </a:effectRef>
          <a:fontRef idx="minor"/>
        </p:style>
        <p:txBody>
          <a:bodyPr lIns="93240" tIns="46800" rIns="93240" bIns="46800" anchor="b"/>
          <a:lstStyle/>
          <a:p>
            <a:pPr algn="r">
              <a:lnSpc>
                <a:spcPct val="100000"/>
              </a:lnSpc>
            </a:pPr>
            <a:fld id="{22190B51-AD51-4A18-B516-D9FD28AAE0A7}" type="slidenum">
              <a:rPr lang="en-US" sz="1200" b="0" strike="noStrike" spc="-1">
                <a:solidFill>
                  <a:srgbClr val="000000"/>
                </a:solidFill>
                <a:uFill>
                  <a:solidFill>
                    <a:srgbClr val="FFFFFF"/>
                  </a:solidFill>
                </a:uFill>
                <a:latin typeface="Arial"/>
                <a:ea typeface="+mn-ea"/>
              </a:rPr>
              <a:t>4</a:t>
            </a:fld>
            <a:endParaRPr lang="en-US"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2604088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3" name="PlaceHolder 1"/>
          <p:cNvSpPr>
            <a:spLocks noGrp="1"/>
          </p:cNvSpPr>
          <p:nvPr>
            <p:ph type="body"/>
          </p:nvPr>
        </p:nvSpPr>
        <p:spPr>
          <a:xfrm>
            <a:off x="703440" y="4422960"/>
            <a:ext cx="5615280" cy="4186440"/>
          </a:xfrm>
          <a:prstGeom prst="rect">
            <a:avLst/>
          </a:prstGeom>
        </p:spPr>
        <p:txBody>
          <a:bodyPr lIns="93240" tIns="46800" rIns="93240" bIns="46800"/>
          <a:lstStyle/>
          <a:p>
            <a:pPr marL="457200" indent="-215640">
              <a:lnSpc>
                <a:spcPct val="100000"/>
              </a:lnSpc>
            </a:pPr>
            <a:r>
              <a:rPr lang="en-US" sz="1200" b="0" strike="noStrike" spc="-1">
                <a:solidFill>
                  <a:srgbClr val="000000"/>
                </a:solidFill>
                <a:uFill>
                  <a:solidFill>
                    <a:srgbClr val="FFFFFF"/>
                  </a:solidFill>
                </a:uFill>
                <a:latin typeface="Cambria"/>
              </a:rPr>
              <a:t>How can State Energy Office get involved with on-bill financing programs?</a:t>
            </a:r>
            <a:endParaRPr lang="en-US" sz="2000" b="0" strike="noStrike" spc="-1">
              <a:solidFill>
                <a:srgbClr val="000000"/>
              </a:solidFill>
              <a:uFill>
                <a:solidFill>
                  <a:srgbClr val="FFFFFF"/>
                </a:solidFill>
              </a:uFill>
              <a:latin typeface="Arial"/>
            </a:endParaRPr>
          </a:p>
          <a:p>
            <a:pPr marL="457200" indent="-215640">
              <a:lnSpc>
                <a:spcPct val="100000"/>
              </a:lnSpc>
            </a:pPr>
            <a:endParaRPr lang="en-US" sz="2000" b="0" strike="noStrike" spc="-1">
              <a:solidFill>
                <a:srgbClr val="000000"/>
              </a:solidFill>
              <a:uFill>
                <a:solidFill>
                  <a:srgbClr val="FFFFFF"/>
                </a:solidFill>
              </a:uFill>
              <a:latin typeface="Arial"/>
            </a:endParaRPr>
          </a:p>
          <a:p>
            <a:pPr marL="457200" indent="-215640">
              <a:lnSpc>
                <a:spcPct val="100000"/>
              </a:lnSpc>
            </a:pPr>
            <a:r>
              <a:rPr lang="en-US" sz="1200" b="0" strike="noStrike" spc="-1">
                <a:solidFill>
                  <a:srgbClr val="000000"/>
                </a:solidFill>
                <a:uFill>
                  <a:solidFill>
                    <a:srgbClr val="FFFFFF"/>
                  </a:solidFill>
                </a:uFill>
                <a:latin typeface="Cambria"/>
              </a:rPr>
              <a:t>There are many options. One of the options, but not the definitive and end all, is to pass a legislation that supports the main elements of on-bill financing, like allowing utilities to attach the financing to the meter, providing support for alternative underwriting criteria, transferability of the financing, support for renters, low-income….</a:t>
            </a:r>
            <a:endParaRPr lang="en-US" sz="2000" b="0" strike="noStrike" spc="-1">
              <a:solidFill>
                <a:srgbClr val="000000"/>
              </a:solidFill>
              <a:uFill>
                <a:solidFill>
                  <a:srgbClr val="FFFFFF"/>
                </a:solidFill>
              </a:uFill>
              <a:latin typeface="Arial"/>
            </a:endParaRPr>
          </a:p>
          <a:p>
            <a:pPr marL="457200" indent="-215640">
              <a:lnSpc>
                <a:spcPct val="100000"/>
              </a:lnSpc>
            </a:pPr>
            <a:endParaRPr lang="en-US" sz="2000" b="0" strike="noStrike" spc="-1">
              <a:solidFill>
                <a:srgbClr val="000000"/>
              </a:solidFill>
              <a:uFill>
                <a:solidFill>
                  <a:srgbClr val="FFFFFF"/>
                </a:solidFill>
              </a:uFill>
              <a:latin typeface="Arial"/>
            </a:endParaRPr>
          </a:p>
          <a:p>
            <a:pPr marL="457200" indent="-215640">
              <a:lnSpc>
                <a:spcPct val="100000"/>
              </a:lnSpc>
            </a:pPr>
            <a:endParaRPr lang="en-US" sz="2000" b="0" strike="noStrike" spc="-1">
              <a:solidFill>
                <a:srgbClr val="000000"/>
              </a:solidFill>
              <a:uFill>
                <a:solidFill>
                  <a:srgbClr val="FFFFFF"/>
                </a:solidFill>
              </a:uFill>
              <a:latin typeface="Arial"/>
            </a:endParaRPr>
          </a:p>
          <a:p>
            <a:pPr marL="457200" indent="-215640">
              <a:lnSpc>
                <a:spcPct val="100000"/>
              </a:lnSpc>
            </a:pPr>
            <a:endParaRPr lang="en-US" sz="2000" b="0" strike="noStrike" spc="-1">
              <a:solidFill>
                <a:srgbClr val="000000"/>
              </a:solidFill>
              <a:uFill>
                <a:solidFill>
                  <a:srgbClr val="FFFFFF"/>
                </a:solidFill>
              </a:uFill>
              <a:latin typeface="Arial"/>
            </a:endParaRPr>
          </a:p>
        </p:txBody>
      </p:sp>
      <p:sp>
        <p:nvSpPr>
          <p:cNvPr id="384" name="CustomShape 2"/>
          <p:cNvSpPr/>
          <p:nvPr/>
        </p:nvSpPr>
        <p:spPr>
          <a:xfrm>
            <a:off x="3976920" y="8841240"/>
            <a:ext cx="3043440" cy="465120"/>
          </a:xfrm>
          <a:prstGeom prst="rect">
            <a:avLst/>
          </a:prstGeom>
          <a:noFill/>
          <a:ln w="9360">
            <a:noFill/>
          </a:ln>
        </p:spPr>
        <p:style>
          <a:lnRef idx="0">
            <a:scrgbClr r="0" g="0" b="0"/>
          </a:lnRef>
          <a:fillRef idx="0">
            <a:scrgbClr r="0" g="0" b="0"/>
          </a:fillRef>
          <a:effectRef idx="0">
            <a:scrgbClr r="0" g="0" b="0"/>
          </a:effectRef>
          <a:fontRef idx="minor"/>
        </p:style>
        <p:txBody>
          <a:bodyPr lIns="93240" tIns="46800" rIns="93240" bIns="46800" anchor="b"/>
          <a:lstStyle/>
          <a:p>
            <a:pPr algn="r">
              <a:lnSpc>
                <a:spcPct val="100000"/>
              </a:lnSpc>
            </a:pPr>
            <a:fld id="{89A0F1E0-FEA3-4CB8-AE7F-DFA75353E9D9}" type="slidenum">
              <a:rPr lang="en-US" sz="1200" b="0" strike="noStrike" spc="-1">
                <a:solidFill>
                  <a:srgbClr val="000000"/>
                </a:solidFill>
                <a:uFill>
                  <a:solidFill>
                    <a:srgbClr val="FFFFFF"/>
                  </a:solidFill>
                </a:uFill>
                <a:latin typeface="Arial"/>
                <a:ea typeface="+mn-ea"/>
              </a:rPr>
              <a:t>5</a:t>
            </a:fld>
            <a:endParaRPr lang="en-US"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2950377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 name="PlaceHolder 1"/>
          <p:cNvSpPr>
            <a:spLocks noGrp="1"/>
          </p:cNvSpPr>
          <p:nvPr>
            <p:ph type="body"/>
          </p:nvPr>
        </p:nvSpPr>
        <p:spPr>
          <a:xfrm>
            <a:off x="463680" y="4422960"/>
            <a:ext cx="5855040" cy="4186440"/>
          </a:xfrm>
          <a:prstGeom prst="rect">
            <a:avLst/>
          </a:prstGeom>
        </p:spPr>
        <p:txBody>
          <a:bodyPr lIns="93240" tIns="46800" rIns="93240" bIns="46800"/>
          <a:lstStyle/>
          <a:p>
            <a:r>
              <a:rPr lang="en-US" sz="1200" b="0" strike="noStrike" spc="-1">
                <a:solidFill>
                  <a:srgbClr val="000000"/>
                </a:solidFill>
                <a:uFill>
                  <a:solidFill>
                    <a:srgbClr val="FFFFFF"/>
                  </a:solidFill>
                </a:uFill>
                <a:latin typeface="+mn-lt"/>
                <a:ea typeface="+mn-ea"/>
              </a:rPr>
              <a:t>On-bill financing has generally been grouped into either tariff-based systems or on-bill loans.  However, the programs can differ widely due to varying utility and regulatory structure and state legal requirements.</a:t>
            </a:r>
            <a:endParaRPr lang="en-US" sz="2000" b="0" strike="noStrike" spc="-1">
              <a:solidFill>
                <a:srgbClr val="000000"/>
              </a:solidFill>
              <a:uFill>
                <a:solidFill>
                  <a:srgbClr val="FFFFFF"/>
                </a:solidFill>
              </a:uFill>
              <a:latin typeface="Arial"/>
            </a:endParaRPr>
          </a:p>
          <a:p>
            <a:endParaRPr lang="en-US" sz="2000" b="0" strike="noStrike" spc="-1">
              <a:solidFill>
                <a:srgbClr val="000000"/>
              </a:solidFill>
              <a:uFill>
                <a:solidFill>
                  <a:srgbClr val="FFFFFF"/>
                </a:solidFill>
              </a:uFill>
              <a:latin typeface="Arial"/>
            </a:endParaRPr>
          </a:p>
          <a:p>
            <a:r>
              <a:rPr lang="en-US" sz="1200" b="0" strike="noStrike" spc="-1">
                <a:solidFill>
                  <a:srgbClr val="000000"/>
                </a:solidFill>
                <a:uFill>
                  <a:solidFill>
                    <a:srgbClr val="FFFFFF"/>
                  </a:solidFill>
                </a:uFill>
                <a:latin typeface="+mn-lt"/>
                <a:ea typeface="+mn-ea"/>
              </a:rPr>
              <a:t>Often in a tariff-based financing program, the cost of the energy efficiency measures are tied to the meter, not the homeowner. The participant pays back the utility over time through a surcharge on their electric bill, but it is not a traditional personal loan. This allows the repayment period to extend beyond the current homeowner to the new buyer should they sell the house and move. The next customer at that meter continues to pay the financing. This is one of the few financing options that can also successfully address the split incentive issue of landlords and tenants in rental properties, with the tenant paying the utility bill and the energy efficiency investment loan repayment. The Help My House program in South Carolina uses this approach.</a:t>
            </a:r>
            <a:endParaRPr lang="en-US" sz="2000" b="0" strike="noStrike" spc="-1">
              <a:solidFill>
                <a:srgbClr val="000000"/>
              </a:solidFill>
              <a:uFill>
                <a:solidFill>
                  <a:srgbClr val="FFFFFF"/>
                </a:solidFill>
              </a:uFill>
              <a:latin typeface="Arial"/>
            </a:endParaRPr>
          </a:p>
          <a:p>
            <a:endParaRPr lang="en-US" sz="2000" b="0" strike="noStrike" spc="-1">
              <a:solidFill>
                <a:srgbClr val="000000"/>
              </a:solidFill>
              <a:uFill>
                <a:solidFill>
                  <a:srgbClr val="FFFFFF"/>
                </a:solidFill>
              </a:uFill>
              <a:latin typeface="Arial"/>
            </a:endParaRPr>
          </a:p>
          <a:p>
            <a:r>
              <a:rPr lang="en-US" sz="1200" b="0" strike="noStrike" spc="-1">
                <a:solidFill>
                  <a:srgbClr val="000000"/>
                </a:solidFill>
                <a:uFill>
                  <a:solidFill>
                    <a:srgbClr val="FFFFFF"/>
                  </a:solidFill>
                </a:uFill>
                <a:latin typeface="+mn-lt"/>
                <a:ea typeface="+mn-ea"/>
              </a:rPr>
              <a:t>On-bill loans, however, usually operate like personal or business loans where the loan is non-transferable and must be paid off at the time ownership changes hand.  However, some more recent on-bill loan programs have been tied to the building meter and operate as an energy services agreement.</a:t>
            </a:r>
            <a:endParaRPr lang="en-US" sz="2000" b="0" strike="noStrike" spc="-1">
              <a:solidFill>
                <a:srgbClr val="000000"/>
              </a:solidFill>
              <a:uFill>
                <a:solidFill>
                  <a:srgbClr val="FFFFFF"/>
                </a:solidFill>
              </a:uFill>
              <a:latin typeface="Arial"/>
            </a:endParaRPr>
          </a:p>
          <a:p>
            <a:pPr marL="457200" indent="-216000">
              <a:lnSpc>
                <a:spcPct val="100000"/>
              </a:lnSpc>
            </a:pPr>
            <a:endParaRPr lang="en-US" sz="2000" b="0" strike="noStrike" spc="-1">
              <a:solidFill>
                <a:srgbClr val="000000"/>
              </a:solidFill>
              <a:uFill>
                <a:solidFill>
                  <a:srgbClr val="FFFFFF"/>
                </a:solidFill>
              </a:uFill>
              <a:latin typeface="Arial"/>
            </a:endParaRPr>
          </a:p>
        </p:txBody>
      </p:sp>
      <p:sp>
        <p:nvSpPr>
          <p:cNvPr id="376" name="CustomShape 2"/>
          <p:cNvSpPr/>
          <p:nvPr/>
        </p:nvSpPr>
        <p:spPr>
          <a:xfrm>
            <a:off x="3976920" y="8841240"/>
            <a:ext cx="3043440" cy="465120"/>
          </a:xfrm>
          <a:prstGeom prst="rect">
            <a:avLst/>
          </a:prstGeom>
          <a:noFill/>
          <a:ln w="9360">
            <a:noFill/>
          </a:ln>
        </p:spPr>
        <p:style>
          <a:lnRef idx="0">
            <a:scrgbClr r="0" g="0" b="0"/>
          </a:lnRef>
          <a:fillRef idx="0">
            <a:scrgbClr r="0" g="0" b="0"/>
          </a:fillRef>
          <a:effectRef idx="0">
            <a:scrgbClr r="0" g="0" b="0"/>
          </a:effectRef>
          <a:fontRef idx="minor"/>
        </p:style>
        <p:txBody>
          <a:bodyPr lIns="93240" tIns="46800" rIns="93240" bIns="46800" anchor="b"/>
          <a:lstStyle/>
          <a:p>
            <a:pPr algn="r">
              <a:lnSpc>
                <a:spcPct val="100000"/>
              </a:lnSpc>
            </a:pPr>
            <a:fld id="{004283E4-DEA6-42BF-8D4B-8BAB2B840B8D}" type="slidenum">
              <a:rPr lang="en-US" sz="1200" b="0" strike="noStrike" spc="-1">
                <a:solidFill>
                  <a:srgbClr val="000000"/>
                </a:solidFill>
                <a:uFill>
                  <a:solidFill>
                    <a:srgbClr val="FFFFFF"/>
                  </a:solidFill>
                </a:uFill>
                <a:latin typeface="Arial"/>
                <a:ea typeface="+mn-ea"/>
              </a:rPr>
              <a:t>6</a:t>
            </a:fld>
            <a:endParaRPr lang="en-US"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2932277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PlaceHolder 1"/>
          <p:cNvSpPr>
            <a:spLocks noGrp="1"/>
          </p:cNvSpPr>
          <p:nvPr>
            <p:ph type="body"/>
          </p:nvPr>
        </p:nvSpPr>
        <p:spPr>
          <a:xfrm>
            <a:off x="463680" y="4422960"/>
            <a:ext cx="5855040" cy="4186440"/>
          </a:xfrm>
          <a:prstGeom prst="rect">
            <a:avLst/>
          </a:prstGeom>
        </p:spPr>
        <p:txBody>
          <a:bodyPr lIns="93240" tIns="46800" rIns="93240" bIns="46800"/>
          <a:lstStyle/>
          <a:p>
            <a:endParaRPr lang="en-US" sz="2000" b="0" strike="noStrike" spc="-1">
              <a:solidFill>
                <a:srgbClr val="000000"/>
              </a:solidFill>
              <a:uFill>
                <a:solidFill>
                  <a:srgbClr val="FFFFFF"/>
                </a:solidFill>
              </a:uFill>
              <a:latin typeface="Arial"/>
            </a:endParaRPr>
          </a:p>
        </p:txBody>
      </p:sp>
      <p:sp>
        <p:nvSpPr>
          <p:cNvPr id="378" name="CustomShape 2"/>
          <p:cNvSpPr/>
          <p:nvPr/>
        </p:nvSpPr>
        <p:spPr>
          <a:xfrm>
            <a:off x="3976920" y="8841240"/>
            <a:ext cx="3043440" cy="465120"/>
          </a:xfrm>
          <a:prstGeom prst="rect">
            <a:avLst/>
          </a:prstGeom>
          <a:noFill/>
          <a:ln w="9360">
            <a:noFill/>
          </a:ln>
        </p:spPr>
        <p:style>
          <a:lnRef idx="0">
            <a:scrgbClr r="0" g="0" b="0"/>
          </a:lnRef>
          <a:fillRef idx="0">
            <a:scrgbClr r="0" g="0" b="0"/>
          </a:fillRef>
          <a:effectRef idx="0">
            <a:scrgbClr r="0" g="0" b="0"/>
          </a:effectRef>
          <a:fontRef idx="minor"/>
        </p:style>
        <p:txBody>
          <a:bodyPr lIns="93240" tIns="46800" rIns="93240" bIns="46800" anchor="b"/>
          <a:lstStyle/>
          <a:p>
            <a:pPr algn="r">
              <a:lnSpc>
                <a:spcPct val="100000"/>
              </a:lnSpc>
            </a:pPr>
            <a:fld id="{50616F76-BD38-41B5-AD38-52154A811E97}" type="slidenum">
              <a:rPr lang="en-US" sz="1200" b="0" strike="noStrike" spc="-1">
                <a:solidFill>
                  <a:srgbClr val="000000"/>
                </a:solidFill>
                <a:uFill>
                  <a:solidFill>
                    <a:srgbClr val="FFFFFF"/>
                  </a:solidFill>
                </a:uFill>
                <a:latin typeface="Arial"/>
                <a:ea typeface="+mn-ea"/>
              </a:rPr>
              <a:t>7</a:t>
            </a:fld>
            <a:endParaRPr lang="en-US"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1730803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 name="PlaceHolder 1"/>
          <p:cNvSpPr>
            <a:spLocks noGrp="1"/>
          </p:cNvSpPr>
          <p:nvPr>
            <p:ph type="body"/>
          </p:nvPr>
        </p:nvSpPr>
        <p:spPr>
          <a:xfrm>
            <a:off x="463680" y="4422960"/>
            <a:ext cx="5855040" cy="4186440"/>
          </a:xfrm>
          <a:prstGeom prst="rect">
            <a:avLst/>
          </a:prstGeom>
        </p:spPr>
        <p:txBody>
          <a:bodyPr lIns="93240" tIns="46800" rIns="93240" bIns="46800"/>
          <a:lstStyle/>
          <a:p>
            <a:pPr marL="343080" indent="-342000">
              <a:lnSpc>
                <a:spcPct val="100000"/>
              </a:lnSpc>
              <a:buClr>
                <a:srgbClr val="000000"/>
              </a:buClr>
              <a:buFont typeface="Arial"/>
              <a:buChar char="•"/>
            </a:pPr>
            <a:r>
              <a:rPr lang="en-US" sz="1200" b="0" strike="noStrike" spc="-1">
                <a:solidFill>
                  <a:srgbClr val="000000"/>
                </a:solidFill>
                <a:uFill>
                  <a:solidFill>
                    <a:srgbClr val="FFFFFF"/>
                  </a:solidFill>
                </a:uFill>
                <a:latin typeface="Cambria"/>
              </a:rPr>
              <a:t>Many OBF program feature:</a:t>
            </a:r>
            <a:endParaRPr lang="en-US" sz="2000" b="0" strike="noStrike" spc="-1">
              <a:solidFill>
                <a:srgbClr val="000000"/>
              </a:solidFill>
              <a:uFill>
                <a:solidFill>
                  <a:srgbClr val="FFFFFF"/>
                </a:solidFill>
              </a:uFill>
              <a:latin typeface="Arial"/>
            </a:endParaRPr>
          </a:p>
          <a:p>
            <a:pPr marL="343080" indent="-342000">
              <a:lnSpc>
                <a:spcPct val="100000"/>
              </a:lnSpc>
              <a:buClr>
                <a:srgbClr val="000000"/>
              </a:buClr>
              <a:buFont typeface="Arial"/>
              <a:buChar char="•"/>
            </a:pPr>
            <a:r>
              <a:rPr lang="en-US" sz="1200" b="0" strike="noStrike" spc="-1">
                <a:solidFill>
                  <a:srgbClr val="000000"/>
                </a:solidFill>
                <a:uFill>
                  <a:solidFill>
                    <a:srgbClr val="FFFFFF"/>
                  </a:solidFill>
                </a:uFill>
                <a:latin typeface="Cambria"/>
              </a:rPr>
              <a:t> One of the great aspects of OBF is it provides a viable alternative for homeowners that can’t afford the upfront costs of energy efficiency upgrades and therefore can’t make use of rebates or tax incentives. This then allows for alternative loan underwriting methods, such as using good bill payment history instead of a credit check.</a:t>
            </a:r>
            <a:endParaRPr lang="en-US" sz="2000" b="0" strike="noStrike" spc="-1">
              <a:solidFill>
                <a:srgbClr val="000000"/>
              </a:solidFill>
              <a:uFill>
                <a:solidFill>
                  <a:srgbClr val="FFFFFF"/>
                </a:solidFill>
              </a:uFill>
              <a:latin typeface="Arial"/>
            </a:endParaRPr>
          </a:p>
          <a:p>
            <a:pPr marL="343080" indent="-342000">
              <a:lnSpc>
                <a:spcPct val="100000"/>
              </a:lnSpc>
              <a:buClr>
                <a:srgbClr val="000000"/>
              </a:buClr>
              <a:buFont typeface="Arial"/>
              <a:buChar char="•"/>
            </a:pPr>
            <a:r>
              <a:rPr lang="en-US" sz="1200" b="0" strike="noStrike" spc="-1">
                <a:solidFill>
                  <a:srgbClr val="000000"/>
                </a:solidFill>
                <a:uFill>
                  <a:solidFill>
                    <a:srgbClr val="FFFFFF"/>
                  </a:solidFill>
                </a:uFill>
                <a:latin typeface="Cambria"/>
              </a:rPr>
              <a:t>Loan default rates are typically low, even with alternative underwriting. An 2016 LBNL report states that historically on-bill programs had a default rate of just 0.88%, or the same as those with traditional underwriting.</a:t>
            </a:r>
            <a:endParaRPr lang="en-US" sz="2000" b="0" strike="noStrike" spc="-1">
              <a:solidFill>
                <a:srgbClr val="000000"/>
              </a:solidFill>
              <a:uFill>
                <a:solidFill>
                  <a:srgbClr val="FFFFFF"/>
                </a:solidFill>
              </a:uFill>
              <a:latin typeface="Arial"/>
            </a:endParaRPr>
          </a:p>
          <a:p>
            <a:pPr marL="343080" indent="-342000">
              <a:lnSpc>
                <a:spcPct val="100000"/>
              </a:lnSpc>
              <a:buClr>
                <a:srgbClr val="000000"/>
              </a:buClr>
              <a:buFont typeface="Arial"/>
              <a:buChar char="•"/>
            </a:pPr>
            <a:r>
              <a:rPr lang="en-US" sz="1200" b="0" strike="noStrike" spc="-1">
                <a:solidFill>
                  <a:srgbClr val="000000"/>
                </a:solidFill>
                <a:uFill>
                  <a:solidFill>
                    <a:srgbClr val="FFFFFF"/>
                  </a:solidFill>
                </a:uFill>
                <a:latin typeface="Cambria"/>
              </a:rPr>
              <a:t>Using utility bill payment history allows for low-to-medium income families and renters to access financing for energy upgrades and distributed energy, such as solar.</a:t>
            </a:r>
            <a:endParaRPr lang="en-US" sz="2000" b="0" strike="noStrike" spc="-1">
              <a:solidFill>
                <a:srgbClr val="000000"/>
              </a:solidFill>
              <a:uFill>
                <a:solidFill>
                  <a:srgbClr val="FFFFFF"/>
                </a:solidFill>
              </a:uFill>
              <a:latin typeface="Arial"/>
            </a:endParaRPr>
          </a:p>
          <a:p>
            <a:pPr marL="343080" indent="-342000">
              <a:lnSpc>
                <a:spcPct val="100000"/>
              </a:lnSpc>
              <a:buClr>
                <a:srgbClr val="000000"/>
              </a:buClr>
              <a:buFont typeface="Arial"/>
              <a:buChar char="•"/>
            </a:pPr>
            <a:r>
              <a:rPr lang="en-US" sz="1200" b="0" strike="noStrike" spc="-1">
                <a:solidFill>
                  <a:srgbClr val="000000"/>
                </a:solidFill>
                <a:uFill>
                  <a:solidFill>
                    <a:srgbClr val="FFFFFF"/>
                  </a:solidFill>
                </a:uFill>
                <a:latin typeface="Cambria"/>
              </a:rPr>
              <a:t> </a:t>
            </a:r>
            <a:endParaRPr lang="en-US" sz="2000" b="0" strike="noStrike" spc="-1">
              <a:solidFill>
                <a:srgbClr val="000000"/>
              </a:solidFill>
              <a:uFill>
                <a:solidFill>
                  <a:srgbClr val="FFFFFF"/>
                </a:solidFill>
              </a:uFill>
              <a:latin typeface="Arial"/>
            </a:endParaRPr>
          </a:p>
          <a:p>
            <a:pPr marL="343080" indent="-342000">
              <a:lnSpc>
                <a:spcPct val="100000"/>
              </a:lnSpc>
              <a:buClr>
                <a:srgbClr val="000000"/>
              </a:buClr>
              <a:buFont typeface="Arial"/>
              <a:buChar char="•"/>
            </a:pPr>
            <a:r>
              <a:rPr lang="en-US" sz="1200" b="0" strike="noStrike" spc="-1">
                <a:solidFill>
                  <a:srgbClr val="000000"/>
                </a:solidFill>
                <a:uFill>
                  <a:solidFill>
                    <a:srgbClr val="FFFFFF"/>
                  </a:solidFill>
                </a:uFill>
                <a:latin typeface="Cambria"/>
              </a:rPr>
              <a:t>Provides a wide range of benefits </a:t>
            </a:r>
            <a:endParaRPr lang="en-US" sz="2000" b="0" strike="noStrike" spc="-1">
              <a:solidFill>
                <a:srgbClr val="000000"/>
              </a:solidFill>
              <a:uFill>
                <a:solidFill>
                  <a:srgbClr val="FFFFFF"/>
                </a:solidFill>
              </a:uFill>
              <a:latin typeface="Arial"/>
            </a:endParaRPr>
          </a:p>
          <a:p>
            <a:pPr marL="457200" indent="-456120">
              <a:lnSpc>
                <a:spcPct val="100000"/>
              </a:lnSpc>
              <a:buClr>
                <a:srgbClr val="000000"/>
              </a:buClr>
              <a:buFont typeface="Arial"/>
              <a:buChar char="•"/>
            </a:pPr>
            <a:r>
              <a:rPr lang="en-US" sz="1200" b="0" strike="noStrike" spc="-1">
                <a:solidFill>
                  <a:srgbClr val="000000"/>
                </a:solidFill>
                <a:uFill>
                  <a:solidFill>
                    <a:srgbClr val="FFFFFF"/>
                  </a:solidFill>
                </a:uFill>
                <a:latin typeface="Georgia"/>
              </a:rPr>
              <a:t> For the Homeowner/Renter, it lower monthly energy bills, and increased comfort in the house; jobs are created in the community; and the utility sees increased satisfaction and lower demand charges</a:t>
            </a:r>
            <a:endParaRPr lang="en-US" sz="2000" b="0" strike="noStrike" spc="-1">
              <a:solidFill>
                <a:srgbClr val="000000"/>
              </a:solidFill>
              <a:uFill>
                <a:solidFill>
                  <a:srgbClr val="FFFFFF"/>
                </a:solidFill>
              </a:uFill>
              <a:latin typeface="Arial"/>
            </a:endParaRPr>
          </a:p>
          <a:p>
            <a:pPr marL="457200">
              <a:lnSpc>
                <a:spcPct val="100000"/>
              </a:lnSpc>
            </a:pPr>
            <a:endParaRPr lang="en-US" sz="2000" b="0" strike="noStrike" spc="-1">
              <a:solidFill>
                <a:srgbClr val="000000"/>
              </a:solidFill>
              <a:uFill>
                <a:solidFill>
                  <a:srgbClr val="FFFFFF"/>
                </a:solidFill>
              </a:uFill>
              <a:latin typeface="Arial"/>
            </a:endParaRPr>
          </a:p>
          <a:p>
            <a:pPr marL="457200">
              <a:lnSpc>
                <a:spcPct val="100000"/>
              </a:lnSpc>
            </a:pPr>
            <a:endParaRPr lang="en-US" sz="2000" b="0" strike="noStrike" spc="-1">
              <a:solidFill>
                <a:srgbClr val="000000"/>
              </a:solidFill>
              <a:uFill>
                <a:solidFill>
                  <a:srgbClr val="FFFFFF"/>
                </a:solidFill>
              </a:uFill>
              <a:latin typeface="Arial"/>
            </a:endParaRPr>
          </a:p>
        </p:txBody>
      </p:sp>
      <p:sp>
        <p:nvSpPr>
          <p:cNvPr id="380" name="CustomShape 2"/>
          <p:cNvSpPr/>
          <p:nvPr/>
        </p:nvSpPr>
        <p:spPr>
          <a:xfrm>
            <a:off x="3976920" y="8841240"/>
            <a:ext cx="3043440" cy="465120"/>
          </a:xfrm>
          <a:prstGeom prst="rect">
            <a:avLst/>
          </a:prstGeom>
          <a:noFill/>
          <a:ln w="9360">
            <a:noFill/>
          </a:ln>
        </p:spPr>
        <p:style>
          <a:lnRef idx="0">
            <a:scrgbClr r="0" g="0" b="0"/>
          </a:lnRef>
          <a:fillRef idx="0">
            <a:scrgbClr r="0" g="0" b="0"/>
          </a:fillRef>
          <a:effectRef idx="0">
            <a:scrgbClr r="0" g="0" b="0"/>
          </a:effectRef>
          <a:fontRef idx="minor"/>
        </p:style>
        <p:txBody>
          <a:bodyPr lIns="93240" tIns="46800" rIns="93240" bIns="46800" anchor="b"/>
          <a:lstStyle/>
          <a:p>
            <a:pPr algn="r">
              <a:lnSpc>
                <a:spcPct val="100000"/>
              </a:lnSpc>
            </a:pPr>
            <a:fld id="{73CD17FE-412D-4790-A05C-07C0719DE3E9}" type="slidenum">
              <a:rPr lang="en-US" sz="1200" b="0" strike="noStrike" spc="-1">
                <a:solidFill>
                  <a:srgbClr val="000000"/>
                </a:solidFill>
                <a:uFill>
                  <a:solidFill>
                    <a:srgbClr val="FFFFFF"/>
                  </a:solidFill>
                </a:uFill>
                <a:latin typeface="Arial"/>
                <a:ea typeface="+mn-ea"/>
              </a:rPr>
              <a:t>8</a:t>
            </a:fld>
            <a:endParaRPr lang="en-US"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2365415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 name="PlaceHolder 1"/>
          <p:cNvSpPr>
            <a:spLocks noGrp="1"/>
          </p:cNvSpPr>
          <p:nvPr>
            <p:ph type="body"/>
          </p:nvPr>
        </p:nvSpPr>
        <p:spPr>
          <a:xfrm>
            <a:off x="703440" y="4422960"/>
            <a:ext cx="5615280" cy="4186440"/>
          </a:xfrm>
          <a:prstGeom prst="rect">
            <a:avLst/>
          </a:prstGeom>
        </p:spPr>
        <p:txBody>
          <a:bodyPr lIns="93240" tIns="46800" rIns="93240" bIns="46800"/>
          <a:lstStyle/>
          <a:p>
            <a:pPr marL="216000" indent="-215280">
              <a:lnSpc>
                <a:spcPct val="100000"/>
              </a:lnSpc>
            </a:pPr>
            <a:endParaRPr lang="en-US" sz="2000" b="0" strike="noStrike" spc="-1">
              <a:solidFill>
                <a:srgbClr val="000000"/>
              </a:solidFill>
              <a:uFill>
                <a:solidFill>
                  <a:srgbClr val="FFFFFF"/>
                </a:solidFill>
              </a:uFill>
              <a:latin typeface="Arial"/>
            </a:endParaRPr>
          </a:p>
          <a:p>
            <a:pPr marL="216000" indent="-215280">
              <a:lnSpc>
                <a:spcPct val="100000"/>
              </a:lnSpc>
            </a:pPr>
            <a:endParaRPr lang="en-US" sz="2000" b="0" strike="noStrike" spc="-1">
              <a:solidFill>
                <a:srgbClr val="000000"/>
              </a:solidFill>
              <a:uFill>
                <a:solidFill>
                  <a:srgbClr val="FFFFFF"/>
                </a:solidFill>
              </a:uFill>
              <a:latin typeface="Arial"/>
            </a:endParaRPr>
          </a:p>
          <a:p>
            <a:pPr marL="216000" indent="-215280">
              <a:lnSpc>
                <a:spcPct val="100000"/>
              </a:lnSpc>
            </a:pPr>
            <a:endParaRPr lang="en-US" sz="2000" b="0" strike="noStrike" spc="-1">
              <a:solidFill>
                <a:srgbClr val="000000"/>
              </a:solidFill>
              <a:uFill>
                <a:solidFill>
                  <a:srgbClr val="FFFFFF"/>
                </a:solidFill>
              </a:uFill>
              <a:latin typeface="Arial"/>
            </a:endParaRPr>
          </a:p>
          <a:p>
            <a:pPr marL="216000" indent="-215280">
              <a:lnSpc>
                <a:spcPct val="100000"/>
              </a:lnSpc>
            </a:pPr>
            <a:endParaRPr lang="en-US" sz="2000" b="0" strike="noStrike" spc="-1">
              <a:solidFill>
                <a:srgbClr val="000000"/>
              </a:solidFill>
              <a:uFill>
                <a:solidFill>
                  <a:srgbClr val="FFFFFF"/>
                </a:solidFill>
              </a:uFill>
              <a:latin typeface="Arial"/>
            </a:endParaRPr>
          </a:p>
        </p:txBody>
      </p:sp>
      <p:sp>
        <p:nvSpPr>
          <p:cNvPr id="382" name="CustomShape 2"/>
          <p:cNvSpPr/>
          <p:nvPr/>
        </p:nvSpPr>
        <p:spPr>
          <a:xfrm>
            <a:off x="3976920" y="8841240"/>
            <a:ext cx="3043440" cy="465120"/>
          </a:xfrm>
          <a:prstGeom prst="rect">
            <a:avLst/>
          </a:prstGeom>
          <a:noFill/>
          <a:ln w="9360">
            <a:noFill/>
          </a:ln>
        </p:spPr>
        <p:style>
          <a:lnRef idx="0">
            <a:scrgbClr r="0" g="0" b="0"/>
          </a:lnRef>
          <a:fillRef idx="0">
            <a:scrgbClr r="0" g="0" b="0"/>
          </a:fillRef>
          <a:effectRef idx="0">
            <a:scrgbClr r="0" g="0" b="0"/>
          </a:effectRef>
          <a:fontRef idx="minor"/>
        </p:style>
        <p:txBody>
          <a:bodyPr lIns="93240" tIns="46800" rIns="93240" bIns="46800" anchor="b"/>
          <a:lstStyle/>
          <a:p>
            <a:pPr algn="r">
              <a:lnSpc>
                <a:spcPct val="100000"/>
              </a:lnSpc>
            </a:pPr>
            <a:fld id="{9A622F8D-69C8-4D07-9FB7-4616C5E8B868}" type="slidenum">
              <a:rPr lang="en-US" sz="1200" b="0" strike="noStrike" spc="-1">
                <a:solidFill>
                  <a:srgbClr val="000000"/>
                </a:solidFill>
                <a:uFill>
                  <a:solidFill>
                    <a:srgbClr val="FFFFFF"/>
                  </a:solidFill>
                </a:uFill>
                <a:latin typeface="Arial"/>
                <a:ea typeface="+mn-ea"/>
              </a:rPr>
              <a:t>9</a:t>
            </a:fld>
            <a:endParaRPr lang="en-US"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2771977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Arial"/>
            </a:endParaRPr>
          </a:p>
        </p:txBody>
      </p:sp>
      <p:sp>
        <p:nvSpPr>
          <p:cNvPr id="24" name="PlaceHolder 2"/>
          <p:cNvSpPr>
            <a:spLocks noGrp="1"/>
          </p:cNvSpPr>
          <p:nvPr>
            <p:ph type="body"/>
          </p:nvPr>
        </p:nvSpPr>
        <p:spPr>
          <a:xfrm>
            <a:off x="457200" y="1604520"/>
            <a:ext cx="8229240" cy="1896840"/>
          </a:xfrm>
          <a:prstGeom prst="rect">
            <a:avLst/>
          </a:prstGeom>
        </p:spPr>
        <p:txBody>
          <a:bodyPr lIns="0" tIns="0" rIns="0" bIns="0"/>
          <a:lstStyle/>
          <a:p>
            <a:endParaRPr lang="en-US" sz="2800" b="0" strike="noStrike" spc="-1">
              <a:solidFill>
                <a:srgbClr val="000000"/>
              </a:solidFill>
              <a:uFill>
                <a:solidFill>
                  <a:srgbClr val="FFFFFF"/>
                </a:solidFill>
              </a:uFill>
              <a:latin typeface="Arial"/>
            </a:endParaRPr>
          </a:p>
        </p:txBody>
      </p:sp>
      <p:sp>
        <p:nvSpPr>
          <p:cNvPr id="25" name="PlaceHolder 3"/>
          <p:cNvSpPr>
            <a:spLocks noGrp="1"/>
          </p:cNvSpPr>
          <p:nvPr>
            <p:ph type="body"/>
          </p:nvPr>
        </p:nvSpPr>
        <p:spPr>
          <a:xfrm>
            <a:off x="457200" y="3682080"/>
            <a:ext cx="8229240" cy="1896840"/>
          </a:xfrm>
          <a:prstGeom prst="rect">
            <a:avLst/>
          </a:prstGeom>
        </p:spPr>
        <p:txBody>
          <a:bodyPr lIns="0" tIns="0" rIns="0" bIns="0"/>
          <a:lstStyle/>
          <a:p>
            <a:endParaRPr lang="en-US"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Arial"/>
            </a:endParaRPr>
          </a:p>
        </p:txBody>
      </p:sp>
      <p:sp>
        <p:nvSpPr>
          <p:cNvPr id="27" name="PlaceHolder 2"/>
          <p:cNvSpPr>
            <a:spLocks noGrp="1"/>
          </p:cNvSpPr>
          <p:nvPr>
            <p:ph type="body"/>
          </p:nvPr>
        </p:nvSpPr>
        <p:spPr>
          <a:xfrm>
            <a:off x="457200" y="1604520"/>
            <a:ext cx="4015800" cy="1896840"/>
          </a:xfrm>
          <a:prstGeom prst="rect">
            <a:avLst/>
          </a:prstGeom>
        </p:spPr>
        <p:txBody>
          <a:bodyPr lIns="0" tIns="0" rIns="0" bIns="0"/>
          <a:lstStyle/>
          <a:p>
            <a:endParaRPr lang="en-US" sz="2800" b="0" strike="noStrike" spc="-1">
              <a:solidFill>
                <a:srgbClr val="000000"/>
              </a:solidFill>
              <a:uFill>
                <a:solidFill>
                  <a:srgbClr val="FFFFFF"/>
                </a:solidFill>
              </a:uFill>
              <a:latin typeface="Arial"/>
            </a:endParaRPr>
          </a:p>
        </p:txBody>
      </p:sp>
      <p:sp>
        <p:nvSpPr>
          <p:cNvPr id="28" name="PlaceHolder 3"/>
          <p:cNvSpPr>
            <a:spLocks noGrp="1"/>
          </p:cNvSpPr>
          <p:nvPr>
            <p:ph type="body"/>
          </p:nvPr>
        </p:nvSpPr>
        <p:spPr>
          <a:xfrm>
            <a:off x="4674240" y="1604520"/>
            <a:ext cx="4015800" cy="1896840"/>
          </a:xfrm>
          <a:prstGeom prst="rect">
            <a:avLst/>
          </a:prstGeom>
        </p:spPr>
        <p:txBody>
          <a:bodyPr lIns="0" tIns="0" rIns="0" bIns="0"/>
          <a:lstStyle/>
          <a:p>
            <a:endParaRPr lang="en-US" sz="2800" b="0" strike="noStrike" spc="-1">
              <a:solidFill>
                <a:srgbClr val="000000"/>
              </a:solidFill>
              <a:uFill>
                <a:solidFill>
                  <a:srgbClr val="FFFFFF"/>
                </a:solidFill>
              </a:uFill>
              <a:latin typeface="Arial"/>
            </a:endParaRPr>
          </a:p>
        </p:txBody>
      </p:sp>
      <p:sp>
        <p:nvSpPr>
          <p:cNvPr id="29" name="PlaceHolder 4"/>
          <p:cNvSpPr>
            <a:spLocks noGrp="1"/>
          </p:cNvSpPr>
          <p:nvPr>
            <p:ph type="body"/>
          </p:nvPr>
        </p:nvSpPr>
        <p:spPr>
          <a:xfrm>
            <a:off x="4674240" y="3682080"/>
            <a:ext cx="4015800" cy="1896840"/>
          </a:xfrm>
          <a:prstGeom prst="rect">
            <a:avLst/>
          </a:prstGeom>
        </p:spPr>
        <p:txBody>
          <a:bodyPr lIns="0" tIns="0" rIns="0" bIns="0"/>
          <a:lstStyle/>
          <a:p>
            <a:endParaRPr lang="en-US" sz="2800" b="0" strike="noStrike" spc="-1">
              <a:solidFill>
                <a:srgbClr val="000000"/>
              </a:solidFill>
              <a:uFill>
                <a:solidFill>
                  <a:srgbClr val="FFFFFF"/>
                </a:solidFill>
              </a:uFill>
              <a:latin typeface="Arial"/>
            </a:endParaRPr>
          </a:p>
        </p:txBody>
      </p:sp>
      <p:sp>
        <p:nvSpPr>
          <p:cNvPr id="30" name="PlaceHolder 5"/>
          <p:cNvSpPr>
            <a:spLocks noGrp="1"/>
          </p:cNvSpPr>
          <p:nvPr>
            <p:ph type="body"/>
          </p:nvPr>
        </p:nvSpPr>
        <p:spPr>
          <a:xfrm>
            <a:off x="457200" y="3682080"/>
            <a:ext cx="4015800" cy="1896840"/>
          </a:xfrm>
          <a:prstGeom prst="rect">
            <a:avLst/>
          </a:prstGeom>
        </p:spPr>
        <p:txBody>
          <a:bodyPr lIns="0" tIns="0" rIns="0" bIns="0"/>
          <a:lstStyle/>
          <a:p>
            <a:endParaRPr lang="en-US"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Arial"/>
            </a:endParaRPr>
          </a:p>
        </p:txBody>
      </p:sp>
      <p:sp>
        <p:nvSpPr>
          <p:cNvPr id="32" name="PlaceHolder 2"/>
          <p:cNvSpPr>
            <a:spLocks noGrp="1"/>
          </p:cNvSpPr>
          <p:nvPr>
            <p:ph type="body"/>
          </p:nvPr>
        </p:nvSpPr>
        <p:spPr>
          <a:xfrm>
            <a:off x="457200" y="1604520"/>
            <a:ext cx="8229240" cy="3977280"/>
          </a:xfrm>
          <a:prstGeom prst="rect">
            <a:avLst/>
          </a:prstGeom>
        </p:spPr>
        <p:txBody>
          <a:bodyPr lIns="0" tIns="0" rIns="0" bIns="0"/>
          <a:lstStyle/>
          <a:p>
            <a:endParaRPr lang="en-US" sz="2800" b="0" strike="noStrike" spc="-1">
              <a:solidFill>
                <a:srgbClr val="000000"/>
              </a:solidFill>
              <a:uFill>
                <a:solidFill>
                  <a:srgbClr val="FFFFFF"/>
                </a:solidFill>
              </a:uFill>
              <a:latin typeface="Arial"/>
            </a:endParaRPr>
          </a:p>
        </p:txBody>
      </p:sp>
      <p:sp>
        <p:nvSpPr>
          <p:cNvPr id="33" name="PlaceHolder 3"/>
          <p:cNvSpPr>
            <a:spLocks noGrp="1"/>
          </p:cNvSpPr>
          <p:nvPr>
            <p:ph type="body"/>
          </p:nvPr>
        </p:nvSpPr>
        <p:spPr>
          <a:xfrm>
            <a:off x="457200" y="1604520"/>
            <a:ext cx="8229240" cy="3977280"/>
          </a:xfrm>
          <a:prstGeom prst="rect">
            <a:avLst/>
          </a:prstGeom>
        </p:spPr>
        <p:txBody>
          <a:bodyPr lIns="0" tIns="0" rIns="0" bIns="0"/>
          <a:lstStyle/>
          <a:p>
            <a:endParaRPr lang="en-US" sz="2800" b="0" strike="noStrike" spc="-1">
              <a:solidFill>
                <a:srgbClr val="000000"/>
              </a:solidFill>
              <a:uFill>
                <a:solidFill>
                  <a:srgbClr val="FFFFFF"/>
                </a:solidFill>
              </a:uFill>
              <a:latin typeface="Arial"/>
            </a:endParaRPr>
          </a:p>
        </p:txBody>
      </p:sp>
      <p:pic>
        <p:nvPicPr>
          <p:cNvPr id="34" name="Picture 33"/>
          <p:cNvPicPr/>
          <p:nvPr/>
        </p:nvPicPr>
        <p:blipFill>
          <a:blip r:embed="rId2"/>
          <a:stretch/>
        </p:blipFill>
        <p:spPr>
          <a:xfrm>
            <a:off x="2079000" y="1604520"/>
            <a:ext cx="4984920" cy="3977280"/>
          </a:xfrm>
          <a:prstGeom prst="rect">
            <a:avLst/>
          </a:prstGeom>
          <a:ln>
            <a:noFill/>
          </a:ln>
        </p:spPr>
      </p:pic>
      <p:pic>
        <p:nvPicPr>
          <p:cNvPr id="35" name="Picture 34"/>
          <p:cNvPicPr/>
          <p:nvPr/>
        </p:nvPicPr>
        <p:blipFill>
          <a:blip r:embed="rId2"/>
          <a:stretch/>
        </p:blipFill>
        <p:spPr>
          <a:xfrm>
            <a:off x="2079000" y="1604520"/>
            <a:ext cx="4984920" cy="397728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Arial"/>
            </a:endParaRPr>
          </a:p>
        </p:txBody>
      </p:sp>
      <p:sp>
        <p:nvSpPr>
          <p:cNvPr id="39"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Arial"/>
            </a:endParaRPr>
          </a:p>
        </p:txBody>
      </p:sp>
      <p:sp>
        <p:nvSpPr>
          <p:cNvPr id="41" name="PlaceHolder 2"/>
          <p:cNvSpPr>
            <a:spLocks noGrp="1"/>
          </p:cNvSpPr>
          <p:nvPr>
            <p:ph type="body"/>
          </p:nvPr>
        </p:nvSpPr>
        <p:spPr>
          <a:xfrm>
            <a:off x="457200" y="1604520"/>
            <a:ext cx="8229240" cy="3977280"/>
          </a:xfrm>
          <a:prstGeom prst="rect">
            <a:avLst/>
          </a:prstGeom>
        </p:spPr>
        <p:txBody>
          <a:bodyPr lIns="0" tIns="0" rIns="0" bIns="0"/>
          <a:lstStyle/>
          <a:p>
            <a:endParaRPr lang="en-US"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Arial"/>
            </a:endParaRPr>
          </a:p>
        </p:txBody>
      </p:sp>
      <p:sp>
        <p:nvSpPr>
          <p:cNvPr id="43" name="PlaceHolder 2"/>
          <p:cNvSpPr>
            <a:spLocks noGrp="1"/>
          </p:cNvSpPr>
          <p:nvPr>
            <p:ph type="body"/>
          </p:nvPr>
        </p:nvSpPr>
        <p:spPr>
          <a:xfrm>
            <a:off x="457200" y="1604520"/>
            <a:ext cx="4015800" cy="3977280"/>
          </a:xfrm>
          <a:prstGeom prst="rect">
            <a:avLst/>
          </a:prstGeom>
        </p:spPr>
        <p:txBody>
          <a:bodyPr lIns="0" tIns="0" rIns="0" bIns="0"/>
          <a:lstStyle/>
          <a:p>
            <a:endParaRPr lang="en-US" sz="2800" b="0" strike="noStrike" spc="-1">
              <a:solidFill>
                <a:srgbClr val="000000"/>
              </a:solidFill>
              <a:uFill>
                <a:solidFill>
                  <a:srgbClr val="FFFFFF"/>
                </a:solidFill>
              </a:uFill>
              <a:latin typeface="Arial"/>
            </a:endParaRPr>
          </a:p>
        </p:txBody>
      </p:sp>
      <p:sp>
        <p:nvSpPr>
          <p:cNvPr id="44" name="PlaceHolder 3"/>
          <p:cNvSpPr>
            <a:spLocks noGrp="1"/>
          </p:cNvSpPr>
          <p:nvPr>
            <p:ph type="body"/>
          </p:nvPr>
        </p:nvSpPr>
        <p:spPr>
          <a:xfrm>
            <a:off x="4674240" y="1604520"/>
            <a:ext cx="4015800" cy="3977280"/>
          </a:xfrm>
          <a:prstGeom prst="rect">
            <a:avLst/>
          </a:prstGeom>
        </p:spPr>
        <p:txBody>
          <a:bodyPr lIns="0" tIns="0" rIns="0" bIns="0"/>
          <a:lstStyle/>
          <a:p>
            <a:endParaRPr lang="en-US"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6"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Arial"/>
            </a:endParaRPr>
          </a:p>
        </p:txBody>
      </p:sp>
      <p:sp>
        <p:nvSpPr>
          <p:cNvPr id="48" name="PlaceHolder 2"/>
          <p:cNvSpPr>
            <a:spLocks noGrp="1"/>
          </p:cNvSpPr>
          <p:nvPr>
            <p:ph type="body"/>
          </p:nvPr>
        </p:nvSpPr>
        <p:spPr>
          <a:xfrm>
            <a:off x="457200" y="1604520"/>
            <a:ext cx="4015800" cy="1896840"/>
          </a:xfrm>
          <a:prstGeom prst="rect">
            <a:avLst/>
          </a:prstGeom>
        </p:spPr>
        <p:txBody>
          <a:bodyPr lIns="0" tIns="0" rIns="0" bIns="0"/>
          <a:lstStyle/>
          <a:p>
            <a:endParaRPr lang="en-US" sz="2800" b="0" strike="noStrike" spc="-1">
              <a:solidFill>
                <a:srgbClr val="000000"/>
              </a:solidFill>
              <a:uFill>
                <a:solidFill>
                  <a:srgbClr val="FFFFFF"/>
                </a:solidFill>
              </a:uFill>
              <a:latin typeface="Arial"/>
            </a:endParaRPr>
          </a:p>
        </p:txBody>
      </p:sp>
      <p:sp>
        <p:nvSpPr>
          <p:cNvPr id="49" name="PlaceHolder 3"/>
          <p:cNvSpPr>
            <a:spLocks noGrp="1"/>
          </p:cNvSpPr>
          <p:nvPr>
            <p:ph type="body"/>
          </p:nvPr>
        </p:nvSpPr>
        <p:spPr>
          <a:xfrm>
            <a:off x="457200" y="3682080"/>
            <a:ext cx="4015800" cy="1896840"/>
          </a:xfrm>
          <a:prstGeom prst="rect">
            <a:avLst/>
          </a:prstGeom>
        </p:spPr>
        <p:txBody>
          <a:bodyPr lIns="0" tIns="0" rIns="0" bIns="0"/>
          <a:lstStyle/>
          <a:p>
            <a:endParaRPr lang="en-US" sz="2800" b="0" strike="noStrike" spc="-1">
              <a:solidFill>
                <a:srgbClr val="000000"/>
              </a:solidFill>
              <a:uFill>
                <a:solidFill>
                  <a:srgbClr val="FFFFFF"/>
                </a:solidFill>
              </a:uFill>
              <a:latin typeface="Arial"/>
            </a:endParaRPr>
          </a:p>
        </p:txBody>
      </p:sp>
      <p:sp>
        <p:nvSpPr>
          <p:cNvPr id="50" name="PlaceHolder 4"/>
          <p:cNvSpPr>
            <a:spLocks noGrp="1"/>
          </p:cNvSpPr>
          <p:nvPr>
            <p:ph type="body"/>
          </p:nvPr>
        </p:nvSpPr>
        <p:spPr>
          <a:xfrm>
            <a:off x="4674240" y="1604520"/>
            <a:ext cx="4015800" cy="3977280"/>
          </a:xfrm>
          <a:prstGeom prst="rect">
            <a:avLst/>
          </a:prstGeom>
        </p:spPr>
        <p:txBody>
          <a:bodyPr lIns="0" tIns="0" rIns="0" bIns="0"/>
          <a:lstStyle/>
          <a:p>
            <a:endParaRPr lang="en-US"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Arial"/>
            </a:endParaRPr>
          </a:p>
        </p:txBody>
      </p:sp>
      <p:sp>
        <p:nvSpPr>
          <p:cNvPr id="3"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Arial"/>
            </a:endParaRPr>
          </a:p>
        </p:txBody>
      </p:sp>
      <p:sp>
        <p:nvSpPr>
          <p:cNvPr id="52" name="PlaceHolder 2"/>
          <p:cNvSpPr>
            <a:spLocks noGrp="1"/>
          </p:cNvSpPr>
          <p:nvPr>
            <p:ph type="body"/>
          </p:nvPr>
        </p:nvSpPr>
        <p:spPr>
          <a:xfrm>
            <a:off x="457200" y="1604520"/>
            <a:ext cx="4015800" cy="3977280"/>
          </a:xfrm>
          <a:prstGeom prst="rect">
            <a:avLst/>
          </a:prstGeom>
        </p:spPr>
        <p:txBody>
          <a:bodyPr lIns="0" tIns="0" rIns="0" bIns="0"/>
          <a:lstStyle/>
          <a:p>
            <a:endParaRPr lang="en-US" sz="2800" b="0" strike="noStrike" spc="-1">
              <a:solidFill>
                <a:srgbClr val="000000"/>
              </a:solidFill>
              <a:uFill>
                <a:solidFill>
                  <a:srgbClr val="FFFFFF"/>
                </a:solidFill>
              </a:uFill>
              <a:latin typeface="Arial"/>
            </a:endParaRPr>
          </a:p>
        </p:txBody>
      </p:sp>
      <p:sp>
        <p:nvSpPr>
          <p:cNvPr id="53" name="PlaceHolder 3"/>
          <p:cNvSpPr>
            <a:spLocks noGrp="1"/>
          </p:cNvSpPr>
          <p:nvPr>
            <p:ph type="body"/>
          </p:nvPr>
        </p:nvSpPr>
        <p:spPr>
          <a:xfrm>
            <a:off x="4674240" y="1604520"/>
            <a:ext cx="4015800" cy="1896840"/>
          </a:xfrm>
          <a:prstGeom prst="rect">
            <a:avLst/>
          </a:prstGeom>
        </p:spPr>
        <p:txBody>
          <a:bodyPr lIns="0" tIns="0" rIns="0" bIns="0"/>
          <a:lstStyle/>
          <a:p>
            <a:endParaRPr lang="en-US" sz="2800" b="0" strike="noStrike" spc="-1">
              <a:solidFill>
                <a:srgbClr val="000000"/>
              </a:solidFill>
              <a:uFill>
                <a:solidFill>
                  <a:srgbClr val="FFFFFF"/>
                </a:solidFill>
              </a:uFill>
              <a:latin typeface="Arial"/>
            </a:endParaRPr>
          </a:p>
        </p:txBody>
      </p:sp>
      <p:sp>
        <p:nvSpPr>
          <p:cNvPr id="54" name="PlaceHolder 4"/>
          <p:cNvSpPr>
            <a:spLocks noGrp="1"/>
          </p:cNvSpPr>
          <p:nvPr>
            <p:ph type="body"/>
          </p:nvPr>
        </p:nvSpPr>
        <p:spPr>
          <a:xfrm>
            <a:off x="4674240" y="3682080"/>
            <a:ext cx="4015800" cy="1896840"/>
          </a:xfrm>
          <a:prstGeom prst="rect">
            <a:avLst/>
          </a:prstGeom>
        </p:spPr>
        <p:txBody>
          <a:bodyPr lIns="0" tIns="0" rIns="0" bIns="0"/>
          <a:lstStyle/>
          <a:p>
            <a:endParaRPr lang="en-US"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Arial"/>
            </a:endParaRPr>
          </a:p>
        </p:txBody>
      </p:sp>
      <p:sp>
        <p:nvSpPr>
          <p:cNvPr id="56" name="PlaceHolder 2"/>
          <p:cNvSpPr>
            <a:spLocks noGrp="1"/>
          </p:cNvSpPr>
          <p:nvPr>
            <p:ph type="body"/>
          </p:nvPr>
        </p:nvSpPr>
        <p:spPr>
          <a:xfrm>
            <a:off x="457200" y="1604520"/>
            <a:ext cx="4015800" cy="1896840"/>
          </a:xfrm>
          <a:prstGeom prst="rect">
            <a:avLst/>
          </a:prstGeom>
        </p:spPr>
        <p:txBody>
          <a:bodyPr lIns="0" tIns="0" rIns="0" bIns="0"/>
          <a:lstStyle/>
          <a:p>
            <a:endParaRPr lang="en-US" sz="2800" b="0" strike="noStrike" spc="-1">
              <a:solidFill>
                <a:srgbClr val="000000"/>
              </a:solidFill>
              <a:uFill>
                <a:solidFill>
                  <a:srgbClr val="FFFFFF"/>
                </a:solidFill>
              </a:uFill>
              <a:latin typeface="Arial"/>
            </a:endParaRPr>
          </a:p>
        </p:txBody>
      </p:sp>
      <p:sp>
        <p:nvSpPr>
          <p:cNvPr id="57" name="PlaceHolder 3"/>
          <p:cNvSpPr>
            <a:spLocks noGrp="1"/>
          </p:cNvSpPr>
          <p:nvPr>
            <p:ph type="body"/>
          </p:nvPr>
        </p:nvSpPr>
        <p:spPr>
          <a:xfrm>
            <a:off x="4674240" y="1604520"/>
            <a:ext cx="4015800" cy="1896840"/>
          </a:xfrm>
          <a:prstGeom prst="rect">
            <a:avLst/>
          </a:prstGeom>
        </p:spPr>
        <p:txBody>
          <a:bodyPr lIns="0" tIns="0" rIns="0" bIns="0"/>
          <a:lstStyle/>
          <a:p>
            <a:endParaRPr lang="en-US" sz="2800" b="0" strike="noStrike" spc="-1">
              <a:solidFill>
                <a:srgbClr val="000000"/>
              </a:solidFill>
              <a:uFill>
                <a:solidFill>
                  <a:srgbClr val="FFFFFF"/>
                </a:solidFill>
              </a:uFill>
              <a:latin typeface="Arial"/>
            </a:endParaRPr>
          </a:p>
        </p:txBody>
      </p:sp>
      <p:sp>
        <p:nvSpPr>
          <p:cNvPr id="58" name="PlaceHolder 4"/>
          <p:cNvSpPr>
            <a:spLocks noGrp="1"/>
          </p:cNvSpPr>
          <p:nvPr>
            <p:ph type="body"/>
          </p:nvPr>
        </p:nvSpPr>
        <p:spPr>
          <a:xfrm>
            <a:off x="457200" y="3682080"/>
            <a:ext cx="8229240" cy="1896840"/>
          </a:xfrm>
          <a:prstGeom prst="rect">
            <a:avLst/>
          </a:prstGeom>
        </p:spPr>
        <p:txBody>
          <a:bodyPr lIns="0" tIns="0" rIns="0" bIns="0"/>
          <a:lstStyle/>
          <a:p>
            <a:endParaRPr lang="en-US"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Arial"/>
            </a:endParaRPr>
          </a:p>
        </p:txBody>
      </p:sp>
      <p:sp>
        <p:nvSpPr>
          <p:cNvPr id="60" name="PlaceHolder 2"/>
          <p:cNvSpPr>
            <a:spLocks noGrp="1"/>
          </p:cNvSpPr>
          <p:nvPr>
            <p:ph type="body"/>
          </p:nvPr>
        </p:nvSpPr>
        <p:spPr>
          <a:xfrm>
            <a:off x="457200" y="1604520"/>
            <a:ext cx="8229240" cy="1896840"/>
          </a:xfrm>
          <a:prstGeom prst="rect">
            <a:avLst/>
          </a:prstGeom>
        </p:spPr>
        <p:txBody>
          <a:bodyPr lIns="0" tIns="0" rIns="0" bIns="0"/>
          <a:lstStyle/>
          <a:p>
            <a:endParaRPr lang="en-US" sz="2800" b="0" strike="noStrike" spc="-1">
              <a:solidFill>
                <a:srgbClr val="000000"/>
              </a:solidFill>
              <a:uFill>
                <a:solidFill>
                  <a:srgbClr val="FFFFFF"/>
                </a:solidFill>
              </a:uFill>
              <a:latin typeface="Arial"/>
            </a:endParaRPr>
          </a:p>
        </p:txBody>
      </p:sp>
      <p:sp>
        <p:nvSpPr>
          <p:cNvPr id="61" name="PlaceHolder 3"/>
          <p:cNvSpPr>
            <a:spLocks noGrp="1"/>
          </p:cNvSpPr>
          <p:nvPr>
            <p:ph type="body"/>
          </p:nvPr>
        </p:nvSpPr>
        <p:spPr>
          <a:xfrm>
            <a:off x="457200" y="3682080"/>
            <a:ext cx="8229240" cy="1896840"/>
          </a:xfrm>
          <a:prstGeom prst="rect">
            <a:avLst/>
          </a:prstGeom>
        </p:spPr>
        <p:txBody>
          <a:bodyPr lIns="0" tIns="0" rIns="0" bIns="0"/>
          <a:lstStyle/>
          <a:p>
            <a:endParaRPr lang="en-US"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Arial"/>
            </a:endParaRPr>
          </a:p>
        </p:txBody>
      </p:sp>
      <p:sp>
        <p:nvSpPr>
          <p:cNvPr id="63" name="PlaceHolder 2"/>
          <p:cNvSpPr>
            <a:spLocks noGrp="1"/>
          </p:cNvSpPr>
          <p:nvPr>
            <p:ph type="body"/>
          </p:nvPr>
        </p:nvSpPr>
        <p:spPr>
          <a:xfrm>
            <a:off x="457200" y="1604520"/>
            <a:ext cx="4015800" cy="1896840"/>
          </a:xfrm>
          <a:prstGeom prst="rect">
            <a:avLst/>
          </a:prstGeom>
        </p:spPr>
        <p:txBody>
          <a:bodyPr lIns="0" tIns="0" rIns="0" bIns="0"/>
          <a:lstStyle/>
          <a:p>
            <a:endParaRPr lang="en-US" sz="2800" b="0" strike="noStrike" spc="-1">
              <a:solidFill>
                <a:srgbClr val="000000"/>
              </a:solidFill>
              <a:uFill>
                <a:solidFill>
                  <a:srgbClr val="FFFFFF"/>
                </a:solidFill>
              </a:uFill>
              <a:latin typeface="Arial"/>
            </a:endParaRPr>
          </a:p>
        </p:txBody>
      </p:sp>
      <p:sp>
        <p:nvSpPr>
          <p:cNvPr id="64" name="PlaceHolder 3"/>
          <p:cNvSpPr>
            <a:spLocks noGrp="1"/>
          </p:cNvSpPr>
          <p:nvPr>
            <p:ph type="body"/>
          </p:nvPr>
        </p:nvSpPr>
        <p:spPr>
          <a:xfrm>
            <a:off x="4674240" y="1604520"/>
            <a:ext cx="4015800" cy="1896840"/>
          </a:xfrm>
          <a:prstGeom prst="rect">
            <a:avLst/>
          </a:prstGeom>
        </p:spPr>
        <p:txBody>
          <a:bodyPr lIns="0" tIns="0" rIns="0" bIns="0"/>
          <a:lstStyle/>
          <a:p>
            <a:endParaRPr lang="en-US" sz="2800" b="0" strike="noStrike" spc="-1">
              <a:solidFill>
                <a:srgbClr val="000000"/>
              </a:solidFill>
              <a:uFill>
                <a:solidFill>
                  <a:srgbClr val="FFFFFF"/>
                </a:solidFill>
              </a:uFill>
              <a:latin typeface="Arial"/>
            </a:endParaRPr>
          </a:p>
        </p:txBody>
      </p:sp>
      <p:sp>
        <p:nvSpPr>
          <p:cNvPr id="65" name="PlaceHolder 4"/>
          <p:cNvSpPr>
            <a:spLocks noGrp="1"/>
          </p:cNvSpPr>
          <p:nvPr>
            <p:ph type="body"/>
          </p:nvPr>
        </p:nvSpPr>
        <p:spPr>
          <a:xfrm>
            <a:off x="4674240" y="3682080"/>
            <a:ext cx="4015800" cy="1896840"/>
          </a:xfrm>
          <a:prstGeom prst="rect">
            <a:avLst/>
          </a:prstGeom>
        </p:spPr>
        <p:txBody>
          <a:bodyPr lIns="0" tIns="0" rIns="0" bIns="0"/>
          <a:lstStyle/>
          <a:p>
            <a:endParaRPr lang="en-US" sz="2800" b="0" strike="noStrike" spc="-1">
              <a:solidFill>
                <a:srgbClr val="000000"/>
              </a:solidFill>
              <a:uFill>
                <a:solidFill>
                  <a:srgbClr val="FFFFFF"/>
                </a:solidFill>
              </a:uFill>
              <a:latin typeface="Arial"/>
            </a:endParaRPr>
          </a:p>
        </p:txBody>
      </p:sp>
      <p:sp>
        <p:nvSpPr>
          <p:cNvPr id="66" name="PlaceHolder 5"/>
          <p:cNvSpPr>
            <a:spLocks noGrp="1"/>
          </p:cNvSpPr>
          <p:nvPr>
            <p:ph type="body"/>
          </p:nvPr>
        </p:nvSpPr>
        <p:spPr>
          <a:xfrm>
            <a:off x="457200" y="3682080"/>
            <a:ext cx="4015800" cy="1896840"/>
          </a:xfrm>
          <a:prstGeom prst="rect">
            <a:avLst/>
          </a:prstGeom>
        </p:spPr>
        <p:txBody>
          <a:bodyPr lIns="0" tIns="0" rIns="0" bIns="0"/>
          <a:lstStyle/>
          <a:p>
            <a:endParaRPr lang="en-US"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Arial"/>
            </a:endParaRPr>
          </a:p>
        </p:txBody>
      </p:sp>
      <p:sp>
        <p:nvSpPr>
          <p:cNvPr id="68" name="PlaceHolder 2"/>
          <p:cNvSpPr>
            <a:spLocks noGrp="1"/>
          </p:cNvSpPr>
          <p:nvPr>
            <p:ph type="body"/>
          </p:nvPr>
        </p:nvSpPr>
        <p:spPr>
          <a:xfrm>
            <a:off x="457200" y="1604520"/>
            <a:ext cx="8229240" cy="3977280"/>
          </a:xfrm>
          <a:prstGeom prst="rect">
            <a:avLst/>
          </a:prstGeom>
        </p:spPr>
        <p:txBody>
          <a:bodyPr lIns="0" tIns="0" rIns="0" bIns="0"/>
          <a:lstStyle/>
          <a:p>
            <a:endParaRPr lang="en-US" sz="2800" b="0" strike="noStrike" spc="-1">
              <a:solidFill>
                <a:srgbClr val="000000"/>
              </a:solidFill>
              <a:uFill>
                <a:solidFill>
                  <a:srgbClr val="FFFFFF"/>
                </a:solidFill>
              </a:uFill>
              <a:latin typeface="Arial"/>
            </a:endParaRPr>
          </a:p>
        </p:txBody>
      </p:sp>
      <p:sp>
        <p:nvSpPr>
          <p:cNvPr id="69" name="PlaceHolder 3"/>
          <p:cNvSpPr>
            <a:spLocks noGrp="1"/>
          </p:cNvSpPr>
          <p:nvPr>
            <p:ph type="body"/>
          </p:nvPr>
        </p:nvSpPr>
        <p:spPr>
          <a:xfrm>
            <a:off x="457200" y="1604520"/>
            <a:ext cx="8229240" cy="3977280"/>
          </a:xfrm>
          <a:prstGeom prst="rect">
            <a:avLst/>
          </a:prstGeom>
        </p:spPr>
        <p:txBody>
          <a:bodyPr lIns="0" tIns="0" rIns="0" bIns="0"/>
          <a:lstStyle/>
          <a:p>
            <a:endParaRPr lang="en-US" sz="2800" b="0" strike="noStrike" spc="-1">
              <a:solidFill>
                <a:srgbClr val="000000"/>
              </a:solidFill>
              <a:uFill>
                <a:solidFill>
                  <a:srgbClr val="FFFFFF"/>
                </a:solidFill>
              </a:uFill>
              <a:latin typeface="Arial"/>
            </a:endParaRPr>
          </a:p>
        </p:txBody>
      </p:sp>
      <p:pic>
        <p:nvPicPr>
          <p:cNvPr id="70" name="Picture 69"/>
          <p:cNvPicPr/>
          <p:nvPr/>
        </p:nvPicPr>
        <p:blipFill>
          <a:blip r:embed="rId2"/>
          <a:stretch/>
        </p:blipFill>
        <p:spPr>
          <a:xfrm>
            <a:off x="2079000" y="1604520"/>
            <a:ext cx="4984920" cy="3977280"/>
          </a:xfrm>
          <a:prstGeom prst="rect">
            <a:avLst/>
          </a:prstGeom>
          <a:ln>
            <a:noFill/>
          </a:ln>
        </p:spPr>
      </p:pic>
      <p:pic>
        <p:nvPicPr>
          <p:cNvPr id="71" name="Picture 70"/>
          <p:cNvPicPr/>
          <p:nvPr/>
        </p:nvPicPr>
        <p:blipFill>
          <a:blip r:embed="rId2"/>
          <a:stretch/>
        </p:blipFill>
        <p:spPr>
          <a:xfrm>
            <a:off x="2079000" y="1604520"/>
            <a:ext cx="4984920" cy="3977280"/>
          </a:xfrm>
          <a:prstGeom prst="rect">
            <a:avLst/>
          </a:prstGeom>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4"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Arial"/>
            </a:endParaRPr>
          </a:p>
        </p:txBody>
      </p:sp>
      <p:sp>
        <p:nvSpPr>
          <p:cNvPr id="75"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Arial"/>
            </a:endParaRPr>
          </a:p>
        </p:txBody>
      </p:sp>
      <p:sp>
        <p:nvSpPr>
          <p:cNvPr id="77" name="PlaceHolder 2"/>
          <p:cNvSpPr>
            <a:spLocks noGrp="1"/>
          </p:cNvSpPr>
          <p:nvPr>
            <p:ph type="body"/>
          </p:nvPr>
        </p:nvSpPr>
        <p:spPr>
          <a:xfrm>
            <a:off x="457200" y="1604520"/>
            <a:ext cx="8229240" cy="3977280"/>
          </a:xfrm>
          <a:prstGeom prst="rect">
            <a:avLst/>
          </a:prstGeom>
        </p:spPr>
        <p:txBody>
          <a:bodyPr lIns="0" tIns="0" rIns="0" bIns="0"/>
          <a:lstStyle/>
          <a:p>
            <a:endParaRPr lang="en-US"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Arial"/>
            </a:endParaRPr>
          </a:p>
        </p:txBody>
      </p:sp>
      <p:sp>
        <p:nvSpPr>
          <p:cNvPr id="79" name="PlaceHolder 2"/>
          <p:cNvSpPr>
            <a:spLocks noGrp="1"/>
          </p:cNvSpPr>
          <p:nvPr>
            <p:ph type="body"/>
          </p:nvPr>
        </p:nvSpPr>
        <p:spPr>
          <a:xfrm>
            <a:off x="457200" y="1604520"/>
            <a:ext cx="4015800" cy="3977280"/>
          </a:xfrm>
          <a:prstGeom prst="rect">
            <a:avLst/>
          </a:prstGeom>
        </p:spPr>
        <p:txBody>
          <a:bodyPr lIns="0" tIns="0" rIns="0" bIns="0"/>
          <a:lstStyle/>
          <a:p>
            <a:endParaRPr lang="en-US" sz="2800" b="0" strike="noStrike" spc="-1">
              <a:solidFill>
                <a:srgbClr val="000000"/>
              </a:solidFill>
              <a:uFill>
                <a:solidFill>
                  <a:srgbClr val="FFFFFF"/>
                </a:solidFill>
              </a:uFill>
              <a:latin typeface="Arial"/>
            </a:endParaRPr>
          </a:p>
        </p:txBody>
      </p:sp>
      <p:sp>
        <p:nvSpPr>
          <p:cNvPr id="80" name="PlaceHolder 3"/>
          <p:cNvSpPr>
            <a:spLocks noGrp="1"/>
          </p:cNvSpPr>
          <p:nvPr>
            <p:ph type="body"/>
          </p:nvPr>
        </p:nvSpPr>
        <p:spPr>
          <a:xfrm>
            <a:off x="4674240" y="1604520"/>
            <a:ext cx="4015800" cy="3977280"/>
          </a:xfrm>
          <a:prstGeom prst="rect">
            <a:avLst/>
          </a:prstGeom>
        </p:spPr>
        <p:txBody>
          <a:bodyPr lIns="0" tIns="0" rIns="0" bIns="0"/>
          <a:lstStyle/>
          <a:p>
            <a:endParaRPr lang="en-US"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1"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Arial"/>
            </a:endParaRPr>
          </a:p>
        </p:txBody>
      </p:sp>
      <p:sp>
        <p:nvSpPr>
          <p:cNvPr id="5" name="PlaceHolder 2"/>
          <p:cNvSpPr>
            <a:spLocks noGrp="1"/>
          </p:cNvSpPr>
          <p:nvPr>
            <p:ph type="body"/>
          </p:nvPr>
        </p:nvSpPr>
        <p:spPr>
          <a:xfrm>
            <a:off x="457200" y="1604520"/>
            <a:ext cx="8229240" cy="3977280"/>
          </a:xfrm>
          <a:prstGeom prst="rect">
            <a:avLst/>
          </a:prstGeom>
        </p:spPr>
        <p:txBody>
          <a:bodyPr lIns="0" tIns="0" rIns="0" bIns="0"/>
          <a:lstStyle/>
          <a:p>
            <a:endParaRPr lang="en-US"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2"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Arial"/>
            </a:endParaRPr>
          </a:p>
        </p:txBody>
      </p:sp>
      <p:sp>
        <p:nvSpPr>
          <p:cNvPr id="84" name="PlaceHolder 2"/>
          <p:cNvSpPr>
            <a:spLocks noGrp="1"/>
          </p:cNvSpPr>
          <p:nvPr>
            <p:ph type="body"/>
          </p:nvPr>
        </p:nvSpPr>
        <p:spPr>
          <a:xfrm>
            <a:off x="457200" y="1604520"/>
            <a:ext cx="4015800" cy="1896840"/>
          </a:xfrm>
          <a:prstGeom prst="rect">
            <a:avLst/>
          </a:prstGeom>
        </p:spPr>
        <p:txBody>
          <a:bodyPr lIns="0" tIns="0" rIns="0" bIns="0"/>
          <a:lstStyle/>
          <a:p>
            <a:endParaRPr lang="en-US" sz="2800" b="0" strike="noStrike" spc="-1">
              <a:solidFill>
                <a:srgbClr val="000000"/>
              </a:solidFill>
              <a:uFill>
                <a:solidFill>
                  <a:srgbClr val="FFFFFF"/>
                </a:solidFill>
              </a:uFill>
              <a:latin typeface="Arial"/>
            </a:endParaRPr>
          </a:p>
        </p:txBody>
      </p:sp>
      <p:sp>
        <p:nvSpPr>
          <p:cNvPr id="85" name="PlaceHolder 3"/>
          <p:cNvSpPr>
            <a:spLocks noGrp="1"/>
          </p:cNvSpPr>
          <p:nvPr>
            <p:ph type="body"/>
          </p:nvPr>
        </p:nvSpPr>
        <p:spPr>
          <a:xfrm>
            <a:off x="457200" y="3682080"/>
            <a:ext cx="4015800" cy="1896840"/>
          </a:xfrm>
          <a:prstGeom prst="rect">
            <a:avLst/>
          </a:prstGeom>
        </p:spPr>
        <p:txBody>
          <a:bodyPr lIns="0" tIns="0" rIns="0" bIns="0"/>
          <a:lstStyle/>
          <a:p>
            <a:endParaRPr lang="en-US" sz="2800" b="0" strike="noStrike" spc="-1">
              <a:solidFill>
                <a:srgbClr val="000000"/>
              </a:solidFill>
              <a:uFill>
                <a:solidFill>
                  <a:srgbClr val="FFFFFF"/>
                </a:solidFill>
              </a:uFill>
              <a:latin typeface="Arial"/>
            </a:endParaRPr>
          </a:p>
        </p:txBody>
      </p:sp>
      <p:sp>
        <p:nvSpPr>
          <p:cNvPr id="86" name="PlaceHolder 4"/>
          <p:cNvSpPr>
            <a:spLocks noGrp="1"/>
          </p:cNvSpPr>
          <p:nvPr>
            <p:ph type="body"/>
          </p:nvPr>
        </p:nvSpPr>
        <p:spPr>
          <a:xfrm>
            <a:off x="4674240" y="1604520"/>
            <a:ext cx="4015800" cy="3977280"/>
          </a:xfrm>
          <a:prstGeom prst="rect">
            <a:avLst/>
          </a:prstGeom>
        </p:spPr>
        <p:txBody>
          <a:bodyPr lIns="0" tIns="0" rIns="0" bIns="0"/>
          <a:lstStyle/>
          <a:p>
            <a:endParaRPr lang="en-US"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Arial"/>
            </a:endParaRPr>
          </a:p>
        </p:txBody>
      </p:sp>
      <p:sp>
        <p:nvSpPr>
          <p:cNvPr id="88" name="PlaceHolder 2"/>
          <p:cNvSpPr>
            <a:spLocks noGrp="1"/>
          </p:cNvSpPr>
          <p:nvPr>
            <p:ph type="body"/>
          </p:nvPr>
        </p:nvSpPr>
        <p:spPr>
          <a:xfrm>
            <a:off x="457200" y="1604520"/>
            <a:ext cx="4015800" cy="3977280"/>
          </a:xfrm>
          <a:prstGeom prst="rect">
            <a:avLst/>
          </a:prstGeom>
        </p:spPr>
        <p:txBody>
          <a:bodyPr lIns="0" tIns="0" rIns="0" bIns="0"/>
          <a:lstStyle/>
          <a:p>
            <a:endParaRPr lang="en-US" sz="2800" b="0" strike="noStrike" spc="-1">
              <a:solidFill>
                <a:srgbClr val="000000"/>
              </a:solidFill>
              <a:uFill>
                <a:solidFill>
                  <a:srgbClr val="FFFFFF"/>
                </a:solidFill>
              </a:uFill>
              <a:latin typeface="Arial"/>
            </a:endParaRPr>
          </a:p>
        </p:txBody>
      </p:sp>
      <p:sp>
        <p:nvSpPr>
          <p:cNvPr id="89" name="PlaceHolder 3"/>
          <p:cNvSpPr>
            <a:spLocks noGrp="1"/>
          </p:cNvSpPr>
          <p:nvPr>
            <p:ph type="body"/>
          </p:nvPr>
        </p:nvSpPr>
        <p:spPr>
          <a:xfrm>
            <a:off x="4674240" y="1604520"/>
            <a:ext cx="4015800" cy="1896840"/>
          </a:xfrm>
          <a:prstGeom prst="rect">
            <a:avLst/>
          </a:prstGeom>
        </p:spPr>
        <p:txBody>
          <a:bodyPr lIns="0" tIns="0" rIns="0" bIns="0"/>
          <a:lstStyle/>
          <a:p>
            <a:endParaRPr lang="en-US" sz="2800" b="0" strike="noStrike" spc="-1">
              <a:solidFill>
                <a:srgbClr val="000000"/>
              </a:solidFill>
              <a:uFill>
                <a:solidFill>
                  <a:srgbClr val="FFFFFF"/>
                </a:solidFill>
              </a:uFill>
              <a:latin typeface="Arial"/>
            </a:endParaRPr>
          </a:p>
        </p:txBody>
      </p:sp>
      <p:sp>
        <p:nvSpPr>
          <p:cNvPr id="90" name="PlaceHolder 4"/>
          <p:cNvSpPr>
            <a:spLocks noGrp="1"/>
          </p:cNvSpPr>
          <p:nvPr>
            <p:ph type="body"/>
          </p:nvPr>
        </p:nvSpPr>
        <p:spPr>
          <a:xfrm>
            <a:off x="4674240" y="3682080"/>
            <a:ext cx="4015800" cy="1896840"/>
          </a:xfrm>
          <a:prstGeom prst="rect">
            <a:avLst/>
          </a:prstGeom>
        </p:spPr>
        <p:txBody>
          <a:bodyPr lIns="0" tIns="0" rIns="0" bIns="0"/>
          <a:lstStyle/>
          <a:p>
            <a:endParaRPr lang="en-US"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Arial"/>
            </a:endParaRPr>
          </a:p>
        </p:txBody>
      </p:sp>
      <p:sp>
        <p:nvSpPr>
          <p:cNvPr id="92" name="PlaceHolder 2"/>
          <p:cNvSpPr>
            <a:spLocks noGrp="1"/>
          </p:cNvSpPr>
          <p:nvPr>
            <p:ph type="body"/>
          </p:nvPr>
        </p:nvSpPr>
        <p:spPr>
          <a:xfrm>
            <a:off x="457200" y="1604520"/>
            <a:ext cx="4015800" cy="1896840"/>
          </a:xfrm>
          <a:prstGeom prst="rect">
            <a:avLst/>
          </a:prstGeom>
        </p:spPr>
        <p:txBody>
          <a:bodyPr lIns="0" tIns="0" rIns="0" bIns="0"/>
          <a:lstStyle/>
          <a:p>
            <a:endParaRPr lang="en-US" sz="2800" b="0" strike="noStrike" spc="-1">
              <a:solidFill>
                <a:srgbClr val="000000"/>
              </a:solidFill>
              <a:uFill>
                <a:solidFill>
                  <a:srgbClr val="FFFFFF"/>
                </a:solidFill>
              </a:uFill>
              <a:latin typeface="Arial"/>
            </a:endParaRPr>
          </a:p>
        </p:txBody>
      </p:sp>
      <p:sp>
        <p:nvSpPr>
          <p:cNvPr id="93" name="PlaceHolder 3"/>
          <p:cNvSpPr>
            <a:spLocks noGrp="1"/>
          </p:cNvSpPr>
          <p:nvPr>
            <p:ph type="body"/>
          </p:nvPr>
        </p:nvSpPr>
        <p:spPr>
          <a:xfrm>
            <a:off x="4674240" y="1604520"/>
            <a:ext cx="4015800" cy="1896840"/>
          </a:xfrm>
          <a:prstGeom prst="rect">
            <a:avLst/>
          </a:prstGeom>
        </p:spPr>
        <p:txBody>
          <a:bodyPr lIns="0" tIns="0" rIns="0" bIns="0"/>
          <a:lstStyle/>
          <a:p>
            <a:endParaRPr lang="en-US" sz="2800" b="0" strike="noStrike" spc="-1">
              <a:solidFill>
                <a:srgbClr val="000000"/>
              </a:solidFill>
              <a:uFill>
                <a:solidFill>
                  <a:srgbClr val="FFFFFF"/>
                </a:solidFill>
              </a:uFill>
              <a:latin typeface="Arial"/>
            </a:endParaRPr>
          </a:p>
        </p:txBody>
      </p:sp>
      <p:sp>
        <p:nvSpPr>
          <p:cNvPr id="94" name="PlaceHolder 4"/>
          <p:cNvSpPr>
            <a:spLocks noGrp="1"/>
          </p:cNvSpPr>
          <p:nvPr>
            <p:ph type="body"/>
          </p:nvPr>
        </p:nvSpPr>
        <p:spPr>
          <a:xfrm>
            <a:off x="457200" y="3682080"/>
            <a:ext cx="8229240" cy="1896840"/>
          </a:xfrm>
          <a:prstGeom prst="rect">
            <a:avLst/>
          </a:prstGeom>
        </p:spPr>
        <p:txBody>
          <a:bodyPr lIns="0" tIns="0" rIns="0" bIns="0"/>
          <a:lstStyle/>
          <a:p>
            <a:endParaRPr lang="en-US"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Arial"/>
            </a:endParaRPr>
          </a:p>
        </p:txBody>
      </p:sp>
      <p:sp>
        <p:nvSpPr>
          <p:cNvPr id="96" name="PlaceHolder 2"/>
          <p:cNvSpPr>
            <a:spLocks noGrp="1"/>
          </p:cNvSpPr>
          <p:nvPr>
            <p:ph type="body"/>
          </p:nvPr>
        </p:nvSpPr>
        <p:spPr>
          <a:xfrm>
            <a:off x="457200" y="1604520"/>
            <a:ext cx="8229240" cy="1896840"/>
          </a:xfrm>
          <a:prstGeom prst="rect">
            <a:avLst/>
          </a:prstGeom>
        </p:spPr>
        <p:txBody>
          <a:bodyPr lIns="0" tIns="0" rIns="0" bIns="0"/>
          <a:lstStyle/>
          <a:p>
            <a:endParaRPr lang="en-US" sz="2800" b="0" strike="noStrike" spc="-1">
              <a:solidFill>
                <a:srgbClr val="000000"/>
              </a:solidFill>
              <a:uFill>
                <a:solidFill>
                  <a:srgbClr val="FFFFFF"/>
                </a:solidFill>
              </a:uFill>
              <a:latin typeface="Arial"/>
            </a:endParaRPr>
          </a:p>
        </p:txBody>
      </p:sp>
      <p:sp>
        <p:nvSpPr>
          <p:cNvPr id="97" name="PlaceHolder 3"/>
          <p:cNvSpPr>
            <a:spLocks noGrp="1"/>
          </p:cNvSpPr>
          <p:nvPr>
            <p:ph type="body"/>
          </p:nvPr>
        </p:nvSpPr>
        <p:spPr>
          <a:xfrm>
            <a:off x="457200" y="3682080"/>
            <a:ext cx="8229240" cy="1896840"/>
          </a:xfrm>
          <a:prstGeom prst="rect">
            <a:avLst/>
          </a:prstGeom>
        </p:spPr>
        <p:txBody>
          <a:bodyPr lIns="0" tIns="0" rIns="0" bIns="0"/>
          <a:lstStyle/>
          <a:p>
            <a:endParaRPr lang="en-US"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Arial"/>
            </a:endParaRPr>
          </a:p>
        </p:txBody>
      </p:sp>
      <p:sp>
        <p:nvSpPr>
          <p:cNvPr id="99" name="PlaceHolder 2"/>
          <p:cNvSpPr>
            <a:spLocks noGrp="1"/>
          </p:cNvSpPr>
          <p:nvPr>
            <p:ph type="body"/>
          </p:nvPr>
        </p:nvSpPr>
        <p:spPr>
          <a:xfrm>
            <a:off x="457200" y="1604520"/>
            <a:ext cx="4015800" cy="1896840"/>
          </a:xfrm>
          <a:prstGeom prst="rect">
            <a:avLst/>
          </a:prstGeom>
        </p:spPr>
        <p:txBody>
          <a:bodyPr lIns="0" tIns="0" rIns="0" bIns="0"/>
          <a:lstStyle/>
          <a:p>
            <a:endParaRPr lang="en-US" sz="2800" b="0" strike="noStrike" spc="-1">
              <a:solidFill>
                <a:srgbClr val="000000"/>
              </a:solidFill>
              <a:uFill>
                <a:solidFill>
                  <a:srgbClr val="FFFFFF"/>
                </a:solidFill>
              </a:uFill>
              <a:latin typeface="Arial"/>
            </a:endParaRPr>
          </a:p>
        </p:txBody>
      </p:sp>
      <p:sp>
        <p:nvSpPr>
          <p:cNvPr id="100" name="PlaceHolder 3"/>
          <p:cNvSpPr>
            <a:spLocks noGrp="1"/>
          </p:cNvSpPr>
          <p:nvPr>
            <p:ph type="body"/>
          </p:nvPr>
        </p:nvSpPr>
        <p:spPr>
          <a:xfrm>
            <a:off x="4674240" y="1604520"/>
            <a:ext cx="4015800" cy="1896840"/>
          </a:xfrm>
          <a:prstGeom prst="rect">
            <a:avLst/>
          </a:prstGeom>
        </p:spPr>
        <p:txBody>
          <a:bodyPr lIns="0" tIns="0" rIns="0" bIns="0"/>
          <a:lstStyle/>
          <a:p>
            <a:endParaRPr lang="en-US" sz="2800" b="0" strike="noStrike" spc="-1">
              <a:solidFill>
                <a:srgbClr val="000000"/>
              </a:solidFill>
              <a:uFill>
                <a:solidFill>
                  <a:srgbClr val="FFFFFF"/>
                </a:solidFill>
              </a:uFill>
              <a:latin typeface="Arial"/>
            </a:endParaRPr>
          </a:p>
        </p:txBody>
      </p:sp>
      <p:sp>
        <p:nvSpPr>
          <p:cNvPr id="101" name="PlaceHolder 4"/>
          <p:cNvSpPr>
            <a:spLocks noGrp="1"/>
          </p:cNvSpPr>
          <p:nvPr>
            <p:ph type="body"/>
          </p:nvPr>
        </p:nvSpPr>
        <p:spPr>
          <a:xfrm>
            <a:off x="4674240" y="3682080"/>
            <a:ext cx="4015800" cy="1896840"/>
          </a:xfrm>
          <a:prstGeom prst="rect">
            <a:avLst/>
          </a:prstGeom>
        </p:spPr>
        <p:txBody>
          <a:bodyPr lIns="0" tIns="0" rIns="0" bIns="0"/>
          <a:lstStyle/>
          <a:p>
            <a:endParaRPr lang="en-US" sz="2800" b="0" strike="noStrike" spc="-1">
              <a:solidFill>
                <a:srgbClr val="000000"/>
              </a:solidFill>
              <a:uFill>
                <a:solidFill>
                  <a:srgbClr val="FFFFFF"/>
                </a:solidFill>
              </a:uFill>
              <a:latin typeface="Arial"/>
            </a:endParaRPr>
          </a:p>
        </p:txBody>
      </p:sp>
      <p:sp>
        <p:nvSpPr>
          <p:cNvPr id="102" name="PlaceHolder 5"/>
          <p:cNvSpPr>
            <a:spLocks noGrp="1"/>
          </p:cNvSpPr>
          <p:nvPr>
            <p:ph type="body"/>
          </p:nvPr>
        </p:nvSpPr>
        <p:spPr>
          <a:xfrm>
            <a:off x="457200" y="3682080"/>
            <a:ext cx="4015800" cy="1896840"/>
          </a:xfrm>
          <a:prstGeom prst="rect">
            <a:avLst/>
          </a:prstGeom>
        </p:spPr>
        <p:txBody>
          <a:bodyPr lIns="0" tIns="0" rIns="0" bIns="0"/>
          <a:lstStyle/>
          <a:p>
            <a:endParaRPr lang="en-US"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Arial"/>
            </a:endParaRPr>
          </a:p>
        </p:txBody>
      </p:sp>
      <p:sp>
        <p:nvSpPr>
          <p:cNvPr id="104" name="PlaceHolder 2"/>
          <p:cNvSpPr>
            <a:spLocks noGrp="1"/>
          </p:cNvSpPr>
          <p:nvPr>
            <p:ph type="body"/>
          </p:nvPr>
        </p:nvSpPr>
        <p:spPr>
          <a:xfrm>
            <a:off x="457200" y="1604520"/>
            <a:ext cx="8229240" cy="3977280"/>
          </a:xfrm>
          <a:prstGeom prst="rect">
            <a:avLst/>
          </a:prstGeom>
        </p:spPr>
        <p:txBody>
          <a:bodyPr lIns="0" tIns="0" rIns="0" bIns="0"/>
          <a:lstStyle/>
          <a:p>
            <a:endParaRPr lang="en-US" sz="2800" b="0" strike="noStrike" spc="-1">
              <a:solidFill>
                <a:srgbClr val="000000"/>
              </a:solidFill>
              <a:uFill>
                <a:solidFill>
                  <a:srgbClr val="FFFFFF"/>
                </a:solidFill>
              </a:uFill>
              <a:latin typeface="Arial"/>
            </a:endParaRPr>
          </a:p>
        </p:txBody>
      </p:sp>
      <p:sp>
        <p:nvSpPr>
          <p:cNvPr id="105" name="PlaceHolder 3"/>
          <p:cNvSpPr>
            <a:spLocks noGrp="1"/>
          </p:cNvSpPr>
          <p:nvPr>
            <p:ph type="body"/>
          </p:nvPr>
        </p:nvSpPr>
        <p:spPr>
          <a:xfrm>
            <a:off x="457200" y="1604520"/>
            <a:ext cx="8229240" cy="3977280"/>
          </a:xfrm>
          <a:prstGeom prst="rect">
            <a:avLst/>
          </a:prstGeom>
        </p:spPr>
        <p:txBody>
          <a:bodyPr lIns="0" tIns="0" rIns="0" bIns="0"/>
          <a:lstStyle/>
          <a:p>
            <a:endParaRPr lang="en-US" sz="2800" b="0" strike="noStrike" spc="-1">
              <a:solidFill>
                <a:srgbClr val="000000"/>
              </a:solidFill>
              <a:uFill>
                <a:solidFill>
                  <a:srgbClr val="FFFFFF"/>
                </a:solidFill>
              </a:uFill>
              <a:latin typeface="Arial"/>
            </a:endParaRPr>
          </a:p>
        </p:txBody>
      </p:sp>
      <p:pic>
        <p:nvPicPr>
          <p:cNvPr id="106" name="Picture 105"/>
          <p:cNvPicPr/>
          <p:nvPr/>
        </p:nvPicPr>
        <p:blipFill>
          <a:blip r:embed="rId2"/>
          <a:stretch/>
        </p:blipFill>
        <p:spPr>
          <a:xfrm>
            <a:off x="2079000" y="1604520"/>
            <a:ext cx="4984920" cy="3977280"/>
          </a:xfrm>
          <a:prstGeom prst="rect">
            <a:avLst/>
          </a:prstGeom>
          <a:ln>
            <a:noFill/>
          </a:ln>
        </p:spPr>
      </p:pic>
      <p:pic>
        <p:nvPicPr>
          <p:cNvPr id="107" name="Picture 106"/>
          <p:cNvPicPr/>
          <p:nvPr/>
        </p:nvPicPr>
        <p:blipFill>
          <a:blip r:embed="rId2"/>
          <a:stretch/>
        </p:blipFill>
        <p:spPr>
          <a:xfrm>
            <a:off x="2079000" y="1604520"/>
            <a:ext cx="4984920" cy="3977280"/>
          </a:xfrm>
          <a:prstGeom prst="rect">
            <a:avLst/>
          </a:prstGeom>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Arial"/>
            </a:endParaRPr>
          </a:p>
        </p:txBody>
      </p:sp>
      <p:sp>
        <p:nvSpPr>
          <p:cNvPr id="7" name="PlaceHolder 2"/>
          <p:cNvSpPr>
            <a:spLocks noGrp="1"/>
          </p:cNvSpPr>
          <p:nvPr>
            <p:ph type="body"/>
          </p:nvPr>
        </p:nvSpPr>
        <p:spPr>
          <a:xfrm>
            <a:off x="457200" y="1604520"/>
            <a:ext cx="4015800" cy="3977280"/>
          </a:xfrm>
          <a:prstGeom prst="rect">
            <a:avLst/>
          </a:prstGeom>
        </p:spPr>
        <p:txBody>
          <a:bodyPr lIns="0" tIns="0" rIns="0" bIns="0"/>
          <a:lstStyle/>
          <a:p>
            <a:endParaRPr lang="en-US" sz="2800" b="0" strike="noStrike" spc="-1">
              <a:solidFill>
                <a:srgbClr val="000000"/>
              </a:solidFill>
              <a:uFill>
                <a:solidFill>
                  <a:srgbClr val="FFFFFF"/>
                </a:solidFill>
              </a:uFill>
              <a:latin typeface="Arial"/>
            </a:endParaRPr>
          </a:p>
        </p:txBody>
      </p:sp>
      <p:sp>
        <p:nvSpPr>
          <p:cNvPr id="8" name="PlaceHolder 3"/>
          <p:cNvSpPr>
            <a:spLocks noGrp="1"/>
          </p:cNvSpPr>
          <p:nvPr>
            <p:ph type="body"/>
          </p:nvPr>
        </p:nvSpPr>
        <p:spPr>
          <a:xfrm>
            <a:off x="4674240" y="1604520"/>
            <a:ext cx="4015800" cy="3977280"/>
          </a:xfrm>
          <a:prstGeom prst="rect">
            <a:avLst/>
          </a:prstGeom>
        </p:spPr>
        <p:txBody>
          <a:bodyPr lIns="0" tIns="0" rIns="0" bIns="0"/>
          <a:lstStyle/>
          <a:p>
            <a:endParaRPr lang="en-US"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Arial"/>
            </a:endParaRPr>
          </a:p>
        </p:txBody>
      </p:sp>
      <p:sp>
        <p:nvSpPr>
          <p:cNvPr id="12" name="PlaceHolder 2"/>
          <p:cNvSpPr>
            <a:spLocks noGrp="1"/>
          </p:cNvSpPr>
          <p:nvPr>
            <p:ph type="body"/>
          </p:nvPr>
        </p:nvSpPr>
        <p:spPr>
          <a:xfrm>
            <a:off x="457200" y="1604520"/>
            <a:ext cx="4015800" cy="1896840"/>
          </a:xfrm>
          <a:prstGeom prst="rect">
            <a:avLst/>
          </a:prstGeom>
        </p:spPr>
        <p:txBody>
          <a:bodyPr lIns="0" tIns="0" rIns="0" bIns="0"/>
          <a:lstStyle/>
          <a:p>
            <a:endParaRPr lang="en-US" sz="2800" b="0" strike="noStrike" spc="-1">
              <a:solidFill>
                <a:srgbClr val="000000"/>
              </a:solidFill>
              <a:uFill>
                <a:solidFill>
                  <a:srgbClr val="FFFFFF"/>
                </a:solidFill>
              </a:uFill>
              <a:latin typeface="Arial"/>
            </a:endParaRPr>
          </a:p>
        </p:txBody>
      </p:sp>
      <p:sp>
        <p:nvSpPr>
          <p:cNvPr id="13" name="PlaceHolder 3"/>
          <p:cNvSpPr>
            <a:spLocks noGrp="1"/>
          </p:cNvSpPr>
          <p:nvPr>
            <p:ph type="body"/>
          </p:nvPr>
        </p:nvSpPr>
        <p:spPr>
          <a:xfrm>
            <a:off x="457200" y="3682080"/>
            <a:ext cx="4015800" cy="1896840"/>
          </a:xfrm>
          <a:prstGeom prst="rect">
            <a:avLst/>
          </a:prstGeom>
        </p:spPr>
        <p:txBody>
          <a:bodyPr lIns="0" tIns="0" rIns="0" bIns="0"/>
          <a:lstStyle/>
          <a:p>
            <a:endParaRPr lang="en-US" sz="2800" b="0" strike="noStrike" spc="-1">
              <a:solidFill>
                <a:srgbClr val="000000"/>
              </a:solidFill>
              <a:uFill>
                <a:solidFill>
                  <a:srgbClr val="FFFFFF"/>
                </a:solidFill>
              </a:uFill>
              <a:latin typeface="Arial"/>
            </a:endParaRPr>
          </a:p>
        </p:txBody>
      </p:sp>
      <p:sp>
        <p:nvSpPr>
          <p:cNvPr id="14" name="PlaceHolder 4"/>
          <p:cNvSpPr>
            <a:spLocks noGrp="1"/>
          </p:cNvSpPr>
          <p:nvPr>
            <p:ph type="body"/>
          </p:nvPr>
        </p:nvSpPr>
        <p:spPr>
          <a:xfrm>
            <a:off x="4674240" y="1604520"/>
            <a:ext cx="4015800" cy="3977280"/>
          </a:xfrm>
          <a:prstGeom prst="rect">
            <a:avLst/>
          </a:prstGeom>
        </p:spPr>
        <p:txBody>
          <a:bodyPr lIns="0" tIns="0" rIns="0" bIns="0"/>
          <a:lstStyle/>
          <a:p>
            <a:endParaRPr lang="en-US"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Arial"/>
            </a:endParaRPr>
          </a:p>
        </p:txBody>
      </p:sp>
      <p:sp>
        <p:nvSpPr>
          <p:cNvPr id="16" name="PlaceHolder 2"/>
          <p:cNvSpPr>
            <a:spLocks noGrp="1"/>
          </p:cNvSpPr>
          <p:nvPr>
            <p:ph type="body"/>
          </p:nvPr>
        </p:nvSpPr>
        <p:spPr>
          <a:xfrm>
            <a:off x="457200" y="1604520"/>
            <a:ext cx="4015800" cy="3977280"/>
          </a:xfrm>
          <a:prstGeom prst="rect">
            <a:avLst/>
          </a:prstGeom>
        </p:spPr>
        <p:txBody>
          <a:bodyPr lIns="0" tIns="0" rIns="0" bIns="0"/>
          <a:lstStyle/>
          <a:p>
            <a:endParaRPr lang="en-US" sz="2800" b="0" strike="noStrike" spc="-1">
              <a:solidFill>
                <a:srgbClr val="000000"/>
              </a:solidFill>
              <a:uFill>
                <a:solidFill>
                  <a:srgbClr val="FFFFFF"/>
                </a:solidFill>
              </a:uFill>
              <a:latin typeface="Arial"/>
            </a:endParaRPr>
          </a:p>
        </p:txBody>
      </p:sp>
      <p:sp>
        <p:nvSpPr>
          <p:cNvPr id="17" name="PlaceHolder 3"/>
          <p:cNvSpPr>
            <a:spLocks noGrp="1"/>
          </p:cNvSpPr>
          <p:nvPr>
            <p:ph type="body"/>
          </p:nvPr>
        </p:nvSpPr>
        <p:spPr>
          <a:xfrm>
            <a:off x="4674240" y="1604520"/>
            <a:ext cx="4015800" cy="1896840"/>
          </a:xfrm>
          <a:prstGeom prst="rect">
            <a:avLst/>
          </a:prstGeom>
        </p:spPr>
        <p:txBody>
          <a:bodyPr lIns="0" tIns="0" rIns="0" bIns="0"/>
          <a:lstStyle/>
          <a:p>
            <a:endParaRPr lang="en-US" sz="2800" b="0" strike="noStrike" spc="-1">
              <a:solidFill>
                <a:srgbClr val="000000"/>
              </a:solidFill>
              <a:uFill>
                <a:solidFill>
                  <a:srgbClr val="FFFFFF"/>
                </a:solidFill>
              </a:uFill>
              <a:latin typeface="Arial"/>
            </a:endParaRPr>
          </a:p>
        </p:txBody>
      </p:sp>
      <p:sp>
        <p:nvSpPr>
          <p:cNvPr id="18" name="PlaceHolder 4"/>
          <p:cNvSpPr>
            <a:spLocks noGrp="1"/>
          </p:cNvSpPr>
          <p:nvPr>
            <p:ph type="body"/>
          </p:nvPr>
        </p:nvSpPr>
        <p:spPr>
          <a:xfrm>
            <a:off x="4674240" y="3682080"/>
            <a:ext cx="4015800" cy="1896840"/>
          </a:xfrm>
          <a:prstGeom prst="rect">
            <a:avLst/>
          </a:prstGeom>
        </p:spPr>
        <p:txBody>
          <a:bodyPr lIns="0" tIns="0" rIns="0" bIns="0"/>
          <a:lstStyle/>
          <a:p>
            <a:endParaRPr lang="en-US"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Arial"/>
            </a:endParaRPr>
          </a:p>
        </p:txBody>
      </p:sp>
      <p:sp>
        <p:nvSpPr>
          <p:cNvPr id="20" name="PlaceHolder 2"/>
          <p:cNvSpPr>
            <a:spLocks noGrp="1"/>
          </p:cNvSpPr>
          <p:nvPr>
            <p:ph type="body"/>
          </p:nvPr>
        </p:nvSpPr>
        <p:spPr>
          <a:xfrm>
            <a:off x="457200" y="1604520"/>
            <a:ext cx="4015800" cy="1896840"/>
          </a:xfrm>
          <a:prstGeom prst="rect">
            <a:avLst/>
          </a:prstGeom>
        </p:spPr>
        <p:txBody>
          <a:bodyPr lIns="0" tIns="0" rIns="0" bIns="0"/>
          <a:lstStyle/>
          <a:p>
            <a:endParaRPr lang="en-US" sz="2800" b="0" strike="noStrike" spc="-1">
              <a:solidFill>
                <a:srgbClr val="000000"/>
              </a:solidFill>
              <a:uFill>
                <a:solidFill>
                  <a:srgbClr val="FFFFFF"/>
                </a:solidFill>
              </a:uFill>
              <a:latin typeface="Arial"/>
            </a:endParaRPr>
          </a:p>
        </p:txBody>
      </p:sp>
      <p:sp>
        <p:nvSpPr>
          <p:cNvPr id="21" name="PlaceHolder 3"/>
          <p:cNvSpPr>
            <a:spLocks noGrp="1"/>
          </p:cNvSpPr>
          <p:nvPr>
            <p:ph type="body"/>
          </p:nvPr>
        </p:nvSpPr>
        <p:spPr>
          <a:xfrm>
            <a:off x="4674240" y="1604520"/>
            <a:ext cx="4015800" cy="1896840"/>
          </a:xfrm>
          <a:prstGeom prst="rect">
            <a:avLst/>
          </a:prstGeom>
        </p:spPr>
        <p:txBody>
          <a:bodyPr lIns="0" tIns="0" rIns="0" bIns="0"/>
          <a:lstStyle/>
          <a:p>
            <a:endParaRPr lang="en-US" sz="2800" b="0" strike="noStrike" spc="-1">
              <a:solidFill>
                <a:srgbClr val="000000"/>
              </a:solidFill>
              <a:uFill>
                <a:solidFill>
                  <a:srgbClr val="FFFFFF"/>
                </a:solidFill>
              </a:uFill>
              <a:latin typeface="Arial"/>
            </a:endParaRPr>
          </a:p>
        </p:txBody>
      </p:sp>
      <p:sp>
        <p:nvSpPr>
          <p:cNvPr id="22" name="PlaceHolder 4"/>
          <p:cNvSpPr>
            <a:spLocks noGrp="1"/>
          </p:cNvSpPr>
          <p:nvPr>
            <p:ph type="body"/>
          </p:nvPr>
        </p:nvSpPr>
        <p:spPr>
          <a:xfrm>
            <a:off x="457200" y="3682080"/>
            <a:ext cx="8229240" cy="1896840"/>
          </a:xfrm>
          <a:prstGeom prst="rect">
            <a:avLst/>
          </a:prstGeom>
        </p:spPr>
        <p:txBody>
          <a:bodyPr lIns="0" tIns="0" rIns="0" bIns="0"/>
          <a:lstStyle/>
          <a:p>
            <a:endParaRPr lang="en-US" sz="2800" b="0" strike="noStrike" spc="-1">
              <a:solidFill>
                <a:srgbClr val="000000"/>
              </a:solidFill>
              <a:uFill>
                <a:solidFill>
                  <a:srgbClr val="FFFFFF"/>
                </a:solidFill>
              </a:u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uFill>
                <a:solidFill>
                  <a:srgbClr val="FFFFFF"/>
                </a:solidFill>
              </a:uFill>
              <a:latin typeface="Arial"/>
            </a:endParaRPr>
          </a:p>
        </p:txBody>
      </p:sp>
      <p:sp>
        <p:nvSpPr>
          <p:cNvPr id="3" name="PlaceHolder 2"/>
          <p:cNvSpPr>
            <a:spLocks noGrp="1"/>
          </p:cNvSpPr>
          <p:nvPr>
            <p:ph type="body"/>
          </p:nvPr>
        </p:nvSpPr>
        <p:spPr>
          <a:xfrm>
            <a:off x="457200" y="1604520"/>
            <a:ext cx="8228880" cy="3976920"/>
          </a:xfrm>
          <a:prstGeom prst="rect">
            <a:avLst/>
          </a:prstGeom>
        </p:spPr>
        <p:txBody>
          <a:bodyPr lIns="0" tIns="0" rIns="0" bIns="0"/>
          <a:lstStyle/>
          <a:p>
            <a:pPr marL="432000" indent="-324000">
              <a:buClr>
                <a:srgbClr val="000000"/>
              </a:buClr>
              <a:buSzPct val="45000"/>
              <a:buFont typeface="Wingdings" charset="2"/>
              <a:buChar char=""/>
            </a:pPr>
            <a:r>
              <a:rPr lang="en-US" sz="2800" b="0" strike="noStrike" spc="-1">
                <a:solidFill>
                  <a:srgbClr val="000000"/>
                </a:solidFill>
                <a:uFill>
                  <a:solidFill>
                    <a:srgbClr val="FFFFFF"/>
                  </a:solidFill>
                </a:uFill>
                <a:latin typeface="Arial"/>
              </a:rPr>
              <a:t>Click to edit the outline text format</a:t>
            </a:r>
          </a:p>
          <a:p>
            <a:pPr marL="864000" lvl="1" indent="-324000">
              <a:buClr>
                <a:srgbClr val="000000"/>
              </a:buClr>
              <a:buSzPct val="75000"/>
              <a:buFont typeface="Symbol" charset="2"/>
              <a:buChar char=""/>
            </a:pPr>
            <a:r>
              <a:rPr lang="en-US" sz="2800" b="0" strike="noStrike" spc="-1">
                <a:solidFill>
                  <a:srgbClr val="000000"/>
                </a:solidFill>
                <a:uFill>
                  <a:solidFill>
                    <a:srgbClr val="FFFFFF"/>
                  </a:solidFill>
                </a:uFill>
                <a:latin typeface="Arial"/>
              </a:rPr>
              <a:t>Second Outline Level</a:t>
            </a:r>
          </a:p>
          <a:p>
            <a:pPr marL="1296000" lvl="2" indent="-288000">
              <a:buClr>
                <a:srgbClr val="000000"/>
              </a:buClr>
              <a:buSzPct val="45000"/>
              <a:buFont typeface="Wingdings" charset="2"/>
              <a:buChar char=""/>
            </a:pPr>
            <a:r>
              <a:rPr lang="en-US" sz="2800" b="0" strike="noStrike" spc="-1">
                <a:solidFill>
                  <a:srgbClr val="000000"/>
                </a:solidFill>
                <a:uFill>
                  <a:solidFill>
                    <a:srgbClr val="FFFFFF"/>
                  </a:solidFill>
                </a:uFill>
                <a:latin typeface="Arial"/>
              </a:rPr>
              <a:t>Third Outline Level</a:t>
            </a:r>
          </a:p>
          <a:p>
            <a:pPr marL="1728000" lvl="3" indent="-216000">
              <a:buClr>
                <a:srgbClr val="000000"/>
              </a:buClr>
              <a:buSzPct val="75000"/>
              <a:buFont typeface="Symbol" charset="2"/>
              <a:buChar char=""/>
            </a:pPr>
            <a:r>
              <a:rPr lang="en-US" sz="2800" b="0" strike="noStrike" spc="-1">
                <a:solidFill>
                  <a:srgbClr val="000000"/>
                </a:solidFill>
                <a:uFill>
                  <a:solidFill>
                    <a:srgbClr val="FFFFFF"/>
                  </a:solidFill>
                </a:uFill>
                <a:latin typeface="Arial"/>
              </a:rPr>
              <a:t>Fourth Outline Level</a:t>
            </a:r>
          </a:p>
          <a:p>
            <a:pPr marL="2160000" lvl="4" indent="-216000">
              <a:buClr>
                <a:srgbClr val="000000"/>
              </a:buClr>
              <a:buSzPct val="45000"/>
              <a:buFont typeface="Wingdings" charset="2"/>
              <a:buChar char=""/>
            </a:pPr>
            <a:r>
              <a:rPr lang="en-US" sz="2800" b="0" strike="noStrike" spc="-1">
                <a:solidFill>
                  <a:srgbClr val="000000"/>
                </a:solidFill>
                <a:uFill>
                  <a:solidFill>
                    <a:srgbClr val="FFFFFF"/>
                  </a:solidFill>
                </a:uFill>
                <a:latin typeface="Arial"/>
              </a:rPr>
              <a:t>Fifth Outline Level</a:t>
            </a:r>
          </a:p>
          <a:p>
            <a:pPr marL="2592000" lvl="5" indent="-216000">
              <a:buClr>
                <a:srgbClr val="000000"/>
              </a:buClr>
              <a:buSzPct val="45000"/>
              <a:buFont typeface="Wingdings" charset="2"/>
              <a:buChar char=""/>
            </a:pPr>
            <a:r>
              <a:rPr lang="en-US" sz="2800" b="0" strike="noStrike" spc="-1">
                <a:solidFill>
                  <a:srgbClr val="000000"/>
                </a:solidFill>
                <a:uFill>
                  <a:solidFill>
                    <a:srgbClr val="FFFFFF"/>
                  </a:solidFill>
                </a:uFill>
                <a:latin typeface="Arial"/>
              </a:rPr>
              <a:t>Sixth Outline Level</a:t>
            </a:r>
          </a:p>
          <a:p>
            <a:pPr marL="3024000" lvl="6" indent="-216000">
              <a:buClr>
                <a:srgbClr val="000000"/>
              </a:buClr>
              <a:buSzPct val="45000"/>
              <a:buFont typeface="Wingdings" charset="2"/>
              <a:buChar char=""/>
            </a:pPr>
            <a:r>
              <a:rPr lang="en-US" sz="2800" b="0" strike="noStrike" spc="-1">
                <a:solidFill>
                  <a:srgbClr val="000000"/>
                </a:solidFill>
                <a:uFill>
                  <a:solidFill>
                    <a:srgbClr val="FFFFFF"/>
                  </a:solidFill>
                </a:u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uFill>
                <a:solidFill>
                  <a:srgbClr val="FFFFFF"/>
                </a:solidFill>
              </a:uFill>
              <a:latin typeface="Arial"/>
            </a:endParaRPr>
          </a:p>
        </p:txBody>
      </p:sp>
      <p:sp>
        <p:nvSpPr>
          <p:cNvPr id="37" name="PlaceHolder 2"/>
          <p:cNvSpPr>
            <a:spLocks noGrp="1"/>
          </p:cNvSpPr>
          <p:nvPr>
            <p:ph type="body"/>
          </p:nvPr>
        </p:nvSpPr>
        <p:spPr>
          <a:xfrm>
            <a:off x="457200" y="1604520"/>
            <a:ext cx="8229240" cy="3977280"/>
          </a:xfrm>
          <a:prstGeom prst="rect">
            <a:avLst/>
          </a:prstGeom>
        </p:spPr>
        <p:txBody>
          <a:bodyPr lIns="0" tIns="0" rIns="0" bIns="0"/>
          <a:lstStyle/>
          <a:p>
            <a:pPr marL="432000" indent="-324000">
              <a:buClr>
                <a:srgbClr val="000000"/>
              </a:buClr>
              <a:buSzPct val="45000"/>
              <a:buFont typeface="Wingdings" charset="2"/>
              <a:buChar char=""/>
            </a:pPr>
            <a:r>
              <a:rPr lang="en-US" sz="2800" b="0" strike="noStrike" spc="-1">
                <a:solidFill>
                  <a:srgbClr val="000000"/>
                </a:solidFill>
                <a:uFill>
                  <a:solidFill>
                    <a:srgbClr val="FFFFFF"/>
                  </a:solidFill>
                </a:uFill>
                <a:latin typeface="Arial"/>
              </a:rPr>
              <a:t>Click to edit the outline text format</a:t>
            </a:r>
          </a:p>
          <a:p>
            <a:pPr marL="864000" lvl="1" indent="-324000">
              <a:buClr>
                <a:srgbClr val="000000"/>
              </a:buClr>
              <a:buSzPct val="75000"/>
              <a:buFont typeface="Symbol" charset="2"/>
              <a:buChar char=""/>
            </a:pPr>
            <a:r>
              <a:rPr lang="en-US" sz="2000" b="0" strike="noStrike" spc="-1">
                <a:solidFill>
                  <a:srgbClr val="000000"/>
                </a:solidFill>
                <a:uFill>
                  <a:solidFill>
                    <a:srgbClr val="FFFFFF"/>
                  </a:solidFill>
                </a:uFill>
                <a:latin typeface="Arial"/>
              </a:rPr>
              <a:t>Second Outline Level</a:t>
            </a:r>
          </a:p>
          <a:p>
            <a:pPr marL="1296000" lvl="2" indent="-288000">
              <a:buClr>
                <a:srgbClr val="000000"/>
              </a:buClr>
              <a:buSzPct val="45000"/>
              <a:buFont typeface="Wingdings" charset="2"/>
              <a:buChar char=""/>
            </a:pPr>
            <a:r>
              <a:rPr lang="en-US" sz="1800" b="0" strike="noStrike" spc="-1">
                <a:solidFill>
                  <a:srgbClr val="000000"/>
                </a:solidFill>
                <a:uFill>
                  <a:solidFill>
                    <a:srgbClr val="FFFFFF"/>
                  </a:solidFill>
                </a:uFill>
                <a:latin typeface="Arial"/>
              </a:rPr>
              <a:t>Third Outline Level</a:t>
            </a:r>
          </a:p>
          <a:p>
            <a:pPr marL="1728000" lvl="3" indent="-216000">
              <a:buClr>
                <a:srgbClr val="000000"/>
              </a:buClr>
              <a:buSzPct val="75000"/>
              <a:buFont typeface="Symbol" charset="2"/>
              <a:buChar char=""/>
            </a:pPr>
            <a:r>
              <a:rPr lang="en-US" sz="1800" b="0" strike="noStrike" spc="-1">
                <a:solidFill>
                  <a:srgbClr val="000000"/>
                </a:solidFill>
                <a:uFill>
                  <a:solidFill>
                    <a:srgbClr val="FFFFFF"/>
                  </a:solidFill>
                </a:uFill>
                <a:latin typeface="Arial"/>
              </a:rPr>
              <a:t>Fourth Outline Level</a:t>
            </a:r>
          </a:p>
          <a:p>
            <a:pPr marL="2160000" lvl="4" indent="-216000">
              <a:buClr>
                <a:srgbClr val="000000"/>
              </a:buClr>
              <a:buSzPct val="45000"/>
              <a:buFont typeface="Wingdings" charset="2"/>
              <a:buChar char=""/>
            </a:pPr>
            <a:r>
              <a:rPr lang="en-US" sz="2000" b="0" strike="noStrike" spc="-1">
                <a:solidFill>
                  <a:srgbClr val="000000"/>
                </a:solidFill>
                <a:uFill>
                  <a:solidFill>
                    <a:srgbClr val="FFFFFF"/>
                  </a:solidFill>
                </a:uFill>
                <a:latin typeface="Arial"/>
              </a:rPr>
              <a:t>Fifth Outline Level</a:t>
            </a:r>
          </a:p>
          <a:p>
            <a:pPr marL="2592000" lvl="5" indent="-216000">
              <a:buClr>
                <a:srgbClr val="000000"/>
              </a:buClr>
              <a:buSzPct val="45000"/>
              <a:buFont typeface="Wingdings" charset="2"/>
              <a:buChar char=""/>
            </a:pPr>
            <a:r>
              <a:rPr lang="en-US" sz="2000" b="0" strike="noStrike" spc="-1">
                <a:solidFill>
                  <a:srgbClr val="000000"/>
                </a:solidFill>
                <a:uFill>
                  <a:solidFill>
                    <a:srgbClr val="FFFFFF"/>
                  </a:solidFill>
                </a:uFill>
                <a:latin typeface="Arial"/>
              </a:rPr>
              <a:t>Sixth Outline Level</a:t>
            </a:r>
          </a:p>
          <a:p>
            <a:pPr marL="3024000" lvl="6" indent="-216000">
              <a:buClr>
                <a:srgbClr val="000000"/>
              </a:buClr>
              <a:buSzPct val="45000"/>
              <a:buFont typeface="Wingdings" charset="2"/>
              <a:buChar char=""/>
            </a:pPr>
            <a:r>
              <a:rPr lang="en-US" sz="2000" b="0" strike="noStrike" spc="-1">
                <a:solidFill>
                  <a:srgbClr val="000000"/>
                </a:solidFill>
                <a:uFill>
                  <a:solidFill>
                    <a:srgbClr val="FFFFFF"/>
                  </a:solidFill>
                </a:u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273600"/>
            <a:ext cx="8229240" cy="1144800"/>
          </a:xfrm>
          <a:prstGeom prst="rect">
            <a:avLst/>
          </a:prstGeom>
        </p:spPr>
        <p:txBody>
          <a:bodyPr lIns="0" tIns="0" rIns="0" bIns="0" anchor="ctr"/>
          <a:lstStyle/>
          <a:p>
            <a:r>
              <a:rPr lang="en-US" sz="1800" b="0" strike="noStrike" spc="-1">
                <a:solidFill>
                  <a:srgbClr val="000000"/>
                </a:solidFill>
                <a:uFill>
                  <a:solidFill>
                    <a:srgbClr val="FFFFFF"/>
                  </a:solidFill>
                </a:uFill>
                <a:latin typeface="Arial"/>
              </a:rPr>
              <a:t>Click to edit the title text format</a:t>
            </a:r>
          </a:p>
        </p:txBody>
      </p:sp>
      <p:sp>
        <p:nvSpPr>
          <p:cNvPr id="73" name="PlaceHolder 2"/>
          <p:cNvSpPr>
            <a:spLocks noGrp="1"/>
          </p:cNvSpPr>
          <p:nvPr>
            <p:ph type="body"/>
          </p:nvPr>
        </p:nvSpPr>
        <p:spPr>
          <a:xfrm>
            <a:off x="457200" y="1604520"/>
            <a:ext cx="8229240" cy="3977280"/>
          </a:xfrm>
          <a:prstGeom prst="rect">
            <a:avLst/>
          </a:prstGeom>
        </p:spPr>
        <p:txBody>
          <a:bodyPr lIns="0" tIns="0" rIns="0" bIns="0"/>
          <a:lstStyle/>
          <a:p>
            <a:pPr marL="432000" indent="-324000">
              <a:buClr>
                <a:srgbClr val="000000"/>
              </a:buClr>
              <a:buSzPct val="45000"/>
              <a:buFont typeface="Wingdings" charset="2"/>
              <a:buChar char=""/>
            </a:pPr>
            <a:r>
              <a:rPr lang="en-US" sz="2800" b="0" strike="noStrike" spc="-1">
                <a:solidFill>
                  <a:srgbClr val="000000"/>
                </a:solidFill>
                <a:uFill>
                  <a:solidFill>
                    <a:srgbClr val="FFFFFF"/>
                  </a:solidFill>
                </a:uFill>
                <a:latin typeface="Arial"/>
              </a:rPr>
              <a:t>Click to edit the outline text format</a:t>
            </a:r>
          </a:p>
          <a:p>
            <a:pPr marL="864000" lvl="1" indent="-324000">
              <a:buClr>
                <a:srgbClr val="000000"/>
              </a:buClr>
              <a:buSzPct val="75000"/>
              <a:buFont typeface="Symbol" charset="2"/>
              <a:buChar char=""/>
            </a:pPr>
            <a:r>
              <a:rPr lang="en-US" sz="2000" b="0" strike="noStrike" spc="-1">
                <a:solidFill>
                  <a:srgbClr val="000000"/>
                </a:solidFill>
                <a:uFill>
                  <a:solidFill>
                    <a:srgbClr val="FFFFFF"/>
                  </a:solidFill>
                </a:uFill>
                <a:latin typeface="Arial"/>
              </a:rPr>
              <a:t>Second Outline Level</a:t>
            </a:r>
          </a:p>
          <a:p>
            <a:pPr marL="1296000" lvl="2" indent="-288000">
              <a:buClr>
                <a:srgbClr val="000000"/>
              </a:buClr>
              <a:buSzPct val="45000"/>
              <a:buFont typeface="Wingdings" charset="2"/>
              <a:buChar char=""/>
            </a:pPr>
            <a:r>
              <a:rPr lang="en-US" sz="1800" b="0" strike="noStrike" spc="-1">
                <a:solidFill>
                  <a:srgbClr val="000000"/>
                </a:solidFill>
                <a:uFill>
                  <a:solidFill>
                    <a:srgbClr val="FFFFFF"/>
                  </a:solidFill>
                </a:uFill>
                <a:latin typeface="Arial"/>
              </a:rPr>
              <a:t>Third Outline Level</a:t>
            </a:r>
          </a:p>
          <a:p>
            <a:pPr marL="1728000" lvl="3" indent="-216000">
              <a:buClr>
                <a:srgbClr val="000000"/>
              </a:buClr>
              <a:buSzPct val="75000"/>
              <a:buFont typeface="Symbol" charset="2"/>
              <a:buChar char=""/>
            </a:pPr>
            <a:r>
              <a:rPr lang="en-US" sz="1800" b="0" strike="noStrike" spc="-1">
                <a:solidFill>
                  <a:srgbClr val="000000"/>
                </a:solidFill>
                <a:uFill>
                  <a:solidFill>
                    <a:srgbClr val="FFFFFF"/>
                  </a:solidFill>
                </a:uFill>
                <a:latin typeface="Arial"/>
              </a:rPr>
              <a:t>Fourth Outline Level</a:t>
            </a:r>
          </a:p>
          <a:p>
            <a:pPr marL="2160000" lvl="4" indent="-216000">
              <a:buClr>
                <a:srgbClr val="000000"/>
              </a:buClr>
              <a:buSzPct val="45000"/>
              <a:buFont typeface="Wingdings" charset="2"/>
              <a:buChar char=""/>
            </a:pPr>
            <a:r>
              <a:rPr lang="en-US" sz="2000" b="0" strike="noStrike" spc="-1">
                <a:solidFill>
                  <a:srgbClr val="000000"/>
                </a:solidFill>
                <a:uFill>
                  <a:solidFill>
                    <a:srgbClr val="FFFFFF"/>
                  </a:solidFill>
                </a:uFill>
                <a:latin typeface="Arial"/>
              </a:rPr>
              <a:t>Fifth Outline Level</a:t>
            </a:r>
          </a:p>
          <a:p>
            <a:pPr marL="2592000" lvl="5" indent="-216000">
              <a:buClr>
                <a:srgbClr val="000000"/>
              </a:buClr>
              <a:buSzPct val="45000"/>
              <a:buFont typeface="Wingdings" charset="2"/>
              <a:buChar char=""/>
            </a:pPr>
            <a:r>
              <a:rPr lang="en-US" sz="2000" b="0" strike="noStrike" spc="-1">
                <a:solidFill>
                  <a:srgbClr val="000000"/>
                </a:solidFill>
                <a:uFill>
                  <a:solidFill>
                    <a:srgbClr val="FFFFFF"/>
                  </a:solidFill>
                </a:uFill>
                <a:latin typeface="Arial"/>
              </a:rPr>
              <a:t>Sixth Outline Level</a:t>
            </a:r>
          </a:p>
          <a:p>
            <a:pPr marL="3024000" lvl="6" indent="-216000">
              <a:buClr>
                <a:srgbClr val="000000"/>
              </a:buClr>
              <a:buSzPct val="45000"/>
              <a:buFont typeface="Wingdings" charset="2"/>
              <a:buChar char=""/>
            </a:pPr>
            <a:r>
              <a:rPr lang="en-US" sz="2000" b="0" strike="noStrike" spc="-1">
                <a:solidFill>
                  <a:srgbClr val="000000"/>
                </a:solidFill>
                <a:uFill>
                  <a:solidFill>
                    <a:srgbClr val="FFFFFF"/>
                  </a:solidFill>
                </a:u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5.xml"/><Relationship Id="rId5" Type="http://schemas.openxmlformats.org/officeDocument/2006/relationships/hyperlink" Target="http://www.eesi.org/obf/howtoguide" TargetMode="External"/><Relationship Id="rId4" Type="http://schemas.openxmlformats.org/officeDocument/2006/relationships/hyperlink" Target="http://www.eesi.org/obf/main"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CustomShape 1"/>
          <p:cNvSpPr/>
          <p:nvPr/>
        </p:nvSpPr>
        <p:spPr>
          <a:xfrm>
            <a:off x="0" y="6470640"/>
            <a:ext cx="9142920" cy="386280"/>
          </a:xfrm>
          <a:prstGeom prst="rect">
            <a:avLst/>
          </a:prstGeom>
          <a:solidFill>
            <a:srgbClr val="55BC5C"/>
          </a:solidFill>
          <a:ln>
            <a:noFill/>
          </a:ln>
        </p:spPr>
        <p:style>
          <a:lnRef idx="2">
            <a:schemeClr val="accent1">
              <a:shade val="50000"/>
            </a:schemeClr>
          </a:lnRef>
          <a:fillRef idx="1">
            <a:schemeClr val="accent1"/>
          </a:fillRef>
          <a:effectRef idx="0">
            <a:schemeClr val="accent1"/>
          </a:effectRef>
          <a:fontRef idx="minor"/>
        </p:style>
      </p:sp>
      <p:sp>
        <p:nvSpPr>
          <p:cNvPr id="187" name="CustomShape 2"/>
          <p:cNvSpPr/>
          <p:nvPr/>
        </p:nvSpPr>
        <p:spPr>
          <a:xfrm>
            <a:off x="-135000" y="2936383"/>
            <a:ext cx="9142920" cy="122349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50000"/>
              </a:lnSpc>
            </a:pPr>
            <a:r>
              <a:rPr lang="en-US" sz="2400" b="1" strike="noStrike" cap="small" spc="-1" dirty="0" smtClean="0">
                <a:solidFill>
                  <a:srgbClr val="1F497D"/>
                </a:solidFill>
                <a:uFill>
                  <a:solidFill>
                    <a:srgbClr val="FFFFFF"/>
                  </a:solidFill>
                </a:uFill>
                <a:latin typeface="Segoe UI Black"/>
                <a:ea typeface="Segoe UI Black"/>
              </a:rPr>
              <a:t>NEUAC Conference</a:t>
            </a:r>
          </a:p>
          <a:p>
            <a:pPr algn="ctr">
              <a:lnSpc>
                <a:spcPct val="150000"/>
              </a:lnSpc>
            </a:pPr>
            <a:r>
              <a:rPr lang="en-US" sz="2400" b="1" strike="noStrike" cap="small" spc="-1" dirty="0" smtClean="0">
                <a:solidFill>
                  <a:srgbClr val="1F497D"/>
                </a:solidFill>
                <a:uFill>
                  <a:solidFill>
                    <a:srgbClr val="FFFFFF"/>
                  </a:solidFill>
                </a:uFill>
                <a:latin typeface="Segoe UI Black"/>
                <a:ea typeface="Segoe UI Black"/>
              </a:rPr>
              <a:t>June 26</a:t>
            </a:r>
            <a:r>
              <a:rPr lang="en-US" sz="2400" b="1" strike="noStrike" cap="small" spc="-1" dirty="0">
                <a:solidFill>
                  <a:srgbClr val="1F497D"/>
                </a:solidFill>
                <a:uFill>
                  <a:solidFill>
                    <a:srgbClr val="FFFFFF"/>
                  </a:solidFill>
                </a:uFill>
                <a:latin typeface="Segoe UI Black"/>
                <a:ea typeface="Segoe UI Black"/>
              </a:rPr>
              <a:t>, </a:t>
            </a:r>
            <a:r>
              <a:rPr lang="en-US" sz="2400" b="1" strike="noStrike" cap="small" spc="-1" dirty="0" smtClean="0">
                <a:solidFill>
                  <a:srgbClr val="1F497D"/>
                </a:solidFill>
                <a:uFill>
                  <a:solidFill>
                    <a:srgbClr val="FFFFFF"/>
                  </a:solidFill>
                </a:uFill>
                <a:latin typeface="Segoe UI Black"/>
                <a:ea typeface="Segoe UI Black"/>
              </a:rPr>
              <a:t>2018</a:t>
            </a:r>
            <a:endParaRPr lang="en-US" sz="1800" b="0" strike="noStrike" spc="-1" dirty="0">
              <a:solidFill>
                <a:srgbClr val="000000"/>
              </a:solidFill>
              <a:uFill>
                <a:solidFill>
                  <a:srgbClr val="FFFFFF"/>
                </a:solidFill>
              </a:uFill>
              <a:latin typeface="Arial"/>
            </a:endParaRPr>
          </a:p>
        </p:txBody>
      </p:sp>
      <p:sp>
        <p:nvSpPr>
          <p:cNvPr id="188" name="CustomShape 3"/>
          <p:cNvSpPr/>
          <p:nvPr/>
        </p:nvSpPr>
        <p:spPr>
          <a:xfrm>
            <a:off x="149760" y="1025532"/>
            <a:ext cx="8858160" cy="1117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4800" b="1" strike="noStrike" cap="small" spc="-1" dirty="0">
                <a:solidFill>
                  <a:srgbClr val="1F497D"/>
                </a:solidFill>
                <a:uFill>
                  <a:solidFill>
                    <a:srgbClr val="FFFFFF"/>
                  </a:solidFill>
                </a:uFill>
                <a:latin typeface="Segoe UI Black"/>
                <a:ea typeface="Segoe UI Black"/>
              </a:rPr>
              <a:t>On-Bill Financing for</a:t>
            </a:r>
            <a:endParaRPr lang="en-US" sz="4800" b="0" strike="noStrike" spc="-1" dirty="0">
              <a:solidFill>
                <a:srgbClr val="000000"/>
              </a:solidFill>
              <a:uFill>
                <a:solidFill>
                  <a:srgbClr val="FFFFFF"/>
                </a:solidFill>
              </a:uFill>
              <a:latin typeface="Arial"/>
            </a:endParaRPr>
          </a:p>
          <a:p>
            <a:pPr algn="ctr">
              <a:lnSpc>
                <a:spcPct val="100000"/>
              </a:lnSpc>
            </a:pPr>
            <a:r>
              <a:rPr lang="en-US" sz="4800" b="1" strike="noStrike" cap="small" spc="-1" dirty="0" smtClean="0">
                <a:solidFill>
                  <a:srgbClr val="1F497D"/>
                </a:solidFill>
                <a:uFill>
                  <a:solidFill>
                    <a:srgbClr val="FFFFFF"/>
                  </a:solidFill>
                </a:uFill>
                <a:latin typeface="Segoe UI Black"/>
                <a:ea typeface="Segoe UI Black"/>
              </a:rPr>
              <a:t>Rural Communities</a:t>
            </a:r>
            <a:endParaRPr lang="en-US" sz="4800" b="0" strike="noStrike" spc="-1" dirty="0">
              <a:solidFill>
                <a:srgbClr val="000000"/>
              </a:solidFill>
              <a:uFill>
                <a:solidFill>
                  <a:srgbClr val="FFFFFF"/>
                </a:solidFill>
              </a:uFill>
              <a:latin typeface="Arial"/>
            </a:endParaRPr>
          </a:p>
        </p:txBody>
      </p:sp>
      <p:pic>
        <p:nvPicPr>
          <p:cNvPr id="189" name="Picture 2"/>
          <p:cNvPicPr/>
          <p:nvPr/>
        </p:nvPicPr>
        <p:blipFill>
          <a:blip r:embed="rId3"/>
          <a:stretch/>
        </p:blipFill>
        <p:spPr>
          <a:xfrm>
            <a:off x="4770670" y="4726126"/>
            <a:ext cx="3737880" cy="1362600"/>
          </a:xfrm>
          <a:prstGeom prst="rect">
            <a:avLst/>
          </a:prstGeom>
          <a:ln>
            <a:noFill/>
          </a:ln>
        </p:spPr>
      </p:pic>
      <p:sp>
        <p:nvSpPr>
          <p:cNvPr id="190" name="CustomShape 4"/>
          <p:cNvSpPr/>
          <p:nvPr/>
        </p:nvSpPr>
        <p:spPr>
          <a:xfrm>
            <a:off x="0" y="6546960"/>
            <a:ext cx="9142920" cy="386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p:style>
      </p:sp>
      <p:sp>
        <p:nvSpPr>
          <p:cNvPr id="191" name="CustomShape 5"/>
          <p:cNvSpPr/>
          <p:nvPr/>
        </p:nvSpPr>
        <p:spPr>
          <a:xfrm>
            <a:off x="720" y="2624400"/>
            <a:ext cx="9142920" cy="679320"/>
          </a:xfrm>
          <a:prstGeom prst="rect">
            <a:avLst/>
          </a:prstGeom>
          <a:noFill/>
          <a:ln>
            <a:noFill/>
          </a:ln>
        </p:spPr>
        <p:style>
          <a:lnRef idx="0">
            <a:scrgbClr r="0" g="0" b="0"/>
          </a:lnRef>
          <a:fillRef idx="0">
            <a:scrgbClr r="0" g="0" b="0"/>
          </a:fillRef>
          <a:effectRef idx="0">
            <a:scrgbClr r="0" g="0" b="0"/>
          </a:effectRef>
          <a:fontRef idx="minor"/>
        </p:style>
      </p:sp>
      <p:graphicFrame>
        <p:nvGraphicFramePr>
          <p:cNvPr id="9" name="Table 4"/>
          <p:cNvGraphicFramePr/>
          <p:nvPr>
            <p:extLst>
              <p:ext uri="{D42A27DB-BD31-4B8C-83A1-F6EECF244321}">
                <p14:modId xmlns:p14="http://schemas.microsoft.com/office/powerpoint/2010/main" val="1414152982"/>
              </p:ext>
            </p:extLst>
          </p:nvPr>
        </p:nvGraphicFramePr>
        <p:xfrm>
          <a:off x="674554" y="4773960"/>
          <a:ext cx="3972394" cy="1317747"/>
        </p:xfrm>
        <a:graphic>
          <a:graphicData uri="http://schemas.openxmlformats.org/drawingml/2006/table">
            <a:tbl>
              <a:tblPr/>
              <a:tblGrid>
                <a:gridCol w="3972394"/>
              </a:tblGrid>
              <a:tr h="640440">
                <a:tc>
                  <a:txBody>
                    <a:bodyPr/>
                    <a:lstStyle/>
                    <a:p>
                      <a:pPr algn="ctr">
                        <a:lnSpc>
                          <a:spcPct val="100000"/>
                        </a:lnSpc>
                      </a:pPr>
                      <a:r>
                        <a:rPr lang="en-US" sz="2400" b="1" strike="noStrike" spc="-1" dirty="0">
                          <a:solidFill>
                            <a:srgbClr val="1F497D"/>
                          </a:solidFill>
                          <a:uFill>
                            <a:solidFill>
                              <a:srgbClr val="FFFFFF"/>
                            </a:solidFill>
                          </a:uFill>
                          <a:latin typeface="Segoe UI Black" panose="020B0A02040204020203" pitchFamily="34" charset="0"/>
                          <a:ea typeface="Segoe UI Black" panose="020B0A02040204020203" pitchFamily="34" charset="0"/>
                          <a:cs typeface="Segoe UI Black" panose="020B0A02040204020203" pitchFamily="34" charset="0"/>
                        </a:rPr>
                        <a:t>John-Michael Cross</a:t>
                      </a:r>
                      <a:endParaRPr lang="en-US" sz="1800" b="0" strike="noStrike" spc="-1" dirty="0">
                        <a:solidFill>
                          <a:srgbClr val="000000"/>
                        </a:solidFill>
                        <a:uFill>
                          <a:solidFill>
                            <a:srgbClr val="FFFFFF"/>
                          </a:solidFill>
                        </a:uFill>
                        <a:latin typeface="Segoe UI Black" panose="020B0A02040204020203" pitchFamily="34" charset="0"/>
                        <a:ea typeface="Segoe UI Black" panose="020B0A02040204020203" pitchFamily="34" charset="0"/>
                        <a:cs typeface="Segoe UI Black" panose="020B0A02040204020203" pitchFamily="34" charset="0"/>
                      </a:endParaRP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r>
              <a:tr h="677307">
                <a:tc>
                  <a:txBody>
                    <a:bodyPr/>
                    <a:lstStyle/>
                    <a:p>
                      <a:pPr algn="ctr">
                        <a:lnSpc>
                          <a:spcPct val="100000"/>
                        </a:lnSpc>
                      </a:pPr>
                      <a:r>
                        <a:rPr lang="en-US" sz="1800" b="0" strike="noStrike" spc="-1" dirty="0" smtClean="0">
                          <a:solidFill>
                            <a:srgbClr val="1F497D"/>
                          </a:solidFill>
                          <a:uFill>
                            <a:solidFill>
                              <a:srgbClr val="FFFFFF"/>
                            </a:solidFill>
                          </a:uFill>
                          <a:latin typeface="Segoe UI Black" panose="020B0A02040204020203" pitchFamily="34" charset="0"/>
                          <a:ea typeface="Segoe UI Black" panose="020B0A02040204020203" pitchFamily="34" charset="0"/>
                          <a:cs typeface="Segoe UI Black" panose="020B0A02040204020203" pitchFamily="34" charset="0"/>
                        </a:rPr>
                        <a:t>Program Associate</a:t>
                      </a:r>
                      <a:endParaRPr lang="en-US" sz="1800" b="0" strike="noStrike" spc="-1" dirty="0">
                        <a:solidFill>
                          <a:srgbClr val="1F497D"/>
                        </a:solidFill>
                        <a:uFill>
                          <a:solidFill>
                            <a:srgbClr val="FFFFFF"/>
                          </a:solidFill>
                        </a:uFill>
                        <a:latin typeface="Segoe UI Black" panose="020B0A02040204020203" pitchFamily="34" charset="0"/>
                        <a:ea typeface="Segoe UI Black" panose="020B0A02040204020203" pitchFamily="34" charset="0"/>
                        <a:cs typeface="Segoe UI Black" panose="020B0A02040204020203" pitchFamily="34"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r>
            </a:tbl>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CustomShape 1"/>
          <p:cNvSpPr/>
          <p:nvPr/>
        </p:nvSpPr>
        <p:spPr>
          <a:xfrm>
            <a:off x="87120" y="76320"/>
            <a:ext cx="9295920" cy="1066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4000" b="1" u="sng" strike="noStrike" cap="small" spc="-1" dirty="0" smtClean="0">
                <a:solidFill>
                  <a:srgbClr val="1F497D"/>
                </a:solidFill>
                <a:uFill>
                  <a:solidFill>
                    <a:srgbClr val="1F497D"/>
                  </a:solidFill>
                </a:uFill>
                <a:latin typeface="Segoe UI Black"/>
                <a:ea typeface="Segoe UI Black"/>
              </a:rPr>
              <a:t>Rural Energy Savings Program</a:t>
            </a:r>
            <a:endParaRPr lang="en-US" sz="1800" b="0" strike="noStrike" spc="-1" dirty="0">
              <a:solidFill>
                <a:srgbClr val="000000"/>
              </a:solidFill>
              <a:uFill>
                <a:solidFill>
                  <a:srgbClr val="FFFFFF"/>
                </a:solidFill>
              </a:uFill>
              <a:latin typeface="Arial"/>
            </a:endParaRPr>
          </a:p>
        </p:txBody>
      </p:sp>
      <p:sp>
        <p:nvSpPr>
          <p:cNvPr id="232" name="CustomShape 2"/>
          <p:cNvSpPr/>
          <p:nvPr/>
        </p:nvSpPr>
        <p:spPr>
          <a:xfrm>
            <a:off x="320040" y="5344732"/>
            <a:ext cx="8228520" cy="107128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1080">
              <a:lnSpc>
                <a:spcPct val="100000"/>
              </a:lnSpc>
              <a:buClr>
                <a:srgbClr val="1F497D"/>
              </a:buClr>
            </a:pPr>
            <a:r>
              <a:rPr lang="en-US" sz="2400" spc="-1" dirty="0" smtClean="0">
                <a:solidFill>
                  <a:srgbClr val="000000"/>
                </a:solidFill>
                <a:uFill>
                  <a:solidFill>
                    <a:srgbClr val="FFFFFF"/>
                  </a:solidFill>
                </a:uFill>
                <a:latin typeface="Arial"/>
                <a:ea typeface="Microsoft YaHei"/>
              </a:rPr>
              <a:t>Next application window will open this summer!</a:t>
            </a:r>
          </a:p>
          <a:p>
            <a:pPr marL="1080">
              <a:lnSpc>
                <a:spcPct val="100000"/>
              </a:lnSpc>
              <a:buClr>
                <a:srgbClr val="1F497D"/>
              </a:buClr>
            </a:pPr>
            <a:endParaRPr lang="en-US" sz="1400" i="1" spc="-1" dirty="0" smtClean="0">
              <a:solidFill>
                <a:srgbClr val="000000"/>
              </a:solidFill>
              <a:uFill>
                <a:solidFill>
                  <a:srgbClr val="FFFFFF"/>
                </a:solidFill>
              </a:uFill>
              <a:latin typeface="Arial"/>
              <a:ea typeface="Microsoft YaHei"/>
            </a:endParaRPr>
          </a:p>
          <a:p>
            <a:pPr marL="1080">
              <a:lnSpc>
                <a:spcPct val="100000"/>
              </a:lnSpc>
              <a:buClr>
                <a:srgbClr val="1F497D"/>
              </a:buClr>
            </a:pPr>
            <a:endParaRPr lang="en-US" sz="1400" i="1" spc="-1" dirty="0">
              <a:solidFill>
                <a:srgbClr val="000000"/>
              </a:solidFill>
              <a:uFill>
                <a:solidFill>
                  <a:srgbClr val="FFFFFF"/>
                </a:solidFill>
              </a:uFill>
              <a:latin typeface="Arial"/>
              <a:ea typeface="Microsoft YaHei"/>
            </a:endParaRPr>
          </a:p>
          <a:p>
            <a:pPr marL="1080">
              <a:lnSpc>
                <a:spcPct val="100000"/>
              </a:lnSpc>
              <a:buClr>
                <a:srgbClr val="1F497D"/>
              </a:buClr>
            </a:pPr>
            <a:r>
              <a:rPr lang="en-US" sz="1400" i="1" spc="-1" dirty="0" smtClean="0">
                <a:solidFill>
                  <a:srgbClr val="000000"/>
                </a:solidFill>
                <a:uFill>
                  <a:solidFill>
                    <a:srgbClr val="FFFFFF"/>
                  </a:solidFill>
                </a:uFill>
                <a:latin typeface="Arial"/>
                <a:ea typeface="Microsoft YaHei"/>
              </a:rPr>
              <a:t>Source: USDA Rural Utilities Service</a:t>
            </a:r>
            <a:endParaRPr lang="en-US" sz="1400" b="0" i="1" strike="noStrike" spc="-1" dirty="0">
              <a:solidFill>
                <a:srgbClr val="000000"/>
              </a:solidFill>
              <a:uFill>
                <a:solidFill>
                  <a:srgbClr val="FFFFFF"/>
                </a:solidFill>
              </a:uFill>
              <a:latin typeface="Arial"/>
              <a:ea typeface="Microsoft YaHei"/>
            </a:endParaRPr>
          </a:p>
        </p:txBody>
      </p:sp>
      <p:sp>
        <p:nvSpPr>
          <p:cNvPr id="233" name="CustomShape 3"/>
          <p:cNvSpPr/>
          <p:nvPr/>
        </p:nvSpPr>
        <p:spPr>
          <a:xfrm>
            <a:off x="0" y="6470640"/>
            <a:ext cx="9142920" cy="386280"/>
          </a:xfrm>
          <a:prstGeom prst="rect">
            <a:avLst/>
          </a:prstGeom>
          <a:solidFill>
            <a:srgbClr val="55BC5C"/>
          </a:solidFill>
          <a:ln>
            <a:noFill/>
          </a:ln>
        </p:spPr>
        <p:style>
          <a:lnRef idx="2">
            <a:schemeClr val="accent1">
              <a:shade val="50000"/>
            </a:schemeClr>
          </a:lnRef>
          <a:fillRef idx="1">
            <a:schemeClr val="accent1"/>
          </a:fillRef>
          <a:effectRef idx="0">
            <a:schemeClr val="accent1"/>
          </a:effectRef>
          <a:fontRef idx="minor"/>
        </p:style>
      </p:sp>
      <p:sp>
        <p:nvSpPr>
          <p:cNvPr id="234" name="CustomShape 4"/>
          <p:cNvSpPr/>
          <p:nvPr/>
        </p:nvSpPr>
        <p:spPr>
          <a:xfrm>
            <a:off x="0" y="6546960"/>
            <a:ext cx="9142920" cy="386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p:style>
      </p:sp>
      <p:sp>
        <p:nvSpPr>
          <p:cNvPr id="235" name="CustomShape 5"/>
          <p:cNvSpPr/>
          <p:nvPr/>
        </p:nvSpPr>
        <p:spPr>
          <a:xfrm>
            <a:off x="6553080" y="6492960"/>
            <a:ext cx="213264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FD30CCB5-EC51-477E-AFC5-CE3E9A32FE8D}" type="slidenum">
              <a:rPr lang="en-US" sz="1200" b="0" strike="noStrike" spc="-1">
                <a:solidFill>
                  <a:srgbClr val="FFFFFF"/>
                </a:solidFill>
                <a:uFill>
                  <a:solidFill>
                    <a:srgbClr val="FFFFFF"/>
                  </a:solidFill>
                </a:uFill>
                <a:latin typeface="Garamond"/>
                <a:ea typeface="DejaVu Sans"/>
              </a:rPr>
              <a:t>10</a:t>
            </a:fld>
            <a:endParaRPr lang="en-US" sz="1800" b="0" strike="noStrike" spc="-1">
              <a:solidFill>
                <a:srgbClr val="000000"/>
              </a:solidFill>
              <a:uFill>
                <a:solidFill>
                  <a:srgbClr val="FFFFFF"/>
                </a:solidFill>
              </a:uFill>
              <a:latin typeface="Arial"/>
            </a:endParaRPr>
          </a:p>
        </p:txBody>
      </p:sp>
      <p:graphicFrame>
        <p:nvGraphicFramePr>
          <p:cNvPr id="8" name="Table 7"/>
          <p:cNvGraphicFramePr>
            <a:graphicFrameLocks noGrp="1"/>
          </p:cNvGraphicFramePr>
          <p:nvPr>
            <p:extLst>
              <p:ext uri="{D42A27DB-BD31-4B8C-83A1-F6EECF244321}">
                <p14:modId xmlns:p14="http://schemas.microsoft.com/office/powerpoint/2010/main" val="1593875888"/>
              </p:ext>
            </p:extLst>
          </p:nvPr>
        </p:nvGraphicFramePr>
        <p:xfrm>
          <a:off x="344111" y="1218960"/>
          <a:ext cx="7524881" cy="4050741"/>
        </p:xfrm>
        <a:graphic>
          <a:graphicData uri="http://schemas.openxmlformats.org/drawingml/2006/table">
            <a:tbl>
              <a:tblPr firstRow="1" bandRow="1">
                <a:tableStyleId>{BC89EF96-8CEA-46FF-86C4-4CE0E7609802}</a:tableStyleId>
              </a:tblPr>
              <a:tblGrid>
                <a:gridCol w="2074880"/>
                <a:gridCol w="5450001"/>
              </a:tblGrid>
              <a:tr h="43679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1600" dirty="0" smtClean="0">
                          <a:solidFill>
                            <a:schemeClr val="tx1"/>
                          </a:solidFill>
                        </a:rPr>
                        <a:t>Total Funding</a:t>
                      </a:r>
                      <a:endParaRPr lang="en-US" sz="1600" dirty="0">
                        <a:solidFill>
                          <a:schemeClr val="tx1"/>
                        </a:solidFill>
                      </a:endParaRPr>
                    </a:p>
                  </a:txBody>
                  <a:tcPr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r>
                        <a:rPr lang="en-US" sz="1600" b="0" dirty="0" smtClean="0">
                          <a:solidFill>
                            <a:schemeClr val="tx1"/>
                          </a:solidFill>
                        </a:rPr>
                        <a:t>~</a:t>
                      </a:r>
                      <a:r>
                        <a:rPr lang="en-US" sz="1600" b="0" baseline="0" dirty="0" smtClean="0">
                          <a:solidFill>
                            <a:schemeClr val="tx1"/>
                          </a:solidFill>
                        </a:rPr>
                        <a:t> $50 M per year</a:t>
                      </a:r>
                      <a:endParaRPr lang="en-US" sz="1600" b="0" dirty="0">
                        <a:solidFill>
                          <a:schemeClr val="tx1"/>
                        </a:solidFill>
                      </a:endParaRPr>
                    </a:p>
                  </a:txBody>
                  <a:tcPr anchor="ctr"/>
                </a:tc>
              </a:tr>
              <a:tr h="55950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b="1" dirty="0" smtClean="0"/>
                        <a:t>Eligibility </a:t>
                      </a:r>
                      <a:endParaRPr lang="en-US" sz="1600" b="1" dirty="0"/>
                    </a:p>
                  </a:txBody>
                  <a:tcPr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baseline="0" dirty="0" smtClean="0"/>
                        <a:t>Entities that provide electric service to rural </a:t>
                      </a:r>
                      <a:r>
                        <a:rPr lang="en-US" sz="1600" baseline="0" dirty="0" smtClean="0"/>
                        <a:t>areas </a:t>
                      </a:r>
                      <a:endParaRPr lang="en-US" sz="1600" dirty="0"/>
                    </a:p>
                  </a:txBody>
                  <a:tcPr anchor="ctr"/>
                </a:tc>
              </a:tr>
              <a:tr h="54308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b="1" dirty="0" smtClean="0"/>
                        <a:t>Purpose</a:t>
                      </a:r>
                      <a:endParaRPr lang="en-US" sz="1600" b="1" dirty="0"/>
                    </a:p>
                  </a:txBody>
                  <a:tcPr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dirty="0" smtClean="0"/>
                        <a:t>To hel</a:t>
                      </a:r>
                      <a:r>
                        <a:rPr lang="en-US" sz="1600" baseline="0" dirty="0" smtClean="0"/>
                        <a:t>p rural families &amp; rural small businesses reduce energy costs or consumption </a:t>
                      </a:r>
                      <a:endParaRPr lang="en-US" sz="1600" dirty="0"/>
                    </a:p>
                  </a:txBody>
                  <a:tcPr anchor="ctr"/>
                </a:tc>
              </a:tr>
              <a:tr h="41600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b="1" dirty="0" smtClean="0"/>
                        <a:t>Interest Rate</a:t>
                      </a:r>
                      <a:endParaRPr lang="en-US" sz="1600" b="1" dirty="0"/>
                    </a:p>
                  </a:txBody>
                  <a:tcPr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dirty="0" smtClean="0"/>
                        <a:t>0</a:t>
                      </a:r>
                      <a:r>
                        <a:rPr lang="en-US" sz="1600" dirty="0" smtClean="0"/>
                        <a:t>%</a:t>
                      </a:r>
                      <a:endParaRPr lang="en-US" sz="1600" dirty="0"/>
                    </a:p>
                  </a:txBody>
                  <a:tcPr anchor="ctr"/>
                </a:tc>
              </a:tr>
              <a:tr h="39519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b="1" dirty="0" smtClean="0"/>
                        <a:t>Maximum Loan size</a:t>
                      </a:r>
                      <a:endParaRPr lang="en-US" sz="1600" b="1" dirty="0"/>
                    </a:p>
                  </a:txBody>
                  <a:tcPr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dirty="0" smtClean="0"/>
                        <a:t>Not </a:t>
                      </a:r>
                      <a:r>
                        <a:rPr lang="en-US" sz="1600" dirty="0" smtClean="0"/>
                        <a:t>specified;</a:t>
                      </a:r>
                      <a:r>
                        <a:rPr lang="en-US" sz="1600" baseline="0" dirty="0" smtClean="0"/>
                        <a:t> largest to-date to single utility is $5.8M</a:t>
                      </a:r>
                      <a:endParaRPr lang="en-US" sz="1600" dirty="0"/>
                    </a:p>
                  </a:txBody>
                  <a:tcPr anchor="ctr"/>
                </a:tc>
              </a:tr>
              <a:tr h="4482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b="1" dirty="0" smtClean="0"/>
                        <a:t>Mark-up</a:t>
                      </a:r>
                      <a:r>
                        <a:rPr lang="en-US" sz="1600" b="1" baseline="0" dirty="0" smtClean="0"/>
                        <a:t> to end user</a:t>
                      </a:r>
                      <a:endParaRPr lang="en-US" sz="1600" b="1" dirty="0"/>
                    </a:p>
                  </a:txBody>
                  <a:tcPr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dirty="0" smtClean="0"/>
                        <a:t>Capped at 3%</a:t>
                      </a:r>
                      <a:endParaRPr lang="en-US" sz="1600" dirty="0"/>
                    </a:p>
                  </a:txBody>
                  <a:tcPr anchor="ctr"/>
                </a:tc>
              </a:tr>
              <a:tr h="39287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b="1" dirty="0" smtClean="0"/>
                        <a:t>Loan term</a:t>
                      </a:r>
                      <a:endParaRPr lang="en-US" sz="1600" b="1" dirty="0"/>
                    </a:p>
                  </a:txBody>
                  <a:tcPr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dirty="0" smtClean="0"/>
                        <a:t>Up to 20 years</a:t>
                      </a:r>
                      <a:endParaRPr lang="en-US" sz="1600" dirty="0"/>
                    </a:p>
                  </a:txBody>
                  <a:tcPr anchor="ctr"/>
                </a:tc>
              </a:tr>
              <a:tr h="72796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b="1" dirty="0" smtClean="0"/>
                        <a:t>Acceptable</a:t>
                      </a:r>
                      <a:r>
                        <a:rPr lang="en-US" sz="1600" b="1" baseline="0" dirty="0" smtClean="0"/>
                        <a:t> financial structures/ investments</a:t>
                      </a:r>
                      <a:endParaRPr lang="en-US" sz="1600" b="1" dirty="0"/>
                    </a:p>
                  </a:txBody>
                  <a:tcPr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dirty="0" smtClean="0"/>
                        <a:t>Re-lending</a:t>
                      </a:r>
                      <a:r>
                        <a:rPr lang="en-US" sz="1600" baseline="0" dirty="0" smtClean="0"/>
                        <a:t> such as on-bill financing, tariff </a:t>
                      </a:r>
                      <a:r>
                        <a:rPr lang="en-US" sz="1600" baseline="0" dirty="0" smtClean="0"/>
                        <a:t>charge, PACE programs, traditional consumer </a:t>
                      </a:r>
                      <a:r>
                        <a:rPr lang="en-US" sz="1600" baseline="0" dirty="0" smtClean="0"/>
                        <a:t>loans</a:t>
                      </a:r>
                      <a:endParaRPr lang="en-US" sz="1600" dirty="0"/>
                    </a:p>
                  </a:txBody>
                  <a:tcPr anchor="ctr"/>
                </a:tc>
              </a:tr>
            </a:tbl>
          </a:graphicData>
        </a:graphic>
      </p:graphicFrame>
    </p:spTree>
    <p:extLst>
      <p:ext uri="{BB962C8B-B14F-4D97-AF65-F5344CB8AC3E}">
        <p14:creationId xmlns:p14="http://schemas.microsoft.com/office/powerpoint/2010/main" val="123209131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CustomShape 1"/>
          <p:cNvSpPr/>
          <p:nvPr/>
        </p:nvSpPr>
        <p:spPr>
          <a:xfrm>
            <a:off x="0" y="6470640"/>
            <a:ext cx="9143280" cy="386640"/>
          </a:xfrm>
          <a:prstGeom prst="rect">
            <a:avLst/>
          </a:prstGeom>
          <a:solidFill>
            <a:srgbClr val="55BC5C"/>
          </a:solidFill>
          <a:ln>
            <a:noFill/>
          </a:ln>
        </p:spPr>
        <p:style>
          <a:lnRef idx="2">
            <a:schemeClr val="accent1">
              <a:shade val="50000"/>
            </a:schemeClr>
          </a:lnRef>
          <a:fillRef idx="1">
            <a:schemeClr val="accent1"/>
          </a:fillRef>
          <a:effectRef idx="0">
            <a:schemeClr val="accent1"/>
          </a:effectRef>
          <a:fontRef idx="minor"/>
        </p:style>
      </p:sp>
      <p:sp>
        <p:nvSpPr>
          <p:cNvPr id="185" name="CustomShape 2"/>
          <p:cNvSpPr/>
          <p:nvPr/>
        </p:nvSpPr>
        <p:spPr>
          <a:xfrm>
            <a:off x="0" y="6546960"/>
            <a:ext cx="9143280" cy="3866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p:style>
      </p:sp>
      <p:sp>
        <p:nvSpPr>
          <p:cNvPr id="186" name="CustomShape 3"/>
          <p:cNvSpPr/>
          <p:nvPr/>
        </p:nvSpPr>
        <p:spPr>
          <a:xfrm>
            <a:off x="185057" y="152280"/>
            <a:ext cx="9089571" cy="1066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4200" b="1" u="sng" strike="noStrike" cap="small" spc="-1" dirty="0" smtClean="0">
                <a:solidFill>
                  <a:srgbClr val="1F497D"/>
                </a:solidFill>
                <a:uFill>
                  <a:solidFill>
                    <a:schemeClr val="tx2"/>
                  </a:solidFill>
                </a:uFill>
                <a:latin typeface="Segoe UI Black" panose="020B0A02040204020203" pitchFamily="34" charset="0"/>
                <a:ea typeface="Segoe UI Black" panose="020B0A02040204020203" pitchFamily="34" charset="0"/>
                <a:cs typeface="Segoe UI Black" panose="020B0A02040204020203" pitchFamily="34" charset="0"/>
              </a:rPr>
              <a:t>Ex: South </a:t>
            </a:r>
            <a:r>
              <a:rPr lang="en-US" sz="4200" b="1" u="sng" strike="noStrike" cap="small" spc="-1" dirty="0">
                <a:solidFill>
                  <a:srgbClr val="1F497D"/>
                </a:solidFill>
                <a:uFill>
                  <a:solidFill>
                    <a:schemeClr val="tx2"/>
                  </a:solidFill>
                </a:uFill>
                <a:latin typeface="Segoe UI Black" panose="020B0A02040204020203" pitchFamily="34" charset="0"/>
                <a:ea typeface="Segoe UI Black" panose="020B0A02040204020203" pitchFamily="34" charset="0"/>
                <a:cs typeface="Segoe UI Black" panose="020B0A02040204020203" pitchFamily="34" charset="0"/>
              </a:rPr>
              <a:t>Carolina Co-ops</a:t>
            </a:r>
            <a:endParaRPr lang="en-US" sz="4200" b="0" u="sng" strike="noStrike" spc="-1" dirty="0">
              <a:solidFill>
                <a:srgbClr val="000000"/>
              </a:solidFill>
              <a:uFill>
                <a:solidFill>
                  <a:schemeClr val="tx2"/>
                </a:solidFill>
              </a:uFill>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187" name="CustomShape 4"/>
          <p:cNvSpPr/>
          <p:nvPr/>
        </p:nvSpPr>
        <p:spPr>
          <a:xfrm>
            <a:off x="304920" y="2971800"/>
            <a:ext cx="4190400" cy="2425320"/>
          </a:xfrm>
          <a:prstGeom prst="rect">
            <a:avLst/>
          </a:prstGeom>
          <a:solidFill>
            <a:srgbClr val="95B3D7"/>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b="1" strike="noStrike" spc="-1" dirty="0">
                <a:solidFill>
                  <a:srgbClr val="000000"/>
                </a:solidFill>
                <a:uFill>
                  <a:solidFill>
                    <a:srgbClr val="FFFFFF"/>
                  </a:solidFill>
                </a:uFill>
                <a:latin typeface="Segoe UI" panose="020B0502040204020203" pitchFamily="34" charset="0"/>
                <a:cs typeface="Segoe UI" panose="020B0502040204020203" pitchFamily="34" charset="0"/>
              </a:rPr>
              <a:t>OBF Pilot</a:t>
            </a:r>
            <a:endParaRPr lang="en-US" sz="2400" b="0" strike="noStrike" spc="-1" dirty="0">
              <a:solidFill>
                <a:srgbClr val="000000"/>
              </a:solidFill>
              <a:uFill>
                <a:solidFill>
                  <a:srgbClr val="FFFFFF"/>
                </a:solidFill>
              </a:uFill>
              <a:latin typeface="Segoe UI" panose="020B0502040204020203" pitchFamily="34" charset="0"/>
              <a:cs typeface="Segoe UI" panose="020B0502040204020203" pitchFamily="34" charset="0"/>
            </a:endParaRPr>
          </a:p>
          <a:p>
            <a:pPr marL="343080" indent="-342360">
              <a:lnSpc>
                <a:spcPct val="100000"/>
              </a:lnSpc>
              <a:buClr>
                <a:srgbClr val="000000"/>
              </a:buClr>
              <a:buFont typeface="Arial"/>
              <a:buChar char="•"/>
            </a:pPr>
            <a:r>
              <a:rPr lang="en-US" sz="2400" b="0" strike="noStrike" spc="-1" dirty="0">
                <a:solidFill>
                  <a:srgbClr val="000000"/>
                </a:solidFill>
                <a:uFill>
                  <a:solidFill>
                    <a:srgbClr val="FFFFFF"/>
                  </a:solidFill>
                </a:uFill>
                <a:latin typeface="Segoe UI" panose="020B0502040204020203" pitchFamily="34" charset="0"/>
                <a:cs typeface="Segoe UI" panose="020B0502040204020203" pitchFamily="34" charset="0"/>
              </a:rPr>
              <a:t>2011-2012</a:t>
            </a:r>
          </a:p>
          <a:p>
            <a:pPr marL="343080" indent="-342360">
              <a:lnSpc>
                <a:spcPct val="100000"/>
              </a:lnSpc>
              <a:buClr>
                <a:srgbClr val="000000"/>
              </a:buClr>
              <a:buFont typeface="Arial"/>
              <a:buChar char="•"/>
            </a:pPr>
            <a:r>
              <a:rPr lang="en-US" sz="2400" b="0" strike="noStrike" spc="-1" dirty="0">
                <a:solidFill>
                  <a:srgbClr val="000000"/>
                </a:solidFill>
                <a:uFill>
                  <a:solidFill>
                    <a:srgbClr val="FFFFFF"/>
                  </a:solidFill>
                </a:uFill>
                <a:latin typeface="Segoe UI" panose="020B0502040204020203" pitchFamily="34" charset="0"/>
                <a:cs typeface="Segoe UI" panose="020B0502040204020203" pitchFamily="34" charset="0"/>
              </a:rPr>
              <a:t>8 co-ops, 125 homes</a:t>
            </a:r>
          </a:p>
          <a:p>
            <a:pPr marL="343080" indent="-342360">
              <a:lnSpc>
                <a:spcPct val="100000"/>
              </a:lnSpc>
              <a:buClr>
                <a:srgbClr val="000000"/>
              </a:buClr>
              <a:buFont typeface="Arial"/>
              <a:buChar char="•"/>
            </a:pPr>
            <a:r>
              <a:rPr lang="en-US" sz="2400" b="0" strike="noStrike" spc="-1" dirty="0">
                <a:solidFill>
                  <a:srgbClr val="000000"/>
                </a:solidFill>
                <a:uFill>
                  <a:solidFill>
                    <a:srgbClr val="FFFFFF"/>
                  </a:solidFill>
                </a:uFill>
                <a:latin typeface="Segoe UI" panose="020B0502040204020203" pitchFamily="34" charset="0"/>
                <a:cs typeface="Segoe UI" panose="020B0502040204020203" pitchFamily="34" charset="0"/>
              </a:rPr>
              <a:t>Loan pool from USDA REDLG loans </a:t>
            </a:r>
          </a:p>
          <a:p>
            <a:pPr marL="343080" indent="-342360">
              <a:lnSpc>
                <a:spcPct val="100000"/>
              </a:lnSpc>
              <a:buClr>
                <a:srgbClr val="000000"/>
              </a:buClr>
              <a:buFont typeface="Arial"/>
              <a:buChar char="•"/>
            </a:pPr>
            <a:r>
              <a:rPr lang="en-US" sz="2400" b="0" strike="noStrike" spc="-1" dirty="0">
                <a:solidFill>
                  <a:srgbClr val="000000"/>
                </a:solidFill>
                <a:uFill>
                  <a:solidFill>
                    <a:srgbClr val="FFFFFF"/>
                  </a:solidFill>
                </a:uFill>
                <a:latin typeface="Segoe UI" panose="020B0502040204020203" pitchFamily="34" charset="0"/>
                <a:cs typeface="Segoe UI" panose="020B0502040204020203" pitchFamily="34" charset="0"/>
              </a:rPr>
              <a:t>34% energy savings</a:t>
            </a:r>
          </a:p>
        </p:txBody>
      </p:sp>
      <p:sp>
        <p:nvSpPr>
          <p:cNvPr id="188" name="CustomShape 5"/>
          <p:cNvSpPr/>
          <p:nvPr/>
        </p:nvSpPr>
        <p:spPr>
          <a:xfrm>
            <a:off x="4648320" y="2971800"/>
            <a:ext cx="4266360" cy="2425320"/>
          </a:xfrm>
          <a:prstGeom prst="rect">
            <a:avLst/>
          </a:prstGeom>
          <a:solidFill>
            <a:srgbClr val="FFC000">
              <a:alpha val="16000"/>
            </a:srgb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b="1" strike="noStrike" spc="-1" dirty="0">
                <a:solidFill>
                  <a:srgbClr val="000000"/>
                </a:solidFill>
                <a:uFill>
                  <a:solidFill>
                    <a:srgbClr val="FFFFFF"/>
                  </a:solidFill>
                </a:uFill>
                <a:latin typeface="Segoe UI" panose="020B0502040204020203" pitchFamily="34" charset="0"/>
                <a:cs typeface="Segoe UI" panose="020B0502040204020203" pitchFamily="34" charset="0"/>
              </a:rPr>
              <a:t>On-going OBF Program</a:t>
            </a:r>
            <a:endParaRPr lang="en-US" sz="2400" b="0" strike="noStrike" spc="-1" dirty="0">
              <a:solidFill>
                <a:srgbClr val="000000"/>
              </a:solidFill>
              <a:uFill>
                <a:solidFill>
                  <a:srgbClr val="FFFFFF"/>
                </a:solidFill>
              </a:uFill>
              <a:latin typeface="Segoe UI" panose="020B0502040204020203" pitchFamily="34" charset="0"/>
              <a:cs typeface="Segoe UI" panose="020B0502040204020203" pitchFamily="34" charset="0"/>
            </a:endParaRPr>
          </a:p>
          <a:p>
            <a:pPr marL="343080" indent="-342360">
              <a:lnSpc>
                <a:spcPct val="100000"/>
              </a:lnSpc>
              <a:buClr>
                <a:srgbClr val="000000"/>
              </a:buClr>
              <a:buFont typeface="Arial"/>
              <a:buChar char="•"/>
            </a:pPr>
            <a:r>
              <a:rPr lang="en-US" sz="2400" b="0" strike="noStrike" spc="-1" dirty="0">
                <a:solidFill>
                  <a:srgbClr val="000000"/>
                </a:solidFill>
                <a:uFill>
                  <a:solidFill>
                    <a:srgbClr val="FFFFFF"/>
                  </a:solidFill>
                </a:uFill>
                <a:latin typeface="Segoe UI" panose="020B0502040204020203" pitchFamily="34" charset="0"/>
                <a:cs typeface="Segoe UI" panose="020B0502040204020203" pitchFamily="34" charset="0"/>
              </a:rPr>
              <a:t>2012 - Present</a:t>
            </a:r>
          </a:p>
          <a:p>
            <a:pPr marL="343080" indent="-342360">
              <a:lnSpc>
                <a:spcPct val="100000"/>
              </a:lnSpc>
              <a:buClr>
                <a:srgbClr val="000000"/>
              </a:buClr>
              <a:buFont typeface="Arial"/>
              <a:buChar char="•"/>
            </a:pPr>
            <a:r>
              <a:rPr lang="en-US" sz="2400" b="0" strike="noStrike" spc="-1" dirty="0">
                <a:solidFill>
                  <a:srgbClr val="000000"/>
                </a:solidFill>
                <a:uFill>
                  <a:solidFill>
                    <a:srgbClr val="FFFFFF"/>
                  </a:solidFill>
                </a:uFill>
                <a:latin typeface="Segoe UI" panose="020B0502040204020203" pitchFamily="34" charset="0"/>
                <a:cs typeface="Segoe UI" panose="020B0502040204020203" pitchFamily="34" charset="0"/>
              </a:rPr>
              <a:t>5 co-ops, ~ </a:t>
            </a:r>
            <a:r>
              <a:rPr lang="en-US" sz="2400" b="0" strike="noStrike" spc="-1" dirty="0" smtClean="0">
                <a:solidFill>
                  <a:srgbClr val="000000"/>
                </a:solidFill>
                <a:uFill>
                  <a:solidFill>
                    <a:srgbClr val="FFFFFF"/>
                  </a:solidFill>
                </a:uFill>
                <a:latin typeface="Segoe UI" panose="020B0502040204020203" pitchFamily="34" charset="0"/>
                <a:cs typeface="Segoe UI" panose="020B0502040204020203" pitchFamily="34" charset="0"/>
              </a:rPr>
              <a:t>600 </a:t>
            </a:r>
            <a:r>
              <a:rPr lang="en-US" sz="2400" b="0" strike="noStrike" spc="-1" dirty="0">
                <a:solidFill>
                  <a:srgbClr val="000000"/>
                </a:solidFill>
                <a:uFill>
                  <a:solidFill>
                    <a:srgbClr val="FFFFFF"/>
                  </a:solidFill>
                </a:uFill>
                <a:latin typeface="Segoe UI" panose="020B0502040204020203" pitchFamily="34" charset="0"/>
                <a:cs typeface="Segoe UI" panose="020B0502040204020203" pitchFamily="34" charset="0"/>
              </a:rPr>
              <a:t>homes </a:t>
            </a:r>
          </a:p>
          <a:p>
            <a:pPr marL="343080" indent="-342360">
              <a:lnSpc>
                <a:spcPct val="100000"/>
              </a:lnSpc>
              <a:buClr>
                <a:srgbClr val="000000"/>
              </a:buClr>
              <a:buFont typeface="Arial"/>
              <a:buChar char="•"/>
            </a:pPr>
            <a:r>
              <a:rPr lang="en-US" sz="2400" b="0" strike="noStrike" spc="-1" dirty="0">
                <a:solidFill>
                  <a:srgbClr val="000000"/>
                </a:solidFill>
                <a:uFill>
                  <a:solidFill>
                    <a:srgbClr val="FFFFFF"/>
                  </a:solidFill>
                </a:uFill>
                <a:latin typeface="Segoe UI" panose="020B0502040204020203" pitchFamily="34" charset="0"/>
                <a:cs typeface="Segoe UI" panose="020B0502040204020203" pitchFamily="34" charset="0"/>
              </a:rPr>
              <a:t>Loan pool from additional USDA REDLG &amp; RESP loans </a:t>
            </a:r>
          </a:p>
        </p:txBody>
      </p:sp>
      <p:pic>
        <p:nvPicPr>
          <p:cNvPr id="189" name="Picture 2"/>
          <p:cNvPicPr/>
          <p:nvPr/>
        </p:nvPicPr>
        <p:blipFill>
          <a:blip r:embed="rId3"/>
          <a:stretch/>
        </p:blipFill>
        <p:spPr>
          <a:xfrm>
            <a:off x="3102840" y="1143000"/>
            <a:ext cx="2459160" cy="1770480"/>
          </a:xfrm>
          <a:prstGeom prst="rect">
            <a:avLst/>
          </a:prstGeom>
          <a:ln>
            <a:noFill/>
          </a:ln>
        </p:spPr>
      </p:pic>
      <p:sp>
        <p:nvSpPr>
          <p:cNvPr id="190" name="CustomShape 6"/>
          <p:cNvSpPr/>
          <p:nvPr/>
        </p:nvSpPr>
        <p:spPr>
          <a:xfrm>
            <a:off x="6553080" y="6492960"/>
            <a:ext cx="213300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D43D8E20-DB20-4B8F-8544-E7C6C0BAD582}" type="slidenum">
              <a:rPr lang="en-US" sz="1200" b="0" strike="noStrike" spc="-1">
                <a:solidFill>
                  <a:srgbClr val="FFFFFF"/>
                </a:solidFill>
                <a:uFill>
                  <a:solidFill>
                    <a:srgbClr val="FFFFFF"/>
                  </a:solidFill>
                </a:uFill>
                <a:latin typeface="Garamond"/>
              </a:rPr>
              <a:t>11</a:t>
            </a:fld>
            <a:endParaRPr lang="en-US" sz="1800" b="0" strike="noStrike" spc="-1">
              <a:solidFill>
                <a:srgbClr val="000000"/>
              </a:solidFill>
              <a:uFill>
                <a:solidFill>
                  <a:srgbClr val="FFFFFF"/>
                </a:solidFill>
              </a:uFill>
              <a:latin typeface="Arial"/>
            </a:endParaRPr>
          </a:p>
        </p:txBody>
      </p:sp>
      <p:sp>
        <p:nvSpPr>
          <p:cNvPr id="191" name="CustomShape 7"/>
          <p:cNvSpPr/>
          <p:nvPr/>
        </p:nvSpPr>
        <p:spPr>
          <a:xfrm>
            <a:off x="304920" y="5486400"/>
            <a:ext cx="8609760" cy="907560"/>
          </a:xfrm>
          <a:prstGeom prst="rect">
            <a:avLst/>
          </a:prstGeom>
          <a:solidFill>
            <a:schemeClr val="accent2">
              <a:lumMod val="40000"/>
              <a:lumOff val="6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marL="228600" indent="-227013">
              <a:lnSpc>
                <a:spcPct val="100000"/>
              </a:lnSpc>
              <a:buClr>
                <a:srgbClr val="000000"/>
              </a:buClr>
              <a:buFont typeface="Arial"/>
              <a:buChar char="•"/>
            </a:pPr>
            <a:r>
              <a:rPr lang="en-US" sz="2300" spc="-1" dirty="0">
                <a:solidFill>
                  <a:srgbClr val="000000"/>
                </a:solidFill>
                <a:uFill>
                  <a:solidFill>
                    <a:srgbClr val="FFFFFF"/>
                  </a:solidFill>
                </a:uFill>
                <a:latin typeface="Segoe UI" panose="020B0502040204020203" pitchFamily="34" charset="0"/>
                <a:ea typeface="DejaVu Sans"/>
                <a:cs typeface="Segoe UI" panose="020B0502040204020203" pitchFamily="34" charset="0"/>
              </a:rPr>
              <a:t>L</a:t>
            </a:r>
            <a:r>
              <a:rPr lang="en-US" sz="2300" b="0" strike="noStrike" spc="-1" dirty="0" smtClean="0">
                <a:solidFill>
                  <a:srgbClr val="000000"/>
                </a:solidFill>
                <a:uFill>
                  <a:solidFill>
                    <a:srgbClr val="FFFFFF"/>
                  </a:solidFill>
                </a:uFill>
                <a:latin typeface="Segoe UI" panose="020B0502040204020203" pitchFamily="34" charset="0"/>
                <a:ea typeface="DejaVu Sans"/>
                <a:cs typeface="Segoe UI" panose="020B0502040204020203" pitchFamily="34" charset="0"/>
              </a:rPr>
              <a:t>oan </a:t>
            </a:r>
            <a:r>
              <a:rPr lang="en-US" sz="2300" b="0" strike="noStrike" spc="-1" dirty="0">
                <a:solidFill>
                  <a:srgbClr val="000000"/>
                </a:solidFill>
                <a:uFill>
                  <a:solidFill>
                    <a:srgbClr val="FFFFFF"/>
                  </a:solidFill>
                </a:uFill>
                <a:latin typeface="Segoe UI" panose="020B0502040204020203" pitchFamily="34" charset="0"/>
                <a:ea typeface="DejaVu Sans"/>
                <a:cs typeface="Segoe UI" panose="020B0502040204020203" pitchFamily="34" charset="0"/>
              </a:rPr>
              <a:t>is tied to the meter, not the </a:t>
            </a:r>
            <a:r>
              <a:rPr lang="en-US" sz="2300" b="0" strike="noStrike" spc="-1" dirty="0" smtClean="0">
                <a:solidFill>
                  <a:srgbClr val="000000"/>
                </a:solidFill>
                <a:uFill>
                  <a:solidFill>
                    <a:srgbClr val="FFFFFF"/>
                  </a:solidFill>
                </a:uFill>
                <a:latin typeface="Segoe UI" panose="020B0502040204020203" pitchFamily="34" charset="0"/>
                <a:ea typeface="DejaVu Sans"/>
                <a:cs typeface="Segoe UI" panose="020B0502040204020203" pitchFamily="34" charset="0"/>
              </a:rPr>
              <a:t>occupant (transferable)</a:t>
            </a:r>
            <a:endParaRPr lang="en-US" sz="2300" b="0" strike="noStrike" spc="-1" dirty="0">
              <a:solidFill>
                <a:srgbClr val="000000"/>
              </a:solidFill>
              <a:uFill>
                <a:solidFill>
                  <a:srgbClr val="FFFFFF"/>
                </a:solidFill>
              </a:uFill>
              <a:latin typeface="Segoe UI" panose="020B0502040204020203" pitchFamily="34" charset="0"/>
              <a:cs typeface="Segoe UI" panose="020B0502040204020203" pitchFamily="34" charset="0"/>
            </a:endParaRPr>
          </a:p>
          <a:p>
            <a:pPr marL="228600" indent="-227013">
              <a:lnSpc>
                <a:spcPct val="100000"/>
              </a:lnSpc>
              <a:buClr>
                <a:srgbClr val="000000"/>
              </a:buClr>
              <a:buFont typeface="Arial"/>
              <a:buChar char="•"/>
            </a:pPr>
            <a:r>
              <a:rPr lang="en-US" sz="2300" b="0" strike="noStrike" spc="-1" dirty="0">
                <a:solidFill>
                  <a:srgbClr val="000000"/>
                </a:solidFill>
                <a:uFill>
                  <a:solidFill>
                    <a:srgbClr val="FFFFFF"/>
                  </a:solidFill>
                </a:uFill>
                <a:latin typeface="Segoe UI" panose="020B0502040204020203" pitchFamily="34" charset="0"/>
                <a:ea typeface="DejaVu Sans"/>
                <a:cs typeface="Segoe UI" panose="020B0502040204020203" pitchFamily="34" charset="0"/>
              </a:rPr>
              <a:t>Participants need good bill payment history (no credit checks)</a:t>
            </a:r>
            <a:endParaRPr lang="en-US" sz="2300" b="0" strike="noStrike" spc="-1" dirty="0">
              <a:solidFill>
                <a:srgbClr val="000000"/>
              </a:solidFill>
              <a:uFill>
                <a:solidFill>
                  <a:srgbClr val="FFFFFF"/>
                </a:solidFill>
              </a:u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96757548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CustomShape 1"/>
          <p:cNvSpPr/>
          <p:nvPr/>
        </p:nvSpPr>
        <p:spPr>
          <a:xfrm>
            <a:off x="380879" y="152280"/>
            <a:ext cx="8612995"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4400" b="1" u="sng" strike="noStrike" cap="small" spc="-1" dirty="0" smtClean="0">
                <a:solidFill>
                  <a:srgbClr val="1F497D"/>
                </a:solidFill>
                <a:uFill>
                  <a:solidFill>
                    <a:schemeClr val="tx2"/>
                  </a:solidFill>
                </a:uFill>
                <a:latin typeface="Segoe UI Black" panose="020B0A02040204020203" pitchFamily="34" charset="0"/>
                <a:ea typeface="Segoe UI Black" panose="020B0A02040204020203" pitchFamily="34" charset="0"/>
                <a:cs typeface="Segoe UI Black" panose="020B0A02040204020203" pitchFamily="34" charset="0"/>
              </a:rPr>
              <a:t>Ex: Midwest Energy in Kansas</a:t>
            </a:r>
            <a:endParaRPr lang="en-US" sz="1800" b="0" u="sng" strike="noStrike" spc="-1" dirty="0">
              <a:solidFill>
                <a:srgbClr val="000000"/>
              </a:solidFill>
              <a:uFill>
                <a:solidFill>
                  <a:schemeClr val="tx2"/>
                </a:solidFill>
              </a:uFill>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175" name="CustomShape 2"/>
          <p:cNvSpPr/>
          <p:nvPr/>
        </p:nvSpPr>
        <p:spPr>
          <a:xfrm>
            <a:off x="474120" y="1278360"/>
            <a:ext cx="8686080" cy="4934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360">
              <a:lnSpc>
                <a:spcPct val="100000"/>
              </a:lnSpc>
              <a:spcAft>
                <a:spcPts val="300"/>
              </a:spcAft>
              <a:buClr>
                <a:srgbClr val="000000"/>
              </a:buClr>
              <a:buFont typeface="Arial"/>
              <a:buChar char="•"/>
            </a:pPr>
            <a:endParaRPr lang="en-US" sz="1800" b="0" strike="noStrike" spc="-1" dirty="0">
              <a:solidFill>
                <a:srgbClr val="000000"/>
              </a:solidFill>
              <a:uFill>
                <a:solidFill>
                  <a:srgbClr val="FFFFFF"/>
                </a:solidFill>
              </a:uFill>
              <a:latin typeface="Segoe UI" panose="020B0502040204020203" pitchFamily="34" charset="0"/>
              <a:cs typeface="Segoe UI" panose="020B0502040204020203" pitchFamily="34" charset="0"/>
            </a:endParaRPr>
          </a:p>
        </p:txBody>
      </p:sp>
      <p:sp>
        <p:nvSpPr>
          <p:cNvPr id="176" name="CustomShape 3"/>
          <p:cNvSpPr/>
          <p:nvPr/>
        </p:nvSpPr>
        <p:spPr>
          <a:xfrm>
            <a:off x="0" y="6470640"/>
            <a:ext cx="9143280" cy="386640"/>
          </a:xfrm>
          <a:prstGeom prst="rect">
            <a:avLst/>
          </a:prstGeom>
          <a:solidFill>
            <a:srgbClr val="55BC5C"/>
          </a:solidFill>
          <a:ln>
            <a:noFill/>
          </a:ln>
        </p:spPr>
        <p:style>
          <a:lnRef idx="2">
            <a:schemeClr val="accent1">
              <a:shade val="50000"/>
            </a:schemeClr>
          </a:lnRef>
          <a:fillRef idx="1">
            <a:schemeClr val="accent1"/>
          </a:fillRef>
          <a:effectRef idx="0">
            <a:schemeClr val="accent1"/>
          </a:effectRef>
          <a:fontRef idx="minor"/>
        </p:style>
      </p:sp>
      <p:sp>
        <p:nvSpPr>
          <p:cNvPr id="177" name="CustomShape 4"/>
          <p:cNvSpPr/>
          <p:nvPr/>
        </p:nvSpPr>
        <p:spPr>
          <a:xfrm>
            <a:off x="0" y="6546960"/>
            <a:ext cx="9143280" cy="3866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p:style>
      </p:sp>
      <p:sp>
        <p:nvSpPr>
          <p:cNvPr id="178" name="CustomShape 5"/>
          <p:cNvSpPr/>
          <p:nvPr/>
        </p:nvSpPr>
        <p:spPr>
          <a:xfrm>
            <a:off x="6553080" y="6492960"/>
            <a:ext cx="213300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25CD8E80-2C98-4631-AA83-5E96FBCD13E5}" type="slidenum">
              <a:rPr lang="en-US" sz="1200" b="0" strike="noStrike" spc="-1">
                <a:solidFill>
                  <a:srgbClr val="FFFFFF"/>
                </a:solidFill>
                <a:uFill>
                  <a:solidFill>
                    <a:srgbClr val="FFFFFF"/>
                  </a:solidFill>
                </a:uFill>
                <a:latin typeface="Garamond"/>
              </a:rPr>
              <a:t>12</a:t>
            </a:fld>
            <a:endParaRPr lang="en-US" sz="1800" b="0" strike="noStrike" spc="-1">
              <a:solidFill>
                <a:srgbClr val="000000"/>
              </a:solidFill>
              <a:uFill>
                <a:solidFill>
                  <a:srgbClr val="FFFFFF"/>
                </a:solidFill>
              </a:uFill>
              <a:latin typeface="Arial"/>
            </a:endParaRPr>
          </a:p>
        </p:txBody>
      </p:sp>
      <p:sp>
        <p:nvSpPr>
          <p:cNvPr id="7" name="CustomShape 2"/>
          <p:cNvSpPr/>
          <p:nvPr/>
        </p:nvSpPr>
        <p:spPr>
          <a:xfrm>
            <a:off x="626520" y="1430760"/>
            <a:ext cx="8686080" cy="4934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720">
              <a:lnSpc>
                <a:spcPct val="100000"/>
              </a:lnSpc>
              <a:spcAft>
                <a:spcPts val="300"/>
              </a:spcAft>
              <a:buClr>
                <a:srgbClr val="000000"/>
              </a:buClr>
            </a:pPr>
            <a:endParaRPr lang="en-US" sz="1800" b="0" strike="noStrike" spc="-1" dirty="0">
              <a:solidFill>
                <a:srgbClr val="000000"/>
              </a:solidFill>
              <a:uFill>
                <a:solidFill>
                  <a:srgbClr val="FFFFFF"/>
                </a:solidFill>
              </a:uFill>
              <a:latin typeface="Segoe UI" panose="020B0502040204020203" pitchFamily="34" charset="0"/>
              <a:cs typeface="Segoe UI" panose="020B0502040204020203" pitchFamily="34" charset="0"/>
            </a:endParaRPr>
          </a:p>
        </p:txBody>
      </p:sp>
      <p:sp>
        <p:nvSpPr>
          <p:cNvPr id="8" name="CustomShape 4"/>
          <p:cNvSpPr/>
          <p:nvPr/>
        </p:nvSpPr>
        <p:spPr>
          <a:xfrm>
            <a:off x="304920" y="1432080"/>
            <a:ext cx="8533800" cy="494182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360">
              <a:spcAft>
                <a:spcPts val="2400"/>
              </a:spcAft>
              <a:buClr>
                <a:srgbClr val="1F497D"/>
              </a:buClr>
              <a:buFont typeface="Arial"/>
              <a:buChar char="•"/>
            </a:pPr>
            <a:endParaRPr lang="en-US" sz="1800" b="0" strike="noStrike" spc="-1" dirty="0">
              <a:solidFill>
                <a:srgbClr val="000000"/>
              </a:solidFill>
              <a:uFill>
                <a:solidFill>
                  <a:srgbClr val="FFFFFF"/>
                </a:solidFill>
              </a:uFill>
              <a:latin typeface="Segoe UI" panose="020B0502040204020203" pitchFamily="34" charset="0"/>
              <a:cs typeface="Segoe UI" panose="020B0502040204020203" pitchFamily="34" charset="0"/>
            </a:endParaRPr>
          </a:p>
        </p:txBody>
      </p:sp>
      <p:pic>
        <p:nvPicPr>
          <p:cNvPr id="2050" name="Picture 2" descr="Two Midwest Energy workers replace an electric meter on the side of a white building."/>
          <p:cNvPicPr>
            <a:picLocks noChangeAspect="1" noChangeArrowheads="1"/>
          </p:cNvPicPr>
          <p:nvPr/>
        </p:nvPicPr>
        <p:blipFill rotWithShape="1">
          <a:blip r:embed="rId3">
            <a:extLst>
              <a:ext uri="{28A0092B-C50C-407E-A947-70E740481C1C}">
                <a14:useLocalDpi xmlns:a14="http://schemas.microsoft.com/office/drawing/2010/main" val="0"/>
              </a:ext>
            </a:extLst>
          </a:blip>
          <a:srcRect t="71837"/>
          <a:stretch/>
        </p:blipFill>
        <p:spPr bwMode="auto">
          <a:xfrm>
            <a:off x="2882772" y="1247010"/>
            <a:ext cx="3225096" cy="908274"/>
          </a:xfrm>
          <a:prstGeom prst="rect">
            <a:avLst/>
          </a:prstGeom>
          <a:noFill/>
          <a:extLst>
            <a:ext uri="{909E8E84-426E-40DD-AFC4-6F175D3DCCD1}">
              <a14:hiddenFill xmlns:a14="http://schemas.microsoft.com/office/drawing/2010/main">
                <a:solidFill>
                  <a:srgbClr val="FFFFFF"/>
                </a:solidFill>
              </a14:hiddenFill>
            </a:ext>
          </a:extLst>
        </p:spPr>
      </p:pic>
      <p:sp>
        <p:nvSpPr>
          <p:cNvPr id="10" name="CustomShape 4"/>
          <p:cNvSpPr/>
          <p:nvPr/>
        </p:nvSpPr>
        <p:spPr>
          <a:xfrm>
            <a:off x="304918" y="2307684"/>
            <a:ext cx="8609761" cy="3089435"/>
          </a:xfrm>
          <a:prstGeom prst="rect">
            <a:avLst/>
          </a:prstGeom>
          <a:solidFill>
            <a:srgbClr val="95B3D7"/>
          </a:solidFill>
          <a:ln>
            <a:noFill/>
          </a:ln>
        </p:spPr>
        <p:style>
          <a:lnRef idx="0">
            <a:scrgbClr r="0" g="0" b="0"/>
          </a:lnRef>
          <a:fillRef idx="0">
            <a:scrgbClr r="0" g="0" b="0"/>
          </a:fillRef>
          <a:effectRef idx="0">
            <a:scrgbClr r="0" g="0" b="0"/>
          </a:effectRef>
          <a:fontRef idx="minor"/>
        </p:style>
        <p:txBody>
          <a:bodyPr lIns="90000" tIns="45000" rIns="90000" bIns="45000"/>
          <a:lstStyle/>
          <a:p>
            <a:pPr marL="720">
              <a:lnSpc>
                <a:spcPct val="100000"/>
              </a:lnSpc>
              <a:buClr>
                <a:srgbClr val="000000"/>
              </a:buClr>
            </a:pPr>
            <a:r>
              <a:rPr lang="en-US" sz="2400" b="1" spc="-1" dirty="0" smtClean="0">
                <a:solidFill>
                  <a:srgbClr val="000000"/>
                </a:solidFill>
                <a:uFill>
                  <a:solidFill>
                    <a:srgbClr val="FFFFFF"/>
                  </a:solidFill>
                </a:uFill>
                <a:latin typeface="Segoe UI" panose="020B0502040204020203" pitchFamily="34" charset="0"/>
                <a:cs typeface="Segoe UI" panose="020B0502040204020203" pitchFamily="34" charset="0"/>
              </a:rPr>
              <a:t>OBF Program</a:t>
            </a:r>
          </a:p>
          <a:p>
            <a:pPr marL="343080" indent="-342360">
              <a:lnSpc>
                <a:spcPct val="100000"/>
              </a:lnSpc>
              <a:buClr>
                <a:srgbClr val="000000"/>
              </a:buClr>
              <a:buFont typeface="Arial"/>
              <a:buChar char="•"/>
            </a:pPr>
            <a:r>
              <a:rPr lang="en-US" sz="2400" spc="-1" dirty="0" smtClean="0">
                <a:solidFill>
                  <a:srgbClr val="000000"/>
                </a:solidFill>
                <a:uFill>
                  <a:solidFill>
                    <a:srgbClr val="FFFFFF"/>
                  </a:solidFill>
                </a:uFill>
                <a:latin typeface="Segoe UI" panose="020B0502040204020203" pitchFamily="34" charset="0"/>
                <a:cs typeface="Segoe UI" panose="020B0502040204020203" pitchFamily="34" charset="0"/>
              </a:rPr>
              <a:t>2007 – present</a:t>
            </a:r>
          </a:p>
          <a:p>
            <a:pPr marL="343080" indent="-342360">
              <a:lnSpc>
                <a:spcPct val="100000"/>
              </a:lnSpc>
              <a:buClr>
                <a:srgbClr val="000000"/>
              </a:buClr>
              <a:buFont typeface="Arial"/>
              <a:buChar char="•"/>
            </a:pPr>
            <a:r>
              <a:rPr lang="en-US" sz="2400" spc="-1" dirty="0" smtClean="0">
                <a:solidFill>
                  <a:srgbClr val="000000"/>
                </a:solidFill>
                <a:uFill>
                  <a:solidFill>
                    <a:srgbClr val="FFFFFF"/>
                  </a:solidFill>
                </a:uFill>
                <a:latin typeface="Segoe UI" panose="020B0502040204020203" pitchFamily="34" charset="0"/>
                <a:cs typeface="Segoe UI" panose="020B0502040204020203" pitchFamily="34" charset="0"/>
              </a:rPr>
              <a:t>1,670 </a:t>
            </a:r>
            <a:r>
              <a:rPr lang="en-US" sz="2400" spc="-1" dirty="0">
                <a:solidFill>
                  <a:srgbClr val="000000"/>
                </a:solidFill>
                <a:uFill>
                  <a:solidFill>
                    <a:srgbClr val="FFFFFF"/>
                  </a:solidFill>
                </a:uFill>
                <a:latin typeface="Segoe UI" panose="020B0502040204020203" pitchFamily="34" charset="0"/>
                <a:cs typeface="Segoe UI" panose="020B0502040204020203" pitchFamily="34" charset="0"/>
              </a:rPr>
              <a:t>projects </a:t>
            </a:r>
            <a:r>
              <a:rPr lang="en-US" sz="2400" spc="-1" dirty="0" smtClean="0">
                <a:solidFill>
                  <a:srgbClr val="000000"/>
                </a:solidFill>
                <a:uFill>
                  <a:solidFill>
                    <a:srgbClr val="FFFFFF"/>
                  </a:solidFill>
                </a:uFill>
                <a:latin typeface="Segoe UI" panose="020B0502040204020203" pitchFamily="34" charset="0"/>
                <a:cs typeface="Segoe UI" panose="020B0502040204020203" pitchFamily="34" charset="0"/>
              </a:rPr>
              <a:t> </a:t>
            </a:r>
            <a:endParaRPr lang="en-US" sz="2400" spc="-1" dirty="0">
              <a:solidFill>
                <a:srgbClr val="000000"/>
              </a:solidFill>
              <a:uFill>
                <a:solidFill>
                  <a:srgbClr val="FFFFFF"/>
                </a:solidFill>
              </a:uFill>
              <a:latin typeface="Segoe UI" panose="020B0502040204020203" pitchFamily="34" charset="0"/>
              <a:cs typeface="Segoe UI" panose="020B0502040204020203" pitchFamily="34" charset="0"/>
            </a:endParaRPr>
          </a:p>
          <a:p>
            <a:pPr marL="343080" indent="-342360">
              <a:lnSpc>
                <a:spcPct val="100000"/>
              </a:lnSpc>
              <a:buClr>
                <a:srgbClr val="000000"/>
              </a:buClr>
              <a:buFont typeface="Arial"/>
              <a:buChar char="•"/>
            </a:pPr>
            <a:r>
              <a:rPr lang="en-US" sz="2400" spc="-1" dirty="0">
                <a:solidFill>
                  <a:srgbClr val="000000"/>
                </a:solidFill>
                <a:uFill>
                  <a:solidFill>
                    <a:srgbClr val="FFFFFF"/>
                  </a:solidFill>
                </a:uFill>
                <a:latin typeface="Segoe UI" panose="020B0502040204020203" pitchFamily="34" charset="0"/>
                <a:cs typeface="Segoe UI" panose="020B0502040204020203" pitchFamily="34" charset="0"/>
              </a:rPr>
              <a:t>$</a:t>
            </a:r>
            <a:r>
              <a:rPr lang="en-US" sz="2400" spc="-1" dirty="0" smtClean="0">
                <a:solidFill>
                  <a:srgbClr val="000000"/>
                </a:solidFill>
                <a:uFill>
                  <a:solidFill>
                    <a:srgbClr val="FFFFFF"/>
                  </a:solidFill>
                </a:uFill>
                <a:latin typeface="Segoe UI" panose="020B0502040204020203" pitchFamily="34" charset="0"/>
                <a:cs typeface="Segoe UI" panose="020B0502040204020203" pitchFamily="34" charset="0"/>
              </a:rPr>
              <a:t>9.7M invested (multiple capital sources)</a:t>
            </a:r>
            <a:endParaRPr lang="en-US" sz="2400" spc="-1" dirty="0">
              <a:solidFill>
                <a:srgbClr val="000000"/>
              </a:solidFill>
              <a:uFill>
                <a:solidFill>
                  <a:srgbClr val="FFFFFF"/>
                </a:solidFill>
              </a:uFill>
              <a:latin typeface="Segoe UI" panose="020B0502040204020203" pitchFamily="34" charset="0"/>
              <a:cs typeface="Segoe UI" panose="020B0502040204020203" pitchFamily="34" charset="0"/>
            </a:endParaRPr>
          </a:p>
          <a:p>
            <a:pPr marL="343080" indent="-342360">
              <a:lnSpc>
                <a:spcPct val="100000"/>
              </a:lnSpc>
              <a:buClr>
                <a:srgbClr val="000000"/>
              </a:buClr>
              <a:buFont typeface="Arial"/>
              <a:buChar char="•"/>
            </a:pPr>
            <a:r>
              <a:rPr lang="en-US" sz="2400" spc="-1" dirty="0" smtClean="0">
                <a:solidFill>
                  <a:srgbClr val="000000"/>
                </a:solidFill>
                <a:uFill>
                  <a:solidFill>
                    <a:srgbClr val="FFFFFF"/>
                  </a:solidFill>
                </a:uFill>
                <a:latin typeface="Segoe UI" panose="020B0502040204020203" pitchFamily="34" charset="0"/>
                <a:cs typeface="Segoe UI" panose="020B0502040204020203" pitchFamily="34" charset="0"/>
              </a:rPr>
              <a:t>Total saved:</a:t>
            </a:r>
          </a:p>
          <a:p>
            <a:pPr marL="569913" indent="-342900">
              <a:lnSpc>
                <a:spcPct val="100000"/>
              </a:lnSpc>
              <a:buClr>
                <a:srgbClr val="000000"/>
              </a:buClr>
              <a:buFont typeface="Symbol" panose="05050102010706020507" pitchFamily="18" charset="2"/>
              <a:buChar char="-"/>
            </a:pPr>
            <a:r>
              <a:rPr lang="en-US" sz="2400" spc="-1" dirty="0" smtClean="0">
                <a:solidFill>
                  <a:srgbClr val="000000"/>
                </a:solidFill>
                <a:uFill>
                  <a:solidFill>
                    <a:srgbClr val="FFFFFF"/>
                  </a:solidFill>
                </a:uFill>
                <a:latin typeface="Segoe UI" panose="020B0502040204020203" pitchFamily="34" charset="0"/>
                <a:cs typeface="Segoe UI" panose="020B0502040204020203" pitchFamily="34" charset="0"/>
              </a:rPr>
              <a:t>3.9 M kWh/</a:t>
            </a:r>
            <a:r>
              <a:rPr lang="en-US" sz="2400" spc="-1" dirty="0" err="1" smtClean="0">
                <a:solidFill>
                  <a:srgbClr val="000000"/>
                </a:solidFill>
                <a:uFill>
                  <a:solidFill>
                    <a:srgbClr val="FFFFFF"/>
                  </a:solidFill>
                </a:uFill>
                <a:latin typeface="Segoe UI" panose="020B0502040204020203" pitchFamily="34" charset="0"/>
                <a:cs typeface="Segoe UI" panose="020B0502040204020203" pitchFamily="34" charset="0"/>
              </a:rPr>
              <a:t>yr</a:t>
            </a:r>
            <a:r>
              <a:rPr lang="en-US" sz="2400" spc="-1" dirty="0" smtClean="0">
                <a:solidFill>
                  <a:srgbClr val="000000"/>
                </a:solidFill>
                <a:uFill>
                  <a:solidFill>
                    <a:srgbClr val="FFFFFF"/>
                  </a:solidFill>
                </a:uFill>
                <a:latin typeface="Segoe UI" panose="020B0502040204020203" pitchFamily="34" charset="0"/>
                <a:cs typeface="Segoe UI" panose="020B0502040204020203" pitchFamily="34" charset="0"/>
              </a:rPr>
              <a:t> (equiv. </a:t>
            </a:r>
            <a:r>
              <a:rPr lang="en-US" sz="2400" spc="-1" dirty="0">
                <a:solidFill>
                  <a:srgbClr val="000000"/>
                </a:solidFill>
                <a:uFill>
                  <a:solidFill>
                    <a:srgbClr val="FFFFFF"/>
                  </a:solidFill>
                </a:uFill>
                <a:latin typeface="Segoe UI" panose="020B0502040204020203" pitchFamily="34" charset="0"/>
                <a:cs typeface="Segoe UI" panose="020B0502040204020203" pitchFamily="34" charset="0"/>
              </a:rPr>
              <a:t>to 355 </a:t>
            </a:r>
            <a:r>
              <a:rPr lang="en-US" sz="2400" spc="-1" dirty="0" smtClean="0">
                <a:solidFill>
                  <a:srgbClr val="000000"/>
                </a:solidFill>
                <a:uFill>
                  <a:solidFill>
                    <a:srgbClr val="FFFFFF"/>
                  </a:solidFill>
                </a:uFill>
                <a:latin typeface="Segoe UI" panose="020B0502040204020203" pitchFamily="34" charset="0"/>
                <a:cs typeface="Segoe UI" panose="020B0502040204020203" pitchFamily="34" charset="0"/>
              </a:rPr>
              <a:t>homes) </a:t>
            </a:r>
            <a:endParaRPr lang="en-US" sz="2400" spc="-1" dirty="0">
              <a:solidFill>
                <a:srgbClr val="000000"/>
              </a:solidFill>
              <a:uFill>
                <a:solidFill>
                  <a:srgbClr val="FFFFFF"/>
                </a:solidFill>
              </a:uFill>
              <a:latin typeface="Segoe UI" panose="020B0502040204020203" pitchFamily="34" charset="0"/>
              <a:cs typeface="Segoe UI" panose="020B0502040204020203" pitchFamily="34" charset="0"/>
            </a:endParaRPr>
          </a:p>
          <a:p>
            <a:pPr marL="569913" indent="-342900">
              <a:lnSpc>
                <a:spcPct val="100000"/>
              </a:lnSpc>
              <a:buClr>
                <a:srgbClr val="000000"/>
              </a:buClr>
              <a:buFont typeface="Symbol" panose="05050102010706020507" pitchFamily="18" charset="2"/>
              <a:buChar char="-"/>
            </a:pPr>
            <a:r>
              <a:rPr lang="en-US" sz="2400" spc="-1" dirty="0" smtClean="0">
                <a:solidFill>
                  <a:srgbClr val="000000"/>
                </a:solidFill>
                <a:uFill>
                  <a:solidFill>
                    <a:srgbClr val="FFFFFF"/>
                  </a:solidFill>
                </a:uFill>
                <a:latin typeface="Segoe UI" panose="020B0502040204020203" pitchFamily="34" charset="0"/>
                <a:cs typeface="Segoe UI" panose="020B0502040204020203" pitchFamily="34" charset="0"/>
              </a:rPr>
              <a:t>448,000 </a:t>
            </a:r>
            <a:r>
              <a:rPr lang="en-US" sz="2400" spc="-1" dirty="0" err="1" smtClean="0">
                <a:solidFill>
                  <a:srgbClr val="000000"/>
                </a:solidFill>
                <a:uFill>
                  <a:solidFill>
                    <a:srgbClr val="FFFFFF"/>
                  </a:solidFill>
                </a:uFill>
                <a:latin typeface="Segoe UI" panose="020B0502040204020203" pitchFamily="34" charset="0"/>
                <a:cs typeface="Segoe UI" panose="020B0502040204020203" pitchFamily="34" charset="0"/>
              </a:rPr>
              <a:t>therms</a:t>
            </a:r>
            <a:r>
              <a:rPr lang="en-US" sz="2400" spc="-1" dirty="0" smtClean="0">
                <a:solidFill>
                  <a:srgbClr val="000000"/>
                </a:solidFill>
                <a:uFill>
                  <a:solidFill>
                    <a:srgbClr val="FFFFFF"/>
                  </a:solidFill>
                </a:uFill>
                <a:latin typeface="Segoe UI" panose="020B0502040204020203" pitchFamily="34" charset="0"/>
                <a:cs typeface="Segoe UI" panose="020B0502040204020203" pitchFamily="34" charset="0"/>
              </a:rPr>
              <a:t>/</a:t>
            </a:r>
            <a:r>
              <a:rPr lang="en-US" sz="2400" spc="-1" dirty="0" err="1" smtClean="0">
                <a:solidFill>
                  <a:srgbClr val="000000"/>
                </a:solidFill>
                <a:uFill>
                  <a:solidFill>
                    <a:srgbClr val="FFFFFF"/>
                  </a:solidFill>
                </a:uFill>
                <a:latin typeface="Segoe UI" panose="020B0502040204020203" pitchFamily="34" charset="0"/>
                <a:cs typeface="Segoe UI" panose="020B0502040204020203" pitchFamily="34" charset="0"/>
              </a:rPr>
              <a:t>yr</a:t>
            </a:r>
            <a:r>
              <a:rPr lang="en-US" sz="2400" spc="-1" dirty="0" smtClean="0">
                <a:solidFill>
                  <a:srgbClr val="000000"/>
                </a:solidFill>
                <a:uFill>
                  <a:solidFill>
                    <a:srgbClr val="FFFFFF"/>
                  </a:solidFill>
                </a:uFill>
                <a:latin typeface="Segoe UI" panose="020B0502040204020203" pitchFamily="34" charset="0"/>
                <a:cs typeface="Segoe UI" panose="020B0502040204020203" pitchFamily="34" charset="0"/>
              </a:rPr>
              <a:t> (equiv. </a:t>
            </a:r>
            <a:r>
              <a:rPr lang="en-US" sz="2400" spc="-1" dirty="0">
                <a:solidFill>
                  <a:srgbClr val="000000"/>
                </a:solidFill>
                <a:uFill>
                  <a:solidFill>
                    <a:srgbClr val="FFFFFF"/>
                  </a:solidFill>
                </a:uFill>
                <a:latin typeface="Segoe UI" panose="020B0502040204020203" pitchFamily="34" charset="0"/>
                <a:cs typeface="Segoe UI" panose="020B0502040204020203" pitchFamily="34" charset="0"/>
              </a:rPr>
              <a:t>to 589 </a:t>
            </a:r>
            <a:r>
              <a:rPr lang="en-US" sz="2400" spc="-1" dirty="0" smtClean="0">
                <a:solidFill>
                  <a:srgbClr val="000000"/>
                </a:solidFill>
                <a:uFill>
                  <a:solidFill>
                    <a:srgbClr val="FFFFFF"/>
                  </a:solidFill>
                </a:uFill>
                <a:latin typeface="Segoe UI" panose="020B0502040204020203" pitchFamily="34" charset="0"/>
                <a:cs typeface="Segoe UI" panose="020B0502040204020203" pitchFamily="34" charset="0"/>
              </a:rPr>
              <a:t>homes)</a:t>
            </a:r>
          </a:p>
          <a:p>
            <a:pPr marL="343620" indent="-342900">
              <a:buClr>
                <a:srgbClr val="000000"/>
              </a:buClr>
              <a:buFont typeface="Arial" panose="020B0604020202020204" pitchFamily="34" charset="0"/>
              <a:buChar char="•"/>
            </a:pPr>
            <a:r>
              <a:rPr lang="en-US" sz="2400" spc="-1" dirty="0" smtClean="0">
                <a:solidFill>
                  <a:srgbClr val="000000"/>
                </a:solidFill>
                <a:uFill>
                  <a:solidFill>
                    <a:srgbClr val="FFFFFF"/>
                  </a:solidFill>
                </a:uFill>
                <a:latin typeface="Segoe UI" panose="020B0502040204020203" pitchFamily="34" charset="0"/>
                <a:cs typeface="Segoe UI" panose="020B0502040204020203" pitchFamily="34" charset="0"/>
              </a:rPr>
              <a:t>Monthly repayment is less than 90% of predicted savings </a:t>
            </a:r>
            <a:endParaRPr lang="en-US" sz="2400" spc="-1" dirty="0">
              <a:solidFill>
                <a:srgbClr val="000000"/>
              </a:solidFill>
              <a:uFill>
                <a:solidFill>
                  <a:srgbClr val="FFFFFF"/>
                </a:solidFill>
              </a:uFill>
              <a:latin typeface="Segoe UI" panose="020B0502040204020203" pitchFamily="34" charset="0"/>
              <a:cs typeface="Segoe UI" panose="020B0502040204020203" pitchFamily="34" charset="0"/>
            </a:endParaRPr>
          </a:p>
        </p:txBody>
      </p:sp>
      <p:sp>
        <p:nvSpPr>
          <p:cNvPr id="11" name="CustomShape 7"/>
          <p:cNvSpPr/>
          <p:nvPr/>
        </p:nvSpPr>
        <p:spPr>
          <a:xfrm>
            <a:off x="304920" y="5486400"/>
            <a:ext cx="8609760" cy="907560"/>
          </a:xfrm>
          <a:prstGeom prst="rect">
            <a:avLst/>
          </a:prstGeom>
          <a:solidFill>
            <a:schemeClr val="accent2">
              <a:lumMod val="40000"/>
              <a:lumOff val="6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marL="228600" indent="-227013">
              <a:lnSpc>
                <a:spcPct val="100000"/>
              </a:lnSpc>
              <a:buClr>
                <a:srgbClr val="000000"/>
              </a:buClr>
              <a:buFont typeface="Arial"/>
              <a:buChar char="•"/>
            </a:pPr>
            <a:r>
              <a:rPr lang="en-US" sz="2300" spc="-1" dirty="0" smtClean="0">
                <a:solidFill>
                  <a:srgbClr val="000000"/>
                </a:solidFill>
                <a:uFill>
                  <a:solidFill>
                    <a:srgbClr val="FFFFFF"/>
                  </a:solidFill>
                </a:uFill>
                <a:latin typeface="Segoe UI" panose="020B0502040204020203" pitchFamily="34" charset="0"/>
                <a:ea typeface="DejaVu Sans"/>
                <a:cs typeface="Segoe UI" panose="020B0502040204020203" pitchFamily="34" charset="0"/>
              </a:rPr>
              <a:t>Tariff </a:t>
            </a:r>
            <a:r>
              <a:rPr lang="en-US" sz="2300" spc="-1" dirty="0">
                <a:solidFill>
                  <a:srgbClr val="000000"/>
                </a:solidFill>
                <a:uFill>
                  <a:solidFill>
                    <a:srgbClr val="FFFFFF"/>
                  </a:solidFill>
                </a:uFill>
                <a:latin typeface="Segoe UI" panose="020B0502040204020203" pitchFamily="34" charset="0"/>
                <a:cs typeface="Segoe UI" panose="020B0502040204020203" pitchFamily="34" charset="0"/>
              </a:rPr>
              <a:t>program </a:t>
            </a:r>
            <a:r>
              <a:rPr lang="en-US" sz="2300" spc="-1" dirty="0" smtClean="0">
                <a:solidFill>
                  <a:srgbClr val="000000"/>
                </a:solidFill>
                <a:uFill>
                  <a:solidFill>
                    <a:srgbClr val="FFFFFF"/>
                  </a:solidFill>
                </a:uFill>
                <a:latin typeface="Segoe UI" panose="020B0502040204020203" pitchFamily="34" charset="0"/>
                <a:cs typeface="Segoe UI" panose="020B0502040204020203" pitchFamily="34" charset="0"/>
              </a:rPr>
              <a:t>– “repayment obligation tied </a:t>
            </a:r>
            <a:r>
              <a:rPr lang="en-US" sz="2300" spc="-1" dirty="0">
                <a:solidFill>
                  <a:srgbClr val="000000"/>
                </a:solidFill>
                <a:uFill>
                  <a:solidFill>
                    <a:srgbClr val="FFFFFF"/>
                  </a:solidFill>
                </a:uFill>
                <a:latin typeface="Segoe UI" panose="020B0502040204020203" pitchFamily="34" charset="0"/>
                <a:cs typeface="Segoe UI" panose="020B0502040204020203" pitchFamily="34" charset="0"/>
              </a:rPr>
              <a:t>to </a:t>
            </a:r>
            <a:r>
              <a:rPr lang="en-US" sz="2300" spc="-1" dirty="0" smtClean="0">
                <a:solidFill>
                  <a:srgbClr val="000000"/>
                </a:solidFill>
                <a:uFill>
                  <a:solidFill>
                    <a:srgbClr val="FFFFFF"/>
                  </a:solidFill>
                </a:uFill>
                <a:latin typeface="Segoe UI" panose="020B0502040204020203" pitchFamily="34" charset="0"/>
                <a:cs typeface="Segoe UI" panose="020B0502040204020203" pitchFamily="34" charset="0"/>
              </a:rPr>
              <a:t>meter”</a:t>
            </a:r>
            <a:endParaRPr lang="en-US" sz="2300" b="0" strike="noStrike" spc="-1" dirty="0">
              <a:solidFill>
                <a:srgbClr val="000000"/>
              </a:solidFill>
              <a:uFill>
                <a:solidFill>
                  <a:srgbClr val="FFFFFF"/>
                </a:solidFill>
              </a:uFill>
              <a:latin typeface="Segoe UI" panose="020B0502040204020203" pitchFamily="34" charset="0"/>
              <a:cs typeface="Segoe UI" panose="020B0502040204020203" pitchFamily="34" charset="0"/>
            </a:endParaRPr>
          </a:p>
          <a:p>
            <a:pPr marL="228600" indent="-227013">
              <a:lnSpc>
                <a:spcPct val="100000"/>
              </a:lnSpc>
              <a:buClr>
                <a:srgbClr val="000000"/>
              </a:buClr>
              <a:buFont typeface="Arial"/>
              <a:buChar char="•"/>
            </a:pPr>
            <a:r>
              <a:rPr lang="en-US" sz="2300" b="0" strike="noStrike" spc="-1" dirty="0">
                <a:solidFill>
                  <a:srgbClr val="000000"/>
                </a:solidFill>
                <a:uFill>
                  <a:solidFill>
                    <a:srgbClr val="FFFFFF"/>
                  </a:solidFill>
                </a:uFill>
                <a:latin typeface="Segoe UI" panose="020B0502040204020203" pitchFamily="34" charset="0"/>
                <a:ea typeface="DejaVu Sans"/>
                <a:cs typeface="Segoe UI" panose="020B0502040204020203" pitchFamily="34" charset="0"/>
              </a:rPr>
              <a:t>Participants need </a:t>
            </a:r>
            <a:r>
              <a:rPr lang="en-US" sz="2300" b="0" strike="noStrike" spc="-1" dirty="0" smtClean="0">
                <a:solidFill>
                  <a:srgbClr val="000000"/>
                </a:solidFill>
                <a:uFill>
                  <a:solidFill>
                    <a:srgbClr val="FFFFFF"/>
                  </a:solidFill>
                </a:uFill>
                <a:latin typeface="Segoe UI" panose="020B0502040204020203" pitchFamily="34" charset="0"/>
                <a:ea typeface="DejaVu Sans"/>
                <a:cs typeface="Segoe UI" panose="020B0502040204020203" pitchFamily="34" charset="0"/>
              </a:rPr>
              <a:t>to be current on utility bills (no </a:t>
            </a:r>
            <a:r>
              <a:rPr lang="en-US" sz="2300" b="0" strike="noStrike" spc="-1" dirty="0">
                <a:solidFill>
                  <a:srgbClr val="000000"/>
                </a:solidFill>
                <a:uFill>
                  <a:solidFill>
                    <a:srgbClr val="FFFFFF"/>
                  </a:solidFill>
                </a:uFill>
                <a:latin typeface="Segoe UI" panose="020B0502040204020203" pitchFamily="34" charset="0"/>
                <a:ea typeface="DejaVu Sans"/>
                <a:cs typeface="Segoe UI" panose="020B0502040204020203" pitchFamily="34" charset="0"/>
              </a:rPr>
              <a:t>credit checks)</a:t>
            </a:r>
            <a:endParaRPr lang="en-US" sz="2300" b="0" strike="noStrike" spc="-1" dirty="0">
              <a:solidFill>
                <a:srgbClr val="000000"/>
              </a:solidFill>
              <a:uFill>
                <a:solidFill>
                  <a:srgbClr val="FFFFFF"/>
                </a:solidFill>
              </a:u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55246382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3" name="Picture 7"/>
          <p:cNvPicPr/>
          <p:nvPr/>
        </p:nvPicPr>
        <p:blipFill>
          <a:blip r:embed="rId3"/>
          <a:stretch/>
        </p:blipFill>
        <p:spPr>
          <a:xfrm>
            <a:off x="329760" y="1521360"/>
            <a:ext cx="1879200" cy="2201760"/>
          </a:xfrm>
          <a:prstGeom prst="rect">
            <a:avLst/>
          </a:prstGeom>
          <a:ln>
            <a:noFill/>
          </a:ln>
        </p:spPr>
      </p:pic>
      <p:sp>
        <p:nvSpPr>
          <p:cNvPr id="354" name="CustomShape 1"/>
          <p:cNvSpPr/>
          <p:nvPr/>
        </p:nvSpPr>
        <p:spPr>
          <a:xfrm>
            <a:off x="365760" y="228600"/>
            <a:ext cx="8777160" cy="99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4400" b="1" u="sng" strike="noStrike" cap="small" spc="-1">
                <a:solidFill>
                  <a:srgbClr val="1F497D"/>
                </a:solidFill>
                <a:uFill>
                  <a:solidFill>
                    <a:srgbClr val="1F497D"/>
                  </a:solidFill>
                </a:uFill>
                <a:latin typeface="Segoe UI Black"/>
                <a:ea typeface="Segoe UI Black"/>
              </a:rPr>
              <a:t>On-Bill Project Assistance</a:t>
            </a:r>
            <a:endParaRPr lang="en-US" sz="1800" b="0" strike="noStrike" spc="-1">
              <a:solidFill>
                <a:srgbClr val="000000"/>
              </a:solidFill>
              <a:uFill>
                <a:solidFill>
                  <a:srgbClr val="FFFFFF"/>
                </a:solidFill>
              </a:uFill>
              <a:latin typeface="Arial"/>
            </a:endParaRPr>
          </a:p>
        </p:txBody>
      </p:sp>
      <p:sp>
        <p:nvSpPr>
          <p:cNvPr id="355" name="CustomShape 2"/>
          <p:cNvSpPr/>
          <p:nvPr/>
        </p:nvSpPr>
        <p:spPr>
          <a:xfrm>
            <a:off x="2438280" y="1295280"/>
            <a:ext cx="6552000" cy="5098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34000"/>
              </a:lnSpc>
            </a:pPr>
            <a:r>
              <a:rPr lang="en-US" sz="2600" b="0" strike="noStrike" spc="-1">
                <a:solidFill>
                  <a:srgbClr val="00B050"/>
                </a:solidFill>
                <a:uFill>
                  <a:solidFill>
                    <a:srgbClr val="FFFFFF"/>
                  </a:solidFill>
                </a:uFill>
                <a:latin typeface="Segoe UI"/>
                <a:ea typeface="DejaVu Sans"/>
              </a:rPr>
              <a:t>EESI offers free assistance</a:t>
            </a:r>
            <a:r>
              <a:rPr lang="en-US" sz="2600" b="0" strike="noStrike" spc="-1">
                <a:solidFill>
                  <a:srgbClr val="000000"/>
                </a:solidFill>
                <a:uFill>
                  <a:solidFill>
                    <a:srgbClr val="FFFFFF"/>
                  </a:solidFill>
                </a:uFill>
                <a:latin typeface="Segoe UI"/>
                <a:ea typeface="DejaVu Sans"/>
              </a:rPr>
              <a:t>:</a:t>
            </a:r>
            <a:endParaRPr lang="en-US" sz="1800" b="0" strike="noStrike" spc="-1">
              <a:solidFill>
                <a:srgbClr val="000000"/>
              </a:solidFill>
              <a:uFill>
                <a:solidFill>
                  <a:srgbClr val="FFFFFF"/>
                </a:solidFill>
              </a:uFill>
              <a:latin typeface="Arial"/>
            </a:endParaRPr>
          </a:p>
          <a:p>
            <a:pPr marL="343080" indent="-342000">
              <a:lnSpc>
                <a:spcPct val="114000"/>
              </a:lnSpc>
              <a:buClr>
                <a:srgbClr val="1F497D"/>
              </a:buClr>
              <a:buFont typeface="Arial"/>
              <a:buChar char="•"/>
            </a:pPr>
            <a:r>
              <a:rPr lang="en-US" sz="2600" b="0" strike="noStrike" spc="-1">
                <a:solidFill>
                  <a:srgbClr val="000000"/>
                </a:solidFill>
                <a:uFill>
                  <a:solidFill>
                    <a:srgbClr val="FFFFFF"/>
                  </a:solidFill>
                </a:uFill>
                <a:latin typeface="Segoe UI"/>
                <a:ea typeface="DejaVu Sans"/>
              </a:rPr>
              <a:t>Assistance to utilities to design on-bill programs and access funding </a:t>
            </a:r>
            <a:endParaRPr lang="en-US" sz="1800" b="0" strike="noStrike" spc="-1">
              <a:solidFill>
                <a:srgbClr val="000000"/>
              </a:solidFill>
              <a:uFill>
                <a:solidFill>
                  <a:srgbClr val="FFFFFF"/>
                </a:solidFill>
              </a:uFill>
              <a:latin typeface="Arial"/>
            </a:endParaRPr>
          </a:p>
          <a:p>
            <a:pPr marL="343080" indent="-342000">
              <a:lnSpc>
                <a:spcPct val="114000"/>
              </a:lnSpc>
              <a:buClr>
                <a:srgbClr val="1F497D"/>
              </a:buClr>
              <a:buFont typeface="Arial"/>
              <a:buChar char="•"/>
            </a:pPr>
            <a:r>
              <a:rPr lang="en-US" sz="2600" b="0" strike="noStrike" spc="-1">
                <a:solidFill>
                  <a:srgbClr val="000000"/>
                </a:solidFill>
                <a:uFill>
                  <a:solidFill>
                    <a:srgbClr val="FFFFFF"/>
                  </a:solidFill>
                </a:uFill>
                <a:latin typeface="Segoe UI"/>
                <a:ea typeface="DejaVu Sans"/>
              </a:rPr>
              <a:t>Details, case studies, and lessons learned from other working on-bill programs</a:t>
            </a:r>
            <a:endParaRPr lang="en-US" sz="1800" b="0" strike="noStrike" spc="-1">
              <a:solidFill>
                <a:srgbClr val="000000"/>
              </a:solidFill>
              <a:uFill>
                <a:solidFill>
                  <a:srgbClr val="FFFFFF"/>
                </a:solidFill>
              </a:uFill>
              <a:latin typeface="Arial"/>
            </a:endParaRPr>
          </a:p>
          <a:p>
            <a:pPr marL="343080" indent="-342000">
              <a:lnSpc>
                <a:spcPct val="114000"/>
              </a:lnSpc>
              <a:buClr>
                <a:srgbClr val="1F497D"/>
              </a:buClr>
              <a:buFont typeface="Arial"/>
              <a:buChar char="•"/>
            </a:pPr>
            <a:r>
              <a:rPr lang="en-US" sz="2600" b="0" strike="noStrike" spc="-1">
                <a:solidFill>
                  <a:srgbClr val="000000"/>
                </a:solidFill>
                <a:uFill>
                  <a:solidFill>
                    <a:srgbClr val="FFFFFF"/>
                  </a:solidFill>
                </a:uFill>
                <a:latin typeface="Segoe UI"/>
                <a:ea typeface="DejaVu Sans"/>
              </a:rPr>
              <a:t>Resource identification, help overcoming barriers to launching projects</a:t>
            </a:r>
            <a:endParaRPr lang="en-US" sz="1800" b="0" strike="noStrike" spc="-1">
              <a:solidFill>
                <a:srgbClr val="000000"/>
              </a:solidFill>
              <a:uFill>
                <a:solidFill>
                  <a:srgbClr val="FFFFFF"/>
                </a:solidFill>
              </a:uFill>
              <a:latin typeface="Arial"/>
            </a:endParaRPr>
          </a:p>
          <a:p>
            <a:pPr marL="343080" indent="-342000">
              <a:lnSpc>
                <a:spcPct val="114000"/>
              </a:lnSpc>
              <a:buClr>
                <a:srgbClr val="1F497D"/>
              </a:buClr>
              <a:buFont typeface="Arial"/>
              <a:buChar char="•"/>
            </a:pPr>
            <a:r>
              <a:rPr lang="en-US" sz="2600" b="0" strike="noStrike" spc="-1">
                <a:solidFill>
                  <a:srgbClr val="000000"/>
                </a:solidFill>
                <a:uFill>
                  <a:solidFill>
                    <a:srgbClr val="FFFFFF"/>
                  </a:solidFill>
                </a:uFill>
                <a:latin typeface="Segoe UI"/>
                <a:ea typeface="DejaVu Sans"/>
              </a:rPr>
              <a:t>Advice on program implementation</a:t>
            </a:r>
            <a:endParaRPr lang="en-US" sz="1800" b="0" strike="noStrike" spc="-1">
              <a:solidFill>
                <a:srgbClr val="000000"/>
              </a:solidFill>
              <a:uFill>
                <a:solidFill>
                  <a:srgbClr val="FFFFFF"/>
                </a:solidFill>
              </a:uFill>
              <a:latin typeface="Arial"/>
            </a:endParaRPr>
          </a:p>
          <a:p>
            <a:pPr marL="343080" indent="-342000">
              <a:lnSpc>
                <a:spcPct val="114000"/>
              </a:lnSpc>
              <a:buClr>
                <a:srgbClr val="1F497D"/>
              </a:buClr>
              <a:buFont typeface="Arial"/>
              <a:buChar char="•"/>
            </a:pPr>
            <a:r>
              <a:rPr lang="en-US" sz="2600" b="0" u="sng" strike="noStrike" spc="-1">
                <a:solidFill>
                  <a:srgbClr val="0000FF"/>
                </a:solidFill>
                <a:uFill>
                  <a:solidFill>
                    <a:srgbClr val="FFFFFF"/>
                  </a:solidFill>
                </a:uFill>
                <a:latin typeface="Segoe UI"/>
                <a:ea typeface="DejaVu Sans"/>
                <a:hlinkClick r:id="rId4"/>
              </a:rPr>
              <a:t>OBF Primer </a:t>
            </a:r>
            <a:r>
              <a:rPr lang="en-US" sz="2600" b="0" strike="noStrike" spc="-1">
                <a:solidFill>
                  <a:srgbClr val="000000"/>
                </a:solidFill>
                <a:uFill>
                  <a:solidFill>
                    <a:srgbClr val="FFFFFF"/>
                  </a:solidFill>
                </a:uFill>
                <a:latin typeface="Segoe UI"/>
                <a:ea typeface="DejaVu Sans"/>
              </a:rPr>
              <a:t>and </a:t>
            </a:r>
            <a:r>
              <a:rPr lang="en-US" sz="2600" b="0" u="sng" strike="noStrike" spc="-1">
                <a:solidFill>
                  <a:srgbClr val="0000FF"/>
                </a:solidFill>
                <a:uFill>
                  <a:solidFill>
                    <a:srgbClr val="FFFFFF"/>
                  </a:solidFill>
                </a:uFill>
                <a:latin typeface="Segoe UI"/>
                <a:ea typeface="DejaVu Sans"/>
                <a:hlinkClick r:id="rId5"/>
              </a:rPr>
              <a:t>OBF </a:t>
            </a:r>
            <a:r>
              <a:rPr lang="en-US" sz="2600" b="0" u="sng" strike="noStrike" spc="-1">
                <a:solidFill>
                  <a:srgbClr val="0000FF"/>
                </a:solidFill>
                <a:uFill>
                  <a:solidFill>
                    <a:srgbClr val="FFFFFF"/>
                  </a:solidFill>
                </a:uFill>
                <a:latin typeface="Segoe UI"/>
                <a:ea typeface="DejaVu Sans"/>
                <a:hlinkClick r:id="rId5"/>
              </a:rPr>
              <a:t>How-to-Guide</a:t>
            </a:r>
            <a:endParaRPr lang="en-US" sz="1800" b="0" strike="noStrike" spc="-1">
              <a:solidFill>
                <a:srgbClr val="000000"/>
              </a:solidFill>
              <a:uFill>
                <a:solidFill>
                  <a:srgbClr val="FFFFFF"/>
                </a:solidFill>
              </a:uFill>
              <a:latin typeface="Arial"/>
            </a:endParaRPr>
          </a:p>
        </p:txBody>
      </p:sp>
      <p:sp>
        <p:nvSpPr>
          <p:cNvPr id="356" name="CustomShape 3"/>
          <p:cNvSpPr/>
          <p:nvPr/>
        </p:nvSpPr>
        <p:spPr>
          <a:xfrm>
            <a:off x="0" y="6470640"/>
            <a:ext cx="9142920" cy="386280"/>
          </a:xfrm>
          <a:prstGeom prst="rect">
            <a:avLst/>
          </a:prstGeom>
          <a:solidFill>
            <a:srgbClr val="55BC5C"/>
          </a:solidFill>
          <a:ln>
            <a:noFill/>
          </a:ln>
        </p:spPr>
        <p:style>
          <a:lnRef idx="2">
            <a:schemeClr val="accent1">
              <a:shade val="50000"/>
            </a:schemeClr>
          </a:lnRef>
          <a:fillRef idx="1">
            <a:schemeClr val="accent1"/>
          </a:fillRef>
          <a:effectRef idx="0">
            <a:schemeClr val="accent1"/>
          </a:effectRef>
          <a:fontRef idx="minor"/>
        </p:style>
      </p:sp>
      <p:sp>
        <p:nvSpPr>
          <p:cNvPr id="357" name="CustomShape 4"/>
          <p:cNvSpPr/>
          <p:nvPr/>
        </p:nvSpPr>
        <p:spPr>
          <a:xfrm>
            <a:off x="0" y="6546960"/>
            <a:ext cx="9142920" cy="386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p:style>
      </p:sp>
      <p:sp>
        <p:nvSpPr>
          <p:cNvPr id="358" name="CustomShape 5"/>
          <p:cNvSpPr/>
          <p:nvPr/>
        </p:nvSpPr>
        <p:spPr>
          <a:xfrm>
            <a:off x="6553080" y="6492960"/>
            <a:ext cx="213264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5ABA260C-D6C9-4275-AA0A-0F1CE3AD1FD3}" type="slidenum">
              <a:rPr lang="en-US" sz="1200" b="0" strike="noStrike" spc="-1">
                <a:solidFill>
                  <a:srgbClr val="FFFFFF"/>
                </a:solidFill>
                <a:uFill>
                  <a:solidFill>
                    <a:srgbClr val="FFFFFF"/>
                  </a:solidFill>
                </a:uFill>
                <a:latin typeface="Garamond"/>
                <a:ea typeface="DejaVu Sans"/>
              </a:rPr>
              <a:t>13</a:t>
            </a:fld>
            <a:endParaRPr lang="en-US" sz="1800" b="0" strike="noStrike" spc="-1">
              <a:solidFill>
                <a:srgbClr val="000000"/>
              </a:solidFill>
              <a:uFill>
                <a:solidFill>
                  <a:srgbClr val="FFFFFF"/>
                </a:solidFill>
              </a:uFill>
              <a:latin typeface="Arial"/>
            </a:endParaRPr>
          </a:p>
        </p:txBody>
      </p:sp>
      <p:sp>
        <p:nvSpPr>
          <p:cNvPr id="359" name="CustomShape 6"/>
          <p:cNvSpPr/>
          <p:nvPr/>
        </p:nvSpPr>
        <p:spPr>
          <a:xfrm>
            <a:off x="329760" y="4350240"/>
            <a:ext cx="2108520" cy="1438560"/>
          </a:xfrm>
          <a:prstGeom prst="rect">
            <a:avLst/>
          </a:prstGeom>
          <a:solidFill>
            <a:schemeClr val="tx2"/>
          </a:solidFill>
          <a:ln>
            <a:solidFill>
              <a:schemeClr val="tx1"/>
            </a:solidFill>
          </a:ln>
        </p:spPr>
        <p:style>
          <a:lnRef idx="0">
            <a:scrgbClr r="0" g="0" b="0"/>
          </a:lnRef>
          <a:fillRef idx="0">
            <a:scrgbClr r="0" g="0" b="0"/>
          </a:fillRef>
          <a:effectRef idx="0">
            <a:scrgbClr r="0" g="0" b="0"/>
          </a:effectRef>
          <a:fontRef idx="minor"/>
        </p:style>
        <p:txBody>
          <a:bodyPr lIns="68760" tIns="34200" rIns="68760" bIns="34200"/>
          <a:lstStyle/>
          <a:p>
            <a:pPr>
              <a:lnSpc>
                <a:spcPct val="114000"/>
              </a:lnSpc>
            </a:pPr>
            <a:r>
              <a:rPr lang="en-US" sz="2000" b="0" strike="noStrike" spc="-1" dirty="0">
                <a:solidFill>
                  <a:srgbClr val="FFFFFF"/>
                </a:solidFill>
                <a:uFill>
                  <a:solidFill>
                    <a:srgbClr val="FFFFFF"/>
                  </a:solidFill>
                </a:uFill>
                <a:latin typeface="Georgia"/>
                <a:ea typeface="DejaVu Sans"/>
              </a:rPr>
              <a:t> </a:t>
            </a:r>
            <a:r>
              <a:rPr lang="en-US" sz="1600" b="1" strike="noStrike" spc="-1" dirty="0" smtClean="0">
                <a:solidFill>
                  <a:srgbClr val="FFFFFF"/>
                </a:solidFill>
                <a:uFill>
                  <a:solidFill>
                    <a:srgbClr val="FFFFFF"/>
                  </a:solidFill>
                </a:uFill>
                <a:latin typeface="Segoe UI"/>
                <a:ea typeface="Segoe UI Black"/>
              </a:rPr>
              <a:t>John-Michael Cross</a:t>
            </a:r>
            <a:endParaRPr lang="en-US" sz="2400" spc="-1" dirty="0">
              <a:solidFill>
                <a:srgbClr val="000000"/>
              </a:solidFill>
              <a:uFill>
                <a:solidFill>
                  <a:srgbClr val="FFFFFF"/>
                </a:solidFill>
              </a:uFill>
            </a:endParaRPr>
          </a:p>
          <a:p>
            <a:pPr algn="ctr">
              <a:lnSpc>
                <a:spcPct val="114000"/>
              </a:lnSpc>
            </a:pPr>
            <a:r>
              <a:rPr lang="en-US" sz="1600" b="1" strike="noStrike" spc="-1" dirty="0" smtClean="0">
                <a:solidFill>
                  <a:srgbClr val="FFFFFF"/>
                </a:solidFill>
                <a:uFill>
                  <a:solidFill>
                    <a:srgbClr val="FFFFFF"/>
                  </a:solidFill>
                </a:uFill>
                <a:latin typeface="Segoe UI"/>
                <a:ea typeface="Segoe UI Black"/>
              </a:rPr>
              <a:t>jmcross@eesi.org </a:t>
            </a:r>
            <a:endParaRPr lang="en-US" sz="2400" spc="-1" dirty="0">
              <a:solidFill>
                <a:srgbClr val="000000"/>
              </a:solidFill>
              <a:uFill>
                <a:solidFill>
                  <a:srgbClr val="FFFFFF"/>
                </a:solidFill>
              </a:uFill>
            </a:endParaRPr>
          </a:p>
          <a:p>
            <a:pPr algn="ctr">
              <a:lnSpc>
                <a:spcPct val="114000"/>
              </a:lnSpc>
            </a:pPr>
            <a:r>
              <a:rPr lang="en-US" sz="1600" b="1" strike="noStrike" spc="-1" dirty="0" smtClean="0">
                <a:solidFill>
                  <a:srgbClr val="FFFFFF"/>
                </a:solidFill>
                <a:uFill>
                  <a:solidFill>
                    <a:srgbClr val="FFFFFF"/>
                  </a:solidFill>
                </a:uFill>
                <a:latin typeface="Segoe UI"/>
                <a:ea typeface="Segoe UI Black"/>
              </a:rPr>
              <a:t>202-662-1883</a:t>
            </a:r>
            <a:endParaRPr lang="en-US" sz="2400" spc="-1" dirty="0">
              <a:solidFill>
                <a:srgbClr val="000000"/>
              </a:solidFill>
              <a:uFill>
                <a:solidFill>
                  <a:srgbClr val="FFFFFF"/>
                </a:solidFill>
              </a:uFill>
            </a:endParaRPr>
          </a:p>
          <a:p>
            <a:pPr algn="ctr">
              <a:lnSpc>
                <a:spcPct val="114000"/>
              </a:lnSpc>
            </a:pPr>
            <a:r>
              <a:rPr lang="en-US" sz="1600" b="1" strike="noStrike" spc="-1" dirty="0" smtClean="0">
                <a:solidFill>
                  <a:srgbClr val="FFFFFF"/>
                </a:solidFill>
                <a:uFill>
                  <a:solidFill>
                    <a:srgbClr val="FFFFFF"/>
                  </a:solidFill>
                </a:uFill>
                <a:latin typeface="Segoe UI"/>
                <a:ea typeface="Segoe UI Black"/>
              </a:rPr>
              <a:t>www.eesi.org/OBF</a:t>
            </a:r>
            <a:endParaRPr lang="en-US" sz="28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CustomShape 1"/>
          <p:cNvSpPr/>
          <p:nvPr/>
        </p:nvSpPr>
        <p:spPr>
          <a:xfrm>
            <a:off x="0" y="6470640"/>
            <a:ext cx="9142920" cy="386280"/>
          </a:xfrm>
          <a:prstGeom prst="rect">
            <a:avLst/>
          </a:prstGeom>
          <a:solidFill>
            <a:srgbClr val="55BC5C"/>
          </a:solidFill>
          <a:ln>
            <a:noFill/>
          </a:ln>
        </p:spPr>
        <p:style>
          <a:lnRef idx="2">
            <a:schemeClr val="accent1">
              <a:shade val="50000"/>
            </a:schemeClr>
          </a:lnRef>
          <a:fillRef idx="1">
            <a:schemeClr val="accent1"/>
          </a:fillRef>
          <a:effectRef idx="0">
            <a:schemeClr val="accent1"/>
          </a:effectRef>
          <a:fontRef idx="minor"/>
        </p:style>
      </p:sp>
      <p:sp>
        <p:nvSpPr>
          <p:cNvPr id="194" name="CustomShape 2"/>
          <p:cNvSpPr/>
          <p:nvPr/>
        </p:nvSpPr>
        <p:spPr>
          <a:xfrm>
            <a:off x="0" y="6546960"/>
            <a:ext cx="9142920" cy="386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p:style>
      </p:sp>
      <p:sp>
        <p:nvSpPr>
          <p:cNvPr id="195" name="CustomShape 3"/>
          <p:cNvSpPr/>
          <p:nvPr/>
        </p:nvSpPr>
        <p:spPr>
          <a:xfrm>
            <a:off x="380880" y="152280"/>
            <a:ext cx="8228520" cy="1141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4400" b="1" u="sng" strike="noStrike" cap="small" spc="-1">
                <a:solidFill>
                  <a:srgbClr val="1F497D"/>
                </a:solidFill>
                <a:uFill>
                  <a:solidFill>
                    <a:srgbClr val="1F497D"/>
                  </a:solidFill>
                </a:uFill>
                <a:latin typeface="Segoe UI Black"/>
                <a:ea typeface="Segoe UI Black"/>
              </a:rPr>
              <a:t>On-Bill Programs</a:t>
            </a:r>
            <a:endParaRPr lang="en-US" sz="1800" b="0" strike="noStrike" spc="-1">
              <a:solidFill>
                <a:srgbClr val="000000"/>
              </a:solidFill>
              <a:uFill>
                <a:solidFill>
                  <a:srgbClr val="FFFFFF"/>
                </a:solidFill>
              </a:uFill>
              <a:latin typeface="Arial"/>
            </a:endParaRPr>
          </a:p>
        </p:txBody>
      </p:sp>
      <p:sp>
        <p:nvSpPr>
          <p:cNvPr id="196" name="CustomShape 4"/>
          <p:cNvSpPr/>
          <p:nvPr/>
        </p:nvSpPr>
        <p:spPr>
          <a:xfrm>
            <a:off x="304920" y="1432080"/>
            <a:ext cx="8533440" cy="4941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000">
              <a:lnSpc>
                <a:spcPct val="100000"/>
              </a:lnSpc>
              <a:spcAft>
                <a:spcPts val="1200"/>
              </a:spcAft>
              <a:buClr>
                <a:srgbClr val="1F497D"/>
              </a:buClr>
              <a:buFont typeface="Arial"/>
              <a:buChar char="•"/>
            </a:pPr>
            <a:r>
              <a:rPr lang="en-US" sz="3000" b="0" strike="noStrike" spc="-1" dirty="0">
                <a:solidFill>
                  <a:srgbClr val="000000"/>
                </a:solidFill>
                <a:uFill>
                  <a:solidFill>
                    <a:srgbClr val="FFFFFF"/>
                  </a:solidFill>
                </a:uFill>
                <a:latin typeface="Segoe UI"/>
                <a:ea typeface="DejaVu Sans"/>
              </a:rPr>
              <a:t>Utilities finance energy/water improvements to customers’ homes (or facilitate 3</a:t>
            </a:r>
            <a:r>
              <a:rPr lang="en-US" sz="3000" b="0" strike="noStrike" spc="-1" baseline="30000" dirty="0">
                <a:solidFill>
                  <a:srgbClr val="000000"/>
                </a:solidFill>
                <a:uFill>
                  <a:solidFill>
                    <a:srgbClr val="FFFFFF"/>
                  </a:solidFill>
                </a:uFill>
                <a:latin typeface="Segoe UI"/>
                <a:ea typeface="DejaVu Sans"/>
              </a:rPr>
              <a:t>rd</a:t>
            </a:r>
            <a:r>
              <a:rPr lang="en-US" sz="3000" b="0" strike="noStrike" spc="-1" dirty="0">
                <a:solidFill>
                  <a:srgbClr val="000000"/>
                </a:solidFill>
                <a:uFill>
                  <a:solidFill>
                    <a:srgbClr val="FFFFFF"/>
                  </a:solidFill>
                </a:uFill>
                <a:latin typeface="Segoe UI"/>
                <a:ea typeface="DejaVu Sans"/>
              </a:rPr>
              <a:t> party financing)</a:t>
            </a:r>
            <a:r>
              <a:rPr lang="en-US" sz="3200" b="0" strike="noStrike" spc="-1" dirty="0">
                <a:solidFill>
                  <a:srgbClr val="000000"/>
                </a:solidFill>
                <a:uFill>
                  <a:solidFill>
                    <a:srgbClr val="FFFFFF"/>
                  </a:solidFill>
                </a:uFill>
                <a:latin typeface="Segoe UI"/>
                <a:ea typeface="DejaVu Sans"/>
              </a:rPr>
              <a:t> </a:t>
            </a:r>
            <a:endParaRPr lang="en-US" sz="1800" b="0" strike="noStrike" spc="-1" dirty="0">
              <a:solidFill>
                <a:srgbClr val="000000"/>
              </a:solidFill>
              <a:uFill>
                <a:solidFill>
                  <a:srgbClr val="FFFFFF"/>
                </a:solidFill>
              </a:uFill>
              <a:latin typeface="Arial"/>
            </a:endParaRPr>
          </a:p>
          <a:p>
            <a:pPr marL="343080" indent="-342000">
              <a:lnSpc>
                <a:spcPct val="100000"/>
              </a:lnSpc>
              <a:spcAft>
                <a:spcPts val="1200"/>
              </a:spcAft>
              <a:buClr>
                <a:srgbClr val="1F497D"/>
              </a:buClr>
              <a:buFont typeface="Arial"/>
              <a:buChar char="•"/>
            </a:pPr>
            <a:r>
              <a:rPr lang="en-US" sz="3000" b="0" strike="noStrike" spc="-1" dirty="0">
                <a:solidFill>
                  <a:srgbClr val="000000"/>
                </a:solidFill>
                <a:uFill>
                  <a:solidFill>
                    <a:srgbClr val="FFFFFF"/>
                  </a:solidFill>
                </a:uFill>
                <a:latin typeface="Segoe UI"/>
                <a:ea typeface="DejaVu Sans"/>
              </a:rPr>
              <a:t>Loans (or tariff charges) are repaid on the customer’s monthly utility bill</a:t>
            </a:r>
            <a:endParaRPr lang="en-US" sz="1800" b="0" strike="noStrike" spc="-1" dirty="0">
              <a:solidFill>
                <a:srgbClr val="000000"/>
              </a:solidFill>
              <a:uFill>
                <a:solidFill>
                  <a:srgbClr val="FFFFFF"/>
                </a:solidFill>
              </a:uFill>
              <a:latin typeface="Arial"/>
            </a:endParaRPr>
          </a:p>
          <a:p>
            <a:pPr marL="343080" indent="-342000">
              <a:lnSpc>
                <a:spcPct val="100000"/>
              </a:lnSpc>
              <a:spcAft>
                <a:spcPts val="1200"/>
              </a:spcAft>
              <a:buClr>
                <a:srgbClr val="1F497D"/>
              </a:buClr>
              <a:buFont typeface="Arial"/>
              <a:buChar char="•"/>
            </a:pPr>
            <a:r>
              <a:rPr lang="en-US" sz="3000" b="0" strike="noStrike" spc="-1" dirty="0">
                <a:solidFill>
                  <a:srgbClr val="000000"/>
                </a:solidFill>
                <a:uFill>
                  <a:solidFill>
                    <a:srgbClr val="FFFFFF"/>
                  </a:solidFill>
                </a:uFill>
                <a:latin typeface="Segoe UI"/>
                <a:ea typeface="DejaVu Sans"/>
              </a:rPr>
              <a:t>Payments are at least partially offset by savings from the financed improvements</a:t>
            </a:r>
            <a:endParaRPr lang="en-US" sz="1800" b="0" strike="noStrike" spc="-1" dirty="0">
              <a:solidFill>
                <a:srgbClr val="000000"/>
              </a:solidFill>
              <a:uFill>
                <a:solidFill>
                  <a:srgbClr val="FFFFFF"/>
                </a:solidFill>
              </a:uFill>
              <a:latin typeface="Arial"/>
            </a:endParaRPr>
          </a:p>
          <a:p>
            <a:pPr marL="343080" indent="-342000">
              <a:lnSpc>
                <a:spcPct val="90000"/>
              </a:lnSpc>
              <a:spcAft>
                <a:spcPts val="1200"/>
              </a:spcAft>
              <a:buClr>
                <a:srgbClr val="1F497D"/>
              </a:buClr>
              <a:buFont typeface="Arial"/>
              <a:buChar char="•"/>
            </a:pPr>
            <a:r>
              <a:rPr lang="en-US" sz="3000" b="0" strike="noStrike" spc="-1" dirty="0">
                <a:solidFill>
                  <a:srgbClr val="000000"/>
                </a:solidFill>
                <a:uFill>
                  <a:solidFill>
                    <a:srgbClr val="FFFFFF"/>
                  </a:solidFill>
                </a:uFill>
                <a:latin typeface="Segoe UI"/>
                <a:ea typeface="DejaVu Sans"/>
              </a:rPr>
              <a:t>At least </a:t>
            </a:r>
            <a:r>
              <a:rPr lang="en-US" sz="3000" b="0" strike="noStrike" spc="-1" dirty="0" smtClean="0">
                <a:solidFill>
                  <a:srgbClr val="000000"/>
                </a:solidFill>
                <a:uFill>
                  <a:solidFill>
                    <a:srgbClr val="FFFFFF"/>
                  </a:solidFill>
                </a:uFill>
                <a:latin typeface="Segoe UI"/>
                <a:ea typeface="DejaVu Sans"/>
              </a:rPr>
              <a:t>92 utilities </a:t>
            </a:r>
            <a:r>
              <a:rPr lang="en-US" sz="3000" b="0" strike="noStrike" spc="-1" dirty="0">
                <a:solidFill>
                  <a:srgbClr val="000000"/>
                </a:solidFill>
                <a:uFill>
                  <a:solidFill>
                    <a:srgbClr val="FFFFFF"/>
                  </a:solidFill>
                </a:uFill>
                <a:latin typeface="Segoe UI"/>
                <a:ea typeface="DejaVu Sans"/>
              </a:rPr>
              <a:t>in </a:t>
            </a:r>
            <a:r>
              <a:rPr lang="en-US" sz="3000" b="0" strike="noStrike" spc="-1" dirty="0" smtClean="0">
                <a:solidFill>
                  <a:srgbClr val="000000"/>
                </a:solidFill>
                <a:uFill>
                  <a:solidFill>
                    <a:srgbClr val="FFFFFF"/>
                  </a:solidFill>
                </a:uFill>
                <a:latin typeface="Segoe UI"/>
                <a:ea typeface="DejaVu Sans"/>
              </a:rPr>
              <a:t>37 </a:t>
            </a:r>
            <a:r>
              <a:rPr lang="en-US" sz="3000" b="0" strike="noStrike" spc="-1" dirty="0">
                <a:solidFill>
                  <a:srgbClr val="000000"/>
                </a:solidFill>
                <a:uFill>
                  <a:solidFill>
                    <a:srgbClr val="FFFFFF"/>
                  </a:solidFill>
                </a:uFill>
                <a:latin typeface="Segoe UI"/>
                <a:ea typeface="DejaVu Sans"/>
              </a:rPr>
              <a:t>states offer “on-bill” in some form, with many variations</a:t>
            </a:r>
            <a:endParaRPr lang="en-US" sz="1800" b="0" strike="noStrike" spc="-1" dirty="0">
              <a:solidFill>
                <a:srgbClr val="000000"/>
              </a:solidFill>
              <a:uFill>
                <a:solidFill>
                  <a:srgbClr val="FFFFFF"/>
                </a:solidFill>
              </a:uFill>
              <a:latin typeface="Arial"/>
            </a:endParaRPr>
          </a:p>
          <a:p>
            <a:pPr>
              <a:lnSpc>
                <a:spcPct val="100000"/>
              </a:lnSpc>
            </a:pPr>
            <a:endParaRPr lang="en-US" sz="1800" b="0" strike="noStrike" spc="-1" dirty="0">
              <a:solidFill>
                <a:srgbClr val="000000"/>
              </a:solidFill>
              <a:uFill>
                <a:solidFill>
                  <a:srgbClr val="FFFFFF"/>
                </a:solidFill>
              </a:uFill>
              <a:latin typeface="Arial"/>
            </a:endParaRPr>
          </a:p>
          <a:p>
            <a:pPr>
              <a:lnSpc>
                <a:spcPct val="100000"/>
              </a:lnSpc>
            </a:pPr>
            <a:endParaRPr lang="en-US" sz="1800" b="0" strike="noStrike" spc="-1" dirty="0">
              <a:solidFill>
                <a:srgbClr val="000000"/>
              </a:solidFill>
              <a:uFill>
                <a:solidFill>
                  <a:srgbClr val="FFFFFF"/>
                </a:solidFill>
              </a:uFill>
              <a:latin typeface="Arial"/>
            </a:endParaRPr>
          </a:p>
        </p:txBody>
      </p:sp>
      <p:sp>
        <p:nvSpPr>
          <p:cNvPr id="197" name="CustomShape 5"/>
          <p:cNvSpPr/>
          <p:nvPr/>
        </p:nvSpPr>
        <p:spPr>
          <a:xfrm>
            <a:off x="6553080" y="6492960"/>
            <a:ext cx="213264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C1E6937B-53E1-4A95-8AE7-49B2BDE24881}" type="slidenum">
              <a:rPr lang="en-US" sz="1200" b="0" strike="noStrike" spc="-1">
                <a:solidFill>
                  <a:srgbClr val="FFFFFF"/>
                </a:solidFill>
                <a:uFill>
                  <a:solidFill>
                    <a:srgbClr val="FFFFFF"/>
                  </a:solidFill>
                </a:uFill>
                <a:latin typeface="Garamond"/>
                <a:ea typeface="DejaVu Sans"/>
              </a:rPr>
              <a:t>2</a:t>
            </a:fld>
            <a:endParaRPr lang="en-U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CustomShape 1"/>
          <p:cNvSpPr/>
          <p:nvPr/>
        </p:nvSpPr>
        <p:spPr>
          <a:xfrm>
            <a:off x="0" y="6470640"/>
            <a:ext cx="9142920" cy="386280"/>
          </a:xfrm>
          <a:prstGeom prst="rect">
            <a:avLst/>
          </a:prstGeom>
          <a:solidFill>
            <a:srgbClr val="55BC5C"/>
          </a:solidFill>
          <a:ln>
            <a:noFill/>
          </a:ln>
        </p:spPr>
        <p:style>
          <a:lnRef idx="2">
            <a:schemeClr val="accent1">
              <a:shade val="50000"/>
            </a:schemeClr>
          </a:lnRef>
          <a:fillRef idx="1">
            <a:schemeClr val="accent1"/>
          </a:fillRef>
          <a:effectRef idx="0">
            <a:schemeClr val="accent1"/>
          </a:effectRef>
          <a:fontRef idx="minor"/>
        </p:style>
      </p:sp>
      <p:sp>
        <p:nvSpPr>
          <p:cNvPr id="205" name="CustomShape 2"/>
          <p:cNvSpPr/>
          <p:nvPr/>
        </p:nvSpPr>
        <p:spPr>
          <a:xfrm>
            <a:off x="0" y="6546960"/>
            <a:ext cx="9142920" cy="386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p:style>
      </p:sp>
      <p:sp>
        <p:nvSpPr>
          <p:cNvPr id="206" name="CustomShape 3"/>
          <p:cNvSpPr/>
          <p:nvPr/>
        </p:nvSpPr>
        <p:spPr>
          <a:xfrm>
            <a:off x="380880" y="152280"/>
            <a:ext cx="8228520" cy="1141920"/>
          </a:xfrm>
          <a:prstGeom prst="rect">
            <a:avLst/>
          </a:prstGeom>
          <a:noFill/>
          <a:ln>
            <a:noFill/>
          </a:ln>
        </p:spPr>
        <p:style>
          <a:lnRef idx="0">
            <a:scrgbClr r="0" g="0" b="0"/>
          </a:lnRef>
          <a:fillRef idx="0">
            <a:scrgbClr r="0" g="0" b="0"/>
          </a:fillRef>
          <a:effectRef idx="0">
            <a:scrgbClr r="0" g="0" b="0"/>
          </a:effectRef>
          <a:fontRef idx="minor"/>
        </p:style>
      </p:sp>
      <p:sp>
        <p:nvSpPr>
          <p:cNvPr id="207" name="CustomShape 4"/>
          <p:cNvSpPr/>
          <p:nvPr/>
        </p:nvSpPr>
        <p:spPr>
          <a:xfrm>
            <a:off x="304920" y="1477080"/>
            <a:ext cx="8533440" cy="5338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en-US" sz="1800" b="0" strike="noStrike" spc="-1">
              <a:solidFill>
                <a:srgbClr val="000000"/>
              </a:solidFill>
              <a:uFill>
                <a:solidFill>
                  <a:srgbClr val="FFFFFF"/>
                </a:solidFill>
              </a:uFill>
              <a:latin typeface="Arial"/>
            </a:endParaRPr>
          </a:p>
          <a:p>
            <a:pPr>
              <a:lnSpc>
                <a:spcPct val="100000"/>
              </a:lnSpc>
            </a:pPr>
            <a:endParaRPr lang="en-US" sz="1800" b="0" strike="noStrike" spc="-1">
              <a:solidFill>
                <a:srgbClr val="000000"/>
              </a:solidFill>
              <a:uFill>
                <a:solidFill>
                  <a:srgbClr val="FFFFFF"/>
                </a:solidFill>
              </a:uFill>
              <a:latin typeface="Arial"/>
            </a:endParaRPr>
          </a:p>
          <a:p>
            <a:pPr>
              <a:lnSpc>
                <a:spcPct val="100000"/>
              </a:lnSpc>
            </a:pPr>
            <a:endParaRPr lang="en-US" sz="1800" b="0" strike="noStrike" spc="-1">
              <a:solidFill>
                <a:srgbClr val="000000"/>
              </a:solidFill>
              <a:uFill>
                <a:solidFill>
                  <a:srgbClr val="FFFFFF"/>
                </a:solidFill>
              </a:uFill>
              <a:latin typeface="Arial"/>
            </a:endParaRPr>
          </a:p>
        </p:txBody>
      </p:sp>
      <p:sp>
        <p:nvSpPr>
          <p:cNvPr id="208" name="CustomShape 5"/>
          <p:cNvSpPr/>
          <p:nvPr/>
        </p:nvSpPr>
        <p:spPr>
          <a:xfrm>
            <a:off x="6553080" y="6492960"/>
            <a:ext cx="213264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2C0801AD-8CAB-4B03-B3AD-087E891FB264}" type="slidenum">
              <a:rPr lang="en-US" sz="1200" b="0" strike="noStrike" spc="-1">
                <a:solidFill>
                  <a:srgbClr val="FFFFFF"/>
                </a:solidFill>
                <a:uFill>
                  <a:solidFill>
                    <a:srgbClr val="FFFFFF"/>
                  </a:solidFill>
                </a:uFill>
                <a:latin typeface="Garamond"/>
                <a:ea typeface="DejaVu Sans"/>
              </a:rPr>
              <a:t>3</a:t>
            </a:fld>
            <a:endParaRPr lang="en-US" sz="1800" b="0" strike="noStrike" spc="-1">
              <a:solidFill>
                <a:srgbClr val="000000"/>
              </a:solidFill>
              <a:uFill>
                <a:solidFill>
                  <a:srgbClr val="FFFFFF"/>
                </a:solidFill>
              </a:uFill>
              <a:latin typeface="Arial"/>
            </a:endParaRPr>
          </a:p>
        </p:txBody>
      </p:sp>
      <p:sp>
        <p:nvSpPr>
          <p:cNvPr id="209" name="CustomShape 6"/>
          <p:cNvSpPr/>
          <p:nvPr/>
        </p:nvSpPr>
        <p:spPr>
          <a:xfrm>
            <a:off x="533160" y="304560"/>
            <a:ext cx="8228520" cy="1141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4400" b="1" u="sng" strike="noStrike" cap="small" spc="-1" dirty="0" smtClean="0">
                <a:solidFill>
                  <a:srgbClr val="1F497D"/>
                </a:solidFill>
                <a:uFill>
                  <a:solidFill>
                    <a:srgbClr val="1F497D"/>
                  </a:solidFill>
                </a:uFill>
                <a:latin typeface="Segoe UI Black"/>
                <a:ea typeface="Segoe UI Black"/>
              </a:rPr>
              <a:t>On-Bill </a:t>
            </a:r>
            <a:r>
              <a:rPr lang="en-US" sz="4400" b="1" u="sng" strike="noStrike" cap="small" spc="-1" dirty="0">
                <a:solidFill>
                  <a:srgbClr val="1F497D"/>
                </a:solidFill>
                <a:uFill>
                  <a:solidFill>
                    <a:srgbClr val="1F497D"/>
                  </a:solidFill>
                </a:uFill>
                <a:latin typeface="Segoe UI Black"/>
                <a:ea typeface="Segoe UI Black"/>
              </a:rPr>
              <a:t>Financing</a:t>
            </a:r>
            <a:endParaRPr lang="en-US" sz="1800" b="0" strike="noStrike" spc="-1" dirty="0">
              <a:solidFill>
                <a:srgbClr val="000000"/>
              </a:solidFill>
              <a:uFill>
                <a:solidFill>
                  <a:srgbClr val="FFFFFF"/>
                </a:solidFill>
              </a:uFill>
              <a:latin typeface="Arial"/>
            </a:endParaRPr>
          </a:p>
        </p:txBody>
      </p:sp>
      <p:pic>
        <p:nvPicPr>
          <p:cNvPr id="210" name="Picture 2"/>
          <p:cNvPicPr/>
          <p:nvPr/>
        </p:nvPicPr>
        <p:blipFill>
          <a:blip r:embed="rId3"/>
          <a:stretch/>
        </p:blipFill>
        <p:spPr>
          <a:xfrm>
            <a:off x="533160" y="1815920"/>
            <a:ext cx="8076240" cy="3026535"/>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CustomShape 1"/>
          <p:cNvSpPr/>
          <p:nvPr/>
        </p:nvSpPr>
        <p:spPr>
          <a:xfrm>
            <a:off x="405000" y="5383440"/>
            <a:ext cx="8738640" cy="941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200" b="0" strike="noStrike" spc="-1">
                <a:solidFill>
                  <a:srgbClr val="000000"/>
                </a:solidFill>
                <a:uFill>
                  <a:solidFill>
                    <a:srgbClr val="FFFFFF"/>
                  </a:solidFill>
                </a:uFill>
                <a:latin typeface="Segoe UI"/>
                <a:ea typeface="DejaVu Sans"/>
              </a:rPr>
              <a:t>Average first-year results for the 125 participants in South Carolina cooperatives’ “Help My House” on-bill financing pilot program</a:t>
            </a:r>
            <a:endParaRPr lang="en-US" sz="1800" b="0" strike="noStrike" spc="-1">
              <a:solidFill>
                <a:srgbClr val="000000"/>
              </a:solidFill>
              <a:uFill>
                <a:solidFill>
                  <a:srgbClr val="FFFFFF"/>
                </a:solidFill>
              </a:uFill>
              <a:latin typeface="Arial"/>
            </a:endParaRPr>
          </a:p>
        </p:txBody>
      </p:sp>
      <p:pic>
        <p:nvPicPr>
          <p:cNvPr id="199" name="Content Placeholder 5"/>
          <p:cNvPicPr/>
          <p:nvPr/>
        </p:nvPicPr>
        <p:blipFill>
          <a:blip r:embed="rId3"/>
          <a:stretch/>
        </p:blipFill>
        <p:spPr>
          <a:xfrm>
            <a:off x="534600" y="1316880"/>
            <a:ext cx="7200000" cy="3915000"/>
          </a:xfrm>
          <a:prstGeom prst="rect">
            <a:avLst/>
          </a:prstGeom>
          <a:ln>
            <a:noFill/>
          </a:ln>
        </p:spPr>
      </p:pic>
      <p:sp>
        <p:nvSpPr>
          <p:cNvPr id="200" name="CustomShape 2"/>
          <p:cNvSpPr/>
          <p:nvPr/>
        </p:nvSpPr>
        <p:spPr>
          <a:xfrm>
            <a:off x="0" y="6470640"/>
            <a:ext cx="9142920" cy="386280"/>
          </a:xfrm>
          <a:prstGeom prst="rect">
            <a:avLst/>
          </a:prstGeom>
          <a:solidFill>
            <a:srgbClr val="55BC5C"/>
          </a:solidFill>
          <a:ln>
            <a:noFill/>
          </a:ln>
        </p:spPr>
        <p:style>
          <a:lnRef idx="2">
            <a:schemeClr val="accent1">
              <a:shade val="50000"/>
            </a:schemeClr>
          </a:lnRef>
          <a:fillRef idx="1">
            <a:schemeClr val="accent1"/>
          </a:fillRef>
          <a:effectRef idx="0">
            <a:schemeClr val="accent1"/>
          </a:effectRef>
          <a:fontRef idx="minor"/>
        </p:style>
      </p:sp>
      <p:sp>
        <p:nvSpPr>
          <p:cNvPr id="201" name="CustomShape 3"/>
          <p:cNvSpPr/>
          <p:nvPr/>
        </p:nvSpPr>
        <p:spPr>
          <a:xfrm>
            <a:off x="0" y="6546960"/>
            <a:ext cx="9142920" cy="386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p:style>
      </p:sp>
      <p:sp>
        <p:nvSpPr>
          <p:cNvPr id="202" name="CustomShape 4"/>
          <p:cNvSpPr/>
          <p:nvPr/>
        </p:nvSpPr>
        <p:spPr>
          <a:xfrm>
            <a:off x="6553080" y="6492960"/>
            <a:ext cx="213264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C3D57701-ABC9-4CFA-998C-6009F0A9EBE5}" type="slidenum">
              <a:rPr lang="en-US" sz="1200" b="0" strike="noStrike" spc="-1">
                <a:solidFill>
                  <a:srgbClr val="FFFFFF"/>
                </a:solidFill>
                <a:uFill>
                  <a:solidFill>
                    <a:srgbClr val="FFFFFF"/>
                  </a:solidFill>
                </a:uFill>
                <a:latin typeface="Garamond"/>
                <a:ea typeface="DejaVu Sans"/>
              </a:rPr>
              <a:t>4</a:t>
            </a:fld>
            <a:endParaRPr lang="en-US" sz="1800" b="0" strike="noStrike" spc="-1">
              <a:solidFill>
                <a:srgbClr val="000000"/>
              </a:solidFill>
              <a:uFill>
                <a:solidFill>
                  <a:srgbClr val="FFFFFF"/>
                </a:solidFill>
              </a:uFill>
              <a:latin typeface="Arial"/>
            </a:endParaRPr>
          </a:p>
        </p:txBody>
      </p:sp>
      <p:sp>
        <p:nvSpPr>
          <p:cNvPr id="203" name="CustomShape 5"/>
          <p:cNvSpPr/>
          <p:nvPr/>
        </p:nvSpPr>
        <p:spPr>
          <a:xfrm>
            <a:off x="225000" y="152280"/>
            <a:ext cx="8828280" cy="1141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4000" b="1" u="sng" strike="noStrike" cap="small" spc="-1">
                <a:solidFill>
                  <a:srgbClr val="1F497D"/>
                </a:solidFill>
                <a:uFill>
                  <a:solidFill>
                    <a:srgbClr val="1F497D"/>
                  </a:solidFill>
                </a:uFill>
                <a:latin typeface="Segoe UI Black"/>
                <a:ea typeface="Segoe UI Black"/>
              </a:rPr>
              <a:t>Saving and Repaying “On The Bill”</a:t>
            </a:r>
            <a:endParaRPr lang="en-U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CustomShape 1"/>
          <p:cNvSpPr/>
          <p:nvPr/>
        </p:nvSpPr>
        <p:spPr>
          <a:xfrm>
            <a:off x="380880" y="152280"/>
            <a:ext cx="8762040" cy="970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4400" b="1" u="sng" strike="noStrike" cap="small" spc="-1">
                <a:solidFill>
                  <a:srgbClr val="1F497D"/>
                </a:solidFill>
                <a:uFill>
                  <a:solidFill>
                    <a:srgbClr val="1F497D"/>
                  </a:solidFill>
                </a:uFill>
                <a:latin typeface="Segoe UI Black"/>
                <a:ea typeface="Segoe UI Black"/>
              </a:rPr>
              <a:t>States with On-Bill Programs</a:t>
            </a:r>
            <a:endParaRPr lang="en-US" sz="1800" b="0" strike="noStrike" spc="-1">
              <a:solidFill>
                <a:srgbClr val="000000"/>
              </a:solidFill>
              <a:uFill>
                <a:solidFill>
                  <a:srgbClr val="FFFFFF"/>
                </a:solidFill>
              </a:uFill>
              <a:latin typeface="Arial"/>
            </a:endParaRPr>
          </a:p>
        </p:txBody>
      </p:sp>
      <p:sp>
        <p:nvSpPr>
          <p:cNvPr id="237" name="CustomShape 2"/>
          <p:cNvSpPr/>
          <p:nvPr/>
        </p:nvSpPr>
        <p:spPr>
          <a:xfrm>
            <a:off x="0" y="6470640"/>
            <a:ext cx="9142920" cy="386280"/>
          </a:xfrm>
          <a:prstGeom prst="rect">
            <a:avLst/>
          </a:prstGeom>
          <a:solidFill>
            <a:srgbClr val="55BC5C"/>
          </a:solidFill>
          <a:ln>
            <a:noFill/>
          </a:ln>
        </p:spPr>
        <p:style>
          <a:lnRef idx="2">
            <a:schemeClr val="accent1">
              <a:shade val="50000"/>
            </a:schemeClr>
          </a:lnRef>
          <a:fillRef idx="1">
            <a:schemeClr val="accent1"/>
          </a:fillRef>
          <a:effectRef idx="0">
            <a:schemeClr val="accent1"/>
          </a:effectRef>
          <a:fontRef idx="minor"/>
        </p:style>
      </p:sp>
      <p:sp>
        <p:nvSpPr>
          <p:cNvPr id="238" name="CustomShape 3"/>
          <p:cNvSpPr/>
          <p:nvPr/>
        </p:nvSpPr>
        <p:spPr>
          <a:xfrm>
            <a:off x="0" y="6546960"/>
            <a:ext cx="9142920" cy="386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p:style>
      </p:sp>
      <p:sp>
        <p:nvSpPr>
          <p:cNvPr id="239" name="CustomShape 4"/>
          <p:cNvSpPr/>
          <p:nvPr/>
        </p:nvSpPr>
        <p:spPr>
          <a:xfrm>
            <a:off x="6553080" y="6492960"/>
            <a:ext cx="213264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AB06C467-B71C-4EA4-81FC-0895B6A3B919}" type="slidenum">
              <a:rPr lang="en-US" sz="1200" b="0" strike="noStrike" spc="-1">
                <a:solidFill>
                  <a:srgbClr val="FFFFFF"/>
                </a:solidFill>
                <a:uFill>
                  <a:solidFill>
                    <a:srgbClr val="FFFFFF"/>
                  </a:solidFill>
                </a:uFill>
                <a:latin typeface="Garamond"/>
                <a:ea typeface="DejaVu Sans"/>
              </a:rPr>
              <a:t>5</a:t>
            </a:fld>
            <a:endParaRPr lang="en-US" sz="1800" b="0" strike="noStrike" spc="-1">
              <a:solidFill>
                <a:srgbClr val="000000"/>
              </a:solidFill>
              <a:uFill>
                <a:solidFill>
                  <a:srgbClr val="FFFFFF"/>
                </a:solidFill>
              </a:uFill>
              <a:latin typeface="Arial"/>
            </a:endParaRPr>
          </a:p>
        </p:txBody>
      </p:sp>
      <p:sp>
        <p:nvSpPr>
          <p:cNvPr id="240" name="CustomShape 5"/>
          <p:cNvSpPr/>
          <p:nvPr/>
        </p:nvSpPr>
        <p:spPr>
          <a:xfrm>
            <a:off x="2518920" y="5005440"/>
            <a:ext cx="181080" cy="208080"/>
          </a:xfrm>
          <a:custGeom>
            <a:avLst/>
            <a:gdLst/>
            <a:ahLst/>
            <a:cxnLst/>
            <a:rect l="l" t="t" r="r" b="b"/>
            <a:pathLst>
              <a:path w="120" h="160">
                <a:moveTo>
                  <a:pt x="32" y="160"/>
                </a:moveTo>
                <a:lnTo>
                  <a:pt x="64" y="120"/>
                </a:lnTo>
                <a:lnTo>
                  <a:pt x="120" y="96"/>
                </a:lnTo>
                <a:lnTo>
                  <a:pt x="104" y="72"/>
                </a:lnTo>
                <a:lnTo>
                  <a:pt x="104" y="64"/>
                </a:lnTo>
                <a:lnTo>
                  <a:pt x="88" y="64"/>
                </a:lnTo>
                <a:lnTo>
                  <a:pt x="80" y="48"/>
                </a:lnTo>
                <a:lnTo>
                  <a:pt x="72" y="32"/>
                </a:lnTo>
                <a:lnTo>
                  <a:pt x="32" y="8"/>
                </a:lnTo>
                <a:lnTo>
                  <a:pt x="16" y="0"/>
                </a:lnTo>
                <a:lnTo>
                  <a:pt x="8" y="8"/>
                </a:lnTo>
                <a:lnTo>
                  <a:pt x="0" y="64"/>
                </a:lnTo>
                <a:lnTo>
                  <a:pt x="0" y="104"/>
                </a:lnTo>
                <a:lnTo>
                  <a:pt x="0" y="120"/>
                </a:lnTo>
                <a:lnTo>
                  <a:pt x="0" y="136"/>
                </a:lnTo>
                <a:lnTo>
                  <a:pt x="16" y="144"/>
                </a:lnTo>
                <a:lnTo>
                  <a:pt x="24" y="160"/>
                </a:lnTo>
                <a:lnTo>
                  <a:pt x="32" y="160"/>
                </a:lnTo>
                <a:close/>
              </a:path>
            </a:pathLst>
          </a:custGeom>
          <a:solidFill>
            <a:srgbClr val="00B050"/>
          </a:solidFill>
          <a:ln w="6480">
            <a:solidFill>
              <a:schemeClr val="tx1"/>
            </a:solidFill>
            <a:round/>
          </a:ln>
        </p:spPr>
        <p:style>
          <a:lnRef idx="0">
            <a:scrgbClr r="0" g="0" b="0"/>
          </a:lnRef>
          <a:fillRef idx="0">
            <a:scrgbClr r="0" g="0" b="0"/>
          </a:fillRef>
          <a:effectRef idx="0">
            <a:scrgbClr r="0" g="0" b="0"/>
          </a:effectRef>
          <a:fontRef idx="minor"/>
        </p:style>
      </p:sp>
      <p:sp>
        <p:nvSpPr>
          <p:cNvPr id="241" name="CustomShape 6"/>
          <p:cNvSpPr/>
          <p:nvPr/>
        </p:nvSpPr>
        <p:spPr>
          <a:xfrm>
            <a:off x="2410200" y="4891320"/>
            <a:ext cx="96120" cy="61920"/>
          </a:xfrm>
          <a:custGeom>
            <a:avLst/>
            <a:gdLst/>
            <a:ahLst/>
            <a:cxnLst/>
            <a:rect l="l" t="t" r="r" b="b"/>
            <a:pathLst>
              <a:path w="64" h="48">
                <a:moveTo>
                  <a:pt x="24" y="16"/>
                </a:moveTo>
                <a:lnTo>
                  <a:pt x="0" y="0"/>
                </a:lnTo>
                <a:lnTo>
                  <a:pt x="0" y="24"/>
                </a:lnTo>
                <a:lnTo>
                  <a:pt x="16" y="32"/>
                </a:lnTo>
                <a:lnTo>
                  <a:pt x="16" y="40"/>
                </a:lnTo>
                <a:lnTo>
                  <a:pt x="32" y="48"/>
                </a:lnTo>
                <a:lnTo>
                  <a:pt x="64" y="40"/>
                </a:lnTo>
                <a:lnTo>
                  <a:pt x="64" y="24"/>
                </a:lnTo>
                <a:lnTo>
                  <a:pt x="56" y="24"/>
                </a:lnTo>
                <a:lnTo>
                  <a:pt x="40" y="16"/>
                </a:lnTo>
                <a:lnTo>
                  <a:pt x="24" y="16"/>
                </a:lnTo>
                <a:close/>
              </a:path>
            </a:pathLst>
          </a:custGeom>
          <a:solidFill>
            <a:srgbClr val="00B050"/>
          </a:solidFill>
          <a:ln w="6480">
            <a:solidFill>
              <a:schemeClr val="tx1"/>
            </a:solidFill>
            <a:round/>
          </a:ln>
        </p:spPr>
        <p:style>
          <a:lnRef idx="0">
            <a:scrgbClr r="0" g="0" b="0"/>
          </a:lnRef>
          <a:fillRef idx="0">
            <a:scrgbClr r="0" g="0" b="0"/>
          </a:fillRef>
          <a:effectRef idx="0">
            <a:scrgbClr r="0" g="0" b="0"/>
          </a:effectRef>
          <a:fontRef idx="minor"/>
        </p:style>
      </p:sp>
      <p:sp>
        <p:nvSpPr>
          <p:cNvPr id="242" name="CustomShape 7"/>
          <p:cNvSpPr/>
          <p:nvPr/>
        </p:nvSpPr>
        <p:spPr>
          <a:xfrm>
            <a:off x="2386080" y="4964400"/>
            <a:ext cx="34560" cy="360"/>
          </a:xfrm>
          <a:custGeom>
            <a:avLst/>
            <a:gdLst/>
            <a:ahLst/>
            <a:cxnLst/>
            <a:rect l="l" t="t" r="r" b="b"/>
            <a:pathLst>
              <a:path w="24" h="1">
                <a:moveTo>
                  <a:pt x="24" y="0"/>
                </a:moveTo>
                <a:lnTo>
                  <a:pt x="0" y="0"/>
                </a:lnTo>
                <a:lnTo>
                  <a:pt x="24" y="0"/>
                </a:lnTo>
                <a:close/>
              </a:path>
            </a:pathLst>
          </a:custGeom>
          <a:solidFill>
            <a:srgbClr val="00B050"/>
          </a:solidFill>
          <a:ln w="6480">
            <a:solidFill>
              <a:schemeClr val="tx1"/>
            </a:solidFill>
            <a:round/>
          </a:ln>
        </p:spPr>
        <p:style>
          <a:lnRef idx="0">
            <a:scrgbClr r="0" g="0" b="0"/>
          </a:lnRef>
          <a:fillRef idx="0">
            <a:scrgbClr r="0" g="0" b="0"/>
          </a:fillRef>
          <a:effectRef idx="0">
            <a:scrgbClr r="0" g="0" b="0"/>
          </a:effectRef>
          <a:fontRef idx="minor"/>
        </p:style>
      </p:sp>
      <p:sp>
        <p:nvSpPr>
          <p:cNvPr id="243" name="CustomShape 8"/>
          <p:cNvSpPr/>
          <p:nvPr/>
        </p:nvSpPr>
        <p:spPr>
          <a:xfrm>
            <a:off x="2301120" y="4870800"/>
            <a:ext cx="96120" cy="19440"/>
          </a:xfrm>
          <a:custGeom>
            <a:avLst/>
            <a:gdLst/>
            <a:ahLst/>
            <a:cxnLst/>
            <a:rect l="l" t="t" r="r" b="b"/>
            <a:pathLst>
              <a:path w="64" h="16">
                <a:moveTo>
                  <a:pt x="64" y="0"/>
                </a:moveTo>
                <a:lnTo>
                  <a:pt x="8" y="0"/>
                </a:lnTo>
                <a:lnTo>
                  <a:pt x="0" y="8"/>
                </a:lnTo>
                <a:lnTo>
                  <a:pt x="8" y="16"/>
                </a:lnTo>
                <a:lnTo>
                  <a:pt x="64" y="8"/>
                </a:lnTo>
                <a:lnTo>
                  <a:pt x="56" y="0"/>
                </a:lnTo>
              </a:path>
            </a:pathLst>
          </a:custGeom>
          <a:solidFill>
            <a:srgbClr val="00B050"/>
          </a:solidFill>
          <a:ln w="6480">
            <a:solidFill>
              <a:schemeClr val="tx1"/>
            </a:solidFill>
            <a:round/>
          </a:ln>
        </p:spPr>
        <p:style>
          <a:lnRef idx="0">
            <a:scrgbClr r="0" g="0" b="0"/>
          </a:lnRef>
          <a:fillRef idx="0">
            <a:scrgbClr r="0" g="0" b="0"/>
          </a:fillRef>
          <a:effectRef idx="0">
            <a:scrgbClr r="0" g="0" b="0"/>
          </a:effectRef>
          <a:fontRef idx="minor"/>
        </p:style>
      </p:sp>
      <p:sp>
        <p:nvSpPr>
          <p:cNvPr id="244" name="CustomShape 9"/>
          <p:cNvSpPr/>
          <p:nvPr/>
        </p:nvSpPr>
        <p:spPr>
          <a:xfrm>
            <a:off x="2142720" y="4797720"/>
            <a:ext cx="108000" cy="51480"/>
          </a:xfrm>
          <a:custGeom>
            <a:avLst/>
            <a:gdLst/>
            <a:ahLst/>
            <a:cxnLst/>
            <a:rect l="l" t="t" r="r" b="b"/>
            <a:pathLst>
              <a:path w="72" h="40">
                <a:moveTo>
                  <a:pt x="8" y="8"/>
                </a:moveTo>
                <a:lnTo>
                  <a:pt x="16" y="24"/>
                </a:lnTo>
                <a:lnTo>
                  <a:pt x="40" y="32"/>
                </a:lnTo>
                <a:lnTo>
                  <a:pt x="48" y="40"/>
                </a:lnTo>
                <a:lnTo>
                  <a:pt x="64" y="40"/>
                </a:lnTo>
                <a:lnTo>
                  <a:pt x="72" y="40"/>
                </a:lnTo>
                <a:lnTo>
                  <a:pt x="64" y="24"/>
                </a:lnTo>
                <a:lnTo>
                  <a:pt x="48" y="16"/>
                </a:lnTo>
                <a:lnTo>
                  <a:pt x="40" y="0"/>
                </a:lnTo>
                <a:lnTo>
                  <a:pt x="24" y="0"/>
                </a:lnTo>
                <a:lnTo>
                  <a:pt x="0" y="0"/>
                </a:lnTo>
                <a:lnTo>
                  <a:pt x="8" y="8"/>
                </a:lnTo>
                <a:close/>
              </a:path>
            </a:pathLst>
          </a:custGeom>
          <a:solidFill>
            <a:srgbClr val="00B050"/>
          </a:solidFill>
          <a:ln w="6480">
            <a:solidFill>
              <a:schemeClr val="tx1"/>
            </a:solidFill>
            <a:round/>
          </a:ln>
        </p:spPr>
        <p:style>
          <a:lnRef idx="0">
            <a:scrgbClr r="0" g="0" b="0"/>
          </a:lnRef>
          <a:fillRef idx="0">
            <a:scrgbClr r="0" g="0" b="0"/>
          </a:fillRef>
          <a:effectRef idx="0">
            <a:scrgbClr r="0" g="0" b="0"/>
          </a:effectRef>
          <a:fontRef idx="minor"/>
        </p:style>
      </p:sp>
      <p:sp>
        <p:nvSpPr>
          <p:cNvPr id="245" name="CustomShape 10"/>
          <p:cNvSpPr/>
          <p:nvPr/>
        </p:nvSpPr>
        <p:spPr>
          <a:xfrm>
            <a:off x="2348640" y="4911840"/>
            <a:ext cx="36360" cy="20880"/>
          </a:xfrm>
          <a:custGeom>
            <a:avLst/>
            <a:gdLst/>
            <a:ahLst/>
            <a:cxnLst/>
            <a:rect l="l" t="t" r="r" b="b"/>
            <a:pathLst>
              <a:path w="24" h="16">
                <a:moveTo>
                  <a:pt x="0" y="0"/>
                </a:moveTo>
                <a:lnTo>
                  <a:pt x="24" y="8"/>
                </a:lnTo>
                <a:lnTo>
                  <a:pt x="8" y="16"/>
                </a:lnTo>
                <a:lnTo>
                  <a:pt x="0" y="0"/>
                </a:lnTo>
                <a:close/>
              </a:path>
            </a:pathLst>
          </a:custGeom>
          <a:solidFill>
            <a:srgbClr val="00B050"/>
          </a:solidFill>
          <a:ln w="6480">
            <a:solidFill>
              <a:schemeClr val="tx1"/>
            </a:solidFill>
            <a:round/>
          </a:ln>
        </p:spPr>
        <p:style>
          <a:lnRef idx="0">
            <a:scrgbClr r="0" g="0" b="0"/>
          </a:lnRef>
          <a:fillRef idx="0">
            <a:scrgbClr r="0" g="0" b="0"/>
          </a:fillRef>
          <a:effectRef idx="0">
            <a:scrgbClr r="0" g="0" b="0"/>
          </a:effectRef>
          <a:fontRef idx="minor"/>
        </p:style>
      </p:sp>
      <p:sp>
        <p:nvSpPr>
          <p:cNvPr id="246" name="CustomShape 11"/>
          <p:cNvSpPr/>
          <p:nvPr/>
        </p:nvSpPr>
        <p:spPr>
          <a:xfrm>
            <a:off x="1924560" y="4704120"/>
            <a:ext cx="84240" cy="51480"/>
          </a:xfrm>
          <a:custGeom>
            <a:avLst/>
            <a:gdLst/>
            <a:ahLst/>
            <a:cxnLst/>
            <a:rect l="l" t="t" r="r" b="b"/>
            <a:pathLst>
              <a:path w="56" h="40">
                <a:moveTo>
                  <a:pt x="48" y="32"/>
                </a:moveTo>
                <a:lnTo>
                  <a:pt x="48" y="16"/>
                </a:lnTo>
                <a:lnTo>
                  <a:pt x="56" y="8"/>
                </a:lnTo>
                <a:lnTo>
                  <a:pt x="48" y="0"/>
                </a:lnTo>
                <a:lnTo>
                  <a:pt x="8" y="0"/>
                </a:lnTo>
                <a:lnTo>
                  <a:pt x="0" y="8"/>
                </a:lnTo>
                <a:lnTo>
                  <a:pt x="8" y="32"/>
                </a:lnTo>
                <a:lnTo>
                  <a:pt x="24" y="40"/>
                </a:lnTo>
                <a:lnTo>
                  <a:pt x="48" y="32"/>
                </a:lnTo>
                <a:close/>
              </a:path>
            </a:pathLst>
          </a:custGeom>
          <a:solidFill>
            <a:srgbClr val="00B050"/>
          </a:solidFill>
          <a:ln w="6480">
            <a:solidFill>
              <a:schemeClr val="tx1"/>
            </a:solidFill>
            <a:round/>
          </a:ln>
        </p:spPr>
        <p:style>
          <a:lnRef idx="0">
            <a:scrgbClr r="0" g="0" b="0"/>
          </a:lnRef>
          <a:fillRef idx="0">
            <a:scrgbClr r="0" g="0" b="0"/>
          </a:fillRef>
          <a:effectRef idx="0">
            <a:scrgbClr r="0" g="0" b="0"/>
          </a:effectRef>
          <a:fontRef idx="minor"/>
        </p:style>
      </p:sp>
      <p:sp>
        <p:nvSpPr>
          <p:cNvPr id="247" name="CustomShape 12"/>
          <p:cNvSpPr/>
          <p:nvPr/>
        </p:nvSpPr>
        <p:spPr>
          <a:xfrm>
            <a:off x="1853280" y="4734720"/>
            <a:ext cx="46440" cy="30960"/>
          </a:xfrm>
          <a:custGeom>
            <a:avLst/>
            <a:gdLst/>
            <a:ahLst/>
            <a:cxnLst/>
            <a:rect l="l" t="t" r="r" b="b"/>
            <a:pathLst>
              <a:path w="32" h="24">
                <a:moveTo>
                  <a:pt x="32" y="8"/>
                </a:moveTo>
                <a:lnTo>
                  <a:pt x="16" y="0"/>
                </a:lnTo>
                <a:lnTo>
                  <a:pt x="0" y="16"/>
                </a:lnTo>
                <a:lnTo>
                  <a:pt x="0" y="24"/>
                </a:lnTo>
                <a:lnTo>
                  <a:pt x="16" y="24"/>
                </a:lnTo>
                <a:lnTo>
                  <a:pt x="32" y="16"/>
                </a:lnTo>
                <a:lnTo>
                  <a:pt x="32" y="8"/>
                </a:lnTo>
                <a:close/>
              </a:path>
            </a:pathLst>
          </a:custGeom>
          <a:solidFill>
            <a:srgbClr val="00B050"/>
          </a:solidFill>
          <a:ln w="6480">
            <a:solidFill>
              <a:schemeClr val="tx1"/>
            </a:solidFill>
            <a:round/>
          </a:ln>
        </p:spPr>
        <p:style>
          <a:lnRef idx="0">
            <a:scrgbClr r="0" g="0" b="0"/>
          </a:lnRef>
          <a:fillRef idx="0">
            <a:scrgbClr r="0" g="0" b="0"/>
          </a:fillRef>
          <a:effectRef idx="0">
            <a:scrgbClr r="0" g="0" b="0"/>
          </a:effectRef>
          <a:fontRef idx="minor"/>
        </p:style>
      </p:sp>
      <p:sp>
        <p:nvSpPr>
          <p:cNvPr id="248" name="CustomShape 13"/>
          <p:cNvSpPr/>
          <p:nvPr/>
        </p:nvSpPr>
        <p:spPr>
          <a:xfrm>
            <a:off x="685800" y="4368240"/>
            <a:ext cx="1087200" cy="737280"/>
          </a:xfrm>
          <a:custGeom>
            <a:avLst/>
            <a:gdLst/>
            <a:ahLst/>
            <a:cxnLst/>
            <a:rect l="l" t="t" r="r" b="b"/>
            <a:pathLst>
              <a:path w="1184" h="920">
                <a:moveTo>
                  <a:pt x="800" y="592"/>
                </a:moveTo>
                <a:lnTo>
                  <a:pt x="752" y="96"/>
                </a:lnTo>
                <a:lnTo>
                  <a:pt x="744" y="80"/>
                </a:lnTo>
                <a:lnTo>
                  <a:pt x="720" y="80"/>
                </a:lnTo>
                <a:lnTo>
                  <a:pt x="712" y="64"/>
                </a:lnTo>
                <a:lnTo>
                  <a:pt x="704" y="64"/>
                </a:lnTo>
                <a:lnTo>
                  <a:pt x="696" y="80"/>
                </a:lnTo>
                <a:lnTo>
                  <a:pt x="656" y="72"/>
                </a:lnTo>
                <a:lnTo>
                  <a:pt x="632" y="64"/>
                </a:lnTo>
                <a:lnTo>
                  <a:pt x="600" y="64"/>
                </a:lnTo>
                <a:lnTo>
                  <a:pt x="592" y="48"/>
                </a:lnTo>
                <a:lnTo>
                  <a:pt x="576" y="48"/>
                </a:lnTo>
                <a:lnTo>
                  <a:pt x="552" y="56"/>
                </a:lnTo>
                <a:lnTo>
                  <a:pt x="528" y="40"/>
                </a:lnTo>
                <a:lnTo>
                  <a:pt x="528" y="24"/>
                </a:lnTo>
                <a:lnTo>
                  <a:pt x="512" y="24"/>
                </a:lnTo>
                <a:lnTo>
                  <a:pt x="520" y="32"/>
                </a:lnTo>
                <a:lnTo>
                  <a:pt x="520" y="48"/>
                </a:lnTo>
                <a:lnTo>
                  <a:pt x="504" y="48"/>
                </a:lnTo>
                <a:lnTo>
                  <a:pt x="496" y="32"/>
                </a:lnTo>
                <a:lnTo>
                  <a:pt x="496" y="16"/>
                </a:lnTo>
                <a:lnTo>
                  <a:pt x="488" y="16"/>
                </a:lnTo>
                <a:lnTo>
                  <a:pt x="472" y="32"/>
                </a:lnTo>
                <a:lnTo>
                  <a:pt x="472" y="16"/>
                </a:lnTo>
                <a:lnTo>
                  <a:pt x="464" y="8"/>
                </a:lnTo>
                <a:lnTo>
                  <a:pt x="464" y="0"/>
                </a:lnTo>
                <a:lnTo>
                  <a:pt x="448" y="0"/>
                </a:lnTo>
                <a:lnTo>
                  <a:pt x="440" y="8"/>
                </a:lnTo>
                <a:lnTo>
                  <a:pt x="416" y="8"/>
                </a:lnTo>
                <a:lnTo>
                  <a:pt x="400" y="16"/>
                </a:lnTo>
                <a:lnTo>
                  <a:pt x="392" y="24"/>
                </a:lnTo>
                <a:lnTo>
                  <a:pt x="384" y="32"/>
                </a:lnTo>
                <a:lnTo>
                  <a:pt x="352" y="32"/>
                </a:lnTo>
                <a:lnTo>
                  <a:pt x="328" y="64"/>
                </a:lnTo>
                <a:lnTo>
                  <a:pt x="304" y="88"/>
                </a:lnTo>
                <a:lnTo>
                  <a:pt x="272" y="96"/>
                </a:lnTo>
                <a:lnTo>
                  <a:pt x="264" y="88"/>
                </a:lnTo>
                <a:lnTo>
                  <a:pt x="248" y="96"/>
                </a:lnTo>
                <a:lnTo>
                  <a:pt x="232" y="104"/>
                </a:lnTo>
                <a:lnTo>
                  <a:pt x="240" y="120"/>
                </a:lnTo>
                <a:lnTo>
                  <a:pt x="264" y="144"/>
                </a:lnTo>
                <a:lnTo>
                  <a:pt x="272" y="184"/>
                </a:lnTo>
                <a:lnTo>
                  <a:pt x="296" y="216"/>
                </a:lnTo>
                <a:lnTo>
                  <a:pt x="312" y="216"/>
                </a:lnTo>
                <a:lnTo>
                  <a:pt x="312" y="224"/>
                </a:lnTo>
                <a:lnTo>
                  <a:pt x="312" y="240"/>
                </a:lnTo>
                <a:lnTo>
                  <a:pt x="328" y="240"/>
                </a:lnTo>
                <a:lnTo>
                  <a:pt x="352" y="248"/>
                </a:lnTo>
                <a:lnTo>
                  <a:pt x="328" y="256"/>
                </a:lnTo>
                <a:lnTo>
                  <a:pt x="312" y="264"/>
                </a:lnTo>
                <a:lnTo>
                  <a:pt x="296" y="264"/>
                </a:lnTo>
                <a:lnTo>
                  <a:pt x="256" y="256"/>
                </a:lnTo>
                <a:lnTo>
                  <a:pt x="256" y="248"/>
                </a:lnTo>
                <a:lnTo>
                  <a:pt x="256" y="232"/>
                </a:lnTo>
                <a:lnTo>
                  <a:pt x="240" y="232"/>
                </a:lnTo>
                <a:lnTo>
                  <a:pt x="216" y="240"/>
                </a:lnTo>
                <a:lnTo>
                  <a:pt x="184" y="248"/>
                </a:lnTo>
                <a:lnTo>
                  <a:pt x="160" y="256"/>
                </a:lnTo>
                <a:lnTo>
                  <a:pt x="152" y="256"/>
                </a:lnTo>
                <a:lnTo>
                  <a:pt x="168" y="264"/>
                </a:lnTo>
                <a:lnTo>
                  <a:pt x="184" y="296"/>
                </a:lnTo>
                <a:lnTo>
                  <a:pt x="184" y="312"/>
                </a:lnTo>
                <a:lnTo>
                  <a:pt x="200" y="336"/>
                </a:lnTo>
                <a:lnTo>
                  <a:pt x="224" y="344"/>
                </a:lnTo>
                <a:lnTo>
                  <a:pt x="256" y="344"/>
                </a:lnTo>
                <a:lnTo>
                  <a:pt x="272" y="352"/>
                </a:lnTo>
                <a:lnTo>
                  <a:pt x="296" y="344"/>
                </a:lnTo>
                <a:lnTo>
                  <a:pt x="304" y="344"/>
                </a:lnTo>
                <a:lnTo>
                  <a:pt x="296" y="360"/>
                </a:lnTo>
                <a:lnTo>
                  <a:pt x="296" y="384"/>
                </a:lnTo>
                <a:lnTo>
                  <a:pt x="296" y="400"/>
                </a:lnTo>
                <a:lnTo>
                  <a:pt x="272" y="416"/>
                </a:lnTo>
                <a:lnTo>
                  <a:pt x="248" y="416"/>
                </a:lnTo>
                <a:lnTo>
                  <a:pt x="232" y="424"/>
                </a:lnTo>
                <a:lnTo>
                  <a:pt x="208" y="416"/>
                </a:lnTo>
                <a:lnTo>
                  <a:pt x="192" y="424"/>
                </a:lnTo>
                <a:lnTo>
                  <a:pt x="184" y="440"/>
                </a:lnTo>
                <a:lnTo>
                  <a:pt x="168" y="456"/>
                </a:lnTo>
                <a:lnTo>
                  <a:pt x="160" y="464"/>
                </a:lnTo>
                <a:lnTo>
                  <a:pt x="136" y="480"/>
                </a:lnTo>
                <a:lnTo>
                  <a:pt x="136" y="504"/>
                </a:lnTo>
                <a:lnTo>
                  <a:pt x="144" y="520"/>
                </a:lnTo>
                <a:lnTo>
                  <a:pt x="152" y="528"/>
                </a:lnTo>
                <a:lnTo>
                  <a:pt x="152" y="544"/>
                </a:lnTo>
                <a:lnTo>
                  <a:pt x="144" y="544"/>
                </a:lnTo>
                <a:lnTo>
                  <a:pt x="144" y="552"/>
                </a:lnTo>
                <a:lnTo>
                  <a:pt x="160" y="592"/>
                </a:lnTo>
                <a:lnTo>
                  <a:pt x="168" y="600"/>
                </a:lnTo>
                <a:lnTo>
                  <a:pt x="176" y="608"/>
                </a:lnTo>
                <a:lnTo>
                  <a:pt x="200" y="608"/>
                </a:lnTo>
                <a:lnTo>
                  <a:pt x="216" y="592"/>
                </a:lnTo>
                <a:lnTo>
                  <a:pt x="216" y="600"/>
                </a:lnTo>
                <a:lnTo>
                  <a:pt x="224" y="640"/>
                </a:lnTo>
                <a:lnTo>
                  <a:pt x="216" y="664"/>
                </a:lnTo>
                <a:lnTo>
                  <a:pt x="208" y="680"/>
                </a:lnTo>
                <a:lnTo>
                  <a:pt x="200" y="680"/>
                </a:lnTo>
                <a:lnTo>
                  <a:pt x="192" y="680"/>
                </a:lnTo>
                <a:lnTo>
                  <a:pt x="208" y="696"/>
                </a:lnTo>
                <a:lnTo>
                  <a:pt x="240" y="680"/>
                </a:lnTo>
                <a:lnTo>
                  <a:pt x="248" y="696"/>
                </a:lnTo>
                <a:lnTo>
                  <a:pt x="264" y="696"/>
                </a:lnTo>
                <a:lnTo>
                  <a:pt x="280" y="720"/>
                </a:lnTo>
                <a:lnTo>
                  <a:pt x="288" y="720"/>
                </a:lnTo>
                <a:lnTo>
                  <a:pt x="296" y="712"/>
                </a:lnTo>
                <a:lnTo>
                  <a:pt x="296" y="696"/>
                </a:lnTo>
                <a:lnTo>
                  <a:pt x="304" y="688"/>
                </a:lnTo>
                <a:lnTo>
                  <a:pt x="304" y="680"/>
                </a:lnTo>
                <a:lnTo>
                  <a:pt x="312" y="688"/>
                </a:lnTo>
                <a:lnTo>
                  <a:pt x="312" y="704"/>
                </a:lnTo>
                <a:lnTo>
                  <a:pt x="320" y="704"/>
                </a:lnTo>
                <a:lnTo>
                  <a:pt x="352" y="704"/>
                </a:lnTo>
                <a:lnTo>
                  <a:pt x="328" y="720"/>
                </a:lnTo>
                <a:lnTo>
                  <a:pt x="328" y="736"/>
                </a:lnTo>
                <a:lnTo>
                  <a:pt x="320" y="760"/>
                </a:lnTo>
                <a:lnTo>
                  <a:pt x="296" y="776"/>
                </a:lnTo>
                <a:lnTo>
                  <a:pt x="272" y="808"/>
                </a:lnTo>
                <a:lnTo>
                  <a:pt x="224" y="832"/>
                </a:lnTo>
                <a:lnTo>
                  <a:pt x="224" y="848"/>
                </a:lnTo>
                <a:lnTo>
                  <a:pt x="216" y="856"/>
                </a:lnTo>
                <a:lnTo>
                  <a:pt x="208" y="848"/>
                </a:lnTo>
                <a:lnTo>
                  <a:pt x="192" y="840"/>
                </a:lnTo>
                <a:lnTo>
                  <a:pt x="160" y="848"/>
                </a:lnTo>
                <a:lnTo>
                  <a:pt x="152" y="864"/>
                </a:lnTo>
                <a:lnTo>
                  <a:pt x="128" y="872"/>
                </a:lnTo>
                <a:lnTo>
                  <a:pt x="80" y="888"/>
                </a:lnTo>
                <a:lnTo>
                  <a:pt x="48" y="904"/>
                </a:lnTo>
                <a:lnTo>
                  <a:pt x="24" y="904"/>
                </a:lnTo>
                <a:lnTo>
                  <a:pt x="0" y="920"/>
                </a:lnTo>
                <a:lnTo>
                  <a:pt x="32" y="920"/>
                </a:lnTo>
                <a:lnTo>
                  <a:pt x="64" y="912"/>
                </a:lnTo>
                <a:lnTo>
                  <a:pt x="112" y="896"/>
                </a:lnTo>
                <a:lnTo>
                  <a:pt x="112" y="904"/>
                </a:lnTo>
                <a:lnTo>
                  <a:pt x="112" y="896"/>
                </a:lnTo>
                <a:lnTo>
                  <a:pt x="120" y="888"/>
                </a:lnTo>
                <a:lnTo>
                  <a:pt x="136" y="888"/>
                </a:lnTo>
                <a:lnTo>
                  <a:pt x="168" y="880"/>
                </a:lnTo>
                <a:lnTo>
                  <a:pt x="176" y="872"/>
                </a:lnTo>
                <a:lnTo>
                  <a:pt x="184" y="872"/>
                </a:lnTo>
                <a:lnTo>
                  <a:pt x="208" y="872"/>
                </a:lnTo>
                <a:lnTo>
                  <a:pt x="232" y="864"/>
                </a:lnTo>
                <a:lnTo>
                  <a:pt x="264" y="856"/>
                </a:lnTo>
                <a:lnTo>
                  <a:pt x="280" y="848"/>
                </a:lnTo>
                <a:lnTo>
                  <a:pt x="280" y="840"/>
                </a:lnTo>
                <a:lnTo>
                  <a:pt x="288" y="832"/>
                </a:lnTo>
                <a:lnTo>
                  <a:pt x="312" y="824"/>
                </a:lnTo>
                <a:lnTo>
                  <a:pt x="352" y="808"/>
                </a:lnTo>
                <a:lnTo>
                  <a:pt x="368" y="776"/>
                </a:lnTo>
                <a:lnTo>
                  <a:pt x="384" y="760"/>
                </a:lnTo>
                <a:lnTo>
                  <a:pt x="416" y="760"/>
                </a:lnTo>
                <a:lnTo>
                  <a:pt x="432" y="744"/>
                </a:lnTo>
                <a:lnTo>
                  <a:pt x="448" y="728"/>
                </a:lnTo>
                <a:lnTo>
                  <a:pt x="456" y="712"/>
                </a:lnTo>
                <a:lnTo>
                  <a:pt x="456" y="696"/>
                </a:lnTo>
                <a:lnTo>
                  <a:pt x="448" y="672"/>
                </a:lnTo>
                <a:lnTo>
                  <a:pt x="456" y="664"/>
                </a:lnTo>
                <a:lnTo>
                  <a:pt x="488" y="648"/>
                </a:lnTo>
                <a:lnTo>
                  <a:pt x="480" y="632"/>
                </a:lnTo>
                <a:lnTo>
                  <a:pt x="488" y="624"/>
                </a:lnTo>
                <a:lnTo>
                  <a:pt x="512" y="608"/>
                </a:lnTo>
                <a:lnTo>
                  <a:pt x="552" y="576"/>
                </a:lnTo>
                <a:lnTo>
                  <a:pt x="568" y="568"/>
                </a:lnTo>
                <a:lnTo>
                  <a:pt x="560" y="584"/>
                </a:lnTo>
                <a:lnTo>
                  <a:pt x="568" y="600"/>
                </a:lnTo>
                <a:lnTo>
                  <a:pt x="560" y="600"/>
                </a:lnTo>
                <a:lnTo>
                  <a:pt x="536" y="608"/>
                </a:lnTo>
                <a:lnTo>
                  <a:pt x="520" y="616"/>
                </a:lnTo>
                <a:lnTo>
                  <a:pt x="504" y="664"/>
                </a:lnTo>
                <a:lnTo>
                  <a:pt x="512" y="672"/>
                </a:lnTo>
                <a:lnTo>
                  <a:pt x="496" y="696"/>
                </a:lnTo>
                <a:lnTo>
                  <a:pt x="528" y="688"/>
                </a:lnTo>
                <a:lnTo>
                  <a:pt x="560" y="664"/>
                </a:lnTo>
                <a:lnTo>
                  <a:pt x="576" y="656"/>
                </a:lnTo>
                <a:lnTo>
                  <a:pt x="592" y="656"/>
                </a:lnTo>
                <a:lnTo>
                  <a:pt x="592" y="648"/>
                </a:lnTo>
                <a:lnTo>
                  <a:pt x="600" y="632"/>
                </a:lnTo>
                <a:lnTo>
                  <a:pt x="600" y="616"/>
                </a:lnTo>
                <a:lnTo>
                  <a:pt x="600" y="600"/>
                </a:lnTo>
                <a:lnTo>
                  <a:pt x="616" y="592"/>
                </a:lnTo>
                <a:lnTo>
                  <a:pt x="648" y="584"/>
                </a:lnTo>
                <a:lnTo>
                  <a:pt x="664" y="584"/>
                </a:lnTo>
                <a:lnTo>
                  <a:pt x="656" y="584"/>
                </a:lnTo>
                <a:lnTo>
                  <a:pt x="656" y="608"/>
                </a:lnTo>
                <a:lnTo>
                  <a:pt x="696" y="624"/>
                </a:lnTo>
                <a:lnTo>
                  <a:pt x="712" y="648"/>
                </a:lnTo>
                <a:lnTo>
                  <a:pt x="720" y="656"/>
                </a:lnTo>
                <a:lnTo>
                  <a:pt x="728" y="656"/>
                </a:lnTo>
                <a:lnTo>
                  <a:pt x="752" y="648"/>
                </a:lnTo>
                <a:lnTo>
                  <a:pt x="776" y="640"/>
                </a:lnTo>
                <a:lnTo>
                  <a:pt x="784" y="648"/>
                </a:lnTo>
                <a:lnTo>
                  <a:pt x="800" y="656"/>
                </a:lnTo>
                <a:lnTo>
                  <a:pt x="832" y="656"/>
                </a:lnTo>
                <a:lnTo>
                  <a:pt x="856" y="648"/>
                </a:lnTo>
                <a:lnTo>
                  <a:pt x="856" y="664"/>
                </a:lnTo>
                <a:lnTo>
                  <a:pt x="864" y="680"/>
                </a:lnTo>
                <a:lnTo>
                  <a:pt x="880" y="688"/>
                </a:lnTo>
                <a:lnTo>
                  <a:pt x="896" y="712"/>
                </a:lnTo>
                <a:lnTo>
                  <a:pt x="944" y="744"/>
                </a:lnTo>
                <a:lnTo>
                  <a:pt x="960" y="736"/>
                </a:lnTo>
                <a:lnTo>
                  <a:pt x="1000" y="736"/>
                </a:lnTo>
                <a:lnTo>
                  <a:pt x="1016" y="744"/>
                </a:lnTo>
                <a:lnTo>
                  <a:pt x="1032" y="760"/>
                </a:lnTo>
                <a:lnTo>
                  <a:pt x="1056" y="784"/>
                </a:lnTo>
                <a:lnTo>
                  <a:pt x="1072" y="792"/>
                </a:lnTo>
                <a:lnTo>
                  <a:pt x="1088" y="800"/>
                </a:lnTo>
                <a:lnTo>
                  <a:pt x="1104" y="824"/>
                </a:lnTo>
                <a:lnTo>
                  <a:pt x="1120" y="832"/>
                </a:lnTo>
                <a:lnTo>
                  <a:pt x="1128" y="824"/>
                </a:lnTo>
                <a:lnTo>
                  <a:pt x="1152" y="872"/>
                </a:lnTo>
                <a:lnTo>
                  <a:pt x="1168" y="888"/>
                </a:lnTo>
                <a:lnTo>
                  <a:pt x="1184" y="880"/>
                </a:lnTo>
                <a:lnTo>
                  <a:pt x="1184" y="848"/>
                </a:lnTo>
                <a:lnTo>
                  <a:pt x="1176" y="824"/>
                </a:lnTo>
                <a:lnTo>
                  <a:pt x="1160" y="816"/>
                </a:lnTo>
                <a:lnTo>
                  <a:pt x="1112" y="800"/>
                </a:lnTo>
                <a:lnTo>
                  <a:pt x="1104" y="792"/>
                </a:lnTo>
                <a:lnTo>
                  <a:pt x="1096" y="776"/>
                </a:lnTo>
                <a:lnTo>
                  <a:pt x="1064" y="744"/>
                </a:lnTo>
                <a:lnTo>
                  <a:pt x="1032" y="704"/>
                </a:lnTo>
                <a:lnTo>
                  <a:pt x="984" y="648"/>
                </a:lnTo>
                <a:lnTo>
                  <a:pt x="968" y="640"/>
                </a:lnTo>
                <a:lnTo>
                  <a:pt x="952" y="648"/>
                </a:lnTo>
                <a:lnTo>
                  <a:pt x="920" y="680"/>
                </a:lnTo>
                <a:lnTo>
                  <a:pt x="912" y="680"/>
                </a:lnTo>
                <a:lnTo>
                  <a:pt x="904" y="672"/>
                </a:lnTo>
                <a:lnTo>
                  <a:pt x="880" y="656"/>
                </a:lnTo>
                <a:lnTo>
                  <a:pt x="864" y="632"/>
                </a:lnTo>
                <a:lnTo>
                  <a:pt x="848" y="616"/>
                </a:lnTo>
                <a:lnTo>
                  <a:pt x="824" y="624"/>
                </a:lnTo>
                <a:lnTo>
                  <a:pt x="808" y="616"/>
                </a:lnTo>
                <a:lnTo>
                  <a:pt x="800" y="592"/>
                </a:lnTo>
                <a:close/>
              </a:path>
            </a:pathLst>
          </a:custGeom>
          <a:solidFill>
            <a:schemeClr val="bg1"/>
          </a:solidFill>
          <a:ln w="6480">
            <a:solidFill>
              <a:schemeClr val="tx1"/>
            </a:solidFill>
            <a:round/>
          </a:ln>
        </p:spPr>
        <p:style>
          <a:lnRef idx="0">
            <a:scrgbClr r="0" g="0" b="0"/>
          </a:lnRef>
          <a:fillRef idx="0">
            <a:scrgbClr r="0" g="0" b="0"/>
          </a:fillRef>
          <a:effectRef idx="0">
            <a:scrgbClr r="0" g="0" b="0"/>
          </a:effectRef>
          <a:fontRef idx="minor"/>
        </p:style>
      </p:sp>
      <p:sp>
        <p:nvSpPr>
          <p:cNvPr id="249" name="CustomShape 14"/>
          <p:cNvSpPr/>
          <p:nvPr/>
        </p:nvSpPr>
        <p:spPr>
          <a:xfrm>
            <a:off x="2079000" y="3708000"/>
            <a:ext cx="804600" cy="839880"/>
          </a:xfrm>
          <a:custGeom>
            <a:avLst/>
            <a:gdLst/>
            <a:ahLst/>
            <a:cxnLst/>
            <a:rect l="l" t="t" r="r" b="b"/>
            <a:pathLst>
              <a:path w="570" h="673">
                <a:moveTo>
                  <a:pt x="0" y="465"/>
                </a:moveTo>
                <a:lnTo>
                  <a:pt x="11" y="451"/>
                </a:lnTo>
                <a:lnTo>
                  <a:pt x="27" y="451"/>
                </a:lnTo>
                <a:lnTo>
                  <a:pt x="36" y="423"/>
                </a:lnTo>
                <a:lnTo>
                  <a:pt x="29" y="421"/>
                </a:lnTo>
                <a:lnTo>
                  <a:pt x="19" y="411"/>
                </a:lnTo>
                <a:lnTo>
                  <a:pt x="23" y="381"/>
                </a:lnTo>
                <a:lnTo>
                  <a:pt x="31" y="376"/>
                </a:lnTo>
                <a:lnTo>
                  <a:pt x="47" y="350"/>
                </a:lnTo>
                <a:lnTo>
                  <a:pt x="52" y="321"/>
                </a:lnTo>
                <a:lnTo>
                  <a:pt x="56" y="318"/>
                </a:lnTo>
                <a:lnTo>
                  <a:pt x="61" y="308"/>
                </a:lnTo>
                <a:lnTo>
                  <a:pt x="77" y="302"/>
                </a:lnTo>
                <a:lnTo>
                  <a:pt x="87" y="295"/>
                </a:lnTo>
                <a:lnTo>
                  <a:pt x="90" y="289"/>
                </a:lnTo>
                <a:lnTo>
                  <a:pt x="72" y="270"/>
                </a:lnTo>
                <a:lnTo>
                  <a:pt x="72" y="264"/>
                </a:lnTo>
                <a:lnTo>
                  <a:pt x="66" y="238"/>
                </a:lnTo>
                <a:lnTo>
                  <a:pt x="58" y="223"/>
                </a:lnTo>
                <a:lnTo>
                  <a:pt x="59" y="206"/>
                </a:lnTo>
                <a:lnTo>
                  <a:pt x="68" y="181"/>
                </a:lnTo>
                <a:lnTo>
                  <a:pt x="68" y="126"/>
                </a:lnTo>
                <a:lnTo>
                  <a:pt x="72" y="112"/>
                </a:lnTo>
                <a:lnTo>
                  <a:pt x="69" y="88"/>
                </a:lnTo>
                <a:lnTo>
                  <a:pt x="91" y="85"/>
                </a:lnTo>
                <a:lnTo>
                  <a:pt x="111" y="102"/>
                </a:lnTo>
                <a:lnTo>
                  <a:pt x="130" y="87"/>
                </a:lnTo>
                <a:lnTo>
                  <a:pt x="141" y="16"/>
                </a:lnTo>
                <a:lnTo>
                  <a:pt x="145" y="0"/>
                </a:lnTo>
                <a:lnTo>
                  <a:pt x="172" y="4"/>
                </a:lnTo>
                <a:lnTo>
                  <a:pt x="201" y="8"/>
                </a:lnTo>
                <a:lnTo>
                  <a:pt x="241" y="15"/>
                </a:lnTo>
                <a:lnTo>
                  <a:pt x="244" y="15"/>
                </a:lnTo>
                <a:lnTo>
                  <a:pt x="255" y="16"/>
                </a:lnTo>
                <a:lnTo>
                  <a:pt x="272" y="19"/>
                </a:lnTo>
                <a:lnTo>
                  <a:pt x="338" y="27"/>
                </a:lnTo>
                <a:lnTo>
                  <a:pt x="360" y="31"/>
                </a:lnTo>
                <a:lnTo>
                  <a:pt x="367" y="31"/>
                </a:lnTo>
                <a:lnTo>
                  <a:pt x="381" y="33"/>
                </a:lnTo>
                <a:lnTo>
                  <a:pt x="403" y="36"/>
                </a:lnTo>
                <a:lnTo>
                  <a:pt x="424" y="38"/>
                </a:lnTo>
                <a:lnTo>
                  <a:pt x="446" y="41"/>
                </a:lnTo>
                <a:lnTo>
                  <a:pt x="448" y="42"/>
                </a:lnTo>
                <a:lnTo>
                  <a:pt x="487" y="47"/>
                </a:lnTo>
                <a:lnTo>
                  <a:pt x="519" y="51"/>
                </a:lnTo>
                <a:lnTo>
                  <a:pt x="530" y="52"/>
                </a:lnTo>
                <a:lnTo>
                  <a:pt x="569" y="56"/>
                </a:lnTo>
                <a:lnTo>
                  <a:pt x="566" y="83"/>
                </a:lnTo>
                <a:lnTo>
                  <a:pt x="563" y="110"/>
                </a:lnTo>
                <a:lnTo>
                  <a:pt x="556" y="164"/>
                </a:lnTo>
                <a:lnTo>
                  <a:pt x="550" y="216"/>
                </a:lnTo>
                <a:lnTo>
                  <a:pt x="550" y="218"/>
                </a:lnTo>
                <a:lnTo>
                  <a:pt x="544" y="277"/>
                </a:lnTo>
                <a:lnTo>
                  <a:pt x="541" y="296"/>
                </a:lnTo>
                <a:lnTo>
                  <a:pt x="541" y="297"/>
                </a:lnTo>
                <a:lnTo>
                  <a:pt x="539" y="320"/>
                </a:lnTo>
                <a:lnTo>
                  <a:pt x="537" y="340"/>
                </a:lnTo>
                <a:lnTo>
                  <a:pt x="532" y="382"/>
                </a:lnTo>
                <a:lnTo>
                  <a:pt x="530" y="405"/>
                </a:lnTo>
                <a:lnTo>
                  <a:pt x="530" y="408"/>
                </a:lnTo>
                <a:lnTo>
                  <a:pt x="530" y="410"/>
                </a:lnTo>
                <a:lnTo>
                  <a:pt x="523" y="468"/>
                </a:lnTo>
                <a:lnTo>
                  <a:pt x="523" y="473"/>
                </a:lnTo>
                <a:lnTo>
                  <a:pt x="520" y="490"/>
                </a:lnTo>
                <a:lnTo>
                  <a:pt x="517" y="515"/>
                </a:lnTo>
                <a:lnTo>
                  <a:pt x="517" y="518"/>
                </a:lnTo>
                <a:lnTo>
                  <a:pt x="514" y="544"/>
                </a:lnTo>
                <a:lnTo>
                  <a:pt x="513" y="552"/>
                </a:lnTo>
                <a:lnTo>
                  <a:pt x="503" y="648"/>
                </a:lnTo>
                <a:lnTo>
                  <a:pt x="503" y="651"/>
                </a:lnTo>
                <a:lnTo>
                  <a:pt x="500" y="672"/>
                </a:lnTo>
                <a:lnTo>
                  <a:pt x="371" y="656"/>
                </a:lnTo>
                <a:lnTo>
                  <a:pt x="316" y="649"/>
                </a:lnTo>
                <a:lnTo>
                  <a:pt x="294" y="637"/>
                </a:lnTo>
                <a:lnTo>
                  <a:pt x="291" y="635"/>
                </a:lnTo>
                <a:lnTo>
                  <a:pt x="278" y="630"/>
                </a:lnTo>
                <a:lnTo>
                  <a:pt x="123" y="544"/>
                </a:lnTo>
                <a:lnTo>
                  <a:pt x="11" y="480"/>
                </a:lnTo>
                <a:lnTo>
                  <a:pt x="0" y="465"/>
                </a:lnTo>
              </a:path>
            </a:pathLst>
          </a:custGeom>
          <a:noFill/>
          <a:ln w="6480">
            <a:solidFill>
              <a:schemeClr val="tx1"/>
            </a:solidFill>
            <a:round/>
          </a:ln>
        </p:spPr>
        <p:style>
          <a:lnRef idx="0">
            <a:scrgbClr r="0" g="0" b="0"/>
          </a:lnRef>
          <a:fillRef idx="0">
            <a:scrgbClr r="0" g="0" b="0"/>
          </a:fillRef>
          <a:effectRef idx="0">
            <a:scrgbClr r="0" g="0" b="0"/>
          </a:effectRef>
          <a:fontRef idx="minor"/>
        </p:style>
      </p:sp>
      <p:sp>
        <p:nvSpPr>
          <p:cNvPr id="250" name="CustomShape 15"/>
          <p:cNvSpPr/>
          <p:nvPr/>
        </p:nvSpPr>
        <p:spPr>
          <a:xfrm>
            <a:off x="1196640" y="2822400"/>
            <a:ext cx="1013760" cy="1449720"/>
          </a:xfrm>
          <a:custGeom>
            <a:avLst/>
            <a:gdLst/>
            <a:ahLst/>
            <a:cxnLst/>
            <a:rect l="l" t="t" r="r" b="b"/>
            <a:pathLst>
              <a:path w="717" h="1163">
                <a:moveTo>
                  <a:pt x="634" y="1162"/>
                </a:moveTo>
                <a:lnTo>
                  <a:pt x="637" y="1162"/>
                </a:lnTo>
                <a:lnTo>
                  <a:pt x="653" y="1162"/>
                </a:lnTo>
                <a:lnTo>
                  <a:pt x="661" y="1134"/>
                </a:lnTo>
                <a:lnTo>
                  <a:pt x="655" y="1131"/>
                </a:lnTo>
                <a:lnTo>
                  <a:pt x="645" y="1121"/>
                </a:lnTo>
                <a:lnTo>
                  <a:pt x="649" y="1091"/>
                </a:lnTo>
                <a:lnTo>
                  <a:pt x="657" y="1086"/>
                </a:lnTo>
                <a:lnTo>
                  <a:pt x="673" y="1060"/>
                </a:lnTo>
                <a:lnTo>
                  <a:pt x="678" y="1031"/>
                </a:lnTo>
                <a:lnTo>
                  <a:pt x="682" y="1028"/>
                </a:lnTo>
                <a:lnTo>
                  <a:pt x="686" y="1018"/>
                </a:lnTo>
                <a:lnTo>
                  <a:pt x="703" y="1011"/>
                </a:lnTo>
                <a:lnTo>
                  <a:pt x="713" y="1004"/>
                </a:lnTo>
                <a:lnTo>
                  <a:pt x="716" y="999"/>
                </a:lnTo>
                <a:lnTo>
                  <a:pt x="697" y="979"/>
                </a:lnTo>
                <a:lnTo>
                  <a:pt x="697" y="974"/>
                </a:lnTo>
                <a:lnTo>
                  <a:pt x="692" y="947"/>
                </a:lnTo>
                <a:lnTo>
                  <a:pt x="684" y="932"/>
                </a:lnTo>
                <a:lnTo>
                  <a:pt x="685" y="915"/>
                </a:lnTo>
                <a:lnTo>
                  <a:pt x="664" y="886"/>
                </a:lnTo>
                <a:lnTo>
                  <a:pt x="641" y="854"/>
                </a:lnTo>
                <a:lnTo>
                  <a:pt x="614" y="815"/>
                </a:lnTo>
                <a:lnTo>
                  <a:pt x="606" y="804"/>
                </a:lnTo>
                <a:lnTo>
                  <a:pt x="596" y="789"/>
                </a:lnTo>
                <a:lnTo>
                  <a:pt x="595" y="789"/>
                </a:lnTo>
                <a:lnTo>
                  <a:pt x="570" y="754"/>
                </a:lnTo>
                <a:lnTo>
                  <a:pt x="551" y="725"/>
                </a:lnTo>
                <a:lnTo>
                  <a:pt x="508" y="665"/>
                </a:lnTo>
                <a:lnTo>
                  <a:pt x="483" y="629"/>
                </a:lnTo>
                <a:lnTo>
                  <a:pt x="477" y="622"/>
                </a:lnTo>
                <a:lnTo>
                  <a:pt x="462" y="601"/>
                </a:lnTo>
                <a:lnTo>
                  <a:pt x="459" y="597"/>
                </a:lnTo>
                <a:lnTo>
                  <a:pt x="448" y="581"/>
                </a:lnTo>
                <a:lnTo>
                  <a:pt x="423" y="546"/>
                </a:lnTo>
                <a:lnTo>
                  <a:pt x="401" y="514"/>
                </a:lnTo>
                <a:lnTo>
                  <a:pt x="390" y="498"/>
                </a:lnTo>
                <a:lnTo>
                  <a:pt x="373" y="476"/>
                </a:lnTo>
                <a:lnTo>
                  <a:pt x="368" y="468"/>
                </a:lnTo>
                <a:lnTo>
                  <a:pt x="367" y="465"/>
                </a:lnTo>
                <a:lnTo>
                  <a:pt x="362" y="461"/>
                </a:lnTo>
                <a:lnTo>
                  <a:pt x="351" y="446"/>
                </a:lnTo>
                <a:lnTo>
                  <a:pt x="346" y="437"/>
                </a:lnTo>
                <a:lnTo>
                  <a:pt x="342" y="432"/>
                </a:lnTo>
                <a:lnTo>
                  <a:pt x="329" y="414"/>
                </a:lnTo>
                <a:lnTo>
                  <a:pt x="325" y="408"/>
                </a:lnTo>
                <a:lnTo>
                  <a:pt x="324" y="405"/>
                </a:lnTo>
                <a:lnTo>
                  <a:pt x="318" y="400"/>
                </a:lnTo>
                <a:lnTo>
                  <a:pt x="321" y="391"/>
                </a:lnTo>
                <a:lnTo>
                  <a:pt x="321" y="387"/>
                </a:lnTo>
                <a:lnTo>
                  <a:pt x="321" y="386"/>
                </a:lnTo>
                <a:lnTo>
                  <a:pt x="322" y="382"/>
                </a:lnTo>
                <a:lnTo>
                  <a:pt x="325" y="372"/>
                </a:lnTo>
                <a:lnTo>
                  <a:pt x="325" y="365"/>
                </a:lnTo>
                <a:lnTo>
                  <a:pt x="328" y="359"/>
                </a:lnTo>
                <a:lnTo>
                  <a:pt x="329" y="351"/>
                </a:lnTo>
                <a:lnTo>
                  <a:pt x="330" y="346"/>
                </a:lnTo>
                <a:lnTo>
                  <a:pt x="333" y="332"/>
                </a:lnTo>
                <a:lnTo>
                  <a:pt x="336" y="322"/>
                </a:lnTo>
                <a:lnTo>
                  <a:pt x="342" y="297"/>
                </a:lnTo>
                <a:lnTo>
                  <a:pt x="354" y="239"/>
                </a:lnTo>
                <a:lnTo>
                  <a:pt x="371" y="165"/>
                </a:lnTo>
                <a:lnTo>
                  <a:pt x="373" y="148"/>
                </a:lnTo>
                <a:lnTo>
                  <a:pt x="385" y="104"/>
                </a:lnTo>
                <a:lnTo>
                  <a:pt x="390" y="80"/>
                </a:lnTo>
                <a:lnTo>
                  <a:pt x="373" y="76"/>
                </a:lnTo>
                <a:lnTo>
                  <a:pt x="369" y="76"/>
                </a:lnTo>
                <a:lnTo>
                  <a:pt x="321" y="63"/>
                </a:lnTo>
                <a:lnTo>
                  <a:pt x="306" y="61"/>
                </a:lnTo>
                <a:lnTo>
                  <a:pt x="288" y="56"/>
                </a:lnTo>
                <a:lnTo>
                  <a:pt x="276" y="54"/>
                </a:lnTo>
                <a:lnTo>
                  <a:pt x="234" y="43"/>
                </a:lnTo>
                <a:lnTo>
                  <a:pt x="221" y="40"/>
                </a:lnTo>
                <a:lnTo>
                  <a:pt x="211" y="37"/>
                </a:lnTo>
                <a:lnTo>
                  <a:pt x="153" y="23"/>
                </a:lnTo>
                <a:lnTo>
                  <a:pt x="145" y="20"/>
                </a:lnTo>
                <a:lnTo>
                  <a:pt x="138" y="19"/>
                </a:lnTo>
                <a:lnTo>
                  <a:pt x="130" y="18"/>
                </a:lnTo>
                <a:lnTo>
                  <a:pt x="123" y="15"/>
                </a:lnTo>
                <a:lnTo>
                  <a:pt x="116" y="13"/>
                </a:lnTo>
                <a:lnTo>
                  <a:pt x="108" y="11"/>
                </a:lnTo>
                <a:lnTo>
                  <a:pt x="105" y="11"/>
                </a:lnTo>
                <a:lnTo>
                  <a:pt x="92" y="8"/>
                </a:lnTo>
                <a:lnTo>
                  <a:pt x="78" y="4"/>
                </a:lnTo>
                <a:lnTo>
                  <a:pt x="69" y="2"/>
                </a:lnTo>
                <a:lnTo>
                  <a:pt x="62" y="0"/>
                </a:lnTo>
                <a:lnTo>
                  <a:pt x="52" y="23"/>
                </a:lnTo>
                <a:lnTo>
                  <a:pt x="59" y="33"/>
                </a:lnTo>
                <a:lnTo>
                  <a:pt x="59" y="59"/>
                </a:lnTo>
                <a:lnTo>
                  <a:pt x="56" y="68"/>
                </a:lnTo>
                <a:lnTo>
                  <a:pt x="44" y="93"/>
                </a:lnTo>
                <a:lnTo>
                  <a:pt x="40" y="93"/>
                </a:lnTo>
                <a:lnTo>
                  <a:pt x="40" y="101"/>
                </a:lnTo>
                <a:lnTo>
                  <a:pt x="42" y="101"/>
                </a:lnTo>
                <a:lnTo>
                  <a:pt x="42" y="107"/>
                </a:lnTo>
                <a:lnTo>
                  <a:pt x="36" y="119"/>
                </a:lnTo>
                <a:lnTo>
                  <a:pt x="6" y="154"/>
                </a:lnTo>
                <a:lnTo>
                  <a:pt x="5" y="168"/>
                </a:lnTo>
                <a:lnTo>
                  <a:pt x="0" y="179"/>
                </a:lnTo>
                <a:lnTo>
                  <a:pt x="16" y="201"/>
                </a:lnTo>
                <a:lnTo>
                  <a:pt x="22" y="215"/>
                </a:lnTo>
                <a:lnTo>
                  <a:pt x="30" y="246"/>
                </a:lnTo>
                <a:lnTo>
                  <a:pt x="30" y="259"/>
                </a:lnTo>
                <a:lnTo>
                  <a:pt x="20" y="284"/>
                </a:lnTo>
                <a:lnTo>
                  <a:pt x="19" y="341"/>
                </a:lnTo>
                <a:lnTo>
                  <a:pt x="26" y="355"/>
                </a:lnTo>
                <a:lnTo>
                  <a:pt x="42" y="389"/>
                </a:lnTo>
                <a:lnTo>
                  <a:pt x="51" y="400"/>
                </a:lnTo>
                <a:lnTo>
                  <a:pt x="52" y="415"/>
                </a:lnTo>
                <a:lnTo>
                  <a:pt x="56" y="416"/>
                </a:lnTo>
                <a:lnTo>
                  <a:pt x="59" y="422"/>
                </a:lnTo>
                <a:lnTo>
                  <a:pt x="56" y="422"/>
                </a:lnTo>
                <a:lnTo>
                  <a:pt x="56" y="436"/>
                </a:lnTo>
                <a:lnTo>
                  <a:pt x="52" y="450"/>
                </a:lnTo>
                <a:lnTo>
                  <a:pt x="56" y="447"/>
                </a:lnTo>
                <a:lnTo>
                  <a:pt x="60" y="448"/>
                </a:lnTo>
                <a:lnTo>
                  <a:pt x="69" y="460"/>
                </a:lnTo>
                <a:lnTo>
                  <a:pt x="76" y="467"/>
                </a:lnTo>
                <a:lnTo>
                  <a:pt x="83" y="478"/>
                </a:lnTo>
                <a:lnTo>
                  <a:pt x="87" y="478"/>
                </a:lnTo>
                <a:lnTo>
                  <a:pt x="85" y="480"/>
                </a:lnTo>
                <a:lnTo>
                  <a:pt x="83" y="480"/>
                </a:lnTo>
                <a:lnTo>
                  <a:pt x="83" y="489"/>
                </a:lnTo>
                <a:lnTo>
                  <a:pt x="77" y="512"/>
                </a:lnTo>
                <a:lnTo>
                  <a:pt x="80" y="512"/>
                </a:lnTo>
                <a:lnTo>
                  <a:pt x="81" y="526"/>
                </a:lnTo>
                <a:lnTo>
                  <a:pt x="77" y="540"/>
                </a:lnTo>
                <a:lnTo>
                  <a:pt x="81" y="554"/>
                </a:lnTo>
                <a:lnTo>
                  <a:pt x="84" y="557"/>
                </a:lnTo>
                <a:lnTo>
                  <a:pt x="90" y="571"/>
                </a:lnTo>
                <a:lnTo>
                  <a:pt x="101" y="579"/>
                </a:lnTo>
                <a:lnTo>
                  <a:pt x="113" y="581"/>
                </a:lnTo>
                <a:lnTo>
                  <a:pt x="117" y="594"/>
                </a:lnTo>
                <a:lnTo>
                  <a:pt x="112" y="614"/>
                </a:lnTo>
                <a:lnTo>
                  <a:pt x="106" y="619"/>
                </a:lnTo>
                <a:lnTo>
                  <a:pt x="102" y="615"/>
                </a:lnTo>
                <a:lnTo>
                  <a:pt x="96" y="619"/>
                </a:lnTo>
                <a:lnTo>
                  <a:pt x="99" y="658"/>
                </a:lnTo>
                <a:lnTo>
                  <a:pt x="106" y="664"/>
                </a:lnTo>
                <a:lnTo>
                  <a:pt x="121" y="692"/>
                </a:lnTo>
                <a:lnTo>
                  <a:pt x="123" y="706"/>
                </a:lnTo>
                <a:lnTo>
                  <a:pt x="130" y="717"/>
                </a:lnTo>
                <a:lnTo>
                  <a:pt x="131" y="728"/>
                </a:lnTo>
                <a:lnTo>
                  <a:pt x="141" y="738"/>
                </a:lnTo>
                <a:lnTo>
                  <a:pt x="148" y="754"/>
                </a:lnTo>
                <a:lnTo>
                  <a:pt x="159" y="764"/>
                </a:lnTo>
                <a:lnTo>
                  <a:pt x="160" y="771"/>
                </a:lnTo>
                <a:lnTo>
                  <a:pt x="155" y="783"/>
                </a:lnTo>
                <a:lnTo>
                  <a:pt x="164" y="797"/>
                </a:lnTo>
                <a:lnTo>
                  <a:pt x="173" y="802"/>
                </a:lnTo>
                <a:lnTo>
                  <a:pt x="168" y="818"/>
                </a:lnTo>
                <a:lnTo>
                  <a:pt x="168" y="829"/>
                </a:lnTo>
                <a:lnTo>
                  <a:pt x="160" y="863"/>
                </a:lnTo>
                <a:lnTo>
                  <a:pt x="180" y="878"/>
                </a:lnTo>
                <a:lnTo>
                  <a:pt x="211" y="885"/>
                </a:lnTo>
                <a:lnTo>
                  <a:pt x="221" y="893"/>
                </a:lnTo>
                <a:lnTo>
                  <a:pt x="243" y="896"/>
                </a:lnTo>
                <a:lnTo>
                  <a:pt x="254" y="904"/>
                </a:lnTo>
                <a:lnTo>
                  <a:pt x="270" y="921"/>
                </a:lnTo>
                <a:lnTo>
                  <a:pt x="275" y="936"/>
                </a:lnTo>
                <a:lnTo>
                  <a:pt x="293" y="949"/>
                </a:lnTo>
                <a:lnTo>
                  <a:pt x="321" y="956"/>
                </a:lnTo>
                <a:lnTo>
                  <a:pt x="330" y="961"/>
                </a:lnTo>
                <a:lnTo>
                  <a:pt x="335" y="975"/>
                </a:lnTo>
                <a:lnTo>
                  <a:pt x="336" y="992"/>
                </a:lnTo>
                <a:lnTo>
                  <a:pt x="344" y="999"/>
                </a:lnTo>
                <a:lnTo>
                  <a:pt x="358" y="997"/>
                </a:lnTo>
                <a:lnTo>
                  <a:pt x="367" y="1007"/>
                </a:lnTo>
                <a:lnTo>
                  <a:pt x="376" y="1017"/>
                </a:lnTo>
                <a:lnTo>
                  <a:pt x="397" y="1043"/>
                </a:lnTo>
                <a:lnTo>
                  <a:pt x="404" y="1052"/>
                </a:lnTo>
                <a:lnTo>
                  <a:pt x="414" y="1077"/>
                </a:lnTo>
                <a:lnTo>
                  <a:pt x="414" y="1118"/>
                </a:lnTo>
                <a:lnTo>
                  <a:pt x="421" y="1134"/>
                </a:lnTo>
                <a:lnTo>
                  <a:pt x="421" y="1143"/>
                </a:lnTo>
                <a:lnTo>
                  <a:pt x="512" y="1150"/>
                </a:lnTo>
                <a:lnTo>
                  <a:pt x="634" y="1162"/>
                </a:lnTo>
              </a:path>
            </a:pathLst>
          </a:custGeom>
          <a:solidFill>
            <a:srgbClr val="00B050"/>
          </a:solidFill>
          <a:ln w="6480">
            <a:solidFill>
              <a:schemeClr val="tx1"/>
            </a:solidFill>
            <a:round/>
          </a:ln>
        </p:spPr>
        <p:style>
          <a:lnRef idx="0">
            <a:scrgbClr r="0" g="0" b="0"/>
          </a:lnRef>
          <a:fillRef idx="0">
            <a:scrgbClr r="0" g="0" b="0"/>
          </a:fillRef>
          <a:effectRef idx="0">
            <a:scrgbClr r="0" g="0" b="0"/>
          </a:effectRef>
          <a:fontRef idx="minor"/>
        </p:style>
      </p:sp>
      <p:sp>
        <p:nvSpPr>
          <p:cNvPr id="251" name="CustomShape 16"/>
          <p:cNvSpPr/>
          <p:nvPr/>
        </p:nvSpPr>
        <p:spPr>
          <a:xfrm>
            <a:off x="1622520" y="4150800"/>
            <a:ext cx="31320" cy="30240"/>
          </a:xfrm>
          <a:custGeom>
            <a:avLst/>
            <a:gdLst/>
            <a:ahLst/>
            <a:cxnLst/>
            <a:rect l="l" t="t" r="r" b="b"/>
            <a:pathLst>
              <a:path w="23" h="25">
                <a:moveTo>
                  <a:pt x="0" y="0"/>
                </a:moveTo>
                <a:lnTo>
                  <a:pt x="10" y="24"/>
                </a:lnTo>
                <a:lnTo>
                  <a:pt x="22" y="24"/>
                </a:lnTo>
                <a:lnTo>
                  <a:pt x="0" y="0"/>
                </a:lnTo>
              </a:path>
            </a:pathLst>
          </a:custGeom>
          <a:solidFill>
            <a:srgbClr val="00B050"/>
          </a:solidFill>
          <a:ln w="6480">
            <a:solidFill>
              <a:schemeClr val="tx1"/>
            </a:solidFill>
            <a:round/>
          </a:ln>
        </p:spPr>
        <p:style>
          <a:lnRef idx="0">
            <a:scrgbClr r="0" g="0" b="0"/>
          </a:lnRef>
          <a:fillRef idx="0">
            <a:scrgbClr r="0" g="0" b="0"/>
          </a:fillRef>
          <a:effectRef idx="0">
            <a:scrgbClr r="0" g="0" b="0"/>
          </a:effectRef>
          <a:fontRef idx="minor"/>
        </p:style>
      </p:sp>
      <p:sp>
        <p:nvSpPr>
          <p:cNvPr id="252" name="CustomShape 17"/>
          <p:cNvSpPr/>
          <p:nvPr/>
        </p:nvSpPr>
        <p:spPr>
          <a:xfrm>
            <a:off x="1638000" y="4091040"/>
            <a:ext cx="31320" cy="27720"/>
          </a:xfrm>
          <a:custGeom>
            <a:avLst/>
            <a:gdLst/>
            <a:ahLst/>
            <a:cxnLst/>
            <a:rect l="l" t="t" r="r" b="b"/>
            <a:pathLst>
              <a:path w="23" h="23">
                <a:moveTo>
                  <a:pt x="1" y="0"/>
                </a:moveTo>
                <a:lnTo>
                  <a:pt x="0" y="6"/>
                </a:lnTo>
                <a:lnTo>
                  <a:pt x="6" y="7"/>
                </a:lnTo>
                <a:lnTo>
                  <a:pt x="11" y="22"/>
                </a:lnTo>
                <a:lnTo>
                  <a:pt x="22" y="20"/>
                </a:lnTo>
                <a:lnTo>
                  <a:pt x="18" y="12"/>
                </a:lnTo>
                <a:lnTo>
                  <a:pt x="1" y="0"/>
                </a:lnTo>
              </a:path>
            </a:pathLst>
          </a:custGeom>
          <a:solidFill>
            <a:srgbClr val="00B050"/>
          </a:solidFill>
          <a:ln w="6480">
            <a:solidFill>
              <a:schemeClr val="tx1"/>
            </a:solidFill>
            <a:round/>
          </a:ln>
        </p:spPr>
        <p:style>
          <a:lnRef idx="0">
            <a:scrgbClr r="0" g="0" b="0"/>
          </a:lnRef>
          <a:fillRef idx="0">
            <a:scrgbClr r="0" g="0" b="0"/>
          </a:fillRef>
          <a:effectRef idx="0">
            <a:scrgbClr r="0" g="0" b="0"/>
          </a:effectRef>
          <a:fontRef idx="minor"/>
        </p:style>
      </p:sp>
      <p:sp>
        <p:nvSpPr>
          <p:cNvPr id="253" name="CustomShape 18"/>
          <p:cNvSpPr/>
          <p:nvPr/>
        </p:nvSpPr>
        <p:spPr>
          <a:xfrm>
            <a:off x="1452600" y="3982680"/>
            <a:ext cx="32760" cy="26280"/>
          </a:xfrm>
          <a:custGeom>
            <a:avLst/>
            <a:gdLst/>
            <a:ahLst/>
            <a:cxnLst/>
            <a:rect l="l" t="t" r="r" b="b"/>
            <a:pathLst>
              <a:path w="24" h="22">
                <a:moveTo>
                  <a:pt x="0" y="4"/>
                </a:moveTo>
                <a:lnTo>
                  <a:pt x="3" y="18"/>
                </a:lnTo>
                <a:lnTo>
                  <a:pt x="23" y="21"/>
                </a:lnTo>
                <a:lnTo>
                  <a:pt x="16" y="9"/>
                </a:lnTo>
                <a:lnTo>
                  <a:pt x="18" y="0"/>
                </a:lnTo>
                <a:lnTo>
                  <a:pt x="0" y="4"/>
                </a:lnTo>
              </a:path>
            </a:pathLst>
          </a:custGeom>
          <a:solidFill>
            <a:srgbClr val="00B050"/>
          </a:solidFill>
          <a:ln w="6480">
            <a:solidFill>
              <a:schemeClr val="tx1"/>
            </a:solidFill>
            <a:round/>
          </a:ln>
        </p:spPr>
        <p:style>
          <a:lnRef idx="0">
            <a:scrgbClr r="0" g="0" b="0"/>
          </a:lnRef>
          <a:fillRef idx="0">
            <a:scrgbClr r="0" g="0" b="0"/>
          </a:fillRef>
          <a:effectRef idx="0">
            <a:scrgbClr r="0" g="0" b="0"/>
          </a:effectRef>
          <a:fontRef idx="minor"/>
        </p:style>
      </p:sp>
      <p:sp>
        <p:nvSpPr>
          <p:cNvPr id="254" name="CustomShape 19"/>
          <p:cNvSpPr/>
          <p:nvPr/>
        </p:nvSpPr>
        <p:spPr>
          <a:xfrm>
            <a:off x="1490760" y="3978720"/>
            <a:ext cx="44280" cy="27720"/>
          </a:xfrm>
          <a:custGeom>
            <a:avLst/>
            <a:gdLst/>
            <a:ahLst/>
            <a:cxnLst/>
            <a:rect l="l" t="t" r="r" b="b"/>
            <a:pathLst>
              <a:path w="32" h="23">
                <a:moveTo>
                  <a:pt x="0" y="0"/>
                </a:moveTo>
                <a:lnTo>
                  <a:pt x="22" y="16"/>
                </a:lnTo>
                <a:lnTo>
                  <a:pt x="28" y="12"/>
                </a:lnTo>
                <a:lnTo>
                  <a:pt x="31" y="20"/>
                </a:lnTo>
                <a:lnTo>
                  <a:pt x="28" y="22"/>
                </a:lnTo>
                <a:lnTo>
                  <a:pt x="4" y="18"/>
                </a:lnTo>
                <a:lnTo>
                  <a:pt x="0" y="0"/>
                </a:lnTo>
              </a:path>
            </a:pathLst>
          </a:custGeom>
          <a:solidFill>
            <a:srgbClr val="00B050"/>
          </a:solidFill>
          <a:ln w="6480">
            <a:solidFill>
              <a:schemeClr val="tx1"/>
            </a:solidFill>
            <a:round/>
          </a:ln>
        </p:spPr>
        <p:style>
          <a:lnRef idx="0">
            <a:scrgbClr r="0" g="0" b="0"/>
          </a:lnRef>
          <a:fillRef idx="0">
            <a:scrgbClr r="0" g="0" b="0"/>
          </a:fillRef>
          <a:effectRef idx="0">
            <a:scrgbClr r="0" g="0" b="0"/>
          </a:effectRef>
          <a:fontRef idx="minor"/>
        </p:style>
      </p:sp>
      <p:sp>
        <p:nvSpPr>
          <p:cNvPr id="255" name="CustomShape 20"/>
          <p:cNvSpPr/>
          <p:nvPr/>
        </p:nvSpPr>
        <p:spPr>
          <a:xfrm>
            <a:off x="2886480" y="3235680"/>
            <a:ext cx="865800" cy="600480"/>
          </a:xfrm>
          <a:custGeom>
            <a:avLst/>
            <a:gdLst/>
            <a:ahLst/>
            <a:cxnLst/>
            <a:rect l="l" t="t" r="r" b="b"/>
            <a:pathLst>
              <a:path w="613" h="481">
                <a:moveTo>
                  <a:pt x="606" y="198"/>
                </a:moveTo>
                <a:lnTo>
                  <a:pt x="606" y="199"/>
                </a:lnTo>
                <a:lnTo>
                  <a:pt x="605" y="206"/>
                </a:lnTo>
                <a:lnTo>
                  <a:pt x="605" y="220"/>
                </a:lnTo>
                <a:lnTo>
                  <a:pt x="603" y="246"/>
                </a:lnTo>
                <a:lnTo>
                  <a:pt x="603" y="252"/>
                </a:lnTo>
                <a:lnTo>
                  <a:pt x="603" y="256"/>
                </a:lnTo>
                <a:lnTo>
                  <a:pt x="603" y="260"/>
                </a:lnTo>
                <a:lnTo>
                  <a:pt x="602" y="283"/>
                </a:lnTo>
                <a:lnTo>
                  <a:pt x="602" y="294"/>
                </a:lnTo>
                <a:lnTo>
                  <a:pt x="600" y="301"/>
                </a:lnTo>
                <a:lnTo>
                  <a:pt x="600" y="303"/>
                </a:lnTo>
                <a:lnTo>
                  <a:pt x="600" y="321"/>
                </a:lnTo>
                <a:lnTo>
                  <a:pt x="600" y="330"/>
                </a:lnTo>
                <a:lnTo>
                  <a:pt x="600" y="341"/>
                </a:lnTo>
                <a:lnTo>
                  <a:pt x="599" y="356"/>
                </a:lnTo>
                <a:lnTo>
                  <a:pt x="599" y="370"/>
                </a:lnTo>
                <a:lnTo>
                  <a:pt x="598" y="398"/>
                </a:lnTo>
                <a:lnTo>
                  <a:pt x="598" y="409"/>
                </a:lnTo>
                <a:lnTo>
                  <a:pt x="598" y="410"/>
                </a:lnTo>
                <a:lnTo>
                  <a:pt x="596" y="424"/>
                </a:lnTo>
                <a:lnTo>
                  <a:pt x="596" y="436"/>
                </a:lnTo>
                <a:lnTo>
                  <a:pt x="596" y="452"/>
                </a:lnTo>
                <a:lnTo>
                  <a:pt x="595" y="466"/>
                </a:lnTo>
                <a:lnTo>
                  <a:pt x="594" y="480"/>
                </a:lnTo>
                <a:lnTo>
                  <a:pt x="545" y="478"/>
                </a:lnTo>
                <a:lnTo>
                  <a:pt x="534" y="475"/>
                </a:lnTo>
                <a:lnTo>
                  <a:pt x="513" y="475"/>
                </a:lnTo>
                <a:lnTo>
                  <a:pt x="506" y="475"/>
                </a:lnTo>
                <a:lnTo>
                  <a:pt x="487" y="474"/>
                </a:lnTo>
                <a:lnTo>
                  <a:pt x="481" y="474"/>
                </a:lnTo>
                <a:lnTo>
                  <a:pt x="427" y="471"/>
                </a:lnTo>
                <a:lnTo>
                  <a:pt x="397" y="470"/>
                </a:lnTo>
                <a:lnTo>
                  <a:pt x="348" y="467"/>
                </a:lnTo>
                <a:lnTo>
                  <a:pt x="329" y="464"/>
                </a:lnTo>
                <a:lnTo>
                  <a:pt x="324" y="464"/>
                </a:lnTo>
                <a:lnTo>
                  <a:pt x="282" y="461"/>
                </a:lnTo>
                <a:lnTo>
                  <a:pt x="279" y="461"/>
                </a:lnTo>
                <a:lnTo>
                  <a:pt x="268" y="460"/>
                </a:lnTo>
                <a:lnTo>
                  <a:pt x="257" y="459"/>
                </a:lnTo>
                <a:lnTo>
                  <a:pt x="218" y="457"/>
                </a:lnTo>
                <a:lnTo>
                  <a:pt x="137" y="449"/>
                </a:lnTo>
                <a:lnTo>
                  <a:pt x="134" y="448"/>
                </a:lnTo>
                <a:lnTo>
                  <a:pt x="132" y="448"/>
                </a:lnTo>
                <a:lnTo>
                  <a:pt x="131" y="448"/>
                </a:lnTo>
                <a:lnTo>
                  <a:pt x="77" y="442"/>
                </a:lnTo>
                <a:lnTo>
                  <a:pt x="56" y="441"/>
                </a:lnTo>
                <a:lnTo>
                  <a:pt x="31" y="438"/>
                </a:lnTo>
                <a:lnTo>
                  <a:pt x="24" y="438"/>
                </a:lnTo>
                <a:lnTo>
                  <a:pt x="0" y="435"/>
                </a:lnTo>
                <a:lnTo>
                  <a:pt x="5" y="382"/>
                </a:lnTo>
                <a:lnTo>
                  <a:pt x="6" y="381"/>
                </a:lnTo>
                <a:lnTo>
                  <a:pt x="8" y="353"/>
                </a:lnTo>
                <a:lnTo>
                  <a:pt x="11" y="338"/>
                </a:lnTo>
                <a:lnTo>
                  <a:pt x="11" y="326"/>
                </a:lnTo>
                <a:lnTo>
                  <a:pt x="13" y="309"/>
                </a:lnTo>
                <a:lnTo>
                  <a:pt x="13" y="307"/>
                </a:lnTo>
                <a:lnTo>
                  <a:pt x="13" y="296"/>
                </a:lnTo>
                <a:lnTo>
                  <a:pt x="16" y="271"/>
                </a:lnTo>
                <a:lnTo>
                  <a:pt x="19" y="244"/>
                </a:lnTo>
                <a:lnTo>
                  <a:pt x="23" y="217"/>
                </a:lnTo>
                <a:lnTo>
                  <a:pt x="27" y="177"/>
                </a:lnTo>
                <a:lnTo>
                  <a:pt x="29" y="163"/>
                </a:lnTo>
                <a:lnTo>
                  <a:pt x="30" y="149"/>
                </a:lnTo>
                <a:lnTo>
                  <a:pt x="30" y="145"/>
                </a:lnTo>
                <a:lnTo>
                  <a:pt x="33" y="122"/>
                </a:lnTo>
                <a:lnTo>
                  <a:pt x="34" y="109"/>
                </a:lnTo>
                <a:lnTo>
                  <a:pt x="37" y="84"/>
                </a:lnTo>
                <a:lnTo>
                  <a:pt x="40" y="61"/>
                </a:lnTo>
                <a:lnTo>
                  <a:pt x="42" y="40"/>
                </a:lnTo>
                <a:lnTo>
                  <a:pt x="42" y="38"/>
                </a:lnTo>
                <a:lnTo>
                  <a:pt x="44" y="27"/>
                </a:lnTo>
                <a:lnTo>
                  <a:pt x="45" y="13"/>
                </a:lnTo>
                <a:lnTo>
                  <a:pt x="47" y="0"/>
                </a:lnTo>
                <a:lnTo>
                  <a:pt x="66" y="2"/>
                </a:lnTo>
                <a:lnTo>
                  <a:pt x="117" y="6"/>
                </a:lnTo>
                <a:lnTo>
                  <a:pt x="138" y="9"/>
                </a:lnTo>
                <a:lnTo>
                  <a:pt x="160" y="12"/>
                </a:lnTo>
                <a:lnTo>
                  <a:pt x="182" y="13"/>
                </a:lnTo>
                <a:lnTo>
                  <a:pt x="186" y="13"/>
                </a:lnTo>
                <a:lnTo>
                  <a:pt x="220" y="16"/>
                </a:lnTo>
                <a:lnTo>
                  <a:pt x="222" y="18"/>
                </a:lnTo>
                <a:lnTo>
                  <a:pt x="252" y="19"/>
                </a:lnTo>
                <a:lnTo>
                  <a:pt x="263" y="22"/>
                </a:lnTo>
                <a:lnTo>
                  <a:pt x="267" y="22"/>
                </a:lnTo>
                <a:lnTo>
                  <a:pt x="270" y="22"/>
                </a:lnTo>
                <a:lnTo>
                  <a:pt x="275" y="22"/>
                </a:lnTo>
                <a:lnTo>
                  <a:pt x="278" y="22"/>
                </a:lnTo>
                <a:lnTo>
                  <a:pt x="286" y="23"/>
                </a:lnTo>
                <a:lnTo>
                  <a:pt x="337" y="27"/>
                </a:lnTo>
                <a:lnTo>
                  <a:pt x="351" y="29"/>
                </a:lnTo>
                <a:lnTo>
                  <a:pt x="353" y="29"/>
                </a:lnTo>
                <a:lnTo>
                  <a:pt x="362" y="29"/>
                </a:lnTo>
                <a:lnTo>
                  <a:pt x="378" y="30"/>
                </a:lnTo>
                <a:lnTo>
                  <a:pt x="383" y="30"/>
                </a:lnTo>
                <a:lnTo>
                  <a:pt x="402" y="30"/>
                </a:lnTo>
                <a:lnTo>
                  <a:pt x="450" y="34"/>
                </a:lnTo>
                <a:lnTo>
                  <a:pt x="484" y="36"/>
                </a:lnTo>
                <a:lnTo>
                  <a:pt x="488" y="36"/>
                </a:lnTo>
                <a:lnTo>
                  <a:pt x="504" y="37"/>
                </a:lnTo>
                <a:lnTo>
                  <a:pt x="563" y="40"/>
                </a:lnTo>
                <a:lnTo>
                  <a:pt x="566" y="40"/>
                </a:lnTo>
                <a:lnTo>
                  <a:pt x="612" y="43"/>
                </a:lnTo>
                <a:lnTo>
                  <a:pt x="610" y="69"/>
                </a:lnTo>
                <a:lnTo>
                  <a:pt x="610" y="76"/>
                </a:lnTo>
                <a:lnTo>
                  <a:pt x="610" y="83"/>
                </a:lnTo>
                <a:lnTo>
                  <a:pt x="609" y="97"/>
                </a:lnTo>
                <a:lnTo>
                  <a:pt x="609" y="104"/>
                </a:lnTo>
                <a:lnTo>
                  <a:pt x="609" y="113"/>
                </a:lnTo>
                <a:lnTo>
                  <a:pt x="607" y="151"/>
                </a:lnTo>
                <a:lnTo>
                  <a:pt x="606" y="198"/>
                </a:lnTo>
              </a:path>
            </a:pathLst>
          </a:custGeom>
          <a:solidFill>
            <a:srgbClr val="00B050"/>
          </a:solidFill>
          <a:ln w="6480">
            <a:solidFill>
              <a:schemeClr val="tx1"/>
            </a:solidFill>
            <a:round/>
          </a:ln>
        </p:spPr>
        <p:style>
          <a:lnRef idx="0">
            <a:scrgbClr r="0" g="0" b="0"/>
          </a:lnRef>
          <a:fillRef idx="0">
            <a:scrgbClr r="0" g="0" b="0"/>
          </a:fillRef>
          <a:effectRef idx="0">
            <a:scrgbClr r="0" g="0" b="0"/>
          </a:effectRef>
          <a:fontRef idx="minor"/>
        </p:style>
      </p:sp>
      <p:sp>
        <p:nvSpPr>
          <p:cNvPr id="256" name="CustomShape 21"/>
          <p:cNvSpPr/>
          <p:nvPr/>
        </p:nvSpPr>
        <p:spPr>
          <a:xfrm>
            <a:off x="6960960" y="2819880"/>
            <a:ext cx="210600" cy="183240"/>
          </a:xfrm>
          <a:custGeom>
            <a:avLst/>
            <a:gdLst/>
            <a:ahLst/>
            <a:cxnLst/>
            <a:rect l="l" t="t" r="r" b="b"/>
            <a:pathLst>
              <a:path w="149" h="148">
                <a:moveTo>
                  <a:pt x="52" y="117"/>
                </a:moveTo>
                <a:lnTo>
                  <a:pt x="62" y="105"/>
                </a:lnTo>
                <a:lnTo>
                  <a:pt x="78" y="102"/>
                </a:lnTo>
                <a:lnTo>
                  <a:pt x="87" y="97"/>
                </a:lnTo>
                <a:lnTo>
                  <a:pt x="95" y="97"/>
                </a:lnTo>
                <a:lnTo>
                  <a:pt x="96" y="95"/>
                </a:lnTo>
                <a:lnTo>
                  <a:pt x="110" y="90"/>
                </a:lnTo>
                <a:lnTo>
                  <a:pt x="135" y="80"/>
                </a:lnTo>
                <a:lnTo>
                  <a:pt x="141" y="76"/>
                </a:lnTo>
                <a:lnTo>
                  <a:pt x="143" y="76"/>
                </a:lnTo>
                <a:lnTo>
                  <a:pt x="145" y="76"/>
                </a:lnTo>
                <a:lnTo>
                  <a:pt x="148" y="63"/>
                </a:lnTo>
                <a:lnTo>
                  <a:pt x="143" y="45"/>
                </a:lnTo>
                <a:lnTo>
                  <a:pt x="143" y="42"/>
                </a:lnTo>
                <a:lnTo>
                  <a:pt x="142" y="40"/>
                </a:lnTo>
                <a:lnTo>
                  <a:pt x="142" y="38"/>
                </a:lnTo>
                <a:lnTo>
                  <a:pt x="141" y="38"/>
                </a:lnTo>
                <a:lnTo>
                  <a:pt x="139" y="31"/>
                </a:lnTo>
                <a:lnTo>
                  <a:pt x="138" y="29"/>
                </a:lnTo>
                <a:lnTo>
                  <a:pt x="134" y="9"/>
                </a:lnTo>
                <a:lnTo>
                  <a:pt x="131" y="2"/>
                </a:lnTo>
                <a:lnTo>
                  <a:pt x="131" y="0"/>
                </a:lnTo>
                <a:lnTo>
                  <a:pt x="110" y="5"/>
                </a:lnTo>
                <a:lnTo>
                  <a:pt x="107" y="6"/>
                </a:lnTo>
                <a:lnTo>
                  <a:pt x="106" y="6"/>
                </a:lnTo>
                <a:lnTo>
                  <a:pt x="105" y="6"/>
                </a:lnTo>
                <a:lnTo>
                  <a:pt x="91" y="9"/>
                </a:lnTo>
                <a:lnTo>
                  <a:pt x="87" y="11"/>
                </a:lnTo>
                <a:lnTo>
                  <a:pt x="76" y="13"/>
                </a:lnTo>
                <a:lnTo>
                  <a:pt x="52" y="23"/>
                </a:lnTo>
                <a:lnTo>
                  <a:pt x="52" y="19"/>
                </a:lnTo>
                <a:lnTo>
                  <a:pt x="37" y="23"/>
                </a:lnTo>
                <a:lnTo>
                  <a:pt x="34" y="23"/>
                </a:lnTo>
                <a:lnTo>
                  <a:pt x="8" y="29"/>
                </a:lnTo>
                <a:lnTo>
                  <a:pt x="2" y="30"/>
                </a:lnTo>
                <a:lnTo>
                  <a:pt x="0" y="30"/>
                </a:lnTo>
                <a:lnTo>
                  <a:pt x="1" y="36"/>
                </a:lnTo>
                <a:lnTo>
                  <a:pt x="5" y="63"/>
                </a:lnTo>
                <a:lnTo>
                  <a:pt x="8" y="72"/>
                </a:lnTo>
                <a:lnTo>
                  <a:pt x="8" y="76"/>
                </a:lnTo>
                <a:lnTo>
                  <a:pt x="8" y="79"/>
                </a:lnTo>
                <a:lnTo>
                  <a:pt x="9" y="87"/>
                </a:lnTo>
                <a:lnTo>
                  <a:pt x="12" y="97"/>
                </a:lnTo>
                <a:lnTo>
                  <a:pt x="12" y="99"/>
                </a:lnTo>
                <a:lnTo>
                  <a:pt x="12" y="104"/>
                </a:lnTo>
                <a:lnTo>
                  <a:pt x="22" y="119"/>
                </a:lnTo>
                <a:lnTo>
                  <a:pt x="5" y="135"/>
                </a:lnTo>
                <a:lnTo>
                  <a:pt x="15" y="147"/>
                </a:lnTo>
                <a:lnTo>
                  <a:pt x="34" y="134"/>
                </a:lnTo>
                <a:lnTo>
                  <a:pt x="42" y="123"/>
                </a:lnTo>
                <a:lnTo>
                  <a:pt x="52" y="117"/>
                </a:lnTo>
              </a:path>
            </a:pathLst>
          </a:custGeom>
          <a:solidFill>
            <a:srgbClr val="00B050"/>
          </a:solidFill>
          <a:ln w="6480">
            <a:solidFill>
              <a:schemeClr val="tx1"/>
            </a:solidFill>
            <a:round/>
          </a:ln>
        </p:spPr>
        <p:style>
          <a:lnRef idx="0">
            <a:scrgbClr r="0" g="0" b="0"/>
          </a:lnRef>
          <a:fillRef idx="0">
            <a:scrgbClr r="0" g="0" b="0"/>
          </a:fillRef>
          <a:effectRef idx="0">
            <a:scrgbClr r="0" g="0" b="0"/>
          </a:effectRef>
          <a:fontRef idx="minor"/>
        </p:style>
      </p:sp>
      <p:sp>
        <p:nvSpPr>
          <p:cNvPr id="257" name="CustomShape 22"/>
          <p:cNvSpPr/>
          <p:nvPr/>
        </p:nvSpPr>
        <p:spPr>
          <a:xfrm>
            <a:off x="6787800" y="3199320"/>
            <a:ext cx="128160" cy="187200"/>
          </a:xfrm>
          <a:custGeom>
            <a:avLst/>
            <a:gdLst/>
            <a:ahLst/>
            <a:cxnLst/>
            <a:rect l="l" t="t" r="r" b="b"/>
            <a:pathLst>
              <a:path w="91" h="151">
                <a:moveTo>
                  <a:pt x="30" y="50"/>
                </a:moveTo>
                <a:lnTo>
                  <a:pt x="22" y="37"/>
                </a:lnTo>
                <a:lnTo>
                  <a:pt x="20" y="27"/>
                </a:lnTo>
                <a:lnTo>
                  <a:pt x="22" y="26"/>
                </a:lnTo>
                <a:lnTo>
                  <a:pt x="20" y="23"/>
                </a:lnTo>
                <a:lnTo>
                  <a:pt x="23" y="13"/>
                </a:lnTo>
                <a:lnTo>
                  <a:pt x="26" y="4"/>
                </a:lnTo>
                <a:lnTo>
                  <a:pt x="27" y="1"/>
                </a:lnTo>
                <a:lnTo>
                  <a:pt x="19" y="0"/>
                </a:lnTo>
                <a:lnTo>
                  <a:pt x="13" y="1"/>
                </a:lnTo>
                <a:lnTo>
                  <a:pt x="12" y="1"/>
                </a:lnTo>
                <a:lnTo>
                  <a:pt x="1" y="13"/>
                </a:lnTo>
                <a:lnTo>
                  <a:pt x="0" y="16"/>
                </a:lnTo>
                <a:lnTo>
                  <a:pt x="0" y="23"/>
                </a:lnTo>
                <a:lnTo>
                  <a:pt x="1" y="25"/>
                </a:lnTo>
                <a:lnTo>
                  <a:pt x="9" y="54"/>
                </a:lnTo>
                <a:lnTo>
                  <a:pt x="9" y="56"/>
                </a:lnTo>
                <a:lnTo>
                  <a:pt x="12" y="62"/>
                </a:lnTo>
                <a:lnTo>
                  <a:pt x="12" y="63"/>
                </a:lnTo>
                <a:lnTo>
                  <a:pt x="12" y="66"/>
                </a:lnTo>
                <a:lnTo>
                  <a:pt x="13" y="66"/>
                </a:lnTo>
                <a:lnTo>
                  <a:pt x="13" y="68"/>
                </a:lnTo>
                <a:lnTo>
                  <a:pt x="16" y="75"/>
                </a:lnTo>
                <a:lnTo>
                  <a:pt x="16" y="76"/>
                </a:lnTo>
                <a:lnTo>
                  <a:pt x="16" y="77"/>
                </a:lnTo>
                <a:lnTo>
                  <a:pt x="20" y="93"/>
                </a:lnTo>
                <a:lnTo>
                  <a:pt x="26" y="111"/>
                </a:lnTo>
                <a:lnTo>
                  <a:pt x="27" y="118"/>
                </a:lnTo>
                <a:lnTo>
                  <a:pt x="31" y="129"/>
                </a:lnTo>
                <a:lnTo>
                  <a:pt x="31" y="131"/>
                </a:lnTo>
                <a:lnTo>
                  <a:pt x="33" y="136"/>
                </a:lnTo>
                <a:lnTo>
                  <a:pt x="33" y="138"/>
                </a:lnTo>
                <a:lnTo>
                  <a:pt x="37" y="150"/>
                </a:lnTo>
                <a:lnTo>
                  <a:pt x="52" y="147"/>
                </a:lnTo>
                <a:lnTo>
                  <a:pt x="66" y="144"/>
                </a:lnTo>
                <a:lnTo>
                  <a:pt x="76" y="141"/>
                </a:lnTo>
                <a:lnTo>
                  <a:pt x="83" y="140"/>
                </a:lnTo>
                <a:lnTo>
                  <a:pt x="90" y="138"/>
                </a:lnTo>
                <a:lnTo>
                  <a:pt x="77" y="102"/>
                </a:lnTo>
                <a:lnTo>
                  <a:pt x="76" y="105"/>
                </a:lnTo>
                <a:lnTo>
                  <a:pt x="56" y="91"/>
                </a:lnTo>
                <a:lnTo>
                  <a:pt x="49" y="81"/>
                </a:lnTo>
                <a:lnTo>
                  <a:pt x="41" y="61"/>
                </a:lnTo>
                <a:lnTo>
                  <a:pt x="30" y="50"/>
                </a:lnTo>
              </a:path>
            </a:pathLst>
          </a:custGeom>
          <a:noFill/>
          <a:ln w="6480">
            <a:solidFill>
              <a:schemeClr val="tx1"/>
            </a:solidFill>
            <a:round/>
          </a:ln>
        </p:spPr>
        <p:style>
          <a:lnRef idx="0">
            <a:scrgbClr r="0" g="0" b="0"/>
          </a:lnRef>
          <a:fillRef idx="0">
            <a:scrgbClr r="0" g="0" b="0"/>
          </a:fillRef>
          <a:effectRef idx="0">
            <a:scrgbClr r="0" g="0" b="0"/>
          </a:effectRef>
          <a:fontRef idx="minor"/>
        </p:style>
      </p:sp>
      <p:sp>
        <p:nvSpPr>
          <p:cNvPr id="258" name="CustomShape 23"/>
          <p:cNvSpPr/>
          <p:nvPr/>
        </p:nvSpPr>
        <p:spPr>
          <a:xfrm>
            <a:off x="4966920" y="3044520"/>
            <a:ext cx="487800" cy="759240"/>
          </a:xfrm>
          <a:custGeom>
            <a:avLst/>
            <a:gdLst/>
            <a:ahLst/>
            <a:cxnLst/>
            <a:rect l="l" t="t" r="r" b="b"/>
            <a:pathLst>
              <a:path w="346" h="609">
                <a:moveTo>
                  <a:pt x="0" y="272"/>
                </a:moveTo>
                <a:lnTo>
                  <a:pt x="0" y="267"/>
                </a:lnTo>
                <a:lnTo>
                  <a:pt x="4" y="254"/>
                </a:lnTo>
                <a:lnTo>
                  <a:pt x="5" y="253"/>
                </a:lnTo>
                <a:lnTo>
                  <a:pt x="9" y="250"/>
                </a:lnTo>
                <a:lnTo>
                  <a:pt x="8" y="231"/>
                </a:lnTo>
                <a:lnTo>
                  <a:pt x="23" y="224"/>
                </a:lnTo>
                <a:lnTo>
                  <a:pt x="26" y="220"/>
                </a:lnTo>
                <a:lnTo>
                  <a:pt x="27" y="220"/>
                </a:lnTo>
                <a:lnTo>
                  <a:pt x="29" y="217"/>
                </a:lnTo>
                <a:lnTo>
                  <a:pt x="29" y="210"/>
                </a:lnTo>
                <a:lnTo>
                  <a:pt x="38" y="182"/>
                </a:lnTo>
                <a:lnTo>
                  <a:pt x="38" y="175"/>
                </a:lnTo>
                <a:lnTo>
                  <a:pt x="33" y="166"/>
                </a:lnTo>
                <a:lnTo>
                  <a:pt x="23" y="156"/>
                </a:lnTo>
                <a:lnTo>
                  <a:pt x="26" y="146"/>
                </a:lnTo>
                <a:lnTo>
                  <a:pt x="27" y="142"/>
                </a:lnTo>
                <a:lnTo>
                  <a:pt x="31" y="137"/>
                </a:lnTo>
                <a:lnTo>
                  <a:pt x="48" y="132"/>
                </a:lnTo>
                <a:lnTo>
                  <a:pt x="72" y="124"/>
                </a:lnTo>
                <a:lnTo>
                  <a:pt x="82" y="117"/>
                </a:lnTo>
                <a:lnTo>
                  <a:pt x="84" y="99"/>
                </a:lnTo>
                <a:lnTo>
                  <a:pt x="86" y="96"/>
                </a:lnTo>
                <a:lnTo>
                  <a:pt x="89" y="94"/>
                </a:lnTo>
                <a:lnTo>
                  <a:pt x="90" y="94"/>
                </a:lnTo>
                <a:lnTo>
                  <a:pt x="95" y="83"/>
                </a:lnTo>
                <a:lnTo>
                  <a:pt x="95" y="77"/>
                </a:lnTo>
                <a:lnTo>
                  <a:pt x="95" y="69"/>
                </a:lnTo>
                <a:lnTo>
                  <a:pt x="95" y="66"/>
                </a:lnTo>
                <a:lnTo>
                  <a:pt x="93" y="56"/>
                </a:lnTo>
                <a:lnTo>
                  <a:pt x="83" y="51"/>
                </a:lnTo>
                <a:lnTo>
                  <a:pt x="80" y="49"/>
                </a:lnTo>
                <a:lnTo>
                  <a:pt x="75" y="47"/>
                </a:lnTo>
                <a:lnTo>
                  <a:pt x="72" y="44"/>
                </a:lnTo>
                <a:lnTo>
                  <a:pt x="66" y="30"/>
                </a:lnTo>
                <a:lnTo>
                  <a:pt x="54" y="23"/>
                </a:lnTo>
                <a:lnTo>
                  <a:pt x="52" y="19"/>
                </a:lnTo>
                <a:lnTo>
                  <a:pt x="52" y="18"/>
                </a:lnTo>
                <a:lnTo>
                  <a:pt x="57" y="16"/>
                </a:lnTo>
                <a:lnTo>
                  <a:pt x="65" y="16"/>
                </a:lnTo>
                <a:lnTo>
                  <a:pt x="69" y="16"/>
                </a:lnTo>
                <a:lnTo>
                  <a:pt x="93" y="13"/>
                </a:lnTo>
                <a:lnTo>
                  <a:pt x="100" y="13"/>
                </a:lnTo>
                <a:lnTo>
                  <a:pt x="109" y="13"/>
                </a:lnTo>
                <a:lnTo>
                  <a:pt x="112" y="13"/>
                </a:lnTo>
                <a:lnTo>
                  <a:pt x="116" y="12"/>
                </a:lnTo>
                <a:lnTo>
                  <a:pt x="133" y="12"/>
                </a:lnTo>
                <a:lnTo>
                  <a:pt x="143" y="11"/>
                </a:lnTo>
                <a:lnTo>
                  <a:pt x="151" y="11"/>
                </a:lnTo>
                <a:lnTo>
                  <a:pt x="153" y="11"/>
                </a:lnTo>
                <a:lnTo>
                  <a:pt x="162" y="9"/>
                </a:lnTo>
                <a:lnTo>
                  <a:pt x="179" y="8"/>
                </a:lnTo>
                <a:lnTo>
                  <a:pt x="187" y="8"/>
                </a:lnTo>
                <a:lnTo>
                  <a:pt x="193" y="8"/>
                </a:lnTo>
                <a:lnTo>
                  <a:pt x="198" y="6"/>
                </a:lnTo>
                <a:lnTo>
                  <a:pt x="201" y="6"/>
                </a:lnTo>
                <a:lnTo>
                  <a:pt x="203" y="6"/>
                </a:lnTo>
                <a:lnTo>
                  <a:pt x="205" y="6"/>
                </a:lnTo>
                <a:lnTo>
                  <a:pt x="208" y="6"/>
                </a:lnTo>
                <a:lnTo>
                  <a:pt x="212" y="5"/>
                </a:lnTo>
                <a:lnTo>
                  <a:pt x="237" y="4"/>
                </a:lnTo>
                <a:lnTo>
                  <a:pt x="242" y="2"/>
                </a:lnTo>
                <a:lnTo>
                  <a:pt x="246" y="2"/>
                </a:lnTo>
                <a:lnTo>
                  <a:pt x="251" y="2"/>
                </a:lnTo>
                <a:lnTo>
                  <a:pt x="262" y="1"/>
                </a:lnTo>
                <a:lnTo>
                  <a:pt x="278" y="0"/>
                </a:lnTo>
                <a:lnTo>
                  <a:pt x="278" y="12"/>
                </a:lnTo>
                <a:lnTo>
                  <a:pt x="279" y="26"/>
                </a:lnTo>
                <a:lnTo>
                  <a:pt x="285" y="36"/>
                </a:lnTo>
                <a:lnTo>
                  <a:pt x="294" y="52"/>
                </a:lnTo>
                <a:lnTo>
                  <a:pt x="300" y="65"/>
                </a:lnTo>
                <a:lnTo>
                  <a:pt x="308" y="81"/>
                </a:lnTo>
                <a:lnTo>
                  <a:pt x="311" y="99"/>
                </a:lnTo>
                <a:lnTo>
                  <a:pt x="311" y="102"/>
                </a:lnTo>
                <a:lnTo>
                  <a:pt x="311" y="108"/>
                </a:lnTo>
                <a:lnTo>
                  <a:pt x="313" y="119"/>
                </a:lnTo>
                <a:lnTo>
                  <a:pt x="313" y="123"/>
                </a:lnTo>
                <a:lnTo>
                  <a:pt x="313" y="127"/>
                </a:lnTo>
                <a:lnTo>
                  <a:pt x="313" y="128"/>
                </a:lnTo>
                <a:lnTo>
                  <a:pt x="313" y="132"/>
                </a:lnTo>
                <a:lnTo>
                  <a:pt x="315" y="141"/>
                </a:lnTo>
                <a:lnTo>
                  <a:pt x="315" y="145"/>
                </a:lnTo>
                <a:lnTo>
                  <a:pt x="315" y="149"/>
                </a:lnTo>
                <a:lnTo>
                  <a:pt x="317" y="157"/>
                </a:lnTo>
                <a:lnTo>
                  <a:pt x="317" y="159"/>
                </a:lnTo>
                <a:lnTo>
                  <a:pt x="317" y="164"/>
                </a:lnTo>
                <a:lnTo>
                  <a:pt x="319" y="186"/>
                </a:lnTo>
                <a:lnTo>
                  <a:pt x="321" y="199"/>
                </a:lnTo>
                <a:lnTo>
                  <a:pt x="321" y="206"/>
                </a:lnTo>
                <a:lnTo>
                  <a:pt x="322" y="214"/>
                </a:lnTo>
                <a:lnTo>
                  <a:pt x="322" y="216"/>
                </a:lnTo>
                <a:lnTo>
                  <a:pt x="322" y="224"/>
                </a:lnTo>
                <a:lnTo>
                  <a:pt x="324" y="234"/>
                </a:lnTo>
                <a:lnTo>
                  <a:pt x="325" y="250"/>
                </a:lnTo>
                <a:lnTo>
                  <a:pt x="325" y="253"/>
                </a:lnTo>
                <a:lnTo>
                  <a:pt x="326" y="260"/>
                </a:lnTo>
                <a:lnTo>
                  <a:pt x="328" y="279"/>
                </a:lnTo>
                <a:lnTo>
                  <a:pt x="329" y="288"/>
                </a:lnTo>
                <a:lnTo>
                  <a:pt x="331" y="300"/>
                </a:lnTo>
                <a:lnTo>
                  <a:pt x="332" y="310"/>
                </a:lnTo>
                <a:lnTo>
                  <a:pt x="332" y="321"/>
                </a:lnTo>
                <a:lnTo>
                  <a:pt x="333" y="324"/>
                </a:lnTo>
                <a:lnTo>
                  <a:pt x="335" y="337"/>
                </a:lnTo>
                <a:lnTo>
                  <a:pt x="331" y="347"/>
                </a:lnTo>
                <a:lnTo>
                  <a:pt x="331" y="350"/>
                </a:lnTo>
                <a:lnTo>
                  <a:pt x="332" y="349"/>
                </a:lnTo>
                <a:lnTo>
                  <a:pt x="329" y="360"/>
                </a:lnTo>
                <a:lnTo>
                  <a:pt x="331" y="365"/>
                </a:lnTo>
                <a:lnTo>
                  <a:pt x="335" y="376"/>
                </a:lnTo>
                <a:lnTo>
                  <a:pt x="340" y="386"/>
                </a:lnTo>
                <a:lnTo>
                  <a:pt x="339" y="387"/>
                </a:lnTo>
                <a:lnTo>
                  <a:pt x="339" y="390"/>
                </a:lnTo>
                <a:lnTo>
                  <a:pt x="340" y="391"/>
                </a:lnTo>
                <a:lnTo>
                  <a:pt x="345" y="404"/>
                </a:lnTo>
                <a:lnTo>
                  <a:pt x="335" y="421"/>
                </a:lnTo>
                <a:lnTo>
                  <a:pt x="333" y="423"/>
                </a:lnTo>
                <a:lnTo>
                  <a:pt x="332" y="432"/>
                </a:lnTo>
                <a:lnTo>
                  <a:pt x="326" y="434"/>
                </a:lnTo>
                <a:lnTo>
                  <a:pt x="328" y="441"/>
                </a:lnTo>
                <a:lnTo>
                  <a:pt x="325" y="447"/>
                </a:lnTo>
                <a:lnTo>
                  <a:pt x="311" y="461"/>
                </a:lnTo>
                <a:lnTo>
                  <a:pt x="308" y="461"/>
                </a:lnTo>
                <a:lnTo>
                  <a:pt x="310" y="461"/>
                </a:lnTo>
                <a:lnTo>
                  <a:pt x="310" y="463"/>
                </a:lnTo>
                <a:lnTo>
                  <a:pt x="311" y="475"/>
                </a:lnTo>
                <a:lnTo>
                  <a:pt x="310" y="483"/>
                </a:lnTo>
                <a:lnTo>
                  <a:pt x="304" y="501"/>
                </a:lnTo>
                <a:lnTo>
                  <a:pt x="306" y="502"/>
                </a:lnTo>
                <a:lnTo>
                  <a:pt x="311" y="511"/>
                </a:lnTo>
                <a:lnTo>
                  <a:pt x="304" y="520"/>
                </a:lnTo>
                <a:lnTo>
                  <a:pt x="301" y="530"/>
                </a:lnTo>
                <a:lnTo>
                  <a:pt x="304" y="535"/>
                </a:lnTo>
                <a:lnTo>
                  <a:pt x="304" y="537"/>
                </a:lnTo>
                <a:lnTo>
                  <a:pt x="311" y="542"/>
                </a:lnTo>
                <a:lnTo>
                  <a:pt x="306" y="547"/>
                </a:lnTo>
                <a:lnTo>
                  <a:pt x="296" y="549"/>
                </a:lnTo>
                <a:lnTo>
                  <a:pt x="287" y="555"/>
                </a:lnTo>
                <a:lnTo>
                  <a:pt x="286" y="556"/>
                </a:lnTo>
                <a:lnTo>
                  <a:pt x="285" y="555"/>
                </a:lnTo>
                <a:lnTo>
                  <a:pt x="282" y="553"/>
                </a:lnTo>
                <a:lnTo>
                  <a:pt x="276" y="573"/>
                </a:lnTo>
                <a:lnTo>
                  <a:pt x="283" y="587"/>
                </a:lnTo>
                <a:lnTo>
                  <a:pt x="279" y="594"/>
                </a:lnTo>
                <a:lnTo>
                  <a:pt x="278" y="594"/>
                </a:lnTo>
                <a:lnTo>
                  <a:pt x="272" y="594"/>
                </a:lnTo>
                <a:lnTo>
                  <a:pt x="267" y="588"/>
                </a:lnTo>
                <a:lnTo>
                  <a:pt x="255" y="587"/>
                </a:lnTo>
                <a:lnTo>
                  <a:pt x="240" y="580"/>
                </a:lnTo>
                <a:lnTo>
                  <a:pt x="239" y="580"/>
                </a:lnTo>
                <a:lnTo>
                  <a:pt x="235" y="580"/>
                </a:lnTo>
                <a:lnTo>
                  <a:pt x="223" y="595"/>
                </a:lnTo>
                <a:lnTo>
                  <a:pt x="221" y="599"/>
                </a:lnTo>
                <a:lnTo>
                  <a:pt x="219" y="601"/>
                </a:lnTo>
                <a:lnTo>
                  <a:pt x="222" y="606"/>
                </a:lnTo>
                <a:lnTo>
                  <a:pt x="214" y="599"/>
                </a:lnTo>
                <a:lnTo>
                  <a:pt x="214" y="608"/>
                </a:lnTo>
                <a:lnTo>
                  <a:pt x="210" y="606"/>
                </a:lnTo>
                <a:lnTo>
                  <a:pt x="204" y="603"/>
                </a:lnTo>
                <a:lnTo>
                  <a:pt x="194" y="581"/>
                </a:lnTo>
                <a:lnTo>
                  <a:pt x="191" y="581"/>
                </a:lnTo>
                <a:lnTo>
                  <a:pt x="190" y="574"/>
                </a:lnTo>
                <a:lnTo>
                  <a:pt x="191" y="571"/>
                </a:lnTo>
                <a:lnTo>
                  <a:pt x="194" y="571"/>
                </a:lnTo>
                <a:lnTo>
                  <a:pt x="196" y="567"/>
                </a:lnTo>
                <a:lnTo>
                  <a:pt x="186" y="547"/>
                </a:lnTo>
                <a:lnTo>
                  <a:pt x="187" y="541"/>
                </a:lnTo>
                <a:lnTo>
                  <a:pt x="172" y="527"/>
                </a:lnTo>
                <a:lnTo>
                  <a:pt x="172" y="523"/>
                </a:lnTo>
                <a:lnTo>
                  <a:pt x="159" y="515"/>
                </a:lnTo>
                <a:lnTo>
                  <a:pt x="154" y="515"/>
                </a:lnTo>
                <a:lnTo>
                  <a:pt x="148" y="516"/>
                </a:lnTo>
                <a:lnTo>
                  <a:pt x="143" y="506"/>
                </a:lnTo>
                <a:lnTo>
                  <a:pt x="132" y="497"/>
                </a:lnTo>
                <a:lnTo>
                  <a:pt x="125" y="494"/>
                </a:lnTo>
                <a:lnTo>
                  <a:pt x="121" y="491"/>
                </a:lnTo>
                <a:lnTo>
                  <a:pt x="119" y="491"/>
                </a:lnTo>
                <a:lnTo>
                  <a:pt x="109" y="481"/>
                </a:lnTo>
                <a:lnTo>
                  <a:pt x="109" y="477"/>
                </a:lnTo>
                <a:lnTo>
                  <a:pt x="109" y="463"/>
                </a:lnTo>
                <a:lnTo>
                  <a:pt x="115" y="451"/>
                </a:lnTo>
                <a:lnTo>
                  <a:pt x="115" y="448"/>
                </a:lnTo>
                <a:lnTo>
                  <a:pt x="116" y="447"/>
                </a:lnTo>
                <a:lnTo>
                  <a:pt x="116" y="445"/>
                </a:lnTo>
                <a:lnTo>
                  <a:pt x="122" y="436"/>
                </a:lnTo>
                <a:lnTo>
                  <a:pt x="122" y="433"/>
                </a:lnTo>
                <a:lnTo>
                  <a:pt x="121" y="423"/>
                </a:lnTo>
                <a:lnTo>
                  <a:pt x="122" y="421"/>
                </a:lnTo>
                <a:lnTo>
                  <a:pt x="125" y="418"/>
                </a:lnTo>
                <a:lnTo>
                  <a:pt x="125" y="416"/>
                </a:lnTo>
                <a:lnTo>
                  <a:pt x="125" y="411"/>
                </a:lnTo>
                <a:lnTo>
                  <a:pt x="114" y="404"/>
                </a:lnTo>
                <a:lnTo>
                  <a:pt x="111" y="404"/>
                </a:lnTo>
                <a:lnTo>
                  <a:pt x="107" y="404"/>
                </a:lnTo>
                <a:lnTo>
                  <a:pt x="102" y="401"/>
                </a:lnTo>
                <a:lnTo>
                  <a:pt x="95" y="401"/>
                </a:lnTo>
                <a:lnTo>
                  <a:pt x="89" y="411"/>
                </a:lnTo>
                <a:lnTo>
                  <a:pt x="86" y="412"/>
                </a:lnTo>
                <a:lnTo>
                  <a:pt x="79" y="405"/>
                </a:lnTo>
                <a:lnTo>
                  <a:pt x="76" y="398"/>
                </a:lnTo>
                <a:lnTo>
                  <a:pt x="75" y="386"/>
                </a:lnTo>
                <a:lnTo>
                  <a:pt x="72" y="375"/>
                </a:lnTo>
                <a:lnTo>
                  <a:pt x="69" y="371"/>
                </a:lnTo>
                <a:lnTo>
                  <a:pt x="61" y="362"/>
                </a:lnTo>
                <a:lnTo>
                  <a:pt x="52" y="357"/>
                </a:lnTo>
                <a:lnTo>
                  <a:pt x="47" y="354"/>
                </a:lnTo>
                <a:lnTo>
                  <a:pt x="37" y="343"/>
                </a:lnTo>
                <a:lnTo>
                  <a:pt x="33" y="342"/>
                </a:lnTo>
                <a:lnTo>
                  <a:pt x="31" y="336"/>
                </a:lnTo>
                <a:lnTo>
                  <a:pt x="23" y="331"/>
                </a:lnTo>
                <a:lnTo>
                  <a:pt x="22" y="329"/>
                </a:lnTo>
                <a:lnTo>
                  <a:pt x="19" y="328"/>
                </a:lnTo>
                <a:lnTo>
                  <a:pt x="15" y="321"/>
                </a:lnTo>
                <a:lnTo>
                  <a:pt x="15" y="319"/>
                </a:lnTo>
                <a:lnTo>
                  <a:pt x="13" y="314"/>
                </a:lnTo>
                <a:lnTo>
                  <a:pt x="6" y="307"/>
                </a:lnTo>
                <a:lnTo>
                  <a:pt x="6" y="300"/>
                </a:lnTo>
                <a:lnTo>
                  <a:pt x="4" y="294"/>
                </a:lnTo>
                <a:lnTo>
                  <a:pt x="0" y="281"/>
                </a:lnTo>
                <a:lnTo>
                  <a:pt x="0" y="272"/>
                </a:lnTo>
              </a:path>
            </a:pathLst>
          </a:custGeom>
          <a:solidFill>
            <a:srgbClr val="00B050"/>
          </a:solidFill>
          <a:ln w="6480">
            <a:solidFill>
              <a:srgbClr val="CC0000"/>
            </a:solidFill>
            <a:round/>
          </a:ln>
        </p:spPr>
        <p:style>
          <a:lnRef idx="0">
            <a:scrgbClr r="0" g="0" b="0"/>
          </a:lnRef>
          <a:fillRef idx="0">
            <a:scrgbClr r="0" g="0" b="0"/>
          </a:fillRef>
          <a:effectRef idx="0">
            <a:scrgbClr r="0" g="0" b="0"/>
          </a:effectRef>
          <a:fontRef idx="minor"/>
        </p:style>
      </p:sp>
      <p:sp>
        <p:nvSpPr>
          <p:cNvPr id="259" name="CustomShape 24"/>
          <p:cNvSpPr/>
          <p:nvPr/>
        </p:nvSpPr>
        <p:spPr>
          <a:xfrm>
            <a:off x="5394960" y="3107880"/>
            <a:ext cx="374040" cy="572040"/>
          </a:xfrm>
          <a:custGeom>
            <a:avLst/>
            <a:gdLst/>
            <a:ahLst/>
            <a:cxnLst/>
            <a:rect l="l" t="t" r="r" b="b"/>
            <a:pathLst>
              <a:path w="264" h="461">
                <a:moveTo>
                  <a:pt x="238" y="128"/>
                </a:moveTo>
                <a:lnTo>
                  <a:pt x="238" y="135"/>
                </a:lnTo>
                <a:lnTo>
                  <a:pt x="239" y="145"/>
                </a:lnTo>
                <a:lnTo>
                  <a:pt x="239" y="152"/>
                </a:lnTo>
                <a:lnTo>
                  <a:pt x="240" y="156"/>
                </a:lnTo>
                <a:lnTo>
                  <a:pt x="242" y="163"/>
                </a:lnTo>
                <a:lnTo>
                  <a:pt x="242" y="177"/>
                </a:lnTo>
                <a:lnTo>
                  <a:pt x="245" y="189"/>
                </a:lnTo>
                <a:lnTo>
                  <a:pt x="245" y="199"/>
                </a:lnTo>
                <a:lnTo>
                  <a:pt x="246" y="205"/>
                </a:lnTo>
                <a:lnTo>
                  <a:pt x="246" y="209"/>
                </a:lnTo>
                <a:lnTo>
                  <a:pt x="247" y="220"/>
                </a:lnTo>
                <a:lnTo>
                  <a:pt x="249" y="232"/>
                </a:lnTo>
                <a:lnTo>
                  <a:pt x="249" y="234"/>
                </a:lnTo>
                <a:lnTo>
                  <a:pt x="250" y="238"/>
                </a:lnTo>
                <a:lnTo>
                  <a:pt x="250" y="242"/>
                </a:lnTo>
                <a:lnTo>
                  <a:pt x="251" y="245"/>
                </a:lnTo>
                <a:lnTo>
                  <a:pt x="251" y="249"/>
                </a:lnTo>
                <a:lnTo>
                  <a:pt x="254" y="266"/>
                </a:lnTo>
                <a:lnTo>
                  <a:pt x="256" y="279"/>
                </a:lnTo>
                <a:lnTo>
                  <a:pt x="256" y="285"/>
                </a:lnTo>
                <a:lnTo>
                  <a:pt x="256" y="286"/>
                </a:lnTo>
                <a:lnTo>
                  <a:pt x="251" y="292"/>
                </a:lnTo>
                <a:lnTo>
                  <a:pt x="253" y="296"/>
                </a:lnTo>
                <a:lnTo>
                  <a:pt x="256" y="299"/>
                </a:lnTo>
                <a:lnTo>
                  <a:pt x="254" y="307"/>
                </a:lnTo>
                <a:lnTo>
                  <a:pt x="254" y="310"/>
                </a:lnTo>
                <a:lnTo>
                  <a:pt x="263" y="311"/>
                </a:lnTo>
                <a:lnTo>
                  <a:pt x="261" y="313"/>
                </a:lnTo>
                <a:lnTo>
                  <a:pt x="256" y="321"/>
                </a:lnTo>
                <a:lnTo>
                  <a:pt x="246" y="325"/>
                </a:lnTo>
                <a:lnTo>
                  <a:pt x="245" y="326"/>
                </a:lnTo>
                <a:lnTo>
                  <a:pt x="242" y="328"/>
                </a:lnTo>
                <a:lnTo>
                  <a:pt x="236" y="333"/>
                </a:lnTo>
                <a:lnTo>
                  <a:pt x="229" y="336"/>
                </a:lnTo>
                <a:lnTo>
                  <a:pt x="225" y="332"/>
                </a:lnTo>
                <a:lnTo>
                  <a:pt x="218" y="332"/>
                </a:lnTo>
                <a:lnTo>
                  <a:pt x="215" y="333"/>
                </a:lnTo>
                <a:lnTo>
                  <a:pt x="211" y="346"/>
                </a:lnTo>
                <a:lnTo>
                  <a:pt x="213" y="350"/>
                </a:lnTo>
                <a:lnTo>
                  <a:pt x="213" y="356"/>
                </a:lnTo>
                <a:lnTo>
                  <a:pt x="209" y="363"/>
                </a:lnTo>
                <a:lnTo>
                  <a:pt x="199" y="371"/>
                </a:lnTo>
                <a:lnTo>
                  <a:pt x="199" y="375"/>
                </a:lnTo>
                <a:lnTo>
                  <a:pt x="191" y="387"/>
                </a:lnTo>
                <a:lnTo>
                  <a:pt x="189" y="386"/>
                </a:lnTo>
                <a:lnTo>
                  <a:pt x="186" y="386"/>
                </a:lnTo>
                <a:lnTo>
                  <a:pt x="184" y="390"/>
                </a:lnTo>
                <a:lnTo>
                  <a:pt x="179" y="399"/>
                </a:lnTo>
                <a:lnTo>
                  <a:pt x="179" y="404"/>
                </a:lnTo>
                <a:lnTo>
                  <a:pt x="178" y="418"/>
                </a:lnTo>
                <a:lnTo>
                  <a:pt x="173" y="419"/>
                </a:lnTo>
                <a:lnTo>
                  <a:pt x="152" y="417"/>
                </a:lnTo>
                <a:lnTo>
                  <a:pt x="149" y="408"/>
                </a:lnTo>
                <a:lnTo>
                  <a:pt x="143" y="403"/>
                </a:lnTo>
                <a:lnTo>
                  <a:pt x="139" y="401"/>
                </a:lnTo>
                <a:lnTo>
                  <a:pt x="139" y="408"/>
                </a:lnTo>
                <a:lnTo>
                  <a:pt x="132" y="410"/>
                </a:lnTo>
                <a:lnTo>
                  <a:pt x="132" y="411"/>
                </a:lnTo>
                <a:lnTo>
                  <a:pt x="134" y="412"/>
                </a:lnTo>
                <a:lnTo>
                  <a:pt x="132" y="419"/>
                </a:lnTo>
                <a:lnTo>
                  <a:pt x="130" y="419"/>
                </a:lnTo>
                <a:lnTo>
                  <a:pt x="125" y="439"/>
                </a:lnTo>
                <a:lnTo>
                  <a:pt x="120" y="443"/>
                </a:lnTo>
                <a:lnTo>
                  <a:pt x="120" y="439"/>
                </a:lnTo>
                <a:lnTo>
                  <a:pt x="112" y="436"/>
                </a:lnTo>
                <a:lnTo>
                  <a:pt x="105" y="426"/>
                </a:lnTo>
                <a:lnTo>
                  <a:pt x="101" y="430"/>
                </a:lnTo>
                <a:lnTo>
                  <a:pt x="92" y="436"/>
                </a:lnTo>
                <a:lnTo>
                  <a:pt x="91" y="436"/>
                </a:lnTo>
                <a:lnTo>
                  <a:pt x="83" y="453"/>
                </a:lnTo>
                <a:lnTo>
                  <a:pt x="69" y="444"/>
                </a:lnTo>
                <a:lnTo>
                  <a:pt x="66" y="443"/>
                </a:lnTo>
                <a:lnTo>
                  <a:pt x="59" y="439"/>
                </a:lnTo>
                <a:lnTo>
                  <a:pt x="56" y="439"/>
                </a:lnTo>
                <a:lnTo>
                  <a:pt x="52" y="439"/>
                </a:lnTo>
                <a:lnTo>
                  <a:pt x="38" y="441"/>
                </a:lnTo>
                <a:lnTo>
                  <a:pt x="40" y="453"/>
                </a:lnTo>
                <a:lnTo>
                  <a:pt x="33" y="446"/>
                </a:lnTo>
                <a:lnTo>
                  <a:pt x="27" y="447"/>
                </a:lnTo>
                <a:lnTo>
                  <a:pt x="17" y="444"/>
                </a:lnTo>
                <a:lnTo>
                  <a:pt x="13" y="447"/>
                </a:lnTo>
                <a:lnTo>
                  <a:pt x="12" y="450"/>
                </a:lnTo>
                <a:lnTo>
                  <a:pt x="8" y="460"/>
                </a:lnTo>
                <a:lnTo>
                  <a:pt x="6" y="460"/>
                </a:lnTo>
                <a:lnTo>
                  <a:pt x="1" y="451"/>
                </a:lnTo>
                <a:lnTo>
                  <a:pt x="0" y="450"/>
                </a:lnTo>
                <a:lnTo>
                  <a:pt x="5" y="432"/>
                </a:lnTo>
                <a:lnTo>
                  <a:pt x="6" y="423"/>
                </a:lnTo>
                <a:lnTo>
                  <a:pt x="5" y="412"/>
                </a:lnTo>
                <a:lnTo>
                  <a:pt x="5" y="410"/>
                </a:lnTo>
                <a:lnTo>
                  <a:pt x="4" y="410"/>
                </a:lnTo>
                <a:lnTo>
                  <a:pt x="6" y="410"/>
                </a:lnTo>
                <a:lnTo>
                  <a:pt x="20" y="396"/>
                </a:lnTo>
                <a:lnTo>
                  <a:pt x="23" y="390"/>
                </a:lnTo>
                <a:lnTo>
                  <a:pt x="22" y="383"/>
                </a:lnTo>
                <a:lnTo>
                  <a:pt x="27" y="381"/>
                </a:lnTo>
                <a:lnTo>
                  <a:pt x="29" y="372"/>
                </a:lnTo>
                <a:lnTo>
                  <a:pt x="30" y="369"/>
                </a:lnTo>
                <a:lnTo>
                  <a:pt x="40" y="353"/>
                </a:lnTo>
                <a:lnTo>
                  <a:pt x="35" y="340"/>
                </a:lnTo>
                <a:lnTo>
                  <a:pt x="34" y="339"/>
                </a:lnTo>
                <a:lnTo>
                  <a:pt x="34" y="336"/>
                </a:lnTo>
                <a:lnTo>
                  <a:pt x="35" y="335"/>
                </a:lnTo>
                <a:lnTo>
                  <a:pt x="30" y="325"/>
                </a:lnTo>
                <a:lnTo>
                  <a:pt x="26" y="314"/>
                </a:lnTo>
                <a:lnTo>
                  <a:pt x="24" y="308"/>
                </a:lnTo>
                <a:lnTo>
                  <a:pt x="27" y="297"/>
                </a:lnTo>
                <a:lnTo>
                  <a:pt x="26" y="299"/>
                </a:lnTo>
                <a:lnTo>
                  <a:pt x="26" y="296"/>
                </a:lnTo>
                <a:lnTo>
                  <a:pt x="30" y="286"/>
                </a:lnTo>
                <a:lnTo>
                  <a:pt x="29" y="272"/>
                </a:lnTo>
                <a:lnTo>
                  <a:pt x="27" y="270"/>
                </a:lnTo>
                <a:lnTo>
                  <a:pt x="27" y="259"/>
                </a:lnTo>
                <a:lnTo>
                  <a:pt x="26" y="249"/>
                </a:lnTo>
                <a:lnTo>
                  <a:pt x="24" y="236"/>
                </a:lnTo>
                <a:lnTo>
                  <a:pt x="23" y="228"/>
                </a:lnTo>
                <a:lnTo>
                  <a:pt x="22" y="209"/>
                </a:lnTo>
                <a:lnTo>
                  <a:pt x="20" y="202"/>
                </a:lnTo>
                <a:lnTo>
                  <a:pt x="20" y="199"/>
                </a:lnTo>
                <a:lnTo>
                  <a:pt x="19" y="182"/>
                </a:lnTo>
                <a:lnTo>
                  <a:pt x="17" y="173"/>
                </a:lnTo>
                <a:lnTo>
                  <a:pt x="17" y="164"/>
                </a:lnTo>
                <a:lnTo>
                  <a:pt x="17" y="163"/>
                </a:lnTo>
                <a:lnTo>
                  <a:pt x="16" y="155"/>
                </a:lnTo>
                <a:lnTo>
                  <a:pt x="16" y="148"/>
                </a:lnTo>
                <a:lnTo>
                  <a:pt x="15" y="135"/>
                </a:lnTo>
                <a:lnTo>
                  <a:pt x="12" y="113"/>
                </a:lnTo>
                <a:lnTo>
                  <a:pt x="12" y="108"/>
                </a:lnTo>
                <a:lnTo>
                  <a:pt x="12" y="106"/>
                </a:lnTo>
                <a:lnTo>
                  <a:pt x="11" y="98"/>
                </a:lnTo>
                <a:lnTo>
                  <a:pt x="11" y="94"/>
                </a:lnTo>
                <a:lnTo>
                  <a:pt x="11" y="90"/>
                </a:lnTo>
                <a:lnTo>
                  <a:pt x="8" y="81"/>
                </a:lnTo>
                <a:lnTo>
                  <a:pt x="8" y="77"/>
                </a:lnTo>
                <a:lnTo>
                  <a:pt x="8" y="76"/>
                </a:lnTo>
                <a:lnTo>
                  <a:pt x="8" y="72"/>
                </a:lnTo>
                <a:lnTo>
                  <a:pt x="8" y="67"/>
                </a:lnTo>
                <a:lnTo>
                  <a:pt x="6" y="56"/>
                </a:lnTo>
                <a:lnTo>
                  <a:pt x="6" y="51"/>
                </a:lnTo>
                <a:lnTo>
                  <a:pt x="6" y="48"/>
                </a:lnTo>
                <a:lnTo>
                  <a:pt x="4" y="30"/>
                </a:lnTo>
                <a:lnTo>
                  <a:pt x="5" y="31"/>
                </a:lnTo>
                <a:lnTo>
                  <a:pt x="16" y="38"/>
                </a:lnTo>
                <a:lnTo>
                  <a:pt x="29" y="37"/>
                </a:lnTo>
                <a:lnTo>
                  <a:pt x="33" y="36"/>
                </a:lnTo>
                <a:lnTo>
                  <a:pt x="34" y="36"/>
                </a:lnTo>
                <a:lnTo>
                  <a:pt x="51" y="26"/>
                </a:lnTo>
                <a:lnTo>
                  <a:pt x="53" y="23"/>
                </a:lnTo>
                <a:lnTo>
                  <a:pt x="55" y="22"/>
                </a:lnTo>
                <a:lnTo>
                  <a:pt x="59" y="19"/>
                </a:lnTo>
                <a:lnTo>
                  <a:pt x="66" y="19"/>
                </a:lnTo>
                <a:lnTo>
                  <a:pt x="76" y="18"/>
                </a:lnTo>
                <a:lnTo>
                  <a:pt x="83" y="18"/>
                </a:lnTo>
                <a:lnTo>
                  <a:pt x="95" y="15"/>
                </a:lnTo>
                <a:lnTo>
                  <a:pt x="105" y="15"/>
                </a:lnTo>
                <a:lnTo>
                  <a:pt x="106" y="13"/>
                </a:lnTo>
                <a:lnTo>
                  <a:pt x="120" y="12"/>
                </a:lnTo>
                <a:lnTo>
                  <a:pt x="125" y="12"/>
                </a:lnTo>
                <a:lnTo>
                  <a:pt x="145" y="9"/>
                </a:lnTo>
                <a:lnTo>
                  <a:pt x="152" y="8"/>
                </a:lnTo>
                <a:lnTo>
                  <a:pt x="164" y="8"/>
                </a:lnTo>
                <a:lnTo>
                  <a:pt x="175" y="5"/>
                </a:lnTo>
                <a:lnTo>
                  <a:pt x="181" y="5"/>
                </a:lnTo>
                <a:lnTo>
                  <a:pt x="185" y="5"/>
                </a:lnTo>
                <a:lnTo>
                  <a:pt x="186" y="4"/>
                </a:lnTo>
                <a:lnTo>
                  <a:pt x="189" y="4"/>
                </a:lnTo>
                <a:lnTo>
                  <a:pt x="195" y="4"/>
                </a:lnTo>
                <a:lnTo>
                  <a:pt x="204" y="2"/>
                </a:lnTo>
                <a:lnTo>
                  <a:pt x="218" y="1"/>
                </a:lnTo>
                <a:lnTo>
                  <a:pt x="220" y="0"/>
                </a:lnTo>
                <a:lnTo>
                  <a:pt x="221" y="6"/>
                </a:lnTo>
                <a:lnTo>
                  <a:pt x="222" y="24"/>
                </a:lnTo>
                <a:lnTo>
                  <a:pt x="225" y="36"/>
                </a:lnTo>
                <a:lnTo>
                  <a:pt x="225" y="41"/>
                </a:lnTo>
                <a:lnTo>
                  <a:pt x="225" y="44"/>
                </a:lnTo>
                <a:lnTo>
                  <a:pt x="227" y="52"/>
                </a:lnTo>
                <a:lnTo>
                  <a:pt x="228" y="55"/>
                </a:lnTo>
                <a:lnTo>
                  <a:pt x="229" y="69"/>
                </a:lnTo>
                <a:lnTo>
                  <a:pt x="231" y="81"/>
                </a:lnTo>
                <a:lnTo>
                  <a:pt x="231" y="84"/>
                </a:lnTo>
                <a:lnTo>
                  <a:pt x="232" y="91"/>
                </a:lnTo>
                <a:lnTo>
                  <a:pt x="232" y="95"/>
                </a:lnTo>
                <a:lnTo>
                  <a:pt x="235" y="109"/>
                </a:lnTo>
                <a:lnTo>
                  <a:pt x="235" y="112"/>
                </a:lnTo>
                <a:lnTo>
                  <a:pt x="236" y="123"/>
                </a:lnTo>
                <a:lnTo>
                  <a:pt x="238" y="128"/>
                </a:lnTo>
              </a:path>
            </a:pathLst>
          </a:custGeom>
          <a:solidFill>
            <a:schemeClr val="bg1"/>
          </a:solidFill>
          <a:ln w="6480">
            <a:solidFill>
              <a:schemeClr val="tx1"/>
            </a:solidFill>
            <a:round/>
          </a:ln>
        </p:spPr>
        <p:style>
          <a:lnRef idx="0">
            <a:scrgbClr r="0" g="0" b="0"/>
          </a:lnRef>
          <a:fillRef idx="0">
            <a:scrgbClr r="0" g="0" b="0"/>
          </a:fillRef>
          <a:effectRef idx="0">
            <a:scrgbClr r="0" g="0" b="0"/>
          </a:effectRef>
          <a:fontRef idx="minor"/>
        </p:style>
      </p:sp>
      <p:sp>
        <p:nvSpPr>
          <p:cNvPr id="260" name="CustomShape 25"/>
          <p:cNvSpPr/>
          <p:nvPr/>
        </p:nvSpPr>
        <p:spPr>
          <a:xfrm>
            <a:off x="4370040" y="2935440"/>
            <a:ext cx="733680" cy="424080"/>
          </a:xfrm>
          <a:custGeom>
            <a:avLst/>
            <a:gdLst/>
            <a:ahLst/>
            <a:cxnLst/>
            <a:rect l="l" t="t" r="r" b="b"/>
            <a:pathLst>
              <a:path w="519" h="341">
                <a:moveTo>
                  <a:pt x="243" y="11"/>
                </a:moveTo>
                <a:lnTo>
                  <a:pt x="232" y="11"/>
                </a:lnTo>
                <a:lnTo>
                  <a:pt x="216" y="12"/>
                </a:lnTo>
                <a:lnTo>
                  <a:pt x="214" y="12"/>
                </a:lnTo>
                <a:lnTo>
                  <a:pt x="206" y="12"/>
                </a:lnTo>
                <a:lnTo>
                  <a:pt x="203" y="12"/>
                </a:lnTo>
                <a:lnTo>
                  <a:pt x="184" y="13"/>
                </a:lnTo>
                <a:lnTo>
                  <a:pt x="174" y="13"/>
                </a:lnTo>
                <a:lnTo>
                  <a:pt x="170" y="13"/>
                </a:lnTo>
                <a:lnTo>
                  <a:pt x="153" y="13"/>
                </a:lnTo>
                <a:lnTo>
                  <a:pt x="145" y="13"/>
                </a:lnTo>
                <a:lnTo>
                  <a:pt x="137" y="13"/>
                </a:lnTo>
                <a:lnTo>
                  <a:pt x="135" y="13"/>
                </a:lnTo>
                <a:lnTo>
                  <a:pt x="132" y="13"/>
                </a:lnTo>
                <a:lnTo>
                  <a:pt x="116" y="15"/>
                </a:lnTo>
                <a:lnTo>
                  <a:pt x="106" y="15"/>
                </a:lnTo>
                <a:lnTo>
                  <a:pt x="96" y="16"/>
                </a:lnTo>
                <a:lnTo>
                  <a:pt x="91" y="16"/>
                </a:lnTo>
                <a:lnTo>
                  <a:pt x="70" y="16"/>
                </a:lnTo>
                <a:lnTo>
                  <a:pt x="67" y="16"/>
                </a:lnTo>
                <a:lnTo>
                  <a:pt x="58" y="16"/>
                </a:lnTo>
                <a:lnTo>
                  <a:pt x="54" y="16"/>
                </a:lnTo>
                <a:lnTo>
                  <a:pt x="48" y="16"/>
                </a:lnTo>
                <a:lnTo>
                  <a:pt x="44" y="16"/>
                </a:lnTo>
                <a:lnTo>
                  <a:pt x="27" y="16"/>
                </a:lnTo>
                <a:lnTo>
                  <a:pt x="18" y="17"/>
                </a:lnTo>
                <a:lnTo>
                  <a:pt x="12" y="17"/>
                </a:lnTo>
                <a:lnTo>
                  <a:pt x="8" y="17"/>
                </a:lnTo>
                <a:lnTo>
                  <a:pt x="1" y="17"/>
                </a:lnTo>
                <a:lnTo>
                  <a:pt x="6" y="30"/>
                </a:lnTo>
                <a:lnTo>
                  <a:pt x="5" y="44"/>
                </a:lnTo>
                <a:lnTo>
                  <a:pt x="9" y="46"/>
                </a:lnTo>
                <a:lnTo>
                  <a:pt x="13" y="58"/>
                </a:lnTo>
                <a:lnTo>
                  <a:pt x="12" y="62"/>
                </a:lnTo>
                <a:lnTo>
                  <a:pt x="9" y="66"/>
                </a:lnTo>
                <a:lnTo>
                  <a:pt x="9" y="76"/>
                </a:lnTo>
                <a:lnTo>
                  <a:pt x="6" y="81"/>
                </a:lnTo>
                <a:lnTo>
                  <a:pt x="0" y="103"/>
                </a:lnTo>
                <a:lnTo>
                  <a:pt x="11" y="116"/>
                </a:lnTo>
                <a:lnTo>
                  <a:pt x="11" y="118"/>
                </a:lnTo>
                <a:lnTo>
                  <a:pt x="12" y="125"/>
                </a:lnTo>
                <a:lnTo>
                  <a:pt x="15" y="127"/>
                </a:lnTo>
                <a:lnTo>
                  <a:pt x="22" y="149"/>
                </a:lnTo>
                <a:lnTo>
                  <a:pt x="24" y="153"/>
                </a:lnTo>
                <a:lnTo>
                  <a:pt x="22" y="156"/>
                </a:lnTo>
                <a:lnTo>
                  <a:pt x="27" y="165"/>
                </a:lnTo>
                <a:lnTo>
                  <a:pt x="29" y="174"/>
                </a:lnTo>
                <a:lnTo>
                  <a:pt x="31" y="179"/>
                </a:lnTo>
                <a:lnTo>
                  <a:pt x="37" y="179"/>
                </a:lnTo>
                <a:lnTo>
                  <a:pt x="40" y="193"/>
                </a:lnTo>
                <a:lnTo>
                  <a:pt x="41" y="194"/>
                </a:lnTo>
                <a:lnTo>
                  <a:pt x="44" y="207"/>
                </a:lnTo>
                <a:lnTo>
                  <a:pt x="41" y="214"/>
                </a:lnTo>
                <a:lnTo>
                  <a:pt x="42" y="219"/>
                </a:lnTo>
                <a:lnTo>
                  <a:pt x="52" y="229"/>
                </a:lnTo>
                <a:lnTo>
                  <a:pt x="52" y="233"/>
                </a:lnTo>
                <a:lnTo>
                  <a:pt x="51" y="233"/>
                </a:lnTo>
                <a:lnTo>
                  <a:pt x="52" y="236"/>
                </a:lnTo>
                <a:lnTo>
                  <a:pt x="58" y="246"/>
                </a:lnTo>
                <a:lnTo>
                  <a:pt x="62" y="257"/>
                </a:lnTo>
                <a:lnTo>
                  <a:pt x="59" y="259"/>
                </a:lnTo>
                <a:lnTo>
                  <a:pt x="59" y="266"/>
                </a:lnTo>
                <a:lnTo>
                  <a:pt x="62" y="266"/>
                </a:lnTo>
                <a:lnTo>
                  <a:pt x="63" y="269"/>
                </a:lnTo>
                <a:lnTo>
                  <a:pt x="62" y="270"/>
                </a:lnTo>
                <a:lnTo>
                  <a:pt x="63" y="273"/>
                </a:lnTo>
                <a:lnTo>
                  <a:pt x="62" y="280"/>
                </a:lnTo>
                <a:lnTo>
                  <a:pt x="62" y="281"/>
                </a:lnTo>
                <a:lnTo>
                  <a:pt x="63" y="287"/>
                </a:lnTo>
                <a:lnTo>
                  <a:pt x="67" y="298"/>
                </a:lnTo>
                <a:lnTo>
                  <a:pt x="69" y="298"/>
                </a:lnTo>
                <a:lnTo>
                  <a:pt x="67" y="301"/>
                </a:lnTo>
                <a:lnTo>
                  <a:pt x="67" y="310"/>
                </a:lnTo>
                <a:lnTo>
                  <a:pt x="63" y="315"/>
                </a:lnTo>
                <a:lnTo>
                  <a:pt x="74" y="330"/>
                </a:lnTo>
                <a:lnTo>
                  <a:pt x="73" y="333"/>
                </a:lnTo>
                <a:lnTo>
                  <a:pt x="74" y="333"/>
                </a:lnTo>
                <a:lnTo>
                  <a:pt x="94" y="333"/>
                </a:lnTo>
                <a:lnTo>
                  <a:pt x="105" y="333"/>
                </a:lnTo>
                <a:lnTo>
                  <a:pt x="114" y="333"/>
                </a:lnTo>
                <a:lnTo>
                  <a:pt x="119" y="333"/>
                </a:lnTo>
                <a:lnTo>
                  <a:pt x="135" y="331"/>
                </a:lnTo>
                <a:lnTo>
                  <a:pt x="142" y="331"/>
                </a:lnTo>
                <a:lnTo>
                  <a:pt x="156" y="331"/>
                </a:lnTo>
                <a:lnTo>
                  <a:pt x="164" y="331"/>
                </a:lnTo>
                <a:lnTo>
                  <a:pt x="175" y="331"/>
                </a:lnTo>
                <a:lnTo>
                  <a:pt x="178" y="330"/>
                </a:lnTo>
                <a:lnTo>
                  <a:pt x="196" y="330"/>
                </a:lnTo>
                <a:lnTo>
                  <a:pt x="198" y="330"/>
                </a:lnTo>
                <a:lnTo>
                  <a:pt x="216" y="330"/>
                </a:lnTo>
                <a:lnTo>
                  <a:pt x="217" y="328"/>
                </a:lnTo>
                <a:lnTo>
                  <a:pt x="235" y="327"/>
                </a:lnTo>
                <a:lnTo>
                  <a:pt x="236" y="327"/>
                </a:lnTo>
                <a:lnTo>
                  <a:pt x="253" y="327"/>
                </a:lnTo>
                <a:lnTo>
                  <a:pt x="257" y="327"/>
                </a:lnTo>
                <a:lnTo>
                  <a:pt x="263" y="326"/>
                </a:lnTo>
                <a:lnTo>
                  <a:pt x="267" y="326"/>
                </a:lnTo>
                <a:lnTo>
                  <a:pt x="277" y="326"/>
                </a:lnTo>
                <a:lnTo>
                  <a:pt x="290" y="324"/>
                </a:lnTo>
                <a:lnTo>
                  <a:pt x="299" y="324"/>
                </a:lnTo>
                <a:lnTo>
                  <a:pt x="318" y="323"/>
                </a:lnTo>
                <a:lnTo>
                  <a:pt x="321" y="323"/>
                </a:lnTo>
                <a:lnTo>
                  <a:pt x="326" y="322"/>
                </a:lnTo>
                <a:lnTo>
                  <a:pt x="339" y="320"/>
                </a:lnTo>
                <a:lnTo>
                  <a:pt x="351" y="320"/>
                </a:lnTo>
                <a:lnTo>
                  <a:pt x="358" y="319"/>
                </a:lnTo>
                <a:lnTo>
                  <a:pt x="360" y="319"/>
                </a:lnTo>
                <a:lnTo>
                  <a:pt x="365" y="319"/>
                </a:lnTo>
                <a:lnTo>
                  <a:pt x="375" y="319"/>
                </a:lnTo>
                <a:lnTo>
                  <a:pt x="378" y="319"/>
                </a:lnTo>
                <a:lnTo>
                  <a:pt x="385" y="317"/>
                </a:lnTo>
                <a:lnTo>
                  <a:pt x="401" y="316"/>
                </a:lnTo>
                <a:lnTo>
                  <a:pt x="403" y="317"/>
                </a:lnTo>
                <a:lnTo>
                  <a:pt x="411" y="323"/>
                </a:lnTo>
                <a:lnTo>
                  <a:pt x="421" y="337"/>
                </a:lnTo>
                <a:lnTo>
                  <a:pt x="427" y="340"/>
                </a:lnTo>
                <a:lnTo>
                  <a:pt x="432" y="337"/>
                </a:lnTo>
                <a:lnTo>
                  <a:pt x="430" y="317"/>
                </a:lnTo>
                <a:lnTo>
                  <a:pt x="445" y="310"/>
                </a:lnTo>
                <a:lnTo>
                  <a:pt x="448" y="306"/>
                </a:lnTo>
                <a:lnTo>
                  <a:pt x="450" y="306"/>
                </a:lnTo>
                <a:lnTo>
                  <a:pt x="451" y="304"/>
                </a:lnTo>
                <a:lnTo>
                  <a:pt x="451" y="297"/>
                </a:lnTo>
                <a:lnTo>
                  <a:pt x="461" y="269"/>
                </a:lnTo>
                <a:lnTo>
                  <a:pt x="461" y="262"/>
                </a:lnTo>
                <a:lnTo>
                  <a:pt x="455" y="252"/>
                </a:lnTo>
                <a:lnTo>
                  <a:pt x="445" y="243"/>
                </a:lnTo>
                <a:lnTo>
                  <a:pt x="448" y="233"/>
                </a:lnTo>
                <a:lnTo>
                  <a:pt x="450" y="229"/>
                </a:lnTo>
                <a:lnTo>
                  <a:pt x="454" y="223"/>
                </a:lnTo>
                <a:lnTo>
                  <a:pt x="470" y="219"/>
                </a:lnTo>
                <a:lnTo>
                  <a:pt x="494" y="211"/>
                </a:lnTo>
                <a:lnTo>
                  <a:pt x="504" y="204"/>
                </a:lnTo>
                <a:lnTo>
                  <a:pt x="506" y="186"/>
                </a:lnTo>
                <a:lnTo>
                  <a:pt x="508" y="183"/>
                </a:lnTo>
                <a:lnTo>
                  <a:pt x="511" y="181"/>
                </a:lnTo>
                <a:lnTo>
                  <a:pt x="512" y="181"/>
                </a:lnTo>
                <a:lnTo>
                  <a:pt x="518" y="170"/>
                </a:lnTo>
                <a:lnTo>
                  <a:pt x="518" y="164"/>
                </a:lnTo>
                <a:lnTo>
                  <a:pt x="518" y="156"/>
                </a:lnTo>
                <a:lnTo>
                  <a:pt x="518" y="153"/>
                </a:lnTo>
                <a:lnTo>
                  <a:pt x="515" y="143"/>
                </a:lnTo>
                <a:lnTo>
                  <a:pt x="505" y="138"/>
                </a:lnTo>
                <a:lnTo>
                  <a:pt x="502" y="136"/>
                </a:lnTo>
                <a:lnTo>
                  <a:pt x="497" y="134"/>
                </a:lnTo>
                <a:lnTo>
                  <a:pt x="494" y="131"/>
                </a:lnTo>
                <a:lnTo>
                  <a:pt x="488" y="117"/>
                </a:lnTo>
                <a:lnTo>
                  <a:pt x="476" y="110"/>
                </a:lnTo>
                <a:lnTo>
                  <a:pt x="475" y="106"/>
                </a:lnTo>
                <a:lnTo>
                  <a:pt x="475" y="105"/>
                </a:lnTo>
                <a:lnTo>
                  <a:pt x="469" y="92"/>
                </a:lnTo>
                <a:lnTo>
                  <a:pt x="465" y="89"/>
                </a:lnTo>
                <a:lnTo>
                  <a:pt x="454" y="88"/>
                </a:lnTo>
                <a:lnTo>
                  <a:pt x="439" y="80"/>
                </a:lnTo>
                <a:lnTo>
                  <a:pt x="437" y="67"/>
                </a:lnTo>
                <a:lnTo>
                  <a:pt x="430" y="56"/>
                </a:lnTo>
                <a:lnTo>
                  <a:pt x="429" y="53"/>
                </a:lnTo>
                <a:lnTo>
                  <a:pt x="427" y="46"/>
                </a:lnTo>
                <a:lnTo>
                  <a:pt x="427" y="45"/>
                </a:lnTo>
                <a:lnTo>
                  <a:pt x="436" y="26"/>
                </a:lnTo>
                <a:lnTo>
                  <a:pt x="423" y="11"/>
                </a:lnTo>
                <a:lnTo>
                  <a:pt x="423" y="9"/>
                </a:lnTo>
                <a:lnTo>
                  <a:pt x="422" y="1"/>
                </a:lnTo>
                <a:lnTo>
                  <a:pt x="422" y="0"/>
                </a:lnTo>
                <a:lnTo>
                  <a:pt x="419" y="1"/>
                </a:lnTo>
                <a:lnTo>
                  <a:pt x="412" y="1"/>
                </a:lnTo>
                <a:lnTo>
                  <a:pt x="391" y="2"/>
                </a:lnTo>
                <a:lnTo>
                  <a:pt x="390" y="2"/>
                </a:lnTo>
                <a:lnTo>
                  <a:pt x="382" y="2"/>
                </a:lnTo>
                <a:lnTo>
                  <a:pt x="354" y="5"/>
                </a:lnTo>
                <a:lnTo>
                  <a:pt x="325" y="6"/>
                </a:lnTo>
                <a:lnTo>
                  <a:pt x="318" y="6"/>
                </a:lnTo>
                <a:lnTo>
                  <a:pt x="282" y="9"/>
                </a:lnTo>
                <a:lnTo>
                  <a:pt x="281" y="9"/>
                </a:lnTo>
                <a:lnTo>
                  <a:pt x="278" y="9"/>
                </a:lnTo>
                <a:lnTo>
                  <a:pt x="253" y="9"/>
                </a:lnTo>
                <a:lnTo>
                  <a:pt x="250" y="11"/>
                </a:lnTo>
                <a:lnTo>
                  <a:pt x="243" y="11"/>
                </a:lnTo>
              </a:path>
            </a:pathLst>
          </a:custGeom>
          <a:solidFill>
            <a:srgbClr val="00B050"/>
          </a:solidFill>
          <a:ln w="6480">
            <a:solidFill>
              <a:schemeClr val="tx1"/>
            </a:solidFill>
            <a:round/>
          </a:ln>
        </p:spPr>
        <p:style>
          <a:lnRef idx="0">
            <a:scrgbClr r="0" g="0" b="0"/>
          </a:lnRef>
          <a:fillRef idx="0">
            <a:scrgbClr r="0" g="0" b="0"/>
          </a:fillRef>
          <a:effectRef idx="0">
            <a:scrgbClr r="0" g="0" b="0"/>
          </a:effectRef>
          <a:fontRef idx="minor"/>
        </p:style>
      </p:sp>
      <p:sp>
        <p:nvSpPr>
          <p:cNvPr id="261" name="CustomShape 26"/>
          <p:cNvSpPr/>
          <p:nvPr/>
        </p:nvSpPr>
        <p:spPr>
          <a:xfrm>
            <a:off x="6364080" y="3222000"/>
            <a:ext cx="551880" cy="243720"/>
          </a:xfrm>
          <a:custGeom>
            <a:avLst/>
            <a:gdLst/>
            <a:ahLst/>
            <a:cxnLst/>
            <a:rect l="l" t="t" r="r" b="b"/>
            <a:pathLst>
              <a:path w="391" h="196">
                <a:moveTo>
                  <a:pt x="91" y="42"/>
                </a:moveTo>
                <a:lnTo>
                  <a:pt x="98" y="41"/>
                </a:lnTo>
                <a:lnTo>
                  <a:pt x="99" y="41"/>
                </a:lnTo>
                <a:lnTo>
                  <a:pt x="111" y="40"/>
                </a:lnTo>
                <a:lnTo>
                  <a:pt x="119" y="37"/>
                </a:lnTo>
                <a:lnTo>
                  <a:pt x="159" y="30"/>
                </a:lnTo>
                <a:lnTo>
                  <a:pt x="162" y="30"/>
                </a:lnTo>
                <a:lnTo>
                  <a:pt x="162" y="29"/>
                </a:lnTo>
                <a:lnTo>
                  <a:pt x="165" y="29"/>
                </a:lnTo>
                <a:lnTo>
                  <a:pt x="174" y="27"/>
                </a:lnTo>
                <a:lnTo>
                  <a:pt x="183" y="24"/>
                </a:lnTo>
                <a:lnTo>
                  <a:pt x="195" y="23"/>
                </a:lnTo>
                <a:lnTo>
                  <a:pt x="201" y="22"/>
                </a:lnTo>
                <a:lnTo>
                  <a:pt x="206" y="20"/>
                </a:lnTo>
                <a:lnTo>
                  <a:pt x="208" y="20"/>
                </a:lnTo>
                <a:lnTo>
                  <a:pt x="217" y="17"/>
                </a:lnTo>
                <a:lnTo>
                  <a:pt x="222" y="16"/>
                </a:lnTo>
                <a:lnTo>
                  <a:pt x="231" y="15"/>
                </a:lnTo>
                <a:lnTo>
                  <a:pt x="234" y="13"/>
                </a:lnTo>
                <a:lnTo>
                  <a:pt x="238" y="13"/>
                </a:lnTo>
                <a:lnTo>
                  <a:pt x="241" y="13"/>
                </a:lnTo>
                <a:lnTo>
                  <a:pt x="260" y="8"/>
                </a:lnTo>
                <a:lnTo>
                  <a:pt x="262" y="8"/>
                </a:lnTo>
                <a:lnTo>
                  <a:pt x="270" y="6"/>
                </a:lnTo>
                <a:lnTo>
                  <a:pt x="281" y="4"/>
                </a:lnTo>
                <a:lnTo>
                  <a:pt x="291" y="1"/>
                </a:lnTo>
                <a:lnTo>
                  <a:pt x="298" y="0"/>
                </a:lnTo>
                <a:lnTo>
                  <a:pt x="298" y="6"/>
                </a:lnTo>
                <a:lnTo>
                  <a:pt x="299" y="8"/>
                </a:lnTo>
                <a:lnTo>
                  <a:pt x="308" y="37"/>
                </a:lnTo>
                <a:lnTo>
                  <a:pt x="308" y="40"/>
                </a:lnTo>
                <a:lnTo>
                  <a:pt x="310" y="45"/>
                </a:lnTo>
                <a:lnTo>
                  <a:pt x="310" y="47"/>
                </a:lnTo>
                <a:lnTo>
                  <a:pt x="310" y="49"/>
                </a:lnTo>
                <a:lnTo>
                  <a:pt x="312" y="49"/>
                </a:lnTo>
                <a:lnTo>
                  <a:pt x="312" y="51"/>
                </a:lnTo>
                <a:lnTo>
                  <a:pt x="315" y="58"/>
                </a:lnTo>
                <a:lnTo>
                  <a:pt x="315" y="59"/>
                </a:lnTo>
                <a:lnTo>
                  <a:pt x="315" y="60"/>
                </a:lnTo>
                <a:lnTo>
                  <a:pt x="319" y="76"/>
                </a:lnTo>
                <a:lnTo>
                  <a:pt x="324" y="94"/>
                </a:lnTo>
                <a:lnTo>
                  <a:pt x="326" y="100"/>
                </a:lnTo>
                <a:lnTo>
                  <a:pt x="330" y="112"/>
                </a:lnTo>
                <a:lnTo>
                  <a:pt x="330" y="114"/>
                </a:lnTo>
                <a:lnTo>
                  <a:pt x="331" y="118"/>
                </a:lnTo>
                <a:lnTo>
                  <a:pt x="331" y="121"/>
                </a:lnTo>
                <a:lnTo>
                  <a:pt x="335" y="132"/>
                </a:lnTo>
                <a:lnTo>
                  <a:pt x="351" y="130"/>
                </a:lnTo>
                <a:lnTo>
                  <a:pt x="365" y="127"/>
                </a:lnTo>
                <a:lnTo>
                  <a:pt x="374" y="124"/>
                </a:lnTo>
                <a:lnTo>
                  <a:pt x="381" y="123"/>
                </a:lnTo>
                <a:lnTo>
                  <a:pt x="388" y="121"/>
                </a:lnTo>
                <a:lnTo>
                  <a:pt x="390" y="130"/>
                </a:lnTo>
                <a:lnTo>
                  <a:pt x="383" y="170"/>
                </a:lnTo>
                <a:lnTo>
                  <a:pt x="370" y="175"/>
                </a:lnTo>
                <a:lnTo>
                  <a:pt x="365" y="177"/>
                </a:lnTo>
                <a:lnTo>
                  <a:pt x="352" y="181"/>
                </a:lnTo>
                <a:lnTo>
                  <a:pt x="351" y="186"/>
                </a:lnTo>
                <a:lnTo>
                  <a:pt x="342" y="186"/>
                </a:lnTo>
                <a:lnTo>
                  <a:pt x="331" y="195"/>
                </a:lnTo>
                <a:lnTo>
                  <a:pt x="331" y="171"/>
                </a:lnTo>
                <a:lnTo>
                  <a:pt x="321" y="172"/>
                </a:lnTo>
                <a:lnTo>
                  <a:pt x="327" y="160"/>
                </a:lnTo>
                <a:lnTo>
                  <a:pt x="321" y="157"/>
                </a:lnTo>
                <a:lnTo>
                  <a:pt x="320" y="157"/>
                </a:lnTo>
                <a:lnTo>
                  <a:pt x="320" y="160"/>
                </a:lnTo>
                <a:lnTo>
                  <a:pt x="315" y="156"/>
                </a:lnTo>
                <a:lnTo>
                  <a:pt x="312" y="149"/>
                </a:lnTo>
                <a:lnTo>
                  <a:pt x="312" y="161"/>
                </a:lnTo>
                <a:lnTo>
                  <a:pt x="301" y="164"/>
                </a:lnTo>
                <a:lnTo>
                  <a:pt x="294" y="159"/>
                </a:lnTo>
                <a:lnTo>
                  <a:pt x="281" y="141"/>
                </a:lnTo>
                <a:lnTo>
                  <a:pt x="288" y="136"/>
                </a:lnTo>
                <a:lnTo>
                  <a:pt x="283" y="125"/>
                </a:lnTo>
                <a:lnTo>
                  <a:pt x="294" y="123"/>
                </a:lnTo>
                <a:lnTo>
                  <a:pt x="284" y="113"/>
                </a:lnTo>
                <a:lnTo>
                  <a:pt x="277" y="121"/>
                </a:lnTo>
                <a:lnTo>
                  <a:pt x="276" y="113"/>
                </a:lnTo>
                <a:lnTo>
                  <a:pt x="284" y="100"/>
                </a:lnTo>
                <a:lnTo>
                  <a:pt x="278" y="91"/>
                </a:lnTo>
                <a:lnTo>
                  <a:pt x="278" y="95"/>
                </a:lnTo>
                <a:lnTo>
                  <a:pt x="273" y="100"/>
                </a:lnTo>
                <a:lnTo>
                  <a:pt x="272" y="81"/>
                </a:lnTo>
                <a:lnTo>
                  <a:pt x="277" y="87"/>
                </a:lnTo>
                <a:lnTo>
                  <a:pt x="284" y="84"/>
                </a:lnTo>
                <a:lnTo>
                  <a:pt x="283" y="73"/>
                </a:lnTo>
                <a:lnTo>
                  <a:pt x="274" y="71"/>
                </a:lnTo>
                <a:lnTo>
                  <a:pt x="272" y="63"/>
                </a:lnTo>
                <a:lnTo>
                  <a:pt x="278" y="45"/>
                </a:lnTo>
                <a:lnTo>
                  <a:pt x="288" y="41"/>
                </a:lnTo>
                <a:lnTo>
                  <a:pt x="284" y="20"/>
                </a:lnTo>
                <a:lnTo>
                  <a:pt x="278" y="24"/>
                </a:lnTo>
                <a:lnTo>
                  <a:pt x="277" y="38"/>
                </a:lnTo>
                <a:lnTo>
                  <a:pt x="269" y="47"/>
                </a:lnTo>
                <a:lnTo>
                  <a:pt x="267" y="53"/>
                </a:lnTo>
                <a:lnTo>
                  <a:pt x="262" y="49"/>
                </a:lnTo>
                <a:lnTo>
                  <a:pt x="260" y="55"/>
                </a:lnTo>
                <a:lnTo>
                  <a:pt x="260" y="60"/>
                </a:lnTo>
                <a:lnTo>
                  <a:pt x="249" y="67"/>
                </a:lnTo>
                <a:lnTo>
                  <a:pt x="259" y="74"/>
                </a:lnTo>
                <a:lnTo>
                  <a:pt x="263" y="88"/>
                </a:lnTo>
                <a:lnTo>
                  <a:pt x="258" y="116"/>
                </a:lnTo>
                <a:lnTo>
                  <a:pt x="260" y="121"/>
                </a:lnTo>
                <a:lnTo>
                  <a:pt x="267" y="143"/>
                </a:lnTo>
                <a:lnTo>
                  <a:pt x="280" y="154"/>
                </a:lnTo>
                <a:lnTo>
                  <a:pt x="278" y="161"/>
                </a:lnTo>
                <a:lnTo>
                  <a:pt x="284" y="161"/>
                </a:lnTo>
                <a:lnTo>
                  <a:pt x="283" y="167"/>
                </a:lnTo>
                <a:lnTo>
                  <a:pt x="291" y="179"/>
                </a:lnTo>
                <a:lnTo>
                  <a:pt x="294" y="189"/>
                </a:lnTo>
                <a:lnTo>
                  <a:pt x="283" y="181"/>
                </a:lnTo>
                <a:lnTo>
                  <a:pt x="280" y="185"/>
                </a:lnTo>
                <a:lnTo>
                  <a:pt x="265" y="174"/>
                </a:lnTo>
                <a:lnTo>
                  <a:pt x="249" y="177"/>
                </a:lnTo>
                <a:lnTo>
                  <a:pt x="244" y="168"/>
                </a:lnTo>
                <a:lnTo>
                  <a:pt x="242" y="174"/>
                </a:lnTo>
                <a:lnTo>
                  <a:pt x="238" y="172"/>
                </a:lnTo>
                <a:lnTo>
                  <a:pt x="229" y="160"/>
                </a:lnTo>
                <a:lnTo>
                  <a:pt x="219" y="163"/>
                </a:lnTo>
                <a:lnTo>
                  <a:pt x="216" y="167"/>
                </a:lnTo>
                <a:lnTo>
                  <a:pt x="210" y="168"/>
                </a:lnTo>
                <a:lnTo>
                  <a:pt x="206" y="153"/>
                </a:lnTo>
                <a:lnTo>
                  <a:pt x="213" y="139"/>
                </a:lnTo>
                <a:lnTo>
                  <a:pt x="212" y="135"/>
                </a:lnTo>
                <a:lnTo>
                  <a:pt x="213" y="134"/>
                </a:lnTo>
                <a:lnTo>
                  <a:pt x="216" y="131"/>
                </a:lnTo>
                <a:lnTo>
                  <a:pt x="219" y="125"/>
                </a:lnTo>
                <a:lnTo>
                  <a:pt x="217" y="123"/>
                </a:lnTo>
                <a:lnTo>
                  <a:pt x="217" y="121"/>
                </a:lnTo>
                <a:lnTo>
                  <a:pt x="222" y="114"/>
                </a:lnTo>
                <a:lnTo>
                  <a:pt x="226" y="107"/>
                </a:lnTo>
                <a:lnTo>
                  <a:pt x="216" y="100"/>
                </a:lnTo>
                <a:lnTo>
                  <a:pt x="210" y="102"/>
                </a:lnTo>
                <a:lnTo>
                  <a:pt x="210" y="105"/>
                </a:lnTo>
                <a:lnTo>
                  <a:pt x="208" y="107"/>
                </a:lnTo>
                <a:lnTo>
                  <a:pt x="205" y="105"/>
                </a:lnTo>
                <a:lnTo>
                  <a:pt x="195" y="103"/>
                </a:lnTo>
                <a:lnTo>
                  <a:pt x="195" y="99"/>
                </a:lnTo>
                <a:lnTo>
                  <a:pt x="188" y="98"/>
                </a:lnTo>
                <a:lnTo>
                  <a:pt x="184" y="98"/>
                </a:lnTo>
                <a:lnTo>
                  <a:pt x="170" y="94"/>
                </a:lnTo>
                <a:lnTo>
                  <a:pt x="174" y="82"/>
                </a:lnTo>
                <a:lnTo>
                  <a:pt x="170" y="80"/>
                </a:lnTo>
                <a:lnTo>
                  <a:pt x="158" y="76"/>
                </a:lnTo>
                <a:lnTo>
                  <a:pt x="154" y="74"/>
                </a:lnTo>
                <a:lnTo>
                  <a:pt x="151" y="76"/>
                </a:lnTo>
                <a:lnTo>
                  <a:pt x="148" y="74"/>
                </a:lnTo>
                <a:lnTo>
                  <a:pt x="145" y="66"/>
                </a:lnTo>
                <a:lnTo>
                  <a:pt x="138" y="59"/>
                </a:lnTo>
                <a:lnTo>
                  <a:pt x="131" y="47"/>
                </a:lnTo>
                <a:lnTo>
                  <a:pt x="122" y="51"/>
                </a:lnTo>
                <a:lnTo>
                  <a:pt x="119" y="49"/>
                </a:lnTo>
                <a:lnTo>
                  <a:pt x="109" y="44"/>
                </a:lnTo>
                <a:lnTo>
                  <a:pt x="99" y="52"/>
                </a:lnTo>
                <a:lnTo>
                  <a:pt x="94" y="52"/>
                </a:lnTo>
                <a:lnTo>
                  <a:pt x="91" y="53"/>
                </a:lnTo>
                <a:lnTo>
                  <a:pt x="91" y="56"/>
                </a:lnTo>
                <a:lnTo>
                  <a:pt x="86" y="67"/>
                </a:lnTo>
                <a:lnTo>
                  <a:pt x="83" y="67"/>
                </a:lnTo>
                <a:lnTo>
                  <a:pt x="72" y="67"/>
                </a:lnTo>
                <a:lnTo>
                  <a:pt x="69" y="67"/>
                </a:lnTo>
                <a:lnTo>
                  <a:pt x="56" y="60"/>
                </a:lnTo>
                <a:lnTo>
                  <a:pt x="43" y="81"/>
                </a:lnTo>
                <a:lnTo>
                  <a:pt x="38" y="80"/>
                </a:lnTo>
                <a:lnTo>
                  <a:pt x="29" y="94"/>
                </a:lnTo>
                <a:lnTo>
                  <a:pt x="24" y="96"/>
                </a:lnTo>
                <a:lnTo>
                  <a:pt x="23" y="99"/>
                </a:lnTo>
                <a:lnTo>
                  <a:pt x="16" y="107"/>
                </a:lnTo>
                <a:lnTo>
                  <a:pt x="9" y="116"/>
                </a:lnTo>
                <a:lnTo>
                  <a:pt x="2" y="81"/>
                </a:lnTo>
                <a:lnTo>
                  <a:pt x="0" y="60"/>
                </a:lnTo>
                <a:lnTo>
                  <a:pt x="2" y="60"/>
                </a:lnTo>
                <a:lnTo>
                  <a:pt x="5" y="59"/>
                </a:lnTo>
                <a:lnTo>
                  <a:pt x="6" y="59"/>
                </a:lnTo>
                <a:lnTo>
                  <a:pt x="31" y="55"/>
                </a:lnTo>
                <a:lnTo>
                  <a:pt x="34" y="53"/>
                </a:lnTo>
                <a:lnTo>
                  <a:pt x="45" y="52"/>
                </a:lnTo>
                <a:lnTo>
                  <a:pt x="48" y="51"/>
                </a:lnTo>
                <a:lnTo>
                  <a:pt x="49" y="51"/>
                </a:lnTo>
                <a:lnTo>
                  <a:pt x="54" y="51"/>
                </a:lnTo>
                <a:lnTo>
                  <a:pt x="76" y="47"/>
                </a:lnTo>
                <a:lnTo>
                  <a:pt x="79" y="45"/>
                </a:lnTo>
                <a:lnTo>
                  <a:pt x="88" y="44"/>
                </a:lnTo>
                <a:lnTo>
                  <a:pt x="91" y="42"/>
                </a:lnTo>
              </a:path>
            </a:pathLst>
          </a:custGeom>
          <a:solidFill>
            <a:srgbClr val="00B050"/>
          </a:solidFill>
          <a:ln w="6480">
            <a:solidFill>
              <a:schemeClr val="tx1"/>
            </a:solidFill>
            <a:round/>
          </a:ln>
        </p:spPr>
        <p:style>
          <a:lnRef idx="0">
            <a:scrgbClr r="0" g="0" b="0"/>
          </a:lnRef>
          <a:fillRef idx="0">
            <a:scrgbClr r="0" g="0" b="0"/>
          </a:fillRef>
          <a:effectRef idx="0">
            <a:scrgbClr r="0" g="0" b="0"/>
          </a:effectRef>
          <a:fontRef idx="minor"/>
        </p:style>
      </p:sp>
      <p:sp>
        <p:nvSpPr>
          <p:cNvPr id="262" name="CustomShape 27"/>
          <p:cNvSpPr/>
          <p:nvPr/>
        </p:nvSpPr>
        <p:spPr>
          <a:xfrm>
            <a:off x="6954120" y="2685240"/>
            <a:ext cx="409680" cy="196920"/>
          </a:xfrm>
          <a:custGeom>
            <a:avLst/>
            <a:gdLst/>
            <a:ahLst/>
            <a:cxnLst/>
            <a:rect l="l" t="t" r="r" b="b"/>
            <a:pathLst>
              <a:path w="290" h="157">
                <a:moveTo>
                  <a:pt x="230" y="121"/>
                </a:moveTo>
                <a:lnTo>
                  <a:pt x="226" y="125"/>
                </a:lnTo>
                <a:lnTo>
                  <a:pt x="220" y="132"/>
                </a:lnTo>
                <a:lnTo>
                  <a:pt x="216" y="132"/>
                </a:lnTo>
                <a:lnTo>
                  <a:pt x="213" y="144"/>
                </a:lnTo>
                <a:lnTo>
                  <a:pt x="208" y="150"/>
                </a:lnTo>
                <a:lnTo>
                  <a:pt x="201" y="150"/>
                </a:lnTo>
                <a:lnTo>
                  <a:pt x="198" y="140"/>
                </a:lnTo>
                <a:lnTo>
                  <a:pt x="197" y="133"/>
                </a:lnTo>
                <a:lnTo>
                  <a:pt x="190" y="132"/>
                </a:lnTo>
                <a:lnTo>
                  <a:pt x="184" y="128"/>
                </a:lnTo>
                <a:lnTo>
                  <a:pt x="183" y="126"/>
                </a:lnTo>
                <a:lnTo>
                  <a:pt x="177" y="125"/>
                </a:lnTo>
                <a:lnTo>
                  <a:pt x="173" y="112"/>
                </a:lnTo>
                <a:lnTo>
                  <a:pt x="170" y="114"/>
                </a:lnTo>
                <a:lnTo>
                  <a:pt x="168" y="104"/>
                </a:lnTo>
                <a:lnTo>
                  <a:pt x="166" y="101"/>
                </a:lnTo>
                <a:lnTo>
                  <a:pt x="162" y="103"/>
                </a:lnTo>
                <a:lnTo>
                  <a:pt x="158" y="104"/>
                </a:lnTo>
                <a:lnTo>
                  <a:pt x="154" y="104"/>
                </a:lnTo>
                <a:lnTo>
                  <a:pt x="137" y="110"/>
                </a:lnTo>
                <a:lnTo>
                  <a:pt x="134" y="111"/>
                </a:lnTo>
                <a:lnTo>
                  <a:pt x="134" y="108"/>
                </a:lnTo>
                <a:lnTo>
                  <a:pt x="113" y="114"/>
                </a:lnTo>
                <a:lnTo>
                  <a:pt x="111" y="115"/>
                </a:lnTo>
                <a:lnTo>
                  <a:pt x="109" y="115"/>
                </a:lnTo>
                <a:lnTo>
                  <a:pt x="108" y="115"/>
                </a:lnTo>
                <a:lnTo>
                  <a:pt x="94" y="118"/>
                </a:lnTo>
                <a:lnTo>
                  <a:pt x="90" y="119"/>
                </a:lnTo>
                <a:lnTo>
                  <a:pt x="79" y="122"/>
                </a:lnTo>
                <a:lnTo>
                  <a:pt x="55" y="132"/>
                </a:lnTo>
                <a:lnTo>
                  <a:pt x="55" y="128"/>
                </a:lnTo>
                <a:lnTo>
                  <a:pt x="40" y="132"/>
                </a:lnTo>
                <a:lnTo>
                  <a:pt x="37" y="132"/>
                </a:lnTo>
                <a:lnTo>
                  <a:pt x="11" y="137"/>
                </a:lnTo>
                <a:lnTo>
                  <a:pt x="5" y="139"/>
                </a:lnTo>
                <a:lnTo>
                  <a:pt x="2" y="139"/>
                </a:lnTo>
                <a:lnTo>
                  <a:pt x="1" y="139"/>
                </a:lnTo>
                <a:lnTo>
                  <a:pt x="0" y="136"/>
                </a:lnTo>
                <a:lnTo>
                  <a:pt x="0" y="132"/>
                </a:lnTo>
                <a:lnTo>
                  <a:pt x="1" y="89"/>
                </a:lnTo>
                <a:lnTo>
                  <a:pt x="1" y="75"/>
                </a:lnTo>
                <a:lnTo>
                  <a:pt x="1" y="69"/>
                </a:lnTo>
                <a:lnTo>
                  <a:pt x="1" y="61"/>
                </a:lnTo>
                <a:lnTo>
                  <a:pt x="16" y="58"/>
                </a:lnTo>
                <a:lnTo>
                  <a:pt x="19" y="58"/>
                </a:lnTo>
                <a:lnTo>
                  <a:pt x="20" y="58"/>
                </a:lnTo>
                <a:lnTo>
                  <a:pt x="20" y="57"/>
                </a:lnTo>
                <a:lnTo>
                  <a:pt x="22" y="57"/>
                </a:lnTo>
                <a:lnTo>
                  <a:pt x="27" y="57"/>
                </a:lnTo>
                <a:lnTo>
                  <a:pt x="41" y="52"/>
                </a:lnTo>
                <a:lnTo>
                  <a:pt x="61" y="50"/>
                </a:lnTo>
                <a:lnTo>
                  <a:pt x="63" y="48"/>
                </a:lnTo>
                <a:lnTo>
                  <a:pt x="70" y="47"/>
                </a:lnTo>
                <a:lnTo>
                  <a:pt x="72" y="47"/>
                </a:lnTo>
                <a:lnTo>
                  <a:pt x="77" y="44"/>
                </a:lnTo>
                <a:lnTo>
                  <a:pt x="94" y="41"/>
                </a:lnTo>
                <a:lnTo>
                  <a:pt x="102" y="40"/>
                </a:lnTo>
                <a:lnTo>
                  <a:pt x="105" y="39"/>
                </a:lnTo>
                <a:lnTo>
                  <a:pt x="106" y="39"/>
                </a:lnTo>
                <a:lnTo>
                  <a:pt x="154" y="27"/>
                </a:lnTo>
                <a:lnTo>
                  <a:pt x="155" y="23"/>
                </a:lnTo>
                <a:lnTo>
                  <a:pt x="157" y="23"/>
                </a:lnTo>
                <a:lnTo>
                  <a:pt x="157" y="22"/>
                </a:lnTo>
                <a:lnTo>
                  <a:pt x="168" y="11"/>
                </a:lnTo>
                <a:lnTo>
                  <a:pt x="169" y="5"/>
                </a:lnTo>
                <a:lnTo>
                  <a:pt x="186" y="0"/>
                </a:lnTo>
                <a:lnTo>
                  <a:pt x="197" y="18"/>
                </a:lnTo>
                <a:lnTo>
                  <a:pt x="207" y="15"/>
                </a:lnTo>
                <a:lnTo>
                  <a:pt x="208" y="23"/>
                </a:lnTo>
                <a:lnTo>
                  <a:pt x="198" y="30"/>
                </a:lnTo>
                <a:lnTo>
                  <a:pt x="190" y="50"/>
                </a:lnTo>
                <a:lnTo>
                  <a:pt x="187" y="47"/>
                </a:lnTo>
                <a:lnTo>
                  <a:pt x="187" y="54"/>
                </a:lnTo>
                <a:lnTo>
                  <a:pt x="188" y="54"/>
                </a:lnTo>
                <a:lnTo>
                  <a:pt x="194" y="61"/>
                </a:lnTo>
                <a:lnTo>
                  <a:pt x="202" y="64"/>
                </a:lnTo>
                <a:lnTo>
                  <a:pt x="207" y="64"/>
                </a:lnTo>
                <a:lnTo>
                  <a:pt x="227" y="86"/>
                </a:lnTo>
                <a:lnTo>
                  <a:pt x="220" y="89"/>
                </a:lnTo>
                <a:lnTo>
                  <a:pt x="227" y="93"/>
                </a:lnTo>
                <a:lnTo>
                  <a:pt x="230" y="91"/>
                </a:lnTo>
                <a:lnTo>
                  <a:pt x="237" y="105"/>
                </a:lnTo>
                <a:lnTo>
                  <a:pt x="243" y="108"/>
                </a:lnTo>
                <a:lnTo>
                  <a:pt x="262" y="108"/>
                </a:lnTo>
                <a:lnTo>
                  <a:pt x="277" y="97"/>
                </a:lnTo>
                <a:lnTo>
                  <a:pt x="276" y="87"/>
                </a:lnTo>
                <a:lnTo>
                  <a:pt x="272" y="87"/>
                </a:lnTo>
                <a:lnTo>
                  <a:pt x="262" y="68"/>
                </a:lnTo>
                <a:lnTo>
                  <a:pt x="273" y="75"/>
                </a:lnTo>
                <a:lnTo>
                  <a:pt x="289" y="105"/>
                </a:lnTo>
                <a:lnTo>
                  <a:pt x="287" y="121"/>
                </a:lnTo>
                <a:lnTo>
                  <a:pt x="286" y="110"/>
                </a:lnTo>
                <a:lnTo>
                  <a:pt x="283" y="108"/>
                </a:lnTo>
                <a:lnTo>
                  <a:pt x="257" y="122"/>
                </a:lnTo>
                <a:lnTo>
                  <a:pt x="248" y="132"/>
                </a:lnTo>
                <a:lnTo>
                  <a:pt x="238" y="135"/>
                </a:lnTo>
                <a:lnTo>
                  <a:pt x="236" y="139"/>
                </a:lnTo>
                <a:lnTo>
                  <a:pt x="218" y="156"/>
                </a:lnTo>
                <a:lnTo>
                  <a:pt x="218" y="151"/>
                </a:lnTo>
                <a:lnTo>
                  <a:pt x="234" y="139"/>
                </a:lnTo>
                <a:lnTo>
                  <a:pt x="234" y="126"/>
                </a:lnTo>
                <a:lnTo>
                  <a:pt x="232" y="121"/>
                </a:lnTo>
                <a:lnTo>
                  <a:pt x="230" y="121"/>
                </a:lnTo>
              </a:path>
            </a:pathLst>
          </a:custGeom>
          <a:solidFill>
            <a:srgbClr val="00B050"/>
          </a:solidFill>
          <a:ln w="6480">
            <a:solidFill>
              <a:schemeClr val="tx1"/>
            </a:solidFill>
            <a:round/>
          </a:ln>
        </p:spPr>
        <p:style>
          <a:lnRef idx="0">
            <a:scrgbClr r="0" g="0" b="0"/>
          </a:lnRef>
          <a:fillRef idx="0">
            <a:scrgbClr r="0" g="0" b="0"/>
          </a:fillRef>
          <a:effectRef idx="0">
            <a:scrgbClr r="0" g="0" b="0"/>
          </a:effectRef>
          <a:fontRef idx="minor"/>
        </p:style>
      </p:sp>
      <p:sp>
        <p:nvSpPr>
          <p:cNvPr id="263" name="CustomShape 28"/>
          <p:cNvSpPr/>
          <p:nvPr/>
        </p:nvSpPr>
        <p:spPr>
          <a:xfrm>
            <a:off x="5477400" y="2565360"/>
            <a:ext cx="472320" cy="566640"/>
          </a:xfrm>
          <a:custGeom>
            <a:avLst/>
            <a:gdLst/>
            <a:ahLst/>
            <a:cxnLst/>
            <a:rect l="l" t="t" r="r" b="b"/>
            <a:pathLst>
              <a:path w="335" h="455">
                <a:moveTo>
                  <a:pt x="238" y="121"/>
                </a:moveTo>
                <a:lnTo>
                  <a:pt x="228" y="149"/>
                </a:lnTo>
                <a:lnTo>
                  <a:pt x="225" y="153"/>
                </a:lnTo>
                <a:lnTo>
                  <a:pt x="224" y="161"/>
                </a:lnTo>
                <a:lnTo>
                  <a:pt x="225" y="167"/>
                </a:lnTo>
                <a:lnTo>
                  <a:pt x="221" y="174"/>
                </a:lnTo>
                <a:lnTo>
                  <a:pt x="212" y="183"/>
                </a:lnTo>
                <a:lnTo>
                  <a:pt x="203" y="188"/>
                </a:lnTo>
                <a:lnTo>
                  <a:pt x="202" y="193"/>
                </a:lnTo>
                <a:lnTo>
                  <a:pt x="202" y="211"/>
                </a:lnTo>
                <a:lnTo>
                  <a:pt x="209" y="220"/>
                </a:lnTo>
                <a:lnTo>
                  <a:pt x="223" y="224"/>
                </a:lnTo>
                <a:lnTo>
                  <a:pt x="228" y="221"/>
                </a:lnTo>
                <a:lnTo>
                  <a:pt x="236" y="210"/>
                </a:lnTo>
                <a:lnTo>
                  <a:pt x="238" y="207"/>
                </a:lnTo>
                <a:lnTo>
                  <a:pt x="243" y="193"/>
                </a:lnTo>
                <a:lnTo>
                  <a:pt x="248" y="190"/>
                </a:lnTo>
                <a:lnTo>
                  <a:pt x="242" y="186"/>
                </a:lnTo>
                <a:lnTo>
                  <a:pt x="249" y="183"/>
                </a:lnTo>
                <a:lnTo>
                  <a:pt x="252" y="178"/>
                </a:lnTo>
                <a:lnTo>
                  <a:pt x="261" y="174"/>
                </a:lnTo>
                <a:lnTo>
                  <a:pt x="271" y="164"/>
                </a:lnTo>
                <a:lnTo>
                  <a:pt x="275" y="164"/>
                </a:lnTo>
                <a:lnTo>
                  <a:pt x="289" y="169"/>
                </a:lnTo>
                <a:lnTo>
                  <a:pt x="297" y="182"/>
                </a:lnTo>
                <a:lnTo>
                  <a:pt x="306" y="201"/>
                </a:lnTo>
                <a:lnTo>
                  <a:pt x="317" y="235"/>
                </a:lnTo>
                <a:lnTo>
                  <a:pt x="320" y="247"/>
                </a:lnTo>
                <a:lnTo>
                  <a:pt x="322" y="257"/>
                </a:lnTo>
                <a:lnTo>
                  <a:pt x="334" y="275"/>
                </a:lnTo>
                <a:lnTo>
                  <a:pt x="331" y="314"/>
                </a:lnTo>
                <a:lnTo>
                  <a:pt x="318" y="328"/>
                </a:lnTo>
                <a:lnTo>
                  <a:pt x="317" y="317"/>
                </a:lnTo>
                <a:lnTo>
                  <a:pt x="321" y="311"/>
                </a:lnTo>
                <a:lnTo>
                  <a:pt x="313" y="311"/>
                </a:lnTo>
                <a:lnTo>
                  <a:pt x="307" y="318"/>
                </a:lnTo>
                <a:lnTo>
                  <a:pt x="304" y="332"/>
                </a:lnTo>
                <a:lnTo>
                  <a:pt x="306" y="338"/>
                </a:lnTo>
                <a:lnTo>
                  <a:pt x="303" y="349"/>
                </a:lnTo>
                <a:lnTo>
                  <a:pt x="297" y="352"/>
                </a:lnTo>
                <a:lnTo>
                  <a:pt x="289" y="364"/>
                </a:lnTo>
                <a:lnTo>
                  <a:pt x="288" y="388"/>
                </a:lnTo>
                <a:lnTo>
                  <a:pt x="275" y="406"/>
                </a:lnTo>
                <a:lnTo>
                  <a:pt x="274" y="421"/>
                </a:lnTo>
                <a:lnTo>
                  <a:pt x="271" y="423"/>
                </a:lnTo>
                <a:lnTo>
                  <a:pt x="263" y="424"/>
                </a:lnTo>
                <a:lnTo>
                  <a:pt x="259" y="424"/>
                </a:lnTo>
                <a:lnTo>
                  <a:pt x="246" y="427"/>
                </a:lnTo>
                <a:lnTo>
                  <a:pt x="238" y="428"/>
                </a:lnTo>
                <a:lnTo>
                  <a:pt x="213" y="433"/>
                </a:lnTo>
                <a:lnTo>
                  <a:pt x="199" y="435"/>
                </a:lnTo>
                <a:lnTo>
                  <a:pt x="196" y="435"/>
                </a:lnTo>
                <a:lnTo>
                  <a:pt x="189" y="437"/>
                </a:lnTo>
                <a:lnTo>
                  <a:pt x="169" y="440"/>
                </a:lnTo>
                <a:lnTo>
                  <a:pt x="164" y="441"/>
                </a:lnTo>
                <a:lnTo>
                  <a:pt x="163" y="434"/>
                </a:lnTo>
                <a:lnTo>
                  <a:pt x="162" y="435"/>
                </a:lnTo>
                <a:lnTo>
                  <a:pt x="148" y="437"/>
                </a:lnTo>
                <a:lnTo>
                  <a:pt x="138" y="438"/>
                </a:lnTo>
                <a:lnTo>
                  <a:pt x="133" y="438"/>
                </a:lnTo>
                <a:lnTo>
                  <a:pt x="130" y="438"/>
                </a:lnTo>
                <a:lnTo>
                  <a:pt x="128" y="440"/>
                </a:lnTo>
                <a:lnTo>
                  <a:pt x="124" y="440"/>
                </a:lnTo>
                <a:lnTo>
                  <a:pt x="119" y="440"/>
                </a:lnTo>
                <a:lnTo>
                  <a:pt x="108" y="442"/>
                </a:lnTo>
                <a:lnTo>
                  <a:pt x="95" y="442"/>
                </a:lnTo>
                <a:lnTo>
                  <a:pt x="88" y="444"/>
                </a:lnTo>
                <a:lnTo>
                  <a:pt x="69" y="447"/>
                </a:lnTo>
                <a:lnTo>
                  <a:pt x="63" y="447"/>
                </a:lnTo>
                <a:lnTo>
                  <a:pt x="49" y="448"/>
                </a:lnTo>
                <a:lnTo>
                  <a:pt x="48" y="449"/>
                </a:lnTo>
                <a:lnTo>
                  <a:pt x="38" y="449"/>
                </a:lnTo>
                <a:lnTo>
                  <a:pt x="26" y="452"/>
                </a:lnTo>
                <a:lnTo>
                  <a:pt x="19" y="452"/>
                </a:lnTo>
                <a:lnTo>
                  <a:pt x="9" y="454"/>
                </a:lnTo>
                <a:lnTo>
                  <a:pt x="2" y="454"/>
                </a:lnTo>
                <a:lnTo>
                  <a:pt x="13" y="442"/>
                </a:lnTo>
                <a:lnTo>
                  <a:pt x="24" y="416"/>
                </a:lnTo>
                <a:lnTo>
                  <a:pt x="33" y="396"/>
                </a:lnTo>
                <a:lnTo>
                  <a:pt x="37" y="377"/>
                </a:lnTo>
                <a:lnTo>
                  <a:pt x="40" y="341"/>
                </a:lnTo>
                <a:lnTo>
                  <a:pt x="38" y="339"/>
                </a:lnTo>
                <a:lnTo>
                  <a:pt x="34" y="314"/>
                </a:lnTo>
                <a:lnTo>
                  <a:pt x="29" y="302"/>
                </a:lnTo>
                <a:lnTo>
                  <a:pt x="11" y="267"/>
                </a:lnTo>
                <a:lnTo>
                  <a:pt x="11" y="265"/>
                </a:lnTo>
                <a:lnTo>
                  <a:pt x="4" y="239"/>
                </a:lnTo>
                <a:lnTo>
                  <a:pt x="6" y="238"/>
                </a:lnTo>
                <a:lnTo>
                  <a:pt x="8" y="228"/>
                </a:lnTo>
                <a:lnTo>
                  <a:pt x="2" y="208"/>
                </a:lnTo>
                <a:lnTo>
                  <a:pt x="0" y="204"/>
                </a:lnTo>
                <a:lnTo>
                  <a:pt x="6" y="188"/>
                </a:lnTo>
                <a:lnTo>
                  <a:pt x="15" y="167"/>
                </a:lnTo>
                <a:lnTo>
                  <a:pt x="15" y="158"/>
                </a:lnTo>
                <a:lnTo>
                  <a:pt x="15" y="150"/>
                </a:lnTo>
                <a:lnTo>
                  <a:pt x="15" y="146"/>
                </a:lnTo>
                <a:lnTo>
                  <a:pt x="11" y="133"/>
                </a:lnTo>
                <a:lnTo>
                  <a:pt x="23" y="123"/>
                </a:lnTo>
                <a:lnTo>
                  <a:pt x="23" y="121"/>
                </a:lnTo>
                <a:lnTo>
                  <a:pt x="23" y="107"/>
                </a:lnTo>
                <a:lnTo>
                  <a:pt x="29" y="107"/>
                </a:lnTo>
                <a:lnTo>
                  <a:pt x="44" y="94"/>
                </a:lnTo>
                <a:lnTo>
                  <a:pt x="59" y="76"/>
                </a:lnTo>
                <a:lnTo>
                  <a:pt x="54" y="93"/>
                </a:lnTo>
                <a:lnTo>
                  <a:pt x="56" y="116"/>
                </a:lnTo>
                <a:lnTo>
                  <a:pt x="63" y="94"/>
                </a:lnTo>
                <a:lnTo>
                  <a:pt x="66" y="107"/>
                </a:lnTo>
                <a:lnTo>
                  <a:pt x="63" y="119"/>
                </a:lnTo>
                <a:lnTo>
                  <a:pt x="66" y="119"/>
                </a:lnTo>
                <a:lnTo>
                  <a:pt x="70" y="105"/>
                </a:lnTo>
                <a:lnTo>
                  <a:pt x="73" y="90"/>
                </a:lnTo>
                <a:lnTo>
                  <a:pt x="70" y="68"/>
                </a:lnTo>
                <a:lnTo>
                  <a:pt x="70" y="64"/>
                </a:lnTo>
                <a:lnTo>
                  <a:pt x="78" y="52"/>
                </a:lnTo>
                <a:lnTo>
                  <a:pt x="90" y="48"/>
                </a:lnTo>
                <a:lnTo>
                  <a:pt x="97" y="47"/>
                </a:lnTo>
                <a:lnTo>
                  <a:pt x="97" y="40"/>
                </a:lnTo>
                <a:lnTo>
                  <a:pt x="88" y="33"/>
                </a:lnTo>
                <a:lnTo>
                  <a:pt x="88" y="19"/>
                </a:lnTo>
                <a:lnTo>
                  <a:pt x="92" y="16"/>
                </a:lnTo>
                <a:lnTo>
                  <a:pt x="92" y="5"/>
                </a:lnTo>
                <a:lnTo>
                  <a:pt x="108" y="4"/>
                </a:lnTo>
                <a:lnTo>
                  <a:pt x="112" y="0"/>
                </a:lnTo>
                <a:lnTo>
                  <a:pt x="116" y="2"/>
                </a:lnTo>
                <a:lnTo>
                  <a:pt x="131" y="9"/>
                </a:lnTo>
                <a:lnTo>
                  <a:pt x="155" y="12"/>
                </a:lnTo>
                <a:lnTo>
                  <a:pt x="163" y="23"/>
                </a:lnTo>
                <a:lnTo>
                  <a:pt x="181" y="26"/>
                </a:lnTo>
                <a:lnTo>
                  <a:pt x="199" y="33"/>
                </a:lnTo>
                <a:lnTo>
                  <a:pt x="212" y="33"/>
                </a:lnTo>
                <a:lnTo>
                  <a:pt x="221" y="48"/>
                </a:lnTo>
                <a:lnTo>
                  <a:pt x="232" y="64"/>
                </a:lnTo>
                <a:lnTo>
                  <a:pt x="224" y="62"/>
                </a:lnTo>
                <a:lnTo>
                  <a:pt x="221" y="71"/>
                </a:lnTo>
                <a:lnTo>
                  <a:pt x="228" y="80"/>
                </a:lnTo>
                <a:lnTo>
                  <a:pt x="232" y="82"/>
                </a:lnTo>
                <a:lnTo>
                  <a:pt x="232" y="84"/>
                </a:lnTo>
                <a:lnTo>
                  <a:pt x="235" y="96"/>
                </a:lnTo>
                <a:lnTo>
                  <a:pt x="238" y="121"/>
                </a:lnTo>
              </a:path>
            </a:pathLst>
          </a:custGeom>
          <a:solidFill>
            <a:srgbClr val="00B050"/>
          </a:solidFill>
          <a:ln w="6480">
            <a:solidFill>
              <a:schemeClr val="tx1"/>
            </a:solidFill>
            <a:round/>
          </a:ln>
        </p:spPr>
        <p:style>
          <a:lnRef idx="0">
            <a:scrgbClr r="0" g="0" b="0"/>
          </a:lnRef>
          <a:fillRef idx="0">
            <a:scrgbClr r="0" g="0" b="0"/>
          </a:fillRef>
          <a:effectRef idx="0">
            <a:scrgbClr r="0" g="0" b="0"/>
          </a:effectRef>
          <a:fontRef idx="minor"/>
        </p:style>
      </p:sp>
      <p:sp>
        <p:nvSpPr>
          <p:cNvPr id="264" name="CustomShape 29"/>
          <p:cNvSpPr/>
          <p:nvPr/>
        </p:nvSpPr>
        <p:spPr>
          <a:xfrm>
            <a:off x="5023800" y="2374200"/>
            <a:ext cx="742320" cy="316440"/>
          </a:xfrm>
          <a:custGeom>
            <a:avLst/>
            <a:gdLst/>
            <a:ahLst/>
            <a:cxnLst/>
            <a:rect l="l" t="t" r="r" b="b"/>
            <a:pathLst>
              <a:path w="525" h="254">
                <a:moveTo>
                  <a:pt x="305" y="172"/>
                </a:moveTo>
                <a:lnTo>
                  <a:pt x="291" y="175"/>
                </a:lnTo>
                <a:lnTo>
                  <a:pt x="282" y="162"/>
                </a:lnTo>
                <a:lnTo>
                  <a:pt x="276" y="176"/>
                </a:lnTo>
                <a:lnTo>
                  <a:pt x="265" y="176"/>
                </a:lnTo>
                <a:lnTo>
                  <a:pt x="262" y="169"/>
                </a:lnTo>
                <a:lnTo>
                  <a:pt x="246" y="201"/>
                </a:lnTo>
                <a:lnTo>
                  <a:pt x="232" y="236"/>
                </a:lnTo>
                <a:lnTo>
                  <a:pt x="225" y="250"/>
                </a:lnTo>
                <a:lnTo>
                  <a:pt x="226" y="253"/>
                </a:lnTo>
                <a:lnTo>
                  <a:pt x="219" y="250"/>
                </a:lnTo>
                <a:lnTo>
                  <a:pt x="200" y="186"/>
                </a:lnTo>
                <a:lnTo>
                  <a:pt x="197" y="184"/>
                </a:lnTo>
                <a:lnTo>
                  <a:pt x="189" y="182"/>
                </a:lnTo>
                <a:lnTo>
                  <a:pt x="189" y="180"/>
                </a:lnTo>
                <a:lnTo>
                  <a:pt x="183" y="182"/>
                </a:lnTo>
                <a:lnTo>
                  <a:pt x="179" y="179"/>
                </a:lnTo>
                <a:lnTo>
                  <a:pt x="181" y="172"/>
                </a:lnTo>
                <a:lnTo>
                  <a:pt x="178" y="168"/>
                </a:lnTo>
                <a:lnTo>
                  <a:pt x="167" y="164"/>
                </a:lnTo>
                <a:lnTo>
                  <a:pt x="147" y="162"/>
                </a:lnTo>
                <a:lnTo>
                  <a:pt x="139" y="164"/>
                </a:lnTo>
                <a:lnTo>
                  <a:pt x="134" y="161"/>
                </a:lnTo>
                <a:lnTo>
                  <a:pt x="129" y="161"/>
                </a:lnTo>
                <a:lnTo>
                  <a:pt x="121" y="161"/>
                </a:lnTo>
                <a:lnTo>
                  <a:pt x="114" y="157"/>
                </a:lnTo>
                <a:lnTo>
                  <a:pt x="110" y="155"/>
                </a:lnTo>
                <a:lnTo>
                  <a:pt x="103" y="151"/>
                </a:lnTo>
                <a:lnTo>
                  <a:pt x="44" y="140"/>
                </a:lnTo>
                <a:lnTo>
                  <a:pt x="38" y="139"/>
                </a:lnTo>
                <a:lnTo>
                  <a:pt x="23" y="133"/>
                </a:lnTo>
                <a:lnTo>
                  <a:pt x="15" y="119"/>
                </a:lnTo>
                <a:lnTo>
                  <a:pt x="0" y="112"/>
                </a:lnTo>
                <a:lnTo>
                  <a:pt x="12" y="105"/>
                </a:lnTo>
                <a:lnTo>
                  <a:pt x="29" y="97"/>
                </a:lnTo>
                <a:lnTo>
                  <a:pt x="37" y="88"/>
                </a:lnTo>
                <a:lnTo>
                  <a:pt x="47" y="82"/>
                </a:lnTo>
                <a:lnTo>
                  <a:pt x="55" y="82"/>
                </a:lnTo>
                <a:lnTo>
                  <a:pt x="84" y="70"/>
                </a:lnTo>
                <a:lnTo>
                  <a:pt x="106" y="54"/>
                </a:lnTo>
                <a:lnTo>
                  <a:pt x="110" y="45"/>
                </a:lnTo>
                <a:lnTo>
                  <a:pt x="127" y="30"/>
                </a:lnTo>
                <a:lnTo>
                  <a:pt x="134" y="25"/>
                </a:lnTo>
                <a:lnTo>
                  <a:pt x="141" y="13"/>
                </a:lnTo>
                <a:lnTo>
                  <a:pt x="161" y="2"/>
                </a:lnTo>
                <a:lnTo>
                  <a:pt x="170" y="0"/>
                </a:lnTo>
                <a:lnTo>
                  <a:pt x="189" y="1"/>
                </a:lnTo>
                <a:lnTo>
                  <a:pt x="190" y="4"/>
                </a:lnTo>
                <a:lnTo>
                  <a:pt x="172" y="18"/>
                </a:lnTo>
                <a:lnTo>
                  <a:pt x="156" y="31"/>
                </a:lnTo>
                <a:lnTo>
                  <a:pt x="154" y="37"/>
                </a:lnTo>
                <a:lnTo>
                  <a:pt x="147" y="45"/>
                </a:lnTo>
                <a:lnTo>
                  <a:pt x="147" y="52"/>
                </a:lnTo>
                <a:lnTo>
                  <a:pt x="142" y="61"/>
                </a:lnTo>
                <a:lnTo>
                  <a:pt x="157" y="61"/>
                </a:lnTo>
                <a:lnTo>
                  <a:pt x="172" y="61"/>
                </a:lnTo>
                <a:lnTo>
                  <a:pt x="196" y="63"/>
                </a:lnTo>
                <a:lnTo>
                  <a:pt x="208" y="75"/>
                </a:lnTo>
                <a:lnTo>
                  <a:pt x="229" y="100"/>
                </a:lnTo>
                <a:lnTo>
                  <a:pt x="246" y="98"/>
                </a:lnTo>
                <a:lnTo>
                  <a:pt x="273" y="97"/>
                </a:lnTo>
                <a:lnTo>
                  <a:pt x="279" y="94"/>
                </a:lnTo>
                <a:lnTo>
                  <a:pt x="276" y="90"/>
                </a:lnTo>
                <a:lnTo>
                  <a:pt x="282" y="94"/>
                </a:lnTo>
                <a:lnTo>
                  <a:pt x="290" y="93"/>
                </a:lnTo>
                <a:lnTo>
                  <a:pt x="319" y="72"/>
                </a:lnTo>
                <a:lnTo>
                  <a:pt x="337" y="66"/>
                </a:lnTo>
                <a:lnTo>
                  <a:pt x="345" y="68"/>
                </a:lnTo>
                <a:lnTo>
                  <a:pt x="365" y="65"/>
                </a:lnTo>
                <a:lnTo>
                  <a:pt x="382" y="54"/>
                </a:lnTo>
                <a:lnTo>
                  <a:pt x="400" y="50"/>
                </a:lnTo>
                <a:lnTo>
                  <a:pt x="400" y="79"/>
                </a:lnTo>
                <a:lnTo>
                  <a:pt x="405" y="82"/>
                </a:lnTo>
                <a:lnTo>
                  <a:pt x="424" y="80"/>
                </a:lnTo>
                <a:lnTo>
                  <a:pt x="432" y="77"/>
                </a:lnTo>
                <a:lnTo>
                  <a:pt x="438" y="84"/>
                </a:lnTo>
                <a:lnTo>
                  <a:pt x="447" y="73"/>
                </a:lnTo>
                <a:lnTo>
                  <a:pt x="459" y="72"/>
                </a:lnTo>
                <a:lnTo>
                  <a:pt x="463" y="66"/>
                </a:lnTo>
                <a:lnTo>
                  <a:pt x="468" y="68"/>
                </a:lnTo>
                <a:lnTo>
                  <a:pt x="470" y="70"/>
                </a:lnTo>
                <a:lnTo>
                  <a:pt x="470" y="84"/>
                </a:lnTo>
                <a:lnTo>
                  <a:pt x="476" y="104"/>
                </a:lnTo>
                <a:lnTo>
                  <a:pt x="483" y="107"/>
                </a:lnTo>
                <a:lnTo>
                  <a:pt x="488" y="115"/>
                </a:lnTo>
                <a:lnTo>
                  <a:pt x="492" y="115"/>
                </a:lnTo>
                <a:lnTo>
                  <a:pt x="497" y="108"/>
                </a:lnTo>
                <a:lnTo>
                  <a:pt x="503" y="111"/>
                </a:lnTo>
                <a:lnTo>
                  <a:pt x="511" y="108"/>
                </a:lnTo>
                <a:lnTo>
                  <a:pt x="524" y="118"/>
                </a:lnTo>
                <a:lnTo>
                  <a:pt x="514" y="126"/>
                </a:lnTo>
                <a:lnTo>
                  <a:pt x="504" y="127"/>
                </a:lnTo>
                <a:lnTo>
                  <a:pt x="494" y="125"/>
                </a:lnTo>
                <a:lnTo>
                  <a:pt x="486" y="127"/>
                </a:lnTo>
                <a:lnTo>
                  <a:pt x="478" y="125"/>
                </a:lnTo>
                <a:lnTo>
                  <a:pt x="459" y="133"/>
                </a:lnTo>
                <a:lnTo>
                  <a:pt x="438" y="125"/>
                </a:lnTo>
                <a:lnTo>
                  <a:pt x="434" y="129"/>
                </a:lnTo>
                <a:lnTo>
                  <a:pt x="432" y="148"/>
                </a:lnTo>
                <a:lnTo>
                  <a:pt x="410" y="132"/>
                </a:lnTo>
                <a:lnTo>
                  <a:pt x="400" y="129"/>
                </a:lnTo>
                <a:lnTo>
                  <a:pt x="371" y="127"/>
                </a:lnTo>
                <a:lnTo>
                  <a:pt x="365" y="139"/>
                </a:lnTo>
                <a:lnTo>
                  <a:pt x="355" y="143"/>
                </a:lnTo>
                <a:lnTo>
                  <a:pt x="347" y="144"/>
                </a:lnTo>
                <a:lnTo>
                  <a:pt x="341" y="148"/>
                </a:lnTo>
                <a:lnTo>
                  <a:pt x="327" y="145"/>
                </a:lnTo>
                <a:lnTo>
                  <a:pt x="317" y="150"/>
                </a:lnTo>
                <a:lnTo>
                  <a:pt x="305" y="172"/>
                </a:lnTo>
              </a:path>
            </a:pathLst>
          </a:custGeom>
          <a:solidFill>
            <a:srgbClr val="00B050"/>
          </a:solidFill>
          <a:ln w="6480">
            <a:solidFill>
              <a:schemeClr val="tx1"/>
            </a:solidFill>
            <a:round/>
          </a:ln>
        </p:spPr>
        <p:style>
          <a:lnRef idx="0">
            <a:scrgbClr r="0" g="0" b="0"/>
          </a:lnRef>
          <a:fillRef idx="0">
            <a:scrgbClr r="0" g="0" b="0"/>
          </a:fillRef>
          <a:effectRef idx="0">
            <a:scrgbClr r="0" g="0" b="0"/>
          </a:effectRef>
          <a:fontRef idx="minor"/>
        </p:style>
      </p:sp>
      <p:sp>
        <p:nvSpPr>
          <p:cNvPr id="265" name="CustomShape 30"/>
          <p:cNvSpPr/>
          <p:nvPr/>
        </p:nvSpPr>
        <p:spPr>
          <a:xfrm>
            <a:off x="5645160" y="2553480"/>
            <a:ext cx="33120" cy="28440"/>
          </a:xfrm>
          <a:custGeom>
            <a:avLst/>
            <a:gdLst/>
            <a:ahLst/>
            <a:cxnLst/>
            <a:rect l="l" t="t" r="r" b="b"/>
            <a:pathLst>
              <a:path w="24" h="23">
                <a:moveTo>
                  <a:pt x="0" y="6"/>
                </a:moveTo>
                <a:lnTo>
                  <a:pt x="0" y="0"/>
                </a:lnTo>
                <a:lnTo>
                  <a:pt x="23" y="17"/>
                </a:lnTo>
                <a:lnTo>
                  <a:pt x="13" y="22"/>
                </a:lnTo>
                <a:lnTo>
                  <a:pt x="0" y="6"/>
                </a:lnTo>
              </a:path>
            </a:pathLst>
          </a:custGeom>
          <a:solidFill>
            <a:srgbClr val="FFC000"/>
          </a:solidFill>
          <a:ln w="6480">
            <a:solidFill>
              <a:schemeClr val="tx1"/>
            </a:solidFill>
            <a:round/>
          </a:ln>
        </p:spPr>
        <p:style>
          <a:lnRef idx="0">
            <a:scrgbClr r="0" g="0" b="0"/>
          </a:lnRef>
          <a:fillRef idx="0">
            <a:scrgbClr r="0" g="0" b="0"/>
          </a:fillRef>
          <a:effectRef idx="0">
            <a:scrgbClr r="0" g="0" b="0"/>
          </a:effectRef>
          <a:fontRef idx="minor"/>
        </p:style>
      </p:sp>
      <p:sp>
        <p:nvSpPr>
          <p:cNvPr id="266" name="CustomShape 31"/>
          <p:cNvSpPr/>
          <p:nvPr/>
        </p:nvSpPr>
        <p:spPr>
          <a:xfrm>
            <a:off x="5150520" y="2315160"/>
            <a:ext cx="31680" cy="27360"/>
          </a:xfrm>
          <a:custGeom>
            <a:avLst/>
            <a:gdLst/>
            <a:ahLst/>
            <a:cxnLst/>
            <a:rect l="l" t="t" r="r" b="b"/>
            <a:pathLst>
              <a:path w="23" h="23">
                <a:moveTo>
                  <a:pt x="0" y="7"/>
                </a:moveTo>
                <a:lnTo>
                  <a:pt x="22" y="0"/>
                </a:lnTo>
                <a:lnTo>
                  <a:pt x="19" y="7"/>
                </a:lnTo>
                <a:lnTo>
                  <a:pt x="13" y="22"/>
                </a:lnTo>
                <a:lnTo>
                  <a:pt x="0" y="7"/>
                </a:lnTo>
              </a:path>
            </a:pathLst>
          </a:custGeom>
          <a:solidFill>
            <a:srgbClr val="FFC000"/>
          </a:solidFill>
          <a:ln w="6480">
            <a:solidFill>
              <a:schemeClr val="tx1"/>
            </a:solidFill>
            <a:round/>
          </a:ln>
        </p:spPr>
        <p:style>
          <a:lnRef idx="0">
            <a:scrgbClr r="0" g="0" b="0"/>
          </a:lnRef>
          <a:fillRef idx="0">
            <a:scrgbClr r="0" g="0" b="0"/>
          </a:fillRef>
          <a:effectRef idx="0">
            <a:scrgbClr r="0" g="0" b="0"/>
          </a:effectRef>
          <a:fontRef idx="minor"/>
        </p:style>
      </p:sp>
      <p:sp>
        <p:nvSpPr>
          <p:cNvPr id="267" name="CustomShape 32"/>
          <p:cNvSpPr/>
          <p:nvPr/>
        </p:nvSpPr>
        <p:spPr>
          <a:xfrm>
            <a:off x="4296240" y="2167200"/>
            <a:ext cx="802080" cy="791640"/>
          </a:xfrm>
          <a:custGeom>
            <a:avLst/>
            <a:gdLst/>
            <a:ahLst/>
            <a:cxnLst/>
            <a:rect l="l" t="t" r="r" b="b"/>
            <a:pathLst>
              <a:path w="568" h="635">
                <a:moveTo>
                  <a:pt x="63" y="492"/>
                </a:moveTo>
                <a:lnTo>
                  <a:pt x="63" y="474"/>
                </a:lnTo>
                <a:lnTo>
                  <a:pt x="62" y="442"/>
                </a:lnTo>
                <a:lnTo>
                  <a:pt x="60" y="435"/>
                </a:lnTo>
                <a:lnTo>
                  <a:pt x="58" y="431"/>
                </a:lnTo>
                <a:lnTo>
                  <a:pt x="48" y="427"/>
                </a:lnTo>
                <a:lnTo>
                  <a:pt x="31" y="407"/>
                </a:lnTo>
                <a:lnTo>
                  <a:pt x="31" y="405"/>
                </a:lnTo>
                <a:lnTo>
                  <a:pt x="47" y="391"/>
                </a:lnTo>
                <a:lnTo>
                  <a:pt x="52" y="370"/>
                </a:lnTo>
                <a:lnTo>
                  <a:pt x="51" y="363"/>
                </a:lnTo>
                <a:lnTo>
                  <a:pt x="51" y="360"/>
                </a:lnTo>
                <a:lnTo>
                  <a:pt x="51" y="362"/>
                </a:lnTo>
                <a:lnTo>
                  <a:pt x="47" y="326"/>
                </a:lnTo>
                <a:lnTo>
                  <a:pt x="38" y="310"/>
                </a:lnTo>
                <a:lnTo>
                  <a:pt x="36" y="296"/>
                </a:lnTo>
                <a:lnTo>
                  <a:pt x="34" y="296"/>
                </a:lnTo>
                <a:lnTo>
                  <a:pt x="34" y="270"/>
                </a:lnTo>
                <a:lnTo>
                  <a:pt x="31" y="256"/>
                </a:lnTo>
                <a:lnTo>
                  <a:pt x="30" y="240"/>
                </a:lnTo>
                <a:lnTo>
                  <a:pt x="30" y="237"/>
                </a:lnTo>
                <a:lnTo>
                  <a:pt x="30" y="231"/>
                </a:lnTo>
                <a:lnTo>
                  <a:pt x="30" y="221"/>
                </a:lnTo>
                <a:lnTo>
                  <a:pt x="30" y="220"/>
                </a:lnTo>
                <a:lnTo>
                  <a:pt x="29" y="217"/>
                </a:lnTo>
                <a:lnTo>
                  <a:pt x="30" y="216"/>
                </a:lnTo>
                <a:lnTo>
                  <a:pt x="29" y="203"/>
                </a:lnTo>
                <a:lnTo>
                  <a:pt x="29" y="202"/>
                </a:lnTo>
                <a:lnTo>
                  <a:pt x="27" y="190"/>
                </a:lnTo>
                <a:lnTo>
                  <a:pt x="26" y="184"/>
                </a:lnTo>
                <a:lnTo>
                  <a:pt x="15" y="163"/>
                </a:lnTo>
                <a:lnTo>
                  <a:pt x="8" y="133"/>
                </a:lnTo>
                <a:lnTo>
                  <a:pt x="5" y="131"/>
                </a:lnTo>
                <a:lnTo>
                  <a:pt x="6" y="129"/>
                </a:lnTo>
                <a:lnTo>
                  <a:pt x="8" y="127"/>
                </a:lnTo>
                <a:lnTo>
                  <a:pt x="6" y="105"/>
                </a:lnTo>
                <a:lnTo>
                  <a:pt x="5" y="92"/>
                </a:lnTo>
                <a:lnTo>
                  <a:pt x="2" y="58"/>
                </a:lnTo>
                <a:lnTo>
                  <a:pt x="4" y="56"/>
                </a:lnTo>
                <a:lnTo>
                  <a:pt x="0" y="43"/>
                </a:lnTo>
                <a:lnTo>
                  <a:pt x="59" y="43"/>
                </a:lnTo>
                <a:lnTo>
                  <a:pt x="138" y="41"/>
                </a:lnTo>
                <a:lnTo>
                  <a:pt x="149" y="40"/>
                </a:lnTo>
                <a:lnTo>
                  <a:pt x="149" y="0"/>
                </a:lnTo>
                <a:lnTo>
                  <a:pt x="163" y="1"/>
                </a:lnTo>
                <a:lnTo>
                  <a:pt x="173" y="5"/>
                </a:lnTo>
                <a:lnTo>
                  <a:pt x="184" y="62"/>
                </a:lnTo>
                <a:lnTo>
                  <a:pt x="192" y="69"/>
                </a:lnTo>
                <a:lnTo>
                  <a:pt x="203" y="70"/>
                </a:lnTo>
                <a:lnTo>
                  <a:pt x="216" y="70"/>
                </a:lnTo>
                <a:lnTo>
                  <a:pt x="217" y="74"/>
                </a:lnTo>
                <a:lnTo>
                  <a:pt x="246" y="76"/>
                </a:lnTo>
                <a:lnTo>
                  <a:pt x="250" y="88"/>
                </a:lnTo>
                <a:lnTo>
                  <a:pt x="268" y="87"/>
                </a:lnTo>
                <a:lnTo>
                  <a:pt x="275" y="83"/>
                </a:lnTo>
                <a:lnTo>
                  <a:pt x="274" y="80"/>
                </a:lnTo>
                <a:lnTo>
                  <a:pt x="292" y="73"/>
                </a:lnTo>
                <a:lnTo>
                  <a:pt x="302" y="74"/>
                </a:lnTo>
                <a:lnTo>
                  <a:pt x="311" y="73"/>
                </a:lnTo>
                <a:lnTo>
                  <a:pt x="328" y="83"/>
                </a:lnTo>
                <a:lnTo>
                  <a:pt x="335" y="81"/>
                </a:lnTo>
                <a:lnTo>
                  <a:pt x="336" y="92"/>
                </a:lnTo>
                <a:lnTo>
                  <a:pt x="346" y="92"/>
                </a:lnTo>
                <a:lnTo>
                  <a:pt x="356" y="115"/>
                </a:lnTo>
                <a:lnTo>
                  <a:pt x="363" y="110"/>
                </a:lnTo>
                <a:lnTo>
                  <a:pt x="361" y="102"/>
                </a:lnTo>
                <a:lnTo>
                  <a:pt x="377" y="99"/>
                </a:lnTo>
                <a:lnTo>
                  <a:pt x="382" y="102"/>
                </a:lnTo>
                <a:lnTo>
                  <a:pt x="385" y="110"/>
                </a:lnTo>
                <a:lnTo>
                  <a:pt x="399" y="115"/>
                </a:lnTo>
                <a:lnTo>
                  <a:pt x="421" y="127"/>
                </a:lnTo>
                <a:lnTo>
                  <a:pt x="438" y="126"/>
                </a:lnTo>
                <a:lnTo>
                  <a:pt x="454" y="112"/>
                </a:lnTo>
                <a:lnTo>
                  <a:pt x="468" y="105"/>
                </a:lnTo>
                <a:lnTo>
                  <a:pt x="475" y="120"/>
                </a:lnTo>
                <a:lnTo>
                  <a:pt x="485" y="119"/>
                </a:lnTo>
                <a:lnTo>
                  <a:pt x="506" y="119"/>
                </a:lnTo>
                <a:lnTo>
                  <a:pt x="519" y="116"/>
                </a:lnTo>
                <a:lnTo>
                  <a:pt x="540" y="127"/>
                </a:lnTo>
                <a:lnTo>
                  <a:pt x="550" y="123"/>
                </a:lnTo>
                <a:lnTo>
                  <a:pt x="567" y="123"/>
                </a:lnTo>
                <a:lnTo>
                  <a:pt x="532" y="145"/>
                </a:lnTo>
                <a:lnTo>
                  <a:pt x="497" y="160"/>
                </a:lnTo>
                <a:lnTo>
                  <a:pt x="479" y="172"/>
                </a:lnTo>
                <a:lnTo>
                  <a:pt x="461" y="190"/>
                </a:lnTo>
                <a:lnTo>
                  <a:pt x="445" y="209"/>
                </a:lnTo>
                <a:lnTo>
                  <a:pt x="436" y="220"/>
                </a:lnTo>
                <a:lnTo>
                  <a:pt x="407" y="249"/>
                </a:lnTo>
                <a:lnTo>
                  <a:pt x="392" y="260"/>
                </a:lnTo>
                <a:lnTo>
                  <a:pt x="388" y="270"/>
                </a:lnTo>
                <a:lnTo>
                  <a:pt x="392" y="274"/>
                </a:lnTo>
                <a:lnTo>
                  <a:pt x="386" y="270"/>
                </a:lnTo>
                <a:lnTo>
                  <a:pt x="375" y="281"/>
                </a:lnTo>
                <a:lnTo>
                  <a:pt x="371" y="281"/>
                </a:lnTo>
                <a:lnTo>
                  <a:pt x="371" y="285"/>
                </a:lnTo>
                <a:lnTo>
                  <a:pt x="372" y="298"/>
                </a:lnTo>
                <a:lnTo>
                  <a:pt x="372" y="307"/>
                </a:lnTo>
                <a:lnTo>
                  <a:pt x="374" y="335"/>
                </a:lnTo>
                <a:lnTo>
                  <a:pt x="375" y="344"/>
                </a:lnTo>
                <a:lnTo>
                  <a:pt x="342" y="371"/>
                </a:lnTo>
                <a:lnTo>
                  <a:pt x="335" y="384"/>
                </a:lnTo>
                <a:lnTo>
                  <a:pt x="332" y="393"/>
                </a:lnTo>
                <a:lnTo>
                  <a:pt x="343" y="402"/>
                </a:lnTo>
                <a:lnTo>
                  <a:pt x="346" y="407"/>
                </a:lnTo>
                <a:lnTo>
                  <a:pt x="345" y="430"/>
                </a:lnTo>
                <a:lnTo>
                  <a:pt x="345" y="435"/>
                </a:lnTo>
                <a:lnTo>
                  <a:pt x="345" y="438"/>
                </a:lnTo>
                <a:lnTo>
                  <a:pt x="345" y="439"/>
                </a:lnTo>
                <a:lnTo>
                  <a:pt x="346" y="448"/>
                </a:lnTo>
                <a:lnTo>
                  <a:pt x="345" y="461"/>
                </a:lnTo>
                <a:lnTo>
                  <a:pt x="346" y="475"/>
                </a:lnTo>
                <a:lnTo>
                  <a:pt x="345" y="489"/>
                </a:lnTo>
                <a:lnTo>
                  <a:pt x="349" y="492"/>
                </a:lnTo>
                <a:lnTo>
                  <a:pt x="352" y="495"/>
                </a:lnTo>
                <a:lnTo>
                  <a:pt x="368" y="507"/>
                </a:lnTo>
                <a:lnTo>
                  <a:pt x="382" y="509"/>
                </a:lnTo>
                <a:lnTo>
                  <a:pt x="382" y="510"/>
                </a:lnTo>
                <a:lnTo>
                  <a:pt x="384" y="514"/>
                </a:lnTo>
                <a:lnTo>
                  <a:pt x="389" y="518"/>
                </a:lnTo>
                <a:lnTo>
                  <a:pt x="390" y="520"/>
                </a:lnTo>
                <a:lnTo>
                  <a:pt x="397" y="521"/>
                </a:lnTo>
                <a:lnTo>
                  <a:pt x="402" y="523"/>
                </a:lnTo>
                <a:lnTo>
                  <a:pt x="408" y="525"/>
                </a:lnTo>
                <a:lnTo>
                  <a:pt x="418" y="539"/>
                </a:lnTo>
                <a:lnTo>
                  <a:pt x="421" y="545"/>
                </a:lnTo>
                <a:lnTo>
                  <a:pt x="432" y="552"/>
                </a:lnTo>
                <a:lnTo>
                  <a:pt x="439" y="559"/>
                </a:lnTo>
                <a:lnTo>
                  <a:pt x="445" y="561"/>
                </a:lnTo>
                <a:lnTo>
                  <a:pt x="449" y="561"/>
                </a:lnTo>
                <a:lnTo>
                  <a:pt x="454" y="564"/>
                </a:lnTo>
                <a:lnTo>
                  <a:pt x="454" y="566"/>
                </a:lnTo>
                <a:lnTo>
                  <a:pt x="458" y="570"/>
                </a:lnTo>
                <a:lnTo>
                  <a:pt x="465" y="578"/>
                </a:lnTo>
                <a:lnTo>
                  <a:pt x="467" y="579"/>
                </a:lnTo>
                <a:lnTo>
                  <a:pt x="471" y="586"/>
                </a:lnTo>
                <a:lnTo>
                  <a:pt x="471" y="589"/>
                </a:lnTo>
                <a:lnTo>
                  <a:pt x="469" y="592"/>
                </a:lnTo>
                <a:lnTo>
                  <a:pt x="469" y="604"/>
                </a:lnTo>
                <a:lnTo>
                  <a:pt x="472" y="607"/>
                </a:lnTo>
                <a:lnTo>
                  <a:pt x="475" y="615"/>
                </a:lnTo>
                <a:lnTo>
                  <a:pt x="472" y="617"/>
                </a:lnTo>
                <a:lnTo>
                  <a:pt x="465" y="617"/>
                </a:lnTo>
                <a:lnTo>
                  <a:pt x="445" y="618"/>
                </a:lnTo>
                <a:lnTo>
                  <a:pt x="443" y="618"/>
                </a:lnTo>
                <a:lnTo>
                  <a:pt x="435" y="618"/>
                </a:lnTo>
                <a:lnTo>
                  <a:pt x="407" y="621"/>
                </a:lnTo>
                <a:lnTo>
                  <a:pt x="378" y="622"/>
                </a:lnTo>
                <a:lnTo>
                  <a:pt x="371" y="622"/>
                </a:lnTo>
                <a:lnTo>
                  <a:pt x="335" y="625"/>
                </a:lnTo>
                <a:lnTo>
                  <a:pt x="334" y="625"/>
                </a:lnTo>
                <a:lnTo>
                  <a:pt x="331" y="625"/>
                </a:lnTo>
                <a:lnTo>
                  <a:pt x="306" y="625"/>
                </a:lnTo>
                <a:lnTo>
                  <a:pt x="303" y="627"/>
                </a:lnTo>
                <a:lnTo>
                  <a:pt x="296" y="627"/>
                </a:lnTo>
                <a:lnTo>
                  <a:pt x="285" y="627"/>
                </a:lnTo>
                <a:lnTo>
                  <a:pt x="268" y="628"/>
                </a:lnTo>
                <a:lnTo>
                  <a:pt x="267" y="628"/>
                </a:lnTo>
                <a:lnTo>
                  <a:pt x="259" y="628"/>
                </a:lnTo>
                <a:lnTo>
                  <a:pt x="256" y="628"/>
                </a:lnTo>
                <a:lnTo>
                  <a:pt x="237" y="629"/>
                </a:lnTo>
                <a:lnTo>
                  <a:pt x="227" y="629"/>
                </a:lnTo>
                <a:lnTo>
                  <a:pt x="223" y="629"/>
                </a:lnTo>
                <a:lnTo>
                  <a:pt x="206" y="629"/>
                </a:lnTo>
                <a:lnTo>
                  <a:pt x="198" y="629"/>
                </a:lnTo>
                <a:lnTo>
                  <a:pt x="189" y="629"/>
                </a:lnTo>
                <a:lnTo>
                  <a:pt x="188" y="629"/>
                </a:lnTo>
                <a:lnTo>
                  <a:pt x="185" y="629"/>
                </a:lnTo>
                <a:lnTo>
                  <a:pt x="169" y="631"/>
                </a:lnTo>
                <a:lnTo>
                  <a:pt x="159" y="631"/>
                </a:lnTo>
                <a:lnTo>
                  <a:pt x="149" y="632"/>
                </a:lnTo>
                <a:lnTo>
                  <a:pt x="144" y="632"/>
                </a:lnTo>
                <a:lnTo>
                  <a:pt x="123" y="632"/>
                </a:lnTo>
                <a:lnTo>
                  <a:pt x="120" y="632"/>
                </a:lnTo>
                <a:lnTo>
                  <a:pt x="110" y="632"/>
                </a:lnTo>
                <a:lnTo>
                  <a:pt x="106" y="632"/>
                </a:lnTo>
                <a:lnTo>
                  <a:pt x="101" y="632"/>
                </a:lnTo>
                <a:lnTo>
                  <a:pt x="97" y="632"/>
                </a:lnTo>
                <a:lnTo>
                  <a:pt x="80" y="632"/>
                </a:lnTo>
                <a:lnTo>
                  <a:pt x="70" y="634"/>
                </a:lnTo>
                <a:lnTo>
                  <a:pt x="65" y="634"/>
                </a:lnTo>
                <a:lnTo>
                  <a:pt x="65" y="620"/>
                </a:lnTo>
                <a:lnTo>
                  <a:pt x="65" y="606"/>
                </a:lnTo>
                <a:lnTo>
                  <a:pt x="65" y="595"/>
                </a:lnTo>
                <a:lnTo>
                  <a:pt x="63" y="579"/>
                </a:lnTo>
                <a:lnTo>
                  <a:pt x="63" y="566"/>
                </a:lnTo>
                <a:lnTo>
                  <a:pt x="63" y="557"/>
                </a:lnTo>
                <a:lnTo>
                  <a:pt x="63" y="521"/>
                </a:lnTo>
                <a:lnTo>
                  <a:pt x="63" y="511"/>
                </a:lnTo>
                <a:lnTo>
                  <a:pt x="63" y="492"/>
                </a:lnTo>
              </a:path>
            </a:pathLst>
          </a:custGeom>
          <a:solidFill>
            <a:srgbClr val="00B050"/>
          </a:solidFill>
          <a:ln w="6480">
            <a:solidFill>
              <a:schemeClr val="tx1"/>
            </a:solidFill>
            <a:round/>
          </a:ln>
        </p:spPr>
        <p:style>
          <a:lnRef idx="0">
            <a:scrgbClr r="0" g="0" b="0"/>
          </a:lnRef>
          <a:fillRef idx="0">
            <a:scrgbClr r="0" g="0" b="0"/>
          </a:fillRef>
          <a:effectRef idx="0">
            <a:scrgbClr r="0" g="0" b="0"/>
          </a:effectRef>
          <a:fontRef idx="minor"/>
        </p:style>
      </p:sp>
      <p:sp>
        <p:nvSpPr>
          <p:cNvPr id="268" name="CustomShape 33"/>
          <p:cNvSpPr/>
          <p:nvPr/>
        </p:nvSpPr>
        <p:spPr>
          <a:xfrm>
            <a:off x="4475160" y="3332520"/>
            <a:ext cx="814680" cy="615240"/>
          </a:xfrm>
          <a:custGeom>
            <a:avLst/>
            <a:gdLst/>
            <a:ahLst/>
            <a:cxnLst/>
            <a:rect l="l" t="t" r="r" b="b"/>
            <a:pathLst>
              <a:path w="578" h="495">
                <a:moveTo>
                  <a:pt x="125" y="13"/>
                </a:moveTo>
                <a:lnTo>
                  <a:pt x="143" y="13"/>
                </a:lnTo>
                <a:lnTo>
                  <a:pt x="145" y="12"/>
                </a:lnTo>
                <a:lnTo>
                  <a:pt x="163" y="11"/>
                </a:lnTo>
                <a:lnTo>
                  <a:pt x="164" y="11"/>
                </a:lnTo>
                <a:lnTo>
                  <a:pt x="181" y="11"/>
                </a:lnTo>
                <a:lnTo>
                  <a:pt x="185" y="11"/>
                </a:lnTo>
                <a:lnTo>
                  <a:pt x="190" y="9"/>
                </a:lnTo>
                <a:lnTo>
                  <a:pt x="195" y="9"/>
                </a:lnTo>
                <a:lnTo>
                  <a:pt x="204" y="9"/>
                </a:lnTo>
                <a:lnTo>
                  <a:pt x="218" y="8"/>
                </a:lnTo>
                <a:lnTo>
                  <a:pt x="226" y="8"/>
                </a:lnTo>
                <a:lnTo>
                  <a:pt x="246" y="6"/>
                </a:lnTo>
                <a:lnTo>
                  <a:pt x="249" y="6"/>
                </a:lnTo>
                <a:lnTo>
                  <a:pt x="254" y="5"/>
                </a:lnTo>
                <a:lnTo>
                  <a:pt x="267" y="4"/>
                </a:lnTo>
                <a:lnTo>
                  <a:pt x="279" y="4"/>
                </a:lnTo>
                <a:lnTo>
                  <a:pt x="286" y="2"/>
                </a:lnTo>
                <a:lnTo>
                  <a:pt x="287" y="2"/>
                </a:lnTo>
                <a:lnTo>
                  <a:pt x="293" y="2"/>
                </a:lnTo>
                <a:lnTo>
                  <a:pt x="303" y="2"/>
                </a:lnTo>
                <a:lnTo>
                  <a:pt x="305" y="2"/>
                </a:lnTo>
                <a:lnTo>
                  <a:pt x="312" y="1"/>
                </a:lnTo>
                <a:lnTo>
                  <a:pt x="329" y="0"/>
                </a:lnTo>
                <a:lnTo>
                  <a:pt x="330" y="1"/>
                </a:lnTo>
                <a:lnTo>
                  <a:pt x="339" y="6"/>
                </a:lnTo>
                <a:lnTo>
                  <a:pt x="348" y="20"/>
                </a:lnTo>
                <a:lnTo>
                  <a:pt x="355" y="23"/>
                </a:lnTo>
                <a:lnTo>
                  <a:pt x="354" y="24"/>
                </a:lnTo>
                <a:lnTo>
                  <a:pt x="350" y="37"/>
                </a:lnTo>
                <a:lnTo>
                  <a:pt x="350" y="42"/>
                </a:lnTo>
                <a:lnTo>
                  <a:pt x="350" y="51"/>
                </a:lnTo>
                <a:lnTo>
                  <a:pt x="354" y="65"/>
                </a:lnTo>
                <a:lnTo>
                  <a:pt x="356" y="70"/>
                </a:lnTo>
                <a:lnTo>
                  <a:pt x="356" y="77"/>
                </a:lnTo>
                <a:lnTo>
                  <a:pt x="363" y="84"/>
                </a:lnTo>
                <a:lnTo>
                  <a:pt x="365" y="89"/>
                </a:lnTo>
                <a:lnTo>
                  <a:pt x="365" y="91"/>
                </a:lnTo>
                <a:lnTo>
                  <a:pt x="369" y="98"/>
                </a:lnTo>
                <a:lnTo>
                  <a:pt x="372" y="99"/>
                </a:lnTo>
                <a:lnTo>
                  <a:pt x="373" y="101"/>
                </a:lnTo>
                <a:lnTo>
                  <a:pt x="381" y="106"/>
                </a:lnTo>
                <a:lnTo>
                  <a:pt x="383" y="112"/>
                </a:lnTo>
                <a:lnTo>
                  <a:pt x="387" y="113"/>
                </a:lnTo>
                <a:lnTo>
                  <a:pt x="397" y="124"/>
                </a:lnTo>
                <a:lnTo>
                  <a:pt x="402" y="127"/>
                </a:lnTo>
                <a:lnTo>
                  <a:pt x="410" y="132"/>
                </a:lnTo>
                <a:lnTo>
                  <a:pt x="419" y="141"/>
                </a:lnTo>
                <a:lnTo>
                  <a:pt x="422" y="145"/>
                </a:lnTo>
                <a:lnTo>
                  <a:pt x="424" y="156"/>
                </a:lnTo>
                <a:lnTo>
                  <a:pt x="426" y="168"/>
                </a:lnTo>
                <a:lnTo>
                  <a:pt x="428" y="175"/>
                </a:lnTo>
                <a:lnTo>
                  <a:pt x="435" y="182"/>
                </a:lnTo>
                <a:lnTo>
                  <a:pt x="438" y="181"/>
                </a:lnTo>
                <a:lnTo>
                  <a:pt x="445" y="171"/>
                </a:lnTo>
                <a:lnTo>
                  <a:pt x="452" y="171"/>
                </a:lnTo>
                <a:lnTo>
                  <a:pt x="456" y="174"/>
                </a:lnTo>
                <a:lnTo>
                  <a:pt x="460" y="174"/>
                </a:lnTo>
                <a:lnTo>
                  <a:pt x="463" y="174"/>
                </a:lnTo>
                <a:lnTo>
                  <a:pt x="474" y="181"/>
                </a:lnTo>
                <a:lnTo>
                  <a:pt x="474" y="186"/>
                </a:lnTo>
                <a:lnTo>
                  <a:pt x="474" y="188"/>
                </a:lnTo>
                <a:lnTo>
                  <a:pt x="471" y="190"/>
                </a:lnTo>
                <a:lnTo>
                  <a:pt x="470" y="193"/>
                </a:lnTo>
                <a:lnTo>
                  <a:pt x="471" y="203"/>
                </a:lnTo>
                <a:lnTo>
                  <a:pt x="471" y="206"/>
                </a:lnTo>
                <a:lnTo>
                  <a:pt x="466" y="215"/>
                </a:lnTo>
                <a:lnTo>
                  <a:pt x="466" y="217"/>
                </a:lnTo>
                <a:lnTo>
                  <a:pt x="464" y="218"/>
                </a:lnTo>
                <a:lnTo>
                  <a:pt x="464" y="221"/>
                </a:lnTo>
                <a:lnTo>
                  <a:pt x="459" y="233"/>
                </a:lnTo>
                <a:lnTo>
                  <a:pt x="459" y="247"/>
                </a:lnTo>
                <a:lnTo>
                  <a:pt x="459" y="251"/>
                </a:lnTo>
                <a:lnTo>
                  <a:pt x="469" y="261"/>
                </a:lnTo>
                <a:lnTo>
                  <a:pt x="470" y="261"/>
                </a:lnTo>
                <a:lnTo>
                  <a:pt x="474" y="264"/>
                </a:lnTo>
                <a:lnTo>
                  <a:pt x="481" y="267"/>
                </a:lnTo>
                <a:lnTo>
                  <a:pt x="492" y="276"/>
                </a:lnTo>
                <a:lnTo>
                  <a:pt x="498" y="286"/>
                </a:lnTo>
                <a:lnTo>
                  <a:pt x="503" y="285"/>
                </a:lnTo>
                <a:lnTo>
                  <a:pt x="509" y="285"/>
                </a:lnTo>
                <a:lnTo>
                  <a:pt x="521" y="293"/>
                </a:lnTo>
                <a:lnTo>
                  <a:pt x="521" y="297"/>
                </a:lnTo>
                <a:lnTo>
                  <a:pt x="536" y="311"/>
                </a:lnTo>
                <a:lnTo>
                  <a:pt x="535" y="316"/>
                </a:lnTo>
                <a:lnTo>
                  <a:pt x="545" y="337"/>
                </a:lnTo>
                <a:lnTo>
                  <a:pt x="543" y="341"/>
                </a:lnTo>
                <a:lnTo>
                  <a:pt x="541" y="341"/>
                </a:lnTo>
                <a:lnTo>
                  <a:pt x="539" y="344"/>
                </a:lnTo>
                <a:lnTo>
                  <a:pt x="541" y="351"/>
                </a:lnTo>
                <a:lnTo>
                  <a:pt x="543" y="351"/>
                </a:lnTo>
                <a:lnTo>
                  <a:pt x="553" y="373"/>
                </a:lnTo>
                <a:lnTo>
                  <a:pt x="559" y="376"/>
                </a:lnTo>
                <a:lnTo>
                  <a:pt x="563" y="377"/>
                </a:lnTo>
                <a:lnTo>
                  <a:pt x="563" y="369"/>
                </a:lnTo>
                <a:lnTo>
                  <a:pt x="571" y="376"/>
                </a:lnTo>
                <a:lnTo>
                  <a:pt x="574" y="377"/>
                </a:lnTo>
                <a:lnTo>
                  <a:pt x="577" y="380"/>
                </a:lnTo>
                <a:lnTo>
                  <a:pt x="577" y="381"/>
                </a:lnTo>
                <a:lnTo>
                  <a:pt x="577" y="387"/>
                </a:lnTo>
                <a:lnTo>
                  <a:pt x="575" y="390"/>
                </a:lnTo>
                <a:lnTo>
                  <a:pt x="577" y="398"/>
                </a:lnTo>
                <a:lnTo>
                  <a:pt x="577" y="402"/>
                </a:lnTo>
                <a:lnTo>
                  <a:pt x="571" y="404"/>
                </a:lnTo>
                <a:lnTo>
                  <a:pt x="574" y="413"/>
                </a:lnTo>
                <a:lnTo>
                  <a:pt x="568" y="424"/>
                </a:lnTo>
                <a:lnTo>
                  <a:pt x="560" y="417"/>
                </a:lnTo>
                <a:lnTo>
                  <a:pt x="557" y="417"/>
                </a:lnTo>
                <a:lnTo>
                  <a:pt x="557" y="419"/>
                </a:lnTo>
                <a:lnTo>
                  <a:pt x="554" y="431"/>
                </a:lnTo>
                <a:lnTo>
                  <a:pt x="547" y="433"/>
                </a:lnTo>
                <a:lnTo>
                  <a:pt x="546" y="424"/>
                </a:lnTo>
                <a:lnTo>
                  <a:pt x="543" y="433"/>
                </a:lnTo>
                <a:lnTo>
                  <a:pt x="547" y="446"/>
                </a:lnTo>
                <a:lnTo>
                  <a:pt x="545" y="451"/>
                </a:lnTo>
                <a:lnTo>
                  <a:pt x="546" y="460"/>
                </a:lnTo>
                <a:lnTo>
                  <a:pt x="532" y="462"/>
                </a:lnTo>
                <a:lnTo>
                  <a:pt x="539" y="467"/>
                </a:lnTo>
                <a:lnTo>
                  <a:pt x="542" y="474"/>
                </a:lnTo>
                <a:lnTo>
                  <a:pt x="541" y="477"/>
                </a:lnTo>
                <a:lnTo>
                  <a:pt x="531" y="488"/>
                </a:lnTo>
                <a:lnTo>
                  <a:pt x="517" y="491"/>
                </a:lnTo>
                <a:lnTo>
                  <a:pt x="511" y="491"/>
                </a:lnTo>
                <a:lnTo>
                  <a:pt x="495" y="492"/>
                </a:lnTo>
                <a:lnTo>
                  <a:pt x="488" y="494"/>
                </a:lnTo>
                <a:lnTo>
                  <a:pt x="484" y="494"/>
                </a:lnTo>
                <a:lnTo>
                  <a:pt x="475" y="494"/>
                </a:lnTo>
                <a:lnTo>
                  <a:pt x="482" y="480"/>
                </a:lnTo>
                <a:lnTo>
                  <a:pt x="485" y="478"/>
                </a:lnTo>
                <a:lnTo>
                  <a:pt x="491" y="470"/>
                </a:lnTo>
                <a:lnTo>
                  <a:pt x="495" y="464"/>
                </a:lnTo>
                <a:lnTo>
                  <a:pt x="491" y="437"/>
                </a:lnTo>
                <a:lnTo>
                  <a:pt x="485" y="438"/>
                </a:lnTo>
                <a:lnTo>
                  <a:pt x="482" y="438"/>
                </a:lnTo>
                <a:lnTo>
                  <a:pt x="478" y="438"/>
                </a:lnTo>
                <a:lnTo>
                  <a:pt x="455" y="440"/>
                </a:lnTo>
                <a:lnTo>
                  <a:pt x="444" y="441"/>
                </a:lnTo>
                <a:lnTo>
                  <a:pt x="442" y="441"/>
                </a:lnTo>
                <a:lnTo>
                  <a:pt x="438" y="441"/>
                </a:lnTo>
                <a:lnTo>
                  <a:pt x="430" y="442"/>
                </a:lnTo>
                <a:lnTo>
                  <a:pt x="419" y="442"/>
                </a:lnTo>
                <a:lnTo>
                  <a:pt x="408" y="444"/>
                </a:lnTo>
                <a:lnTo>
                  <a:pt x="402" y="444"/>
                </a:lnTo>
                <a:lnTo>
                  <a:pt x="399" y="444"/>
                </a:lnTo>
                <a:lnTo>
                  <a:pt x="384" y="445"/>
                </a:lnTo>
                <a:lnTo>
                  <a:pt x="383" y="445"/>
                </a:lnTo>
                <a:lnTo>
                  <a:pt x="380" y="445"/>
                </a:lnTo>
                <a:lnTo>
                  <a:pt x="376" y="446"/>
                </a:lnTo>
                <a:lnTo>
                  <a:pt x="372" y="446"/>
                </a:lnTo>
                <a:lnTo>
                  <a:pt x="362" y="446"/>
                </a:lnTo>
                <a:lnTo>
                  <a:pt x="355" y="446"/>
                </a:lnTo>
                <a:lnTo>
                  <a:pt x="333" y="448"/>
                </a:lnTo>
                <a:lnTo>
                  <a:pt x="323" y="448"/>
                </a:lnTo>
                <a:lnTo>
                  <a:pt x="322" y="448"/>
                </a:lnTo>
                <a:lnTo>
                  <a:pt x="321" y="448"/>
                </a:lnTo>
                <a:lnTo>
                  <a:pt x="301" y="451"/>
                </a:lnTo>
                <a:lnTo>
                  <a:pt x="296" y="451"/>
                </a:lnTo>
                <a:lnTo>
                  <a:pt x="287" y="451"/>
                </a:lnTo>
                <a:lnTo>
                  <a:pt x="271" y="452"/>
                </a:lnTo>
                <a:lnTo>
                  <a:pt x="269" y="452"/>
                </a:lnTo>
                <a:lnTo>
                  <a:pt x="267" y="452"/>
                </a:lnTo>
                <a:lnTo>
                  <a:pt x="260" y="452"/>
                </a:lnTo>
                <a:lnTo>
                  <a:pt x="243" y="453"/>
                </a:lnTo>
                <a:lnTo>
                  <a:pt x="235" y="453"/>
                </a:lnTo>
                <a:lnTo>
                  <a:pt x="222" y="453"/>
                </a:lnTo>
                <a:lnTo>
                  <a:pt x="221" y="453"/>
                </a:lnTo>
                <a:lnTo>
                  <a:pt x="215" y="455"/>
                </a:lnTo>
                <a:lnTo>
                  <a:pt x="210" y="455"/>
                </a:lnTo>
                <a:lnTo>
                  <a:pt x="197" y="455"/>
                </a:lnTo>
                <a:lnTo>
                  <a:pt x="188" y="455"/>
                </a:lnTo>
                <a:lnTo>
                  <a:pt x="179" y="455"/>
                </a:lnTo>
                <a:lnTo>
                  <a:pt x="174" y="456"/>
                </a:lnTo>
                <a:lnTo>
                  <a:pt x="168" y="456"/>
                </a:lnTo>
                <a:lnTo>
                  <a:pt x="161" y="456"/>
                </a:lnTo>
                <a:lnTo>
                  <a:pt x="154" y="458"/>
                </a:lnTo>
                <a:lnTo>
                  <a:pt x="130" y="458"/>
                </a:lnTo>
                <a:lnTo>
                  <a:pt x="118" y="458"/>
                </a:lnTo>
                <a:lnTo>
                  <a:pt x="109" y="458"/>
                </a:lnTo>
                <a:lnTo>
                  <a:pt x="109" y="448"/>
                </a:lnTo>
                <a:lnTo>
                  <a:pt x="109" y="442"/>
                </a:lnTo>
                <a:lnTo>
                  <a:pt x="109" y="440"/>
                </a:lnTo>
                <a:lnTo>
                  <a:pt x="109" y="438"/>
                </a:lnTo>
                <a:lnTo>
                  <a:pt x="107" y="433"/>
                </a:lnTo>
                <a:lnTo>
                  <a:pt x="107" y="430"/>
                </a:lnTo>
                <a:lnTo>
                  <a:pt x="107" y="419"/>
                </a:lnTo>
                <a:lnTo>
                  <a:pt x="107" y="408"/>
                </a:lnTo>
                <a:lnTo>
                  <a:pt x="107" y="404"/>
                </a:lnTo>
                <a:lnTo>
                  <a:pt x="107" y="401"/>
                </a:lnTo>
                <a:lnTo>
                  <a:pt x="107" y="398"/>
                </a:lnTo>
                <a:lnTo>
                  <a:pt x="107" y="394"/>
                </a:lnTo>
                <a:lnTo>
                  <a:pt x="107" y="386"/>
                </a:lnTo>
                <a:lnTo>
                  <a:pt x="106" y="368"/>
                </a:lnTo>
                <a:lnTo>
                  <a:pt x="106" y="363"/>
                </a:lnTo>
                <a:lnTo>
                  <a:pt x="105" y="350"/>
                </a:lnTo>
                <a:lnTo>
                  <a:pt x="105" y="333"/>
                </a:lnTo>
                <a:lnTo>
                  <a:pt x="105" y="330"/>
                </a:lnTo>
                <a:lnTo>
                  <a:pt x="105" y="318"/>
                </a:lnTo>
                <a:lnTo>
                  <a:pt x="105" y="301"/>
                </a:lnTo>
                <a:lnTo>
                  <a:pt x="103" y="290"/>
                </a:lnTo>
                <a:lnTo>
                  <a:pt x="103" y="287"/>
                </a:lnTo>
                <a:lnTo>
                  <a:pt x="103" y="278"/>
                </a:lnTo>
                <a:lnTo>
                  <a:pt x="103" y="268"/>
                </a:lnTo>
                <a:lnTo>
                  <a:pt x="102" y="253"/>
                </a:lnTo>
                <a:lnTo>
                  <a:pt x="102" y="243"/>
                </a:lnTo>
                <a:lnTo>
                  <a:pt x="102" y="240"/>
                </a:lnTo>
                <a:lnTo>
                  <a:pt x="102" y="226"/>
                </a:lnTo>
                <a:lnTo>
                  <a:pt x="102" y="214"/>
                </a:lnTo>
                <a:lnTo>
                  <a:pt x="102" y="213"/>
                </a:lnTo>
                <a:lnTo>
                  <a:pt x="102" y="203"/>
                </a:lnTo>
                <a:lnTo>
                  <a:pt x="101" y="196"/>
                </a:lnTo>
                <a:lnTo>
                  <a:pt x="101" y="188"/>
                </a:lnTo>
                <a:lnTo>
                  <a:pt x="101" y="181"/>
                </a:lnTo>
                <a:lnTo>
                  <a:pt x="101" y="174"/>
                </a:lnTo>
                <a:lnTo>
                  <a:pt x="101" y="172"/>
                </a:lnTo>
                <a:lnTo>
                  <a:pt x="101" y="171"/>
                </a:lnTo>
                <a:lnTo>
                  <a:pt x="101" y="168"/>
                </a:lnTo>
                <a:lnTo>
                  <a:pt x="99" y="168"/>
                </a:lnTo>
                <a:lnTo>
                  <a:pt x="88" y="167"/>
                </a:lnTo>
                <a:lnTo>
                  <a:pt x="85" y="164"/>
                </a:lnTo>
                <a:lnTo>
                  <a:pt x="78" y="156"/>
                </a:lnTo>
                <a:lnTo>
                  <a:pt x="77" y="146"/>
                </a:lnTo>
                <a:lnTo>
                  <a:pt x="69" y="141"/>
                </a:lnTo>
                <a:lnTo>
                  <a:pt x="66" y="138"/>
                </a:lnTo>
                <a:lnTo>
                  <a:pt x="62" y="132"/>
                </a:lnTo>
                <a:lnTo>
                  <a:pt x="58" y="130"/>
                </a:lnTo>
                <a:lnTo>
                  <a:pt x="62" y="119"/>
                </a:lnTo>
                <a:lnTo>
                  <a:pt x="66" y="113"/>
                </a:lnTo>
                <a:lnTo>
                  <a:pt x="76" y="106"/>
                </a:lnTo>
                <a:lnTo>
                  <a:pt x="76" y="96"/>
                </a:lnTo>
                <a:lnTo>
                  <a:pt x="71" y="91"/>
                </a:lnTo>
                <a:lnTo>
                  <a:pt x="66" y="89"/>
                </a:lnTo>
                <a:lnTo>
                  <a:pt x="63" y="91"/>
                </a:lnTo>
                <a:lnTo>
                  <a:pt x="55" y="91"/>
                </a:lnTo>
                <a:lnTo>
                  <a:pt x="40" y="78"/>
                </a:lnTo>
                <a:lnTo>
                  <a:pt x="34" y="76"/>
                </a:lnTo>
                <a:lnTo>
                  <a:pt x="23" y="51"/>
                </a:lnTo>
                <a:lnTo>
                  <a:pt x="19" y="51"/>
                </a:lnTo>
                <a:lnTo>
                  <a:pt x="13" y="45"/>
                </a:lnTo>
                <a:lnTo>
                  <a:pt x="8" y="19"/>
                </a:lnTo>
                <a:lnTo>
                  <a:pt x="5" y="23"/>
                </a:lnTo>
                <a:lnTo>
                  <a:pt x="2" y="23"/>
                </a:lnTo>
                <a:lnTo>
                  <a:pt x="0" y="16"/>
                </a:lnTo>
                <a:lnTo>
                  <a:pt x="1" y="16"/>
                </a:lnTo>
                <a:lnTo>
                  <a:pt x="2" y="16"/>
                </a:lnTo>
                <a:lnTo>
                  <a:pt x="22" y="16"/>
                </a:lnTo>
                <a:lnTo>
                  <a:pt x="33" y="16"/>
                </a:lnTo>
                <a:lnTo>
                  <a:pt x="42" y="16"/>
                </a:lnTo>
                <a:lnTo>
                  <a:pt x="47" y="16"/>
                </a:lnTo>
                <a:lnTo>
                  <a:pt x="63" y="15"/>
                </a:lnTo>
                <a:lnTo>
                  <a:pt x="70" y="15"/>
                </a:lnTo>
                <a:lnTo>
                  <a:pt x="84" y="15"/>
                </a:lnTo>
                <a:lnTo>
                  <a:pt x="92" y="15"/>
                </a:lnTo>
                <a:lnTo>
                  <a:pt x="103" y="15"/>
                </a:lnTo>
                <a:lnTo>
                  <a:pt x="106" y="13"/>
                </a:lnTo>
                <a:lnTo>
                  <a:pt x="124" y="13"/>
                </a:lnTo>
                <a:lnTo>
                  <a:pt x="125" y="13"/>
                </a:lnTo>
              </a:path>
            </a:pathLst>
          </a:custGeom>
          <a:noFill/>
          <a:ln w="6480">
            <a:solidFill>
              <a:schemeClr val="tx1"/>
            </a:solidFill>
            <a:round/>
          </a:ln>
        </p:spPr>
        <p:style>
          <a:lnRef idx="0">
            <a:scrgbClr r="0" g="0" b="0"/>
          </a:lnRef>
          <a:fillRef idx="0">
            <a:scrgbClr r="0" g="0" b="0"/>
          </a:fillRef>
          <a:effectRef idx="0">
            <a:scrgbClr r="0" g="0" b="0"/>
          </a:effectRef>
          <a:fontRef idx="minor"/>
        </p:style>
      </p:sp>
      <p:sp>
        <p:nvSpPr>
          <p:cNvPr id="269" name="CustomShape 34"/>
          <p:cNvSpPr/>
          <p:nvPr/>
        </p:nvSpPr>
        <p:spPr>
          <a:xfrm>
            <a:off x="2789640" y="3780720"/>
            <a:ext cx="820440" cy="775440"/>
          </a:xfrm>
          <a:custGeom>
            <a:avLst/>
            <a:gdLst/>
            <a:ahLst/>
            <a:cxnLst/>
            <a:rect l="l" t="t" r="r" b="b"/>
            <a:pathLst>
              <a:path w="582" h="622">
                <a:moveTo>
                  <a:pt x="16" y="615"/>
                </a:moveTo>
                <a:lnTo>
                  <a:pt x="76" y="621"/>
                </a:lnTo>
                <a:lnTo>
                  <a:pt x="81" y="572"/>
                </a:lnTo>
                <a:lnTo>
                  <a:pt x="163" y="580"/>
                </a:lnTo>
                <a:lnTo>
                  <a:pt x="233" y="586"/>
                </a:lnTo>
                <a:lnTo>
                  <a:pt x="224" y="573"/>
                </a:lnTo>
                <a:lnTo>
                  <a:pt x="226" y="571"/>
                </a:lnTo>
                <a:lnTo>
                  <a:pt x="224" y="564"/>
                </a:lnTo>
                <a:lnTo>
                  <a:pt x="226" y="562"/>
                </a:lnTo>
                <a:lnTo>
                  <a:pt x="249" y="564"/>
                </a:lnTo>
                <a:lnTo>
                  <a:pt x="260" y="564"/>
                </a:lnTo>
                <a:lnTo>
                  <a:pt x="271" y="565"/>
                </a:lnTo>
                <a:lnTo>
                  <a:pt x="283" y="567"/>
                </a:lnTo>
                <a:lnTo>
                  <a:pt x="338" y="572"/>
                </a:lnTo>
                <a:lnTo>
                  <a:pt x="363" y="573"/>
                </a:lnTo>
                <a:lnTo>
                  <a:pt x="380" y="573"/>
                </a:lnTo>
                <a:lnTo>
                  <a:pt x="387" y="573"/>
                </a:lnTo>
                <a:lnTo>
                  <a:pt x="430" y="578"/>
                </a:lnTo>
                <a:lnTo>
                  <a:pt x="439" y="578"/>
                </a:lnTo>
                <a:lnTo>
                  <a:pt x="462" y="579"/>
                </a:lnTo>
                <a:lnTo>
                  <a:pt x="464" y="579"/>
                </a:lnTo>
                <a:lnTo>
                  <a:pt x="485" y="580"/>
                </a:lnTo>
                <a:lnTo>
                  <a:pt x="486" y="580"/>
                </a:lnTo>
                <a:lnTo>
                  <a:pt x="488" y="580"/>
                </a:lnTo>
                <a:lnTo>
                  <a:pt x="498" y="580"/>
                </a:lnTo>
                <a:lnTo>
                  <a:pt x="521" y="583"/>
                </a:lnTo>
                <a:lnTo>
                  <a:pt x="524" y="583"/>
                </a:lnTo>
                <a:lnTo>
                  <a:pt x="542" y="583"/>
                </a:lnTo>
                <a:lnTo>
                  <a:pt x="547" y="583"/>
                </a:lnTo>
                <a:lnTo>
                  <a:pt x="547" y="573"/>
                </a:lnTo>
                <a:lnTo>
                  <a:pt x="549" y="557"/>
                </a:lnTo>
                <a:lnTo>
                  <a:pt x="550" y="532"/>
                </a:lnTo>
                <a:lnTo>
                  <a:pt x="550" y="526"/>
                </a:lnTo>
                <a:lnTo>
                  <a:pt x="551" y="515"/>
                </a:lnTo>
                <a:lnTo>
                  <a:pt x="551" y="495"/>
                </a:lnTo>
                <a:lnTo>
                  <a:pt x="553" y="479"/>
                </a:lnTo>
                <a:lnTo>
                  <a:pt x="554" y="461"/>
                </a:lnTo>
                <a:lnTo>
                  <a:pt x="556" y="434"/>
                </a:lnTo>
                <a:lnTo>
                  <a:pt x="556" y="432"/>
                </a:lnTo>
                <a:lnTo>
                  <a:pt x="557" y="420"/>
                </a:lnTo>
                <a:lnTo>
                  <a:pt x="557" y="417"/>
                </a:lnTo>
                <a:lnTo>
                  <a:pt x="557" y="413"/>
                </a:lnTo>
                <a:lnTo>
                  <a:pt x="558" y="402"/>
                </a:lnTo>
                <a:lnTo>
                  <a:pt x="558" y="398"/>
                </a:lnTo>
                <a:lnTo>
                  <a:pt x="558" y="385"/>
                </a:lnTo>
                <a:lnTo>
                  <a:pt x="560" y="366"/>
                </a:lnTo>
                <a:lnTo>
                  <a:pt x="561" y="340"/>
                </a:lnTo>
                <a:lnTo>
                  <a:pt x="561" y="333"/>
                </a:lnTo>
                <a:lnTo>
                  <a:pt x="563" y="320"/>
                </a:lnTo>
                <a:lnTo>
                  <a:pt x="564" y="312"/>
                </a:lnTo>
                <a:lnTo>
                  <a:pt x="564" y="286"/>
                </a:lnTo>
                <a:lnTo>
                  <a:pt x="565" y="272"/>
                </a:lnTo>
                <a:lnTo>
                  <a:pt x="565" y="262"/>
                </a:lnTo>
                <a:lnTo>
                  <a:pt x="567" y="257"/>
                </a:lnTo>
                <a:lnTo>
                  <a:pt x="567" y="243"/>
                </a:lnTo>
                <a:lnTo>
                  <a:pt x="567" y="237"/>
                </a:lnTo>
                <a:lnTo>
                  <a:pt x="568" y="228"/>
                </a:lnTo>
                <a:lnTo>
                  <a:pt x="568" y="222"/>
                </a:lnTo>
                <a:lnTo>
                  <a:pt x="569" y="189"/>
                </a:lnTo>
                <a:lnTo>
                  <a:pt x="569" y="177"/>
                </a:lnTo>
                <a:lnTo>
                  <a:pt x="571" y="175"/>
                </a:lnTo>
                <a:lnTo>
                  <a:pt x="571" y="172"/>
                </a:lnTo>
                <a:lnTo>
                  <a:pt x="572" y="142"/>
                </a:lnTo>
                <a:lnTo>
                  <a:pt x="574" y="95"/>
                </a:lnTo>
                <a:lnTo>
                  <a:pt x="578" y="95"/>
                </a:lnTo>
                <a:lnTo>
                  <a:pt x="578" y="70"/>
                </a:lnTo>
                <a:lnTo>
                  <a:pt x="579" y="53"/>
                </a:lnTo>
                <a:lnTo>
                  <a:pt x="581" y="40"/>
                </a:lnTo>
                <a:lnTo>
                  <a:pt x="574" y="40"/>
                </a:lnTo>
                <a:lnTo>
                  <a:pt x="554" y="38"/>
                </a:lnTo>
                <a:lnTo>
                  <a:pt x="549" y="38"/>
                </a:lnTo>
                <a:lnTo>
                  <a:pt x="495" y="35"/>
                </a:lnTo>
                <a:lnTo>
                  <a:pt x="464" y="34"/>
                </a:lnTo>
                <a:lnTo>
                  <a:pt x="416" y="31"/>
                </a:lnTo>
                <a:lnTo>
                  <a:pt x="397" y="29"/>
                </a:lnTo>
                <a:lnTo>
                  <a:pt x="391" y="29"/>
                </a:lnTo>
                <a:lnTo>
                  <a:pt x="349" y="26"/>
                </a:lnTo>
                <a:lnTo>
                  <a:pt x="347" y="26"/>
                </a:lnTo>
                <a:lnTo>
                  <a:pt x="336" y="24"/>
                </a:lnTo>
                <a:lnTo>
                  <a:pt x="325" y="23"/>
                </a:lnTo>
                <a:lnTo>
                  <a:pt x="286" y="22"/>
                </a:lnTo>
                <a:lnTo>
                  <a:pt x="204" y="13"/>
                </a:lnTo>
                <a:lnTo>
                  <a:pt x="201" y="12"/>
                </a:lnTo>
                <a:lnTo>
                  <a:pt x="200" y="12"/>
                </a:lnTo>
                <a:lnTo>
                  <a:pt x="199" y="12"/>
                </a:lnTo>
                <a:lnTo>
                  <a:pt x="145" y="6"/>
                </a:lnTo>
                <a:lnTo>
                  <a:pt x="124" y="5"/>
                </a:lnTo>
                <a:lnTo>
                  <a:pt x="99" y="2"/>
                </a:lnTo>
                <a:lnTo>
                  <a:pt x="92" y="2"/>
                </a:lnTo>
                <a:lnTo>
                  <a:pt x="67" y="0"/>
                </a:lnTo>
                <a:lnTo>
                  <a:pt x="65" y="26"/>
                </a:lnTo>
                <a:lnTo>
                  <a:pt x="62" y="53"/>
                </a:lnTo>
                <a:lnTo>
                  <a:pt x="55" y="107"/>
                </a:lnTo>
                <a:lnTo>
                  <a:pt x="49" y="159"/>
                </a:lnTo>
                <a:lnTo>
                  <a:pt x="49" y="161"/>
                </a:lnTo>
                <a:lnTo>
                  <a:pt x="42" y="219"/>
                </a:lnTo>
                <a:lnTo>
                  <a:pt x="40" y="239"/>
                </a:lnTo>
                <a:lnTo>
                  <a:pt x="40" y="240"/>
                </a:lnTo>
                <a:lnTo>
                  <a:pt x="38" y="262"/>
                </a:lnTo>
                <a:lnTo>
                  <a:pt x="35" y="283"/>
                </a:lnTo>
                <a:lnTo>
                  <a:pt x="31" y="325"/>
                </a:lnTo>
                <a:lnTo>
                  <a:pt x="29" y="348"/>
                </a:lnTo>
                <a:lnTo>
                  <a:pt x="29" y="351"/>
                </a:lnTo>
                <a:lnTo>
                  <a:pt x="29" y="352"/>
                </a:lnTo>
                <a:lnTo>
                  <a:pt x="22" y="410"/>
                </a:lnTo>
                <a:lnTo>
                  <a:pt x="22" y="416"/>
                </a:lnTo>
                <a:lnTo>
                  <a:pt x="19" y="432"/>
                </a:lnTo>
                <a:lnTo>
                  <a:pt x="16" y="457"/>
                </a:lnTo>
                <a:lnTo>
                  <a:pt x="16" y="460"/>
                </a:lnTo>
                <a:lnTo>
                  <a:pt x="13" y="486"/>
                </a:lnTo>
                <a:lnTo>
                  <a:pt x="12" y="495"/>
                </a:lnTo>
                <a:lnTo>
                  <a:pt x="2" y="590"/>
                </a:lnTo>
                <a:lnTo>
                  <a:pt x="2" y="593"/>
                </a:lnTo>
                <a:lnTo>
                  <a:pt x="0" y="614"/>
                </a:lnTo>
                <a:lnTo>
                  <a:pt x="16" y="615"/>
                </a:lnTo>
              </a:path>
            </a:pathLst>
          </a:custGeom>
          <a:solidFill>
            <a:srgbClr val="00B050"/>
          </a:solidFill>
          <a:ln w="6480">
            <a:solidFill>
              <a:schemeClr val="tx1"/>
            </a:solidFill>
            <a:round/>
          </a:ln>
        </p:spPr>
        <p:style>
          <a:lnRef idx="0">
            <a:scrgbClr r="0" g="0" b="0"/>
          </a:lnRef>
          <a:fillRef idx="0">
            <a:scrgbClr r="0" g="0" b="0"/>
          </a:fillRef>
          <a:effectRef idx="0">
            <a:scrgbClr r="0" g="0" b="0"/>
          </a:effectRef>
          <a:fontRef idx="minor"/>
        </p:style>
      </p:sp>
      <p:sp>
        <p:nvSpPr>
          <p:cNvPr id="270" name="CustomShape 35"/>
          <p:cNvSpPr/>
          <p:nvPr/>
        </p:nvSpPr>
        <p:spPr>
          <a:xfrm>
            <a:off x="6260400" y="2467080"/>
            <a:ext cx="907200" cy="615240"/>
          </a:xfrm>
          <a:custGeom>
            <a:avLst/>
            <a:gdLst/>
            <a:ahLst/>
            <a:cxnLst/>
            <a:rect l="l" t="t" r="r" b="b"/>
            <a:pathLst>
              <a:path w="643" h="494">
                <a:moveTo>
                  <a:pt x="490" y="432"/>
                </a:moveTo>
                <a:lnTo>
                  <a:pt x="489" y="432"/>
                </a:lnTo>
                <a:lnTo>
                  <a:pt x="468" y="426"/>
                </a:lnTo>
                <a:lnTo>
                  <a:pt x="461" y="425"/>
                </a:lnTo>
                <a:lnTo>
                  <a:pt x="460" y="423"/>
                </a:lnTo>
                <a:lnTo>
                  <a:pt x="457" y="422"/>
                </a:lnTo>
                <a:lnTo>
                  <a:pt x="450" y="420"/>
                </a:lnTo>
                <a:lnTo>
                  <a:pt x="447" y="419"/>
                </a:lnTo>
                <a:lnTo>
                  <a:pt x="439" y="416"/>
                </a:lnTo>
                <a:lnTo>
                  <a:pt x="431" y="414"/>
                </a:lnTo>
                <a:lnTo>
                  <a:pt x="418" y="409"/>
                </a:lnTo>
                <a:lnTo>
                  <a:pt x="417" y="408"/>
                </a:lnTo>
                <a:lnTo>
                  <a:pt x="411" y="402"/>
                </a:lnTo>
                <a:lnTo>
                  <a:pt x="402" y="402"/>
                </a:lnTo>
                <a:lnTo>
                  <a:pt x="391" y="398"/>
                </a:lnTo>
                <a:lnTo>
                  <a:pt x="382" y="390"/>
                </a:lnTo>
                <a:lnTo>
                  <a:pt x="384" y="387"/>
                </a:lnTo>
                <a:lnTo>
                  <a:pt x="381" y="375"/>
                </a:lnTo>
                <a:lnTo>
                  <a:pt x="370" y="365"/>
                </a:lnTo>
                <a:lnTo>
                  <a:pt x="368" y="364"/>
                </a:lnTo>
                <a:lnTo>
                  <a:pt x="361" y="365"/>
                </a:lnTo>
                <a:lnTo>
                  <a:pt x="350" y="353"/>
                </a:lnTo>
                <a:lnTo>
                  <a:pt x="349" y="353"/>
                </a:lnTo>
                <a:lnTo>
                  <a:pt x="341" y="355"/>
                </a:lnTo>
                <a:lnTo>
                  <a:pt x="316" y="361"/>
                </a:lnTo>
                <a:lnTo>
                  <a:pt x="300" y="364"/>
                </a:lnTo>
                <a:lnTo>
                  <a:pt x="292" y="365"/>
                </a:lnTo>
                <a:lnTo>
                  <a:pt x="291" y="366"/>
                </a:lnTo>
                <a:lnTo>
                  <a:pt x="288" y="366"/>
                </a:lnTo>
                <a:lnTo>
                  <a:pt x="281" y="368"/>
                </a:lnTo>
                <a:lnTo>
                  <a:pt x="271" y="371"/>
                </a:lnTo>
                <a:lnTo>
                  <a:pt x="257" y="373"/>
                </a:lnTo>
                <a:lnTo>
                  <a:pt x="238" y="378"/>
                </a:lnTo>
                <a:lnTo>
                  <a:pt x="231" y="379"/>
                </a:lnTo>
                <a:lnTo>
                  <a:pt x="228" y="379"/>
                </a:lnTo>
                <a:lnTo>
                  <a:pt x="224" y="380"/>
                </a:lnTo>
                <a:lnTo>
                  <a:pt x="216" y="382"/>
                </a:lnTo>
                <a:lnTo>
                  <a:pt x="183" y="389"/>
                </a:lnTo>
                <a:lnTo>
                  <a:pt x="174" y="391"/>
                </a:lnTo>
                <a:lnTo>
                  <a:pt x="173" y="391"/>
                </a:lnTo>
                <a:lnTo>
                  <a:pt x="166" y="393"/>
                </a:lnTo>
                <a:lnTo>
                  <a:pt x="163" y="393"/>
                </a:lnTo>
                <a:lnTo>
                  <a:pt x="151" y="396"/>
                </a:lnTo>
                <a:lnTo>
                  <a:pt x="134" y="398"/>
                </a:lnTo>
                <a:lnTo>
                  <a:pt x="127" y="400"/>
                </a:lnTo>
                <a:lnTo>
                  <a:pt x="123" y="401"/>
                </a:lnTo>
                <a:lnTo>
                  <a:pt x="119" y="401"/>
                </a:lnTo>
                <a:lnTo>
                  <a:pt x="95" y="407"/>
                </a:lnTo>
                <a:lnTo>
                  <a:pt x="76" y="409"/>
                </a:lnTo>
                <a:lnTo>
                  <a:pt x="72" y="411"/>
                </a:lnTo>
                <a:lnTo>
                  <a:pt x="66" y="412"/>
                </a:lnTo>
                <a:lnTo>
                  <a:pt x="65" y="412"/>
                </a:lnTo>
                <a:lnTo>
                  <a:pt x="61" y="412"/>
                </a:lnTo>
                <a:lnTo>
                  <a:pt x="51" y="415"/>
                </a:lnTo>
                <a:lnTo>
                  <a:pt x="29" y="419"/>
                </a:lnTo>
                <a:lnTo>
                  <a:pt x="18" y="422"/>
                </a:lnTo>
                <a:lnTo>
                  <a:pt x="13" y="422"/>
                </a:lnTo>
                <a:lnTo>
                  <a:pt x="5" y="423"/>
                </a:lnTo>
                <a:lnTo>
                  <a:pt x="0" y="394"/>
                </a:lnTo>
                <a:lnTo>
                  <a:pt x="9" y="386"/>
                </a:lnTo>
                <a:lnTo>
                  <a:pt x="30" y="362"/>
                </a:lnTo>
                <a:lnTo>
                  <a:pt x="42" y="353"/>
                </a:lnTo>
                <a:lnTo>
                  <a:pt x="51" y="336"/>
                </a:lnTo>
                <a:lnTo>
                  <a:pt x="58" y="330"/>
                </a:lnTo>
                <a:lnTo>
                  <a:pt x="52" y="310"/>
                </a:lnTo>
                <a:lnTo>
                  <a:pt x="44" y="307"/>
                </a:lnTo>
                <a:lnTo>
                  <a:pt x="42" y="299"/>
                </a:lnTo>
                <a:lnTo>
                  <a:pt x="37" y="294"/>
                </a:lnTo>
                <a:lnTo>
                  <a:pt x="34" y="278"/>
                </a:lnTo>
                <a:lnTo>
                  <a:pt x="79" y="258"/>
                </a:lnTo>
                <a:lnTo>
                  <a:pt x="103" y="253"/>
                </a:lnTo>
                <a:lnTo>
                  <a:pt x="115" y="252"/>
                </a:lnTo>
                <a:lnTo>
                  <a:pt x="134" y="252"/>
                </a:lnTo>
                <a:lnTo>
                  <a:pt x="152" y="258"/>
                </a:lnTo>
                <a:lnTo>
                  <a:pt x="165" y="252"/>
                </a:lnTo>
                <a:lnTo>
                  <a:pt x="183" y="247"/>
                </a:lnTo>
                <a:lnTo>
                  <a:pt x="192" y="246"/>
                </a:lnTo>
                <a:lnTo>
                  <a:pt x="213" y="234"/>
                </a:lnTo>
                <a:lnTo>
                  <a:pt x="217" y="229"/>
                </a:lnTo>
                <a:lnTo>
                  <a:pt x="219" y="224"/>
                </a:lnTo>
                <a:lnTo>
                  <a:pt x="230" y="213"/>
                </a:lnTo>
                <a:lnTo>
                  <a:pt x="245" y="207"/>
                </a:lnTo>
                <a:lnTo>
                  <a:pt x="248" y="195"/>
                </a:lnTo>
                <a:lnTo>
                  <a:pt x="245" y="189"/>
                </a:lnTo>
                <a:lnTo>
                  <a:pt x="241" y="177"/>
                </a:lnTo>
                <a:lnTo>
                  <a:pt x="237" y="175"/>
                </a:lnTo>
                <a:lnTo>
                  <a:pt x="235" y="170"/>
                </a:lnTo>
                <a:lnTo>
                  <a:pt x="241" y="171"/>
                </a:lnTo>
                <a:lnTo>
                  <a:pt x="245" y="164"/>
                </a:lnTo>
                <a:lnTo>
                  <a:pt x="235" y="159"/>
                </a:lnTo>
                <a:lnTo>
                  <a:pt x="232" y="162"/>
                </a:lnTo>
                <a:lnTo>
                  <a:pt x="232" y="157"/>
                </a:lnTo>
                <a:lnTo>
                  <a:pt x="224" y="155"/>
                </a:lnTo>
                <a:lnTo>
                  <a:pt x="226" y="137"/>
                </a:lnTo>
                <a:lnTo>
                  <a:pt x="235" y="130"/>
                </a:lnTo>
                <a:lnTo>
                  <a:pt x="234" y="126"/>
                </a:lnTo>
                <a:lnTo>
                  <a:pt x="250" y="110"/>
                </a:lnTo>
                <a:lnTo>
                  <a:pt x="255" y="108"/>
                </a:lnTo>
                <a:lnTo>
                  <a:pt x="257" y="99"/>
                </a:lnTo>
                <a:lnTo>
                  <a:pt x="285" y="54"/>
                </a:lnTo>
                <a:lnTo>
                  <a:pt x="298" y="44"/>
                </a:lnTo>
                <a:lnTo>
                  <a:pt x="298" y="41"/>
                </a:lnTo>
                <a:lnTo>
                  <a:pt x="314" y="27"/>
                </a:lnTo>
                <a:lnTo>
                  <a:pt x="325" y="26"/>
                </a:lnTo>
                <a:lnTo>
                  <a:pt x="327" y="24"/>
                </a:lnTo>
                <a:lnTo>
                  <a:pt x="378" y="13"/>
                </a:lnTo>
                <a:lnTo>
                  <a:pt x="379" y="13"/>
                </a:lnTo>
                <a:lnTo>
                  <a:pt x="407" y="5"/>
                </a:lnTo>
                <a:lnTo>
                  <a:pt x="428" y="0"/>
                </a:lnTo>
                <a:lnTo>
                  <a:pt x="429" y="15"/>
                </a:lnTo>
                <a:lnTo>
                  <a:pt x="438" y="45"/>
                </a:lnTo>
                <a:lnTo>
                  <a:pt x="438" y="47"/>
                </a:lnTo>
                <a:lnTo>
                  <a:pt x="440" y="48"/>
                </a:lnTo>
                <a:lnTo>
                  <a:pt x="445" y="52"/>
                </a:lnTo>
                <a:lnTo>
                  <a:pt x="450" y="77"/>
                </a:lnTo>
                <a:lnTo>
                  <a:pt x="446" y="87"/>
                </a:lnTo>
                <a:lnTo>
                  <a:pt x="446" y="99"/>
                </a:lnTo>
                <a:lnTo>
                  <a:pt x="457" y="127"/>
                </a:lnTo>
                <a:lnTo>
                  <a:pt x="460" y="131"/>
                </a:lnTo>
                <a:lnTo>
                  <a:pt x="458" y="146"/>
                </a:lnTo>
                <a:lnTo>
                  <a:pt x="467" y="144"/>
                </a:lnTo>
                <a:lnTo>
                  <a:pt x="479" y="175"/>
                </a:lnTo>
                <a:lnTo>
                  <a:pt x="481" y="182"/>
                </a:lnTo>
                <a:lnTo>
                  <a:pt x="483" y="196"/>
                </a:lnTo>
                <a:lnTo>
                  <a:pt x="488" y="216"/>
                </a:lnTo>
                <a:lnTo>
                  <a:pt x="490" y="227"/>
                </a:lnTo>
                <a:lnTo>
                  <a:pt x="493" y="236"/>
                </a:lnTo>
                <a:lnTo>
                  <a:pt x="493" y="235"/>
                </a:lnTo>
                <a:lnTo>
                  <a:pt x="493" y="243"/>
                </a:lnTo>
                <a:lnTo>
                  <a:pt x="493" y="249"/>
                </a:lnTo>
                <a:lnTo>
                  <a:pt x="493" y="263"/>
                </a:lnTo>
                <a:lnTo>
                  <a:pt x="492" y="306"/>
                </a:lnTo>
                <a:lnTo>
                  <a:pt x="492" y="310"/>
                </a:lnTo>
                <a:lnTo>
                  <a:pt x="493" y="312"/>
                </a:lnTo>
                <a:lnTo>
                  <a:pt x="495" y="312"/>
                </a:lnTo>
                <a:lnTo>
                  <a:pt x="496" y="318"/>
                </a:lnTo>
                <a:lnTo>
                  <a:pt x="500" y="346"/>
                </a:lnTo>
                <a:lnTo>
                  <a:pt x="503" y="354"/>
                </a:lnTo>
                <a:lnTo>
                  <a:pt x="503" y="358"/>
                </a:lnTo>
                <a:lnTo>
                  <a:pt x="503" y="361"/>
                </a:lnTo>
                <a:lnTo>
                  <a:pt x="504" y="369"/>
                </a:lnTo>
                <a:lnTo>
                  <a:pt x="507" y="379"/>
                </a:lnTo>
                <a:lnTo>
                  <a:pt x="507" y="382"/>
                </a:lnTo>
                <a:lnTo>
                  <a:pt x="507" y="386"/>
                </a:lnTo>
                <a:lnTo>
                  <a:pt x="517" y="401"/>
                </a:lnTo>
                <a:lnTo>
                  <a:pt x="500" y="418"/>
                </a:lnTo>
                <a:lnTo>
                  <a:pt x="510" y="429"/>
                </a:lnTo>
                <a:lnTo>
                  <a:pt x="503" y="438"/>
                </a:lnTo>
                <a:lnTo>
                  <a:pt x="503" y="443"/>
                </a:lnTo>
                <a:lnTo>
                  <a:pt x="501" y="443"/>
                </a:lnTo>
                <a:lnTo>
                  <a:pt x="503" y="444"/>
                </a:lnTo>
                <a:lnTo>
                  <a:pt x="504" y="445"/>
                </a:lnTo>
                <a:lnTo>
                  <a:pt x="513" y="441"/>
                </a:lnTo>
                <a:lnTo>
                  <a:pt x="514" y="437"/>
                </a:lnTo>
                <a:lnTo>
                  <a:pt x="524" y="433"/>
                </a:lnTo>
                <a:lnTo>
                  <a:pt x="531" y="427"/>
                </a:lnTo>
                <a:lnTo>
                  <a:pt x="543" y="429"/>
                </a:lnTo>
                <a:lnTo>
                  <a:pt x="551" y="419"/>
                </a:lnTo>
                <a:lnTo>
                  <a:pt x="589" y="409"/>
                </a:lnTo>
                <a:lnTo>
                  <a:pt x="607" y="389"/>
                </a:lnTo>
                <a:lnTo>
                  <a:pt x="617" y="382"/>
                </a:lnTo>
                <a:lnTo>
                  <a:pt x="612" y="387"/>
                </a:lnTo>
                <a:lnTo>
                  <a:pt x="618" y="396"/>
                </a:lnTo>
                <a:lnTo>
                  <a:pt x="629" y="397"/>
                </a:lnTo>
                <a:lnTo>
                  <a:pt x="640" y="386"/>
                </a:lnTo>
                <a:lnTo>
                  <a:pt x="642" y="390"/>
                </a:lnTo>
                <a:lnTo>
                  <a:pt x="622" y="408"/>
                </a:lnTo>
                <a:lnTo>
                  <a:pt x="550" y="459"/>
                </a:lnTo>
                <a:lnTo>
                  <a:pt x="538" y="465"/>
                </a:lnTo>
                <a:lnTo>
                  <a:pt x="522" y="470"/>
                </a:lnTo>
                <a:lnTo>
                  <a:pt x="513" y="473"/>
                </a:lnTo>
                <a:lnTo>
                  <a:pt x="511" y="473"/>
                </a:lnTo>
                <a:lnTo>
                  <a:pt x="503" y="479"/>
                </a:lnTo>
                <a:lnTo>
                  <a:pt x="497" y="481"/>
                </a:lnTo>
                <a:lnTo>
                  <a:pt x="497" y="479"/>
                </a:lnTo>
                <a:lnTo>
                  <a:pt x="493" y="479"/>
                </a:lnTo>
                <a:lnTo>
                  <a:pt x="488" y="476"/>
                </a:lnTo>
                <a:lnTo>
                  <a:pt x="483" y="486"/>
                </a:lnTo>
                <a:lnTo>
                  <a:pt x="474" y="493"/>
                </a:lnTo>
                <a:lnTo>
                  <a:pt x="474" y="490"/>
                </a:lnTo>
                <a:lnTo>
                  <a:pt x="474" y="487"/>
                </a:lnTo>
                <a:lnTo>
                  <a:pt x="476" y="481"/>
                </a:lnTo>
                <a:lnTo>
                  <a:pt x="475" y="479"/>
                </a:lnTo>
                <a:lnTo>
                  <a:pt x="475" y="476"/>
                </a:lnTo>
                <a:lnTo>
                  <a:pt x="478" y="474"/>
                </a:lnTo>
                <a:lnTo>
                  <a:pt x="479" y="474"/>
                </a:lnTo>
                <a:lnTo>
                  <a:pt x="483" y="472"/>
                </a:lnTo>
                <a:lnTo>
                  <a:pt x="486" y="472"/>
                </a:lnTo>
                <a:lnTo>
                  <a:pt x="486" y="468"/>
                </a:lnTo>
                <a:lnTo>
                  <a:pt x="486" y="465"/>
                </a:lnTo>
                <a:lnTo>
                  <a:pt x="486" y="459"/>
                </a:lnTo>
                <a:lnTo>
                  <a:pt x="488" y="455"/>
                </a:lnTo>
                <a:lnTo>
                  <a:pt x="489" y="445"/>
                </a:lnTo>
                <a:lnTo>
                  <a:pt x="490" y="445"/>
                </a:lnTo>
                <a:lnTo>
                  <a:pt x="490" y="444"/>
                </a:lnTo>
                <a:lnTo>
                  <a:pt x="490" y="441"/>
                </a:lnTo>
                <a:lnTo>
                  <a:pt x="490" y="434"/>
                </a:lnTo>
                <a:lnTo>
                  <a:pt x="490" y="433"/>
                </a:lnTo>
                <a:lnTo>
                  <a:pt x="490" y="432"/>
                </a:lnTo>
              </a:path>
            </a:pathLst>
          </a:custGeom>
          <a:solidFill>
            <a:srgbClr val="00B050"/>
          </a:solidFill>
          <a:ln w="6480">
            <a:solidFill>
              <a:schemeClr val="tx1"/>
            </a:solidFill>
            <a:round/>
          </a:ln>
        </p:spPr>
        <p:style>
          <a:lnRef idx="0">
            <a:scrgbClr r="0" g="0" b="0"/>
          </a:lnRef>
          <a:fillRef idx="0">
            <a:scrgbClr r="0" g="0" b="0"/>
          </a:fillRef>
          <a:effectRef idx="0">
            <a:scrgbClr r="0" g="0" b="0"/>
          </a:effectRef>
          <a:fontRef idx="minor"/>
        </p:style>
      </p:sp>
      <p:sp>
        <p:nvSpPr>
          <p:cNvPr id="271" name="CustomShape 36"/>
          <p:cNvSpPr/>
          <p:nvPr/>
        </p:nvSpPr>
        <p:spPr>
          <a:xfrm>
            <a:off x="5710320" y="3011040"/>
            <a:ext cx="509040" cy="515520"/>
          </a:xfrm>
          <a:custGeom>
            <a:avLst/>
            <a:gdLst/>
            <a:ahLst/>
            <a:cxnLst/>
            <a:rect l="l" t="t" r="r" b="b"/>
            <a:pathLst>
              <a:path w="361" h="413">
                <a:moveTo>
                  <a:pt x="134" y="402"/>
                </a:moveTo>
                <a:lnTo>
                  <a:pt x="130" y="402"/>
                </a:lnTo>
                <a:lnTo>
                  <a:pt x="120" y="392"/>
                </a:lnTo>
                <a:lnTo>
                  <a:pt x="116" y="389"/>
                </a:lnTo>
                <a:lnTo>
                  <a:pt x="108" y="389"/>
                </a:lnTo>
                <a:lnTo>
                  <a:pt x="107" y="389"/>
                </a:lnTo>
                <a:lnTo>
                  <a:pt x="104" y="392"/>
                </a:lnTo>
                <a:lnTo>
                  <a:pt x="97" y="391"/>
                </a:lnTo>
                <a:lnTo>
                  <a:pt x="87" y="386"/>
                </a:lnTo>
                <a:lnTo>
                  <a:pt x="87" y="382"/>
                </a:lnTo>
                <a:lnTo>
                  <a:pt x="84" y="378"/>
                </a:lnTo>
                <a:lnTo>
                  <a:pt x="82" y="375"/>
                </a:lnTo>
                <a:lnTo>
                  <a:pt x="77" y="367"/>
                </a:lnTo>
                <a:lnTo>
                  <a:pt x="73" y="366"/>
                </a:lnTo>
                <a:lnTo>
                  <a:pt x="62" y="359"/>
                </a:lnTo>
                <a:lnTo>
                  <a:pt x="61" y="361"/>
                </a:lnTo>
                <a:lnTo>
                  <a:pt x="51" y="364"/>
                </a:lnTo>
                <a:lnTo>
                  <a:pt x="40" y="359"/>
                </a:lnTo>
                <a:lnTo>
                  <a:pt x="37" y="361"/>
                </a:lnTo>
                <a:lnTo>
                  <a:pt x="34" y="363"/>
                </a:lnTo>
                <a:lnTo>
                  <a:pt x="34" y="361"/>
                </a:lnTo>
                <a:lnTo>
                  <a:pt x="34" y="356"/>
                </a:lnTo>
                <a:lnTo>
                  <a:pt x="33" y="342"/>
                </a:lnTo>
                <a:lnTo>
                  <a:pt x="30" y="325"/>
                </a:lnTo>
                <a:lnTo>
                  <a:pt x="30" y="321"/>
                </a:lnTo>
                <a:lnTo>
                  <a:pt x="29" y="318"/>
                </a:lnTo>
                <a:lnTo>
                  <a:pt x="29" y="314"/>
                </a:lnTo>
                <a:lnTo>
                  <a:pt x="27" y="310"/>
                </a:lnTo>
                <a:lnTo>
                  <a:pt x="27" y="309"/>
                </a:lnTo>
                <a:lnTo>
                  <a:pt x="26" y="296"/>
                </a:lnTo>
                <a:lnTo>
                  <a:pt x="25" y="285"/>
                </a:lnTo>
                <a:lnTo>
                  <a:pt x="25" y="281"/>
                </a:lnTo>
                <a:lnTo>
                  <a:pt x="23" y="275"/>
                </a:lnTo>
                <a:lnTo>
                  <a:pt x="23" y="265"/>
                </a:lnTo>
                <a:lnTo>
                  <a:pt x="20" y="253"/>
                </a:lnTo>
                <a:lnTo>
                  <a:pt x="20" y="239"/>
                </a:lnTo>
                <a:lnTo>
                  <a:pt x="19" y="232"/>
                </a:lnTo>
                <a:lnTo>
                  <a:pt x="18" y="228"/>
                </a:lnTo>
                <a:lnTo>
                  <a:pt x="18" y="221"/>
                </a:lnTo>
                <a:lnTo>
                  <a:pt x="16" y="211"/>
                </a:lnTo>
                <a:lnTo>
                  <a:pt x="16" y="204"/>
                </a:lnTo>
                <a:lnTo>
                  <a:pt x="15" y="199"/>
                </a:lnTo>
                <a:lnTo>
                  <a:pt x="13" y="187"/>
                </a:lnTo>
                <a:lnTo>
                  <a:pt x="13" y="185"/>
                </a:lnTo>
                <a:lnTo>
                  <a:pt x="11" y="171"/>
                </a:lnTo>
                <a:lnTo>
                  <a:pt x="11" y="167"/>
                </a:lnTo>
                <a:lnTo>
                  <a:pt x="9" y="160"/>
                </a:lnTo>
                <a:lnTo>
                  <a:pt x="9" y="157"/>
                </a:lnTo>
                <a:lnTo>
                  <a:pt x="8" y="144"/>
                </a:lnTo>
                <a:lnTo>
                  <a:pt x="6" y="130"/>
                </a:lnTo>
                <a:lnTo>
                  <a:pt x="5" y="128"/>
                </a:lnTo>
                <a:lnTo>
                  <a:pt x="4" y="119"/>
                </a:lnTo>
                <a:lnTo>
                  <a:pt x="4" y="116"/>
                </a:lnTo>
                <a:lnTo>
                  <a:pt x="4" y="111"/>
                </a:lnTo>
                <a:lnTo>
                  <a:pt x="1" y="100"/>
                </a:lnTo>
                <a:lnTo>
                  <a:pt x="0" y="82"/>
                </a:lnTo>
                <a:lnTo>
                  <a:pt x="4" y="80"/>
                </a:lnTo>
                <a:lnTo>
                  <a:pt x="25" y="77"/>
                </a:lnTo>
                <a:lnTo>
                  <a:pt x="31" y="76"/>
                </a:lnTo>
                <a:lnTo>
                  <a:pt x="34" y="76"/>
                </a:lnTo>
                <a:lnTo>
                  <a:pt x="48" y="73"/>
                </a:lnTo>
                <a:lnTo>
                  <a:pt x="73" y="69"/>
                </a:lnTo>
                <a:lnTo>
                  <a:pt x="82" y="68"/>
                </a:lnTo>
                <a:lnTo>
                  <a:pt x="94" y="65"/>
                </a:lnTo>
                <a:lnTo>
                  <a:pt x="98" y="65"/>
                </a:lnTo>
                <a:lnTo>
                  <a:pt x="107" y="64"/>
                </a:lnTo>
                <a:lnTo>
                  <a:pt x="113" y="68"/>
                </a:lnTo>
                <a:lnTo>
                  <a:pt x="123" y="69"/>
                </a:lnTo>
                <a:lnTo>
                  <a:pt x="130" y="72"/>
                </a:lnTo>
                <a:lnTo>
                  <a:pt x="145" y="79"/>
                </a:lnTo>
                <a:lnTo>
                  <a:pt x="165" y="76"/>
                </a:lnTo>
                <a:lnTo>
                  <a:pt x="170" y="80"/>
                </a:lnTo>
                <a:lnTo>
                  <a:pt x="177" y="86"/>
                </a:lnTo>
                <a:lnTo>
                  <a:pt x="187" y="90"/>
                </a:lnTo>
                <a:lnTo>
                  <a:pt x="200" y="83"/>
                </a:lnTo>
                <a:lnTo>
                  <a:pt x="207" y="80"/>
                </a:lnTo>
                <a:lnTo>
                  <a:pt x="215" y="75"/>
                </a:lnTo>
                <a:lnTo>
                  <a:pt x="229" y="70"/>
                </a:lnTo>
                <a:lnTo>
                  <a:pt x="236" y="70"/>
                </a:lnTo>
                <a:lnTo>
                  <a:pt x="246" y="69"/>
                </a:lnTo>
                <a:lnTo>
                  <a:pt x="264" y="50"/>
                </a:lnTo>
                <a:lnTo>
                  <a:pt x="271" y="41"/>
                </a:lnTo>
                <a:lnTo>
                  <a:pt x="272" y="40"/>
                </a:lnTo>
                <a:lnTo>
                  <a:pt x="298" y="19"/>
                </a:lnTo>
                <a:lnTo>
                  <a:pt x="300" y="19"/>
                </a:lnTo>
                <a:lnTo>
                  <a:pt x="334" y="0"/>
                </a:lnTo>
                <a:lnTo>
                  <a:pt x="337" y="11"/>
                </a:lnTo>
                <a:lnTo>
                  <a:pt x="337" y="13"/>
                </a:lnTo>
                <a:lnTo>
                  <a:pt x="340" y="29"/>
                </a:lnTo>
                <a:lnTo>
                  <a:pt x="341" y="37"/>
                </a:lnTo>
                <a:lnTo>
                  <a:pt x="344" y="51"/>
                </a:lnTo>
                <a:lnTo>
                  <a:pt x="344" y="52"/>
                </a:lnTo>
                <a:lnTo>
                  <a:pt x="346" y="65"/>
                </a:lnTo>
                <a:lnTo>
                  <a:pt x="348" y="73"/>
                </a:lnTo>
                <a:lnTo>
                  <a:pt x="350" y="90"/>
                </a:lnTo>
                <a:lnTo>
                  <a:pt x="351" y="91"/>
                </a:lnTo>
                <a:lnTo>
                  <a:pt x="353" y="105"/>
                </a:lnTo>
                <a:lnTo>
                  <a:pt x="354" y="108"/>
                </a:lnTo>
                <a:lnTo>
                  <a:pt x="355" y="116"/>
                </a:lnTo>
                <a:lnTo>
                  <a:pt x="355" y="119"/>
                </a:lnTo>
                <a:lnTo>
                  <a:pt x="355" y="121"/>
                </a:lnTo>
                <a:lnTo>
                  <a:pt x="358" y="128"/>
                </a:lnTo>
                <a:lnTo>
                  <a:pt x="358" y="135"/>
                </a:lnTo>
                <a:lnTo>
                  <a:pt x="360" y="144"/>
                </a:lnTo>
                <a:lnTo>
                  <a:pt x="358" y="146"/>
                </a:lnTo>
                <a:lnTo>
                  <a:pt x="353" y="147"/>
                </a:lnTo>
                <a:lnTo>
                  <a:pt x="350" y="151"/>
                </a:lnTo>
                <a:lnTo>
                  <a:pt x="355" y="161"/>
                </a:lnTo>
                <a:lnTo>
                  <a:pt x="355" y="171"/>
                </a:lnTo>
                <a:lnTo>
                  <a:pt x="355" y="172"/>
                </a:lnTo>
                <a:lnTo>
                  <a:pt x="358" y="173"/>
                </a:lnTo>
                <a:lnTo>
                  <a:pt x="358" y="186"/>
                </a:lnTo>
                <a:lnTo>
                  <a:pt x="355" y="194"/>
                </a:lnTo>
                <a:lnTo>
                  <a:pt x="354" y="199"/>
                </a:lnTo>
                <a:lnTo>
                  <a:pt x="354" y="201"/>
                </a:lnTo>
                <a:lnTo>
                  <a:pt x="354" y="212"/>
                </a:lnTo>
                <a:lnTo>
                  <a:pt x="355" y="219"/>
                </a:lnTo>
                <a:lnTo>
                  <a:pt x="351" y="225"/>
                </a:lnTo>
                <a:lnTo>
                  <a:pt x="350" y="233"/>
                </a:lnTo>
                <a:lnTo>
                  <a:pt x="348" y="244"/>
                </a:lnTo>
                <a:lnTo>
                  <a:pt x="351" y="247"/>
                </a:lnTo>
                <a:lnTo>
                  <a:pt x="350" y="258"/>
                </a:lnTo>
                <a:lnTo>
                  <a:pt x="346" y="261"/>
                </a:lnTo>
                <a:lnTo>
                  <a:pt x="340" y="265"/>
                </a:lnTo>
                <a:lnTo>
                  <a:pt x="339" y="270"/>
                </a:lnTo>
                <a:lnTo>
                  <a:pt x="336" y="275"/>
                </a:lnTo>
                <a:lnTo>
                  <a:pt x="334" y="275"/>
                </a:lnTo>
                <a:lnTo>
                  <a:pt x="333" y="281"/>
                </a:lnTo>
                <a:lnTo>
                  <a:pt x="323" y="289"/>
                </a:lnTo>
                <a:lnTo>
                  <a:pt x="321" y="292"/>
                </a:lnTo>
                <a:lnTo>
                  <a:pt x="315" y="296"/>
                </a:lnTo>
                <a:lnTo>
                  <a:pt x="304" y="295"/>
                </a:lnTo>
                <a:lnTo>
                  <a:pt x="300" y="306"/>
                </a:lnTo>
                <a:lnTo>
                  <a:pt x="290" y="310"/>
                </a:lnTo>
                <a:lnTo>
                  <a:pt x="289" y="314"/>
                </a:lnTo>
                <a:lnTo>
                  <a:pt x="286" y="318"/>
                </a:lnTo>
                <a:lnTo>
                  <a:pt x="287" y="321"/>
                </a:lnTo>
                <a:lnTo>
                  <a:pt x="289" y="324"/>
                </a:lnTo>
                <a:lnTo>
                  <a:pt x="289" y="328"/>
                </a:lnTo>
                <a:lnTo>
                  <a:pt x="286" y="345"/>
                </a:lnTo>
                <a:lnTo>
                  <a:pt x="280" y="352"/>
                </a:lnTo>
                <a:lnTo>
                  <a:pt x="279" y="353"/>
                </a:lnTo>
                <a:lnTo>
                  <a:pt x="269" y="338"/>
                </a:lnTo>
                <a:lnTo>
                  <a:pt x="265" y="342"/>
                </a:lnTo>
                <a:lnTo>
                  <a:pt x="262" y="346"/>
                </a:lnTo>
                <a:lnTo>
                  <a:pt x="257" y="371"/>
                </a:lnTo>
                <a:lnTo>
                  <a:pt x="262" y="384"/>
                </a:lnTo>
                <a:lnTo>
                  <a:pt x="258" y="388"/>
                </a:lnTo>
                <a:lnTo>
                  <a:pt x="255" y="388"/>
                </a:lnTo>
                <a:lnTo>
                  <a:pt x="252" y="389"/>
                </a:lnTo>
                <a:lnTo>
                  <a:pt x="252" y="399"/>
                </a:lnTo>
                <a:lnTo>
                  <a:pt x="247" y="407"/>
                </a:lnTo>
                <a:lnTo>
                  <a:pt x="239" y="412"/>
                </a:lnTo>
                <a:lnTo>
                  <a:pt x="230" y="412"/>
                </a:lnTo>
                <a:lnTo>
                  <a:pt x="226" y="406"/>
                </a:lnTo>
                <a:lnTo>
                  <a:pt x="222" y="403"/>
                </a:lnTo>
                <a:lnTo>
                  <a:pt x="214" y="399"/>
                </a:lnTo>
                <a:lnTo>
                  <a:pt x="209" y="399"/>
                </a:lnTo>
                <a:lnTo>
                  <a:pt x="204" y="392"/>
                </a:lnTo>
                <a:lnTo>
                  <a:pt x="201" y="379"/>
                </a:lnTo>
                <a:lnTo>
                  <a:pt x="189" y="384"/>
                </a:lnTo>
                <a:lnTo>
                  <a:pt x="180" y="396"/>
                </a:lnTo>
                <a:lnTo>
                  <a:pt x="173" y="396"/>
                </a:lnTo>
                <a:lnTo>
                  <a:pt x="170" y="399"/>
                </a:lnTo>
                <a:lnTo>
                  <a:pt x="169" y="402"/>
                </a:lnTo>
                <a:lnTo>
                  <a:pt x="161" y="395"/>
                </a:lnTo>
                <a:lnTo>
                  <a:pt x="147" y="392"/>
                </a:lnTo>
                <a:lnTo>
                  <a:pt x="140" y="396"/>
                </a:lnTo>
                <a:lnTo>
                  <a:pt x="138" y="402"/>
                </a:lnTo>
                <a:lnTo>
                  <a:pt x="136" y="402"/>
                </a:lnTo>
                <a:lnTo>
                  <a:pt x="134" y="402"/>
                </a:lnTo>
              </a:path>
            </a:pathLst>
          </a:custGeom>
          <a:solidFill>
            <a:srgbClr val="00B050"/>
          </a:solidFill>
          <a:ln w="6480">
            <a:solidFill>
              <a:schemeClr val="tx1"/>
            </a:solidFill>
            <a:round/>
          </a:ln>
        </p:spPr>
        <p:style>
          <a:lnRef idx="0">
            <a:scrgbClr r="0" g="0" b="0"/>
          </a:lnRef>
          <a:fillRef idx="0">
            <a:scrgbClr r="0" g="0" b="0"/>
          </a:fillRef>
          <a:effectRef idx="0">
            <a:scrgbClr r="0" g="0" b="0"/>
          </a:effectRef>
          <a:fontRef idx="minor"/>
        </p:style>
      </p:sp>
      <p:sp>
        <p:nvSpPr>
          <p:cNvPr id="272" name="CustomShape 37"/>
          <p:cNvSpPr/>
          <p:nvPr/>
        </p:nvSpPr>
        <p:spPr>
          <a:xfrm>
            <a:off x="6182280" y="2909880"/>
            <a:ext cx="705240" cy="407880"/>
          </a:xfrm>
          <a:custGeom>
            <a:avLst/>
            <a:gdLst/>
            <a:ahLst/>
            <a:cxnLst/>
            <a:rect l="l" t="t" r="r" b="b"/>
            <a:pathLst>
              <a:path w="500" h="327">
                <a:moveTo>
                  <a:pt x="328" y="271"/>
                </a:moveTo>
                <a:lnTo>
                  <a:pt x="334" y="270"/>
                </a:lnTo>
                <a:lnTo>
                  <a:pt x="335" y="270"/>
                </a:lnTo>
                <a:lnTo>
                  <a:pt x="345" y="267"/>
                </a:lnTo>
                <a:lnTo>
                  <a:pt x="349" y="266"/>
                </a:lnTo>
                <a:lnTo>
                  <a:pt x="359" y="264"/>
                </a:lnTo>
                <a:lnTo>
                  <a:pt x="361" y="263"/>
                </a:lnTo>
                <a:lnTo>
                  <a:pt x="365" y="263"/>
                </a:lnTo>
                <a:lnTo>
                  <a:pt x="368" y="263"/>
                </a:lnTo>
                <a:lnTo>
                  <a:pt x="388" y="258"/>
                </a:lnTo>
                <a:lnTo>
                  <a:pt x="389" y="258"/>
                </a:lnTo>
                <a:lnTo>
                  <a:pt x="397" y="256"/>
                </a:lnTo>
                <a:lnTo>
                  <a:pt x="408" y="253"/>
                </a:lnTo>
                <a:lnTo>
                  <a:pt x="418" y="251"/>
                </a:lnTo>
                <a:lnTo>
                  <a:pt x="425" y="249"/>
                </a:lnTo>
                <a:lnTo>
                  <a:pt x="426" y="246"/>
                </a:lnTo>
                <a:lnTo>
                  <a:pt x="438" y="234"/>
                </a:lnTo>
                <a:lnTo>
                  <a:pt x="439" y="234"/>
                </a:lnTo>
                <a:lnTo>
                  <a:pt x="444" y="233"/>
                </a:lnTo>
                <a:lnTo>
                  <a:pt x="453" y="234"/>
                </a:lnTo>
                <a:lnTo>
                  <a:pt x="456" y="231"/>
                </a:lnTo>
                <a:lnTo>
                  <a:pt x="465" y="226"/>
                </a:lnTo>
                <a:lnTo>
                  <a:pt x="468" y="224"/>
                </a:lnTo>
                <a:lnTo>
                  <a:pt x="468" y="223"/>
                </a:lnTo>
                <a:lnTo>
                  <a:pt x="474" y="220"/>
                </a:lnTo>
                <a:lnTo>
                  <a:pt x="474" y="219"/>
                </a:lnTo>
                <a:lnTo>
                  <a:pt x="472" y="212"/>
                </a:lnTo>
                <a:lnTo>
                  <a:pt x="476" y="208"/>
                </a:lnTo>
                <a:lnTo>
                  <a:pt x="476" y="206"/>
                </a:lnTo>
                <a:lnTo>
                  <a:pt x="480" y="202"/>
                </a:lnTo>
                <a:lnTo>
                  <a:pt x="482" y="201"/>
                </a:lnTo>
                <a:lnTo>
                  <a:pt x="490" y="195"/>
                </a:lnTo>
                <a:lnTo>
                  <a:pt x="493" y="190"/>
                </a:lnTo>
                <a:lnTo>
                  <a:pt x="499" y="185"/>
                </a:lnTo>
                <a:lnTo>
                  <a:pt x="487" y="176"/>
                </a:lnTo>
                <a:lnTo>
                  <a:pt x="483" y="172"/>
                </a:lnTo>
                <a:lnTo>
                  <a:pt x="478" y="169"/>
                </a:lnTo>
                <a:lnTo>
                  <a:pt x="475" y="165"/>
                </a:lnTo>
                <a:lnTo>
                  <a:pt x="457" y="147"/>
                </a:lnTo>
                <a:lnTo>
                  <a:pt x="451" y="147"/>
                </a:lnTo>
                <a:lnTo>
                  <a:pt x="451" y="145"/>
                </a:lnTo>
                <a:lnTo>
                  <a:pt x="450" y="145"/>
                </a:lnTo>
                <a:lnTo>
                  <a:pt x="447" y="130"/>
                </a:lnTo>
                <a:lnTo>
                  <a:pt x="456" y="113"/>
                </a:lnTo>
                <a:lnTo>
                  <a:pt x="447" y="105"/>
                </a:lnTo>
                <a:lnTo>
                  <a:pt x="447" y="104"/>
                </a:lnTo>
                <a:lnTo>
                  <a:pt x="454" y="92"/>
                </a:lnTo>
                <a:lnTo>
                  <a:pt x="457" y="88"/>
                </a:lnTo>
                <a:lnTo>
                  <a:pt x="454" y="90"/>
                </a:lnTo>
                <a:lnTo>
                  <a:pt x="461" y="79"/>
                </a:lnTo>
                <a:lnTo>
                  <a:pt x="461" y="70"/>
                </a:lnTo>
                <a:lnTo>
                  <a:pt x="468" y="58"/>
                </a:lnTo>
                <a:lnTo>
                  <a:pt x="472" y="56"/>
                </a:lnTo>
                <a:lnTo>
                  <a:pt x="471" y="55"/>
                </a:lnTo>
                <a:lnTo>
                  <a:pt x="465" y="49"/>
                </a:lnTo>
                <a:lnTo>
                  <a:pt x="456" y="49"/>
                </a:lnTo>
                <a:lnTo>
                  <a:pt x="444" y="45"/>
                </a:lnTo>
                <a:lnTo>
                  <a:pt x="436" y="37"/>
                </a:lnTo>
                <a:lnTo>
                  <a:pt x="438" y="34"/>
                </a:lnTo>
                <a:lnTo>
                  <a:pt x="435" y="22"/>
                </a:lnTo>
                <a:lnTo>
                  <a:pt x="424" y="12"/>
                </a:lnTo>
                <a:lnTo>
                  <a:pt x="422" y="11"/>
                </a:lnTo>
                <a:lnTo>
                  <a:pt x="415" y="12"/>
                </a:lnTo>
                <a:lnTo>
                  <a:pt x="404" y="0"/>
                </a:lnTo>
                <a:lnTo>
                  <a:pt x="403" y="0"/>
                </a:lnTo>
                <a:lnTo>
                  <a:pt x="395" y="2"/>
                </a:lnTo>
                <a:lnTo>
                  <a:pt x="370" y="8"/>
                </a:lnTo>
                <a:lnTo>
                  <a:pt x="354" y="11"/>
                </a:lnTo>
                <a:lnTo>
                  <a:pt x="346" y="12"/>
                </a:lnTo>
                <a:lnTo>
                  <a:pt x="345" y="13"/>
                </a:lnTo>
                <a:lnTo>
                  <a:pt x="342" y="13"/>
                </a:lnTo>
                <a:lnTo>
                  <a:pt x="335" y="15"/>
                </a:lnTo>
                <a:lnTo>
                  <a:pt x="325" y="18"/>
                </a:lnTo>
                <a:lnTo>
                  <a:pt x="311" y="20"/>
                </a:lnTo>
                <a:lnTo>
                  <a:pt x="292" y="24"/>
                </a:lnTo>
                <a:lnTo>
                  <a:pt x="285" y="26"/>
                </a:lnTo>
                <a:lnTo>
                  <a:pt x="282" y="26"/>
                </a:lnTo>
                <a:lnTo>
                  <a:pt x="278" y="27"/>
                </a:lnTo>
                <a:lnTo>
                  <a:pt x="270" y="29"/>
                </a:lnTo>
                <a:lnTo>
                  <a:pt x="237" y="36"/>
                </a:lnTo>
                <a:lnTo>
                  <a:pt x="228" y="38"/>
                </a:lnTo>
                <a:lnTo>
                  <a:pt x="227" y="38"/>
                </a:lnTo>
                <a:lnTo>
                  <a:pt x="220" y="40"/>
                </a:lnTo>
                <a:lnTo>
                  <a:pt x="217" y="40"/>
                </a:lnTo>
                <a:lnTo>
                  <a:pt x="205" y="43"/>
                </a:lnTo>
                <a:lnTo>
                  <a:pt x="188" y="45"/>
                </a:lnTo>
                <a:lnTo>
                  <a:pt x="181" y="47"/>
                </a:lnTo>
                <a:lnTo>
                  <a:pt x="177" y="48"/>
                </a:lnTo>
                <a:lnTo>
                  <a:pt x="173" y="48"/>
                </a:lnTo>
                <a:lnTo>
                  <a:pt x="149" y="54"/>
                </a:lnTo>
                <a:lnTo>
                  <a:pt x="130" y="56"/>
                </a:lnTo>
                <a:lnTo>
                  <a:pt x="126" y="58"/>
                </a:lnTo>
                <a:lnTo>
                  <a:pt x="120" y="59"/>
                </a:lnTo>
                <a:lnTo>
                  <a:pt x="119" y="59"/>
                </a:lnTo>
                <a:lnTo>
                  <a:pt x="115" y="59"/>
                </a:lnTo>
                <a:lnTo>
                  <a:pt x="105" y="62"/>
                </a:lnTo>
                <a:lnTo>
                  <a:pt x="83" y="66"/>
                </a:lnTo>
                <a:lnTo>
                  <a:pt x="72" y="69"/>
                </a:lnTo>
                <a:lnTo>
                  <a:pt x="67" y="69"/>
                </a:lnTo>
                <a:lnTo>
                  <a:pt x="59" y="70"/>
                </a:lnTo>
                <a:lnTo>
                  <a:pt x="54" y="41"/>
                </a:lnTo>
                <a:lnTo>
                  <a:pt x="26" y="62"/>
                </a:lnTo>
                <a:lnTo>
                  <a:pt x="5" y="80"/>
                </a:lnTo>
                <a:lnTo>
                  <a:pt x="0" y="83"/>
                </a:lnTo>
                <a:lnTo>
                  <a:pt x="2" y="94"/>
                </a:lnTo>
                <a:lnTo>
                  <a:pt x="2" y="97"/>
                </a:lnTo>
                <a:lnTo>
                  <a:pt x="5" y="112"/>
                </a:lnTo>
                <a:lnTo>
                  <a:pt x="6" y="120"/>
                </a:lnTo>
                <a:lnTo>
                  <a:pt x="9" y="134"/>
                </a:lnTo>
                <a:lnTo>
                  <a:pt x="9" y="135"/>
                </a:lnTo>
                <a:lnTo>
                  <a:pt x="11" y="148"/>
                </a:lnTo>
                <a:lnTo>
                  <a:pt x="13" y="156"/>
                </a:lnTo>
                <a:lnTo>
                  <a:pt x="15" y="173"/>
                </a:lnTo>
                <a:lnTo>
                  <a:pt x="16" y="174"/>
                </a:lnTo>
                <a:lnTo>
                  <a:pt x="18" y="188"/>
                </a:lnTo>
                <a:lnTo>
                  <a:pt x="19" y="191"/>
                </a:lnTo>
                <a:lnTo>
                  <a:pt x="20" y="199"/>
                </a:lnTo>
                <a:lnTo>
                  <a:pt x="20" y="202"/>
                </a:lnTo>
                <a:lnTo>
                  <a:pt x="20" y="203"/>
                </a:lnTo>
                <a:lnTo>
                  <a:pt x="23" y="210"/>
                </a:lnTo>
                <a:lnTo>
                  <a:pt x="23" y="217"/>
                </a:lnTo>
                <a:lnTo>
                  <a:pt x="24" y="227"/>
                </a:lnTo>
                <a:lnTo>
                  <a:pt x="24" y="228"/>
                </a:lnTo>
                <a:lnTo>
                  <a:pt x="26" y="233"/>
                </a:lnTo>
                <a:lnTo>
                  <a:pt x="27" y="244"/>
                </a:lnTo>
                <a:lnTo>
                  <a:pt x="29" y="246"/>
                </a:lnTo>
                <a:lnTo>
                  <a:pt x="29" y="249"/>
                </a:lnTo>
                <a:lnTo>
                  <a:pt x="30" y="252"/>
                </a:lnTo>
                <a:lnTo>
                  <a:pt x="31" y="269"/>
                </a:lnTo>
                <a:lnTo>
                  <a:pt x="33" y="270"/>
                </a:lnTo>
                <a:lnTo>
                  <a:pt x="34" y="278"/>
                </a:lnTo>
                <a:lnTo>
                  <a:pt x="34" y="280"/>
                </a:lnTo>
                <a:lnTo>
                  <a:pt x="36" y="289"/>
                </a:lnTo>
                <a:lnTo>
                  <a:pt x="37" y="294"/>
                </a:lnTo>
                <a:lnTo>
                  <a:pt x="37" y="296"/>
                </a:lnTo>
                <a:lnTo>
                  <a:pt x="37" y="299"/>
                </a:lnTo>
                <a:lnTo>
                  <a:pt x="41" y="323"/>
                </a:lnTo>
                <a:lnTo>
                  <a:pt x="41" y="324"/>
                </a:lnTo>
                <a:lnTo>
                  <a:pt x="42" y="326"/>
                </a:lnTo>
                <a:lnTo>
                  <a:pt x="44" y="326"/>
                </a:lnTo>
                <a:lnTo>
                  <a:pt x="51" y="324"/>
                </a:lnTo>
                <a:lnTo>
                  <a:pt x="54" y="324"/>
                </a:lnTo>
                <a:lnTo>
                  <a:pt x="54" y="323"/>
                </a:lnTo>
                <a:lnTo>
                  <a:pt x="91" y="317"/>
                </a:lnTo>
                <a:lnTo>
                  <a:pt x="94" y="316"/>
                </a:lnTo>
                <a:lnTo>
                  <a:pt x="99" y="314"/>
                </a:lnTo>
                <a:lnTo>
                  <a:pt x="103" y="314"/>
                </a:lnTo>
                <a:lnTo>
                  <a:pt x="117" y="312"/>
                </a:lnTo>
                <a:lnTo>
                  <a:pt x="120" y="312"/>
                </a:lnTo>
                <a:lnTo>
                  <a:pt x="127" y="310"/>
                </a:lnTo>
                <a:lnTo>
                  <a:pt x="130" y="310"/>
                </a:lnTo>
                <a:lnTo>
                  <a:pt x="133" y="309"/>
                </a:lnTo>
                <a:lnTo>
                  <a:pt x="134" y="309"/>
                </a:lnTo>
                <a:lnTo>
                  <a:pt x="159" y="305"/>
                </a:lnTo>
                <a:lnTo>
                  <a:pt x="162" y="303"/>
                </a:lnTo>
                <a:lnTo>
                  <a:pt x="173" y="302"/>
                </a:lnTo>
                <a:lnTo>
                  <a:pt x="176" y="301"/>
                </a:lnTo>
                <a:lnTo>
                  <a:pt x="177" y="301"/>
                </a:lnTo>
                <a:lnTo>
                  <a:pt x="181" y="301"/>
                </a:lnTo>
                <a:lnTo>
                  <a:pt x="203" y="296"/>
                </a:lnTo>
                <a:lnTo>
                  <a:pt x="206" y="295"/>
                </a:lnTo>
                <a:lnTo>
                  <a:pt x="216" y="294"/>
                </a:lnTo>
                <a:lnTo>
                  <a:pt x="219" y="292"/>
                </a:lnTo>
                <a:lnTo>
                  <a:pt x="225" y="291"/>
                </a:lnTo>
                <a:lnTo>
                  <a:pt x="227" y="291"/>
                </a:lnTo>
                <a:lnTo>
                  <a:pt x="238" y="289"/>
                </a:lnTo>
                <a:lnTo>
                  <a:pt x="246" y="287"/>
                </a:lnTo>
                <a:lnTo>
                  <a:pt x="286" y="280"/>
                </a:lnTo>
                <a:lnTo>
                  <a:pt x="289" y="280"/>
                </a:lnTo>
                <a:lnTo>
                  <a:pt x="289" y="278"/>
                </a:lnTo>
                <a:lnTo>
                  <a:pt x="292" y="278"/>
                </a:lnTo>
                <a:lnTo>
                  <a:pt x="302" y="277"/>
                </a:lnTo>
                <a:lnTo>
                  <a:pt x="310" y="274"/>
                </a:lnTo>
                <a:lnTo>
                  <a:pt x="322" y="273"/>
                </a:lnTo>
                <a:lnTo>
                  <a:pt x="328" y="271"/>
                </a:lnTo>
              </a:path>
            </a:pathLst>
          </a:custGeom>
          <a:noFill/>
          <a:ln w="6480">
            <a:solidFill>
              <a:schemeClr val="tx1"/>
            </a:solidFill>
            <a:round/>
          </a:ln>
        </p:spPr>
        <p:style>
          <a:lnRef idx="0">
            <a:scrgbClr r="0" g="0" b="0"/>
          </a:lnRef>
          <a:fillRef idx="0">
            <a:scrgbClr r="0" g="0" b="0"/>
          </a:fillRef>
          <a:effectRef idx="0">
            <a:scrgbClr r="0" g="0" b="0"/>
          </a:effectRef>
          <a:fontRef idx="minor"/>
        </p:style>
      </p:sp>
      <p:sp>
        <p:nvSpPr>
          <p:cNvPr id="273" name="CustomShape 38"/>
          <p:cNvSpPr/>
          <p:nvPr/>
        </p:nvSpPr>
        <p:spPr>
          <a:xfrm>
            <a:off x="7148520" y="2813040"/>
            <a:ext cx="91440" cy="106560"/>
          </a:xfrm>
          <a:custGeom>
            <a:avLst/>
            <a:gdLst/>
            <a:ahLst/>
            <a:cxnLst/>
            <a:rect l="l" t="t" r="r" b="b"/>
            <a:pathLst>
              <a:path w="66" h="86">
                <a:moveTo>
                  <a:pt x="54" y="30"/>
                </a:moveTo>
                <a:lnTo>
                  <a:pt x="60" y="31"/>
                </a:lnTo>
                <a:lnTo>
                  <a:pt x="62" y="38"/>
                </a:lnTo>
                <a:lnTo>
                  <a:pt x="65" y="47"/>
                </a:lnTo>
                <a:lnTo>
                  <a:pt x="60" y="53"/>
                </a:lnTo>
                <a:lnTo>
                  <a:pt x="58" y="49"/>
                </a:lnTo>
                <a:lnTo>
                  <a:pt x="55" y="49"/>
                </a:lnTo>
                <a:lnTo>
                  <a:pt x="52" y="56"/>
                </a:lnTo>
                <a:lnTo>
                  <a:pt x="44" y="56"/>
                </a:lnTo>
                <a:lnTo>
                  <a:pt x="40" y="69"/>
                </a:lnTo>
                <a:lnTo>
                  <a:pt x="31" y="72"/>
                </a:lnTo>
                <a:lnTo>
                  <a:pt x="12" y="85"/>
                </a:lnTo>
                <a:lnTo>
                  <a:pt x="12" y="82"/>
                </a:lnTo>
                <a:lnTo>
                  <a:pt x="13" y="82"/>
                </a:lnTo>
                <a:lnTo>
                  <a:pt x="16" y="69"/>
                </a:lnTo>
                <a:lnTo>
                  <a:pt x="12" y="52"/>
                </a:lnTo>
                <a:lnTo>
                  <a:pt x="12" y="49"/>
                </a:lnTo>
                <a:lnTo>
                  <a:pt x="10" y="46"/>
                </a:lnTo>
                <a:lnTo>
                  <a:pt x="10" y="45"/>
                </a:lnTo>
                <a:lnTo>
                  <a:pt x="9" y="45"/>
                </a:lnTo>
                <a:lnTo>
                  <a:pt x="8" y="38"/>
                </a:lnTo>
                <a:lnTo>
                  <a:pt x="6" y="35"/>
                </a:lnTo>
                <a:lnTo>
                  <a:pt x="2" y="16"/>
                </a:lnTo>
                <a:lnTo>
                  <a:pt x="0" y="9"/>
                </a:lnTo>
                <a:lnTo>
                  <a:pt x="2" y="8"/>
                </a:lnTo>
                <a:lnTo>
                  <a:pt x="18" y="2"/>
                </a:lnTo>
                <a:lnTo>
                  <a:pt x="23" y="2"/>
                </a:lnTo>
                <a:lnTo>
                  <a:pt x="27" y="1"/>
                </a:lnTo>
                <a:lnTo>
                  <a:pt x="31" y="0"/>
                </a:lnTo>
                <a:lnTo>
                  <a:pt x="32" y="2"/>
                </a:lnTo>
                <a:lnTo>
                  <a:pt x="35" y="12"/>
                </a:lnTo>
                <a:lnTo>
                  <a:pt x="37" y="10"/>
                </a:lnTo>
                <a:lnTo>
                  <a:pt x="41" y="23"/>
                </a:lnTo>
                <a:lnTo>
                  <a:pt x="47" y="24"/>
                </a:lnTo>
                <a:lnTo>
                  <a:pt x="48" y="26"/>
                </a:lnTo>
                <a:lnTo>
                  <a:pt x="54" y="30"/>
                </a:lnTo>
              </a:path>
            </a:pathLst>
          </a:custGeom>
          <a:solidFill>
            <a:srgbClr val="00B050"/>
          </a:solidFill>
          <a:ln w="6480">
            <a:solidFill>
              <a:schemeClr val="tx1"/>
            </a:solidFill>
            <a:round/>
          </a:ln>
        </p:spPr>
        <p:style>
          <a:lnRef idx="0">
            <a:scrgbClr r="0" g="0" b="0"/>
          </a:lnRef>
          <a:fillRef idx="0">
            <a:scrgbClr r="0" g="0" b="0"/>
          </a:fillRef>
          <a:effectRef idx="0">
            <a:scrgbClr r="0" g="0" b="0"/>
          </a:effectRef>
          <a:fontRef idx="minor"/>
        </p:style>
      </p:sp>
      <p:sp>
        <p:nvSpPr>
          <p:cNvPr id="274" name="CustomShape 39"/>
          <p:cNvSpPr/>
          <p:nvPr/>
        </p:nvSpPr>
        <p:spPr>
          <a:xfrm>
            <a:off x="7276680" y="2862720"/>
            <a:ext cx="41400" cy="28440"/>
          </a:xfrm>
          <a:custGeom>
            <a:avLst/>
            <a:gdLst/>
            <a:ahLst/>
            <a:cxnLst/>
            <a:rect l="l" t="t" r="r" b="b"/>
            <a:pathLst>
              <a:path w="30" h="23">
                <a:moveTo>
                  <a:pt x="0" y="19"/>
                </a:moveTo>
                <a:lnTo>
                  <a:pt x="6" y="22"/>
                </a:lnTo>
                <a:lnTo>
                  <a:pt x="7" y="17"/>
                </a:lnTo>
                <a:lnTo>
                  <a:pt x="29" y="9"/>
                </a:lnTo>
                <a:lnTo>
                  <a:pt x="25" y="4"/>
                </a:lnTo>
                <a:lnTo>
                  <a:pt x="14" y="0"/>
                </a:lnTo>
                <a:lnTo>
                  <a:pt x="6" y="13"/>
                </a:lnTo>
                <a:lnTo>
                  <a:pt x="0" y="19"/>
                </a:lnTo>
              </a:path>
            </a:pathLst>
          </a:custGeom>
          <a:solidFill>
            <a:srgbClr val="CC0000"/>
          </a:solidFill>
          <a:ln w="6480">
            <a:solidFill>
              <a:schemeClr val="tx1"/>
            </a:solidFill>
            <a:round/>
          </a:ln>
        </p:spPr>
        <p:style>
          <a:lnRef idx="0">
            <a:scrgbClr r="0" g="0" b="0"/>
          </a:lnRef>
          <a:fillRef idx="0">
            <a:scrgbClr r="0" g="0" b="0"/>
          </a:fillRef>
          <a:effectRef idx="0">
            <a:scrgbClr r="0" g="0" b="0"/>
          </a:effectRef>
          <a:fontRef idx="minor"/>
        </p:style>
      </p:sp>
      <p:sp>
        <p:nvSpPr>
          <p:cNvPr id="275" name="CustomShape 40"/>
          <p:cNvSpPr/>
          <p:nvPr/>
        </p:nvSpPr>
        <p:spPr>
          <a:xfrm>
            <a:off x="1462320" y="1951920"/>
            <a:ext cx="808920" cy="506160"/>
          </a:xfrm>
          <a:custGeom>
            <a:avLst/>
            <a:gdLst/>
            <a:ahLst/>
            <a:cxnLst/>
            <a:rect l="l" t="t" r="r" b="b"/>
            <a:pathLst>
              <a:path w="574" h="407">
                <a:moveTo>
                  <a:pt x="520" y="357"/>
                </a:moveTo>
                <a:lnTo>
                  <a:pt x="519" y="363"/>
                </a:lnTo>
                <a:lnTo>
                  <a:pt x="523" y="376"/>
                </a:lnTo>
                <a:lnTo>
                  <a:pt x="521" y="406"/>
                </a:lnTo>
                <a:lnTo>
                  <a:pt x="489" y="397"/>
                </a:lnTo>
                <a:lnTo>
                  <a:pt x="488" y="397"/>
                </a:lnTo>
                <a:lnTo>
                  <a:pt x="478" y="396"/>
                </a:lnTo>
                <a:lnTo>
                  <a:pt x="470" y="394"/>
                </a:lnTo>
                <a:lnTo>
                  <a:pt x="469" y="394"/>
                </a:lnTo>
                <a:lnTo>
                  <a:pt x="462" y="393"/>
                </a:lnTo>
                <a:lnTo>
                  <a:pt x="442" y="389"/>
                </a:lnTo>
                <a:lnTo>
                  <a:pt x="441" y="389"/>
                </a:lnTo>
                <a:lnTo>
                  <a:pt x="422" y="385"/>
                </a:lnTo>
                <a:lnTo>
                  <a:pt x="383" y="376"/>
                </a:lnTo>
                <a:lnTo>
                  <a:pt x="368" y="374"/>
                </a:lnTo>
                <a:lnTo>
                  <a:pt x="355" y="379"/>
                </a:lnTo>
                <a:lnTo>
                  <a:pt x="347" y="376"/>
                </a:lnTo>
                <a:lnTo>
                  <a:pt x="333" y="375"/>
                </a:lnTo>
                <a:lnTo>
                  <a:pt x="323" y="372"/>
                </a:lnTo>
                <a:lnTo>
                  <a:pt x="314" y="378"/>
                </a:lnTo>
                <a:lnTo>
                  <a:pt x="298" y="376"/>
                </a:lnTo>
                <a:lnTo>
                  <a:pt x="296" y="376"/>
                </a:lnTo>
                <a:lnTo>
                  <a:pt x="292" y="376"/>
                </a:lnTo>
                <a:lnTo>
                  <a:pt x="287" y="376"/>
                </a:lnTo>
                <a:lnTo>
                  <a:pt x="271" y="383"/>
                </a:lnTo>
                <a:lnTo>
                  <a:pt x="250" y="381"/>
                </a:lnTo>
                <a:lnTo>
                  <a:pt x="238" y="374"/>
                </a:lnTo>
                <a:lnTo>
                  <a:pt x="236" y="376"/>
                </a:lnTo>
                <a:lnTo>
                  <a:pt x="221" y="378"/>
                </a:lnTo>
                <a:lnTo>
                  <a:pt x="217" y="379"/>
                </a:lnTo>
                <a:lnTo>
                  <a:pt x="196" y="379"/>
                </a:lnTo>
                <a:lnTo>
                  <a:pt x="195" y="372"/>
                </a:lnTo>
                <a:lnTo>
                  <a:pt x="178" y="364"/>
                </a:lnTo>
                <a:lnTo>
                  <a:pt x="175" y="361"/>
                </a:lnTo>
                <a:lnTo>
                  <a:pt x="174" y="360"/>
                </a:lnTo>
                <a:lnTo>
                  <a:pt x="157" y="360"/>
                </a:lnTo>
                <a:lnTo>
                  <a:pt x="152" y="357"/>
                </a:lnTo>
                <a:lnTo>
                  <a:pt x="143" y="363"/>
                </a:lnTo>
                <a:lnTo>
                  <a:pt x="127" y="365"/>
                </a:lnTo>
                <a:lnTo>
                  <a:pt x="121" y="364"/>
                </a:lnTo>
                <a:lnTo>
                  <a:pt x="116" y="367"/>
                </a:lnTo>
                <a:lnTo>
                  <a:pt x="102" y="361"/>
                </a:lnTo>
                <a:lnTo>
                  <a:pt x="81" y="346"/>
                </a:lnTo>
                <a:lnTo>
                  <a:pt x="83" y="339"/>
                </a:lnTo>
                <a:lnTo>
                  <a:pt x="83" y="338"/>
                </a:lnTo>
                <a:lnTo>
                  <a:pt x="84" y="336"/>
                </a:lnTo>
                <a:lnTo>
                  <a:pt x="84" y="325"/>
                </a:lnTo>
                <a:lnTo>
                  <a:pt x="85" y="313"/>
                </a:lnTo>
                <a:lnTo>
                  <a:pt x="76" y="292"/>
                </a:lnTo>
                <a:lnTo>
                  <a:pt x="62" y="284"/>
                </a:lnTo>
                <a:lnTo>
                  <a:pt x="58" y="285"/>
                </a:lnTo>
                <a:lnTo>
                  <a:pt x="49" y="284"/>
                </a:lnTo>
                <a:lnTo>
                  <a:pt x="45" y="271"/>
                </a:lnTo>
                <a:lnTo>
                  <a:pt x="44" y="268"/>
                </a:lnTo>
                <a:lnTo>
                  <a:pt x="31" y="266"/>
                </a:lnTo>
                <a:lnTo>
                  <a:pt x="26" y="261"/>
                </a:lnTo>
                <a:lnTo>
                  <a:pt x="15" y="264"/>
                </a:lnTo>
                <a:lnTo>
                  <a:pt x="8" y="260"/>
                </a:lnTo>
                <a:lnTo>
                  <a:pt x="6" y="254"/>
                </a:lnTo>
                <a:lnTo>
                  <a:pt x="4" y="259"/>
                </a:lnTo>
                <a:lnTo>
                  <a:pt x="0" y="257"/>
                </a:lnTo>
                <a:lnTo>
                  <a:pt x="12" y="218"/>
                </a:lnTo>
                <a:lnTo>
                  <a:pt x="9" y="239"/>
                </a:lnTo>
                <a:lnTo>
                  <a:pt x="13" y="235"/>
                </a:lnTo>
                <a:lnTo>
                  <a:pt x="19" y="235"/>
                </a:lnTo>
                <a:lnTo>
                  <a:pt x="19" y="223"/>
                </a:lnTo>
                <a:lnTo>
                  <a:pt x="26" y="217"/>
                </a:lnTo>
                <a:lnTo>
                  <a:pt x="29" y="213"/>
                </a:lnTo>
                <a:lnTo>
                  <a:pt x="17" y="213"/>
                </a:lnTo>
                <a:lnTo>
                  <a:pt x="12" y="209"/>
                </a:lnTo>
                <a:lnTo>
                  <a:pt x="13" y="202"/>
                </a:lnTo>
                <a:lnTo>
                  <a:pt x="15" y="193"/>
                </a:lnTo>
                <a:lnTo>
                  <a:pt x="12" y="189"/>
                </a:lnTo>
                <a:lnTo>
                  <a:pt x="16" y="195"/>
                </a:lnTo>
                <a:lnTo>
                  <a:pt x="33" y="192"/>
                </a:lnTo>
                <a:lnTo>
                  <a:pt x="34" y="189"/>
                </a:lnTo>
                <a:lnTo>
                  <a:pt x="24" y="184"/>
                </a:lnTo>
                <a:lnTo>
                  <a:pt x="19" y="177"/>
                </a:lnTo>
                <a:lnTo>
                  <a:pt x="16" y="187"/>
                </a:lnTo>
                <a:lnTo>
                  <a:pt x="12" y="187"/>
                </a:lnTo>
                <a:lnTo>
                  <a:pt x="16" y="157"/>
                </a:lnTo>
                <a:lnTo>
                  <a:pt x="16" y="146"/>
                </a:lnTo>
                <a:lnTo>
                  <a:pt x="12" y="139"/>
                </a:lnTo>
                <a:lnTo>
                  <a:pt x="15" y="121"/>
                </a:lnTo>
                <a:lnTo>
                  <a:pt x="12" y="95"/>
                </a:lnTo>
                <a:lnTo>
                  <a:pt x="13" y="92"/>
                </a:lnTo>
                <a:lnTo>
                  <a:pt x="5" y="80"/>
                </a:lnTo>
                <a:lnTo>
                  <a:pt x="4" y="66"/>
                </a:lnTo>
                <a:lnTo>
                  <a:pt x="6" y="62"/>
                </a:lnTo>
                <a:lnTo>
                  <a:pt x="5" y="49"/>
                </a:lnTo>
                <a:lnTo>
                  <a:pt x="15" y="31"/>
                </a:lnTo>
                <a:lnTo>
                  <a:pt x="12" y="26"/>
                </a:lnTo>
                <a:lnTo>
                  <a:pt x="16" y="26"/>
                </a:lnTo>
                <a:lnTo>
                  <a:pt x="58" y="62"/>
                </a:lnTo>
                <a:lnTo>
                  <a:pt x="96" y="76"/>
                </a:lnTo>
                <a:lnTo>
                  <a:pt x="96" y="77"/>
                </a:lnTo>
                <a:lnTo>
                  <a:pt x="121" y="83"/>
                </a:lnTo>
                <a:lnTo>
                  <a:pt x="131" y="92"/>
                </a:lnTo>
                <a:lnTo>
                  <a:pt x="137" y="95"/>
                </a:lnTo>
                <a:lnTo>
                  <a:pt x="138" y="88"/>
                </a:lnTo>
                <a:lnTo>
                  <a:pt x="145" y="90"/>
                </a:lnTo>
                <a:lnTo>
                  <a:pt x="141" y="92"/>
                </a:lnTo>
                <a:lnTo>
                  <a:pt x="143" y="98"/>
                </a:lnTo>
                <a:lnTo>
                  <a:pt x="148" y="119"/>
                </a:lnTo>
                <a:lnTo>
                  <a:pt x="135" y="126"/>
                </a:lnTo>
                <a:lnTo>
                  <a:pt x="135" y="130"/>
                </a:lnTo>
                <a:lnTo>
                  <a:pt x="152" y="119"/>
                </a:lnTo>
                <a:lnTo>
                  <a:pt x="156" y="119"/>
                </a:lnTo>
                <a:lnTo>
                  <a:pt x="155" y="134"/>
                </a:lnTo>
                <a:lnTo>
                  <a:pt x="153" y="133"/>
                </a:lnTo>
                <a:lnTo>
                  <a:pt x="148" y="156"/>
                </a:lnTo>
                <a:lnTo>
                  <a:pt x="149" y="157"/>
                </a:lnTo>
                <a:lnTo>
                  <a:pt x="150" y="167"/>
                </a:lnTo>
                <a:lnTo>
                  <a:pt x="153" y="173"/>
                </a:lnTo>
                <a:lnTo>
                  <a:pt x="143" y="175"/>
                </a:lnTo>
                <a:lnTo>
                  <a:pt x="141" y="173"/>
                </a:lnTo>
                <a:lnTo>
                  <a:pt x="141" y="171"/>
                </a:lnTo>
                <a:lnTo>
                  <a:pt x="142" y="180"/>
                </a:lnTo>
                <a:lnTo>
                  <a:pt x="149" y="178"/>
                </a:lnTo>
                <a:lnTo>
                  <a:pt x="157" y="175"/>
                </a:lnTo>
                <a:lnTo>
                  <a:pt x="155" y="166"/>
                </a:lnTo>
                <a:lnTo>
                  <a:pt x="161" y="131"/>
                </a:lnTo>
                <a:lnTo>
                  <a:pt x="174" y="116"/>
                </a:lnTo>
                <a:lnTo>
                  <a:pt x="178" y="115"/>
                </a:lnTo>
                <a:lnTo>
                  <a:pt x="179" y="110"/>
                </a:lnTo>
                <a:lnTo>
                  <a:pt x="173" y="96"/>
                </a:lnTo>
                <a:lnTo>
                  <a:pt x="173" y="85"/>
                </a:lnTo>
                <a:lnTo>
                  <a:pt x="168" y="95"/>
                </a:lnTo>
                <a:lnTo>
                  <a:pt x="171" y="103"/>
                </a:lnTo>
                <a:lnTo>
                  <a:pt x="167" y="95"/>
                </a:lnTo>
                <a:lnTo>
                  <a:pt x="163" y="94"/>
                </a:lnTo>
                <a:lnTo>
                  <a:pt x="164" y="81"/>
                </a:lnTo>
                <a:lnTo>
                  <a:pt x="174" y="83"/>
                </a:lnTo>
                <a:lnTo>
                  <a:pt x="177" y="78"/>
                </a:lnTo>
                <a:lnTo>
                  <a:pt x="168" y="69"/>
                </a:lnTo>
                <a:lnTo>
                  <a:pt x="164" y="65"/>
                </a:lnTo>
                <a:lnTo>
                  <a:pt x="155" y="78"/>
                </a:lnTo>
                <a:lnTo>
                  <a:pt x="157" y="99"/>
                </a:lnTo>
                <a:lnTo>
                  <a:pt x="160" y="101"/>
                </a:lnTo>
                <a:lnTo>
                  <a:pt x="161" y="96"/>
                </a:lnTo>
                <a:lnTo>
                  <a:pt x="170" y="105"/>
                </a:lnTo>
                <a:lnTo>
                  <a:pt x="167" y="119"/>
                </a:lnTo>
                <a:lnTo>
                  <a:pt x="160" y="108"/>
                </a:lnTo>
                <a:lnTo>
                  <a:pt x="153" y="102"/>
                </a:lnTo>
                <a:lnTo>
                  <a:pt x="155" y="88"/>
                </a:lnTo>
                <a:lnTo>
                  <a:pt x="148" y="81"/>
                </a:lnTo>
                <a:lnTo>
                  <a:pt x="159" y="62"/>
                </a:lnTo>
                <a:lnTo>
                  <a:pt x="164" y="40"/>
                </a:lnTo>
                <a:lnTo>
                  <a:pt x="171" y="59"/>
                </a:lnTo>
                <a:lnTo>
                  <a:pt x="177" y="41"/>
                </a:lnTo>
                <a:lnTo>
                  <a:pt x="178" y="30"/>
                </a:lnTo>
                <a:lnTo>
                  <a:pt x="171" y="27"/>
                </a:lnTo>
                <a:lnTo>
                  <a:pt x="168" y="38"/>
                </a:lnTo>
                <a:lnTo>
                  <a:pt x="164" y="13"/>
                </a:lnTo>
                <a:lnTo>
                  <a:pt x="167" y="0"/>
                </a:lnTo>
                <a:lnTo>
                  <a:pt x="303" y="31"/>
                </a:lnTo>
                <a:lnTo>
                  <a:pt x="444" y="62"/>
                </a:lnTo>
                <a:lnTo>
                  <a:pt x="489" y="72"/>
                </a:lnTo>
                <a:lnTo>
                  <a:pt x="543" y="83"/>
                </a:lnTo>
                <a:lnTo>
                  <a:pt x="573" y="88"/>
                </a:lnTo>
                <a:lnTo>
                  <a:pt x="571" y="92"/>
                </a:lnTo>
                <a:lnTo>
                  <a:pt x="571" y="96"/>
                </a:lnTo>
                <a:lnTo>
                  <a:pt x="568" y="103"/>
                </a:lnTo>
                <a:lnTo>
                  <a:pt x="557" y="163"/>
                </a:lnTo>
                <a:lnTo>
                  <a:pt x="555" y="180"/>
                </a:lnTo>
                <a:lnTo>
                  <a:pt x="552" y="187"/>
                </a:lnTo>
                <a:lnTo>
                  <a:pt x="552" y="191"/>
                </a:lnTo>
                <a:lnTo>
                  <a:pt x="552" y="192"/>
                </a:lnTo>
                <a:lnTo>
                  <a:pt x="552" y="195"/>
                </a:lnTo>
                <a:lnTo>
                  <a:pt x="548" y="218"/>
                </a:lnTo>
                <a:lnTo>
                  <a:pt x="545" y="231"/>
                </a:lnTo>
                <a:lnTo>
                  <a:pt x="539" y="259"/>
                </a:lnTo>
                <a:lnTo>
                  <a:pt x="538" y="270"/>
                </a:lnTo>
                <a:lnTo>
                  <a:pt x="537" y="271"/>
                </a:lnTo>
                <a:lnTo>
                  <a:pt x="535" y="284"/>
                </a:lnTo>
                <a:lnTo>
                  <a:pt x="527" y="324"/>
                </a:lnTo>
                <a:lnTo>
                  <a:pt x="525" y="329"/>
                </a:lnTo>
                <a:lnTo>
                  <a:pt x="523" y="346"/>
                </a:lnTo>
                <a:lnTo>
                  <a:pt x="521" y="350"/>
                </a:lnTo>
                <a:lnTo>
                  <a:pt x="520" y="357"/>
                </a:lnTo>
              </a:path>
            </a:pathLst>
          </a:custGeom>
          <a:solidFill>
            <a:srgbClr val="00B050"/>
          </a:solidFill>
          <a:ln w="6480">
            <a:solidFill>
              <a:schemeClr val="tx1"/>
            </a:solidFill>
            <a:round/>
          </a:ln>
        </p:spPr>
        <p:style>
          <a:lnRef idx="0">
            <a:scrgbClr r="0" g="0" b="0"/>
          </a:lnRef>
          <a:fillRef idx="0">
            <a:scrgbClr r="0" g="0" b="0"/>
          </a:fillRef>
          <a:effectRef idx="0">
            <a:scrgbClr r="0" g="0" b="0"/>
          </a:effectRef>
          <a:fontRef idx="minor"/>
        </p:style>
      </p:sp>
      <p:sp>
        <p:nvSpPr>
          <p:cNvPr id="276" name="CustomShape 41"/>
          <p:cNvSpPr/>
          <p:nvPr/>
        </p:nvSpPr>
        <p:spPr>
          <a:xfrm>
            <a:off x="1647000" y="1983960"/>
            <a:ext cx="45720" cy="32400"/>
          </a:xfrm>
          <a:custGeom>
            <a:avLst/>
            <a:gdLst/>
            <a:ahLst/>
            <a:cxnLst/>
            <a:rect l="l" t="t" r="r" b="b"/>
            <a:pathLst>
              <a:path w="33" h="27">
                <a:moveTo>
                  <a:pt x="4" y="0"/>
                </a:moveTo>
                <a:lnTo>
                  <a:pt x="6" y="11"/>
                </a:lnTo>
                <a:lnTo>
                  <a:pt x="11" y="14"/>
                </a:lnTo>
                <a:lnTo>
                  <a:pt x="13" y="2"/>
                </a:lnTo>
                <a:lnTo>
                  <a:pt x="32" y="7"/>
                </a:lnTo>
                <a:lnTo>
                  <a:pt x="22" y="26"/>
                </a:lnTo>
                <a:lnTo>
                  <a:pt x="6" y="24"/>
                </a:lnTo>
                <a:lnTo>
                  <a:pt x="0" y="17"/>
                </a:lnTo>
                <a:lnTo>
                  <a:pt x="4" y="0"/>
                </a:lnTo>
              </a:path>
            </a:pathLst>
          </a:custGeom>
          <a:solidFill>
            <a:srgbClr val="FFC000"/>
          </a:solidFill>
          <a:ln w="6480">
            <a:solidFill>
              <a:schemeClr val="tx1"/>
            </a:solidFill>
            <a:round/>
          </a:ln>
        </p:spPr>
        <p:style>
          <a:lnRef idx="0">
            <a:scrgbClr r="0" g="0" b="0"/>
          </a:lnRef>
          <a:fillRef idx="0">
            <a:scrgbClr r="0" g="0" b="0"/>
          </a:fillRef>
          <a:effectRef idx="0">
            <a:scrgbClr r="0" g="0" b="0"/>
          </a:effectRef>
          <a:fontRef idx="minor"/>
        </p:style>
      </p:sp>
      <p:sp>
        <p:nvSpPr>
          <p:cNvPr id="277" name="CustomShape 42"/>
          <p:cNvSpPr/>
          <p:nvPr/>
        </p:nvSpPr>
        <p:spPr>
          <a:xfrm>
            <a:off x="4624560" y="3877560"/>
            <a:ext cx="612720" cy="499680"/>
          </a:xfrm>
          <a:custGeom>
            <a:avLst/>
            <a:gdLst/>
            <a:ahLst/>
            <a:cxnLst/>
            <a:rect l="l" t="t" r="r" b="b"/>
            <a:pathLst>
              <a:path w="434" h="401">
                <a:moveTo>
                  <a:pt x="13" y="102"/>
                </a:moveTo>
                <a:lnTo>
                  <a:pt x="15" y="108"/>
                </a:lnTo>
                <a:lnTo>
                  <a:pt x="15" y="111"/>
                </a:lnTo>
                <a:lnTo>
                  <a:pt x="15" y="115"/>
                </a:lnTo>
                <a:lnTo>
                  <a:pt x="18" y="129"/>
                </a:lnTo>
                <a:lnTo>
                  <a:pt x="18" y="130"/>
                </a:lnTo>
                <a:lnTo>
                  <a:pt x="19" y="141"/>
                </a:lnTo>
                <a:lnTo>
                  <a:pt x="20" y="141"/>
                </a:lnTo>
                <a:lnTo>
                  <a:pt x="19" y="141"/>
                </a:lnTo>
                <a:lnTo>
                  <a:pt x="19" y="143"/>
                </a:lnTo>
                <a:lnTo>
                  <a:pt x="19" y="144"/>
                </a:lnTo>
                <a:lnTo>
                  <a:pt x="20" y="158"/>
                </a:lnTo>
                <a:lnTo>
                  <a:pt x="20" y="193"/>
                </a:lnTo>
                <a:lnTo>
                  <a:pt x="20" y="198"/>
                </a:lnTo>
                <a:lnTo>
                  <a:pt x="20" y="215"/>
                </a:lnTo>
                <a:lnTo>
                  <a:pt x="20" y="219"/>
                </a:lnTo>
                <a:lnTo>
                  <a:pt x="20" y="225"/>
                </a:lnTo>
                <a:lnTo>
                  <a:pt x="20" y="238"/>
                </a:lnTo>
                <a:lnTo>
                  <a:pt x="22" y="244"/>
                </a:lnTo>
                <a:lnTo>
                  <a:pt x="22" y="268"/>
                </a:lnTo>
                <a:lnTo>
                  <a:pt x="22" y="275"/>
                </a:lnTo>
                <a:lnTo>
                  <a:pt x="22" y="281"/>
                </a:lnTo>
                <a:lnTo>
                  <a:pt x="22" y="298"/>
                </a:lnTo>
                <a:lnTo>
                  <a:pt x="22" y="301"/>
                </a:lnTo>
                <a:lnTo>
                  <a:pt x="22" y="304"/>
                </a:lnTo>
                <a:lnTo>
                  <a:pt x="22" y="306"/>
                </a:lnTo>
                <a:lnTo>
                  <a:pt x="22" y="334"/>
                </a:lnTo>
                <a:lnTo>
                  <a:pt x="31" y="344"/>
                </a:lnTo>
                <a:lnTo>
                  <a:pt x="43" y="338"/>
                </a:lnTo>
                <a:lnTo>
                  <a:pt x="62" y="343"/>
                </a:lnTo>
                <a:lnTo>
                  <a:pt x="62" y="345"/>
                </a:lnTo>
                <a:lnTo>
                  <a:pt x="62" y="362"/>
                </a:lnTo>
                <a:lnTo>
                  <a:pt x="62" y="373"/>
                </a:lnTo>
                <a:lnTo>
                  <a:pt x="63" y="375"/>
                </a:lnTo>
                <a:lnTo>
                  <a:pt x="63" y="388"/>
                </a:lnTo>
                <a:lnTo>
                  <a:pt x="65" y="400"/>
                </a:lnTo>
                <a:lnTo>
                  <a:pt x="68" y="400"/>
                </a:lnTo>
                <a:lnTo>
                  <a:pt x="74" y="400"/>
                </a:lnTo>
                <a:lnTo>
                  <a:pt x="86" y="400"/>
                </a:lnTo>
                <a:lnTo>
                  <a:pt x="97" y="400"/>
                </a:lnTo>
                <a:lnTo>
                  <a:pt x="98" y="400"/>
                </a:lnTo>
                <a:lnTo>
                  <a:pt x="111" y="398"/>
                </a:lnTo>
                <a:lnTo>
                  <a:pt x="112" y="398"/>
                </a:lnTo>
                <a:lnTo>
                  <a:pt x="113" y="398"/>
                </a:lnTo>
                <a:lnTo>
                  <a:pt x="127" y="398"/>
                </a:lnTo>
                <a:lnTo>
                  <a:pt x="134" y="398"/>
                </a:lnTo>
                <a:lnTo>
                  <a:pt x="137" y="398"/>
                </a:lnTo>
                <a:lnTo>
                  <a:pt x="138" y="398"/>
                </a:lnTo>
                <a:lnTo>
                  <a:pt x="141" y="398"/>
                </a:lnTo>
                <a:lnTo>
                  <a:pt x="158" y="397"/>
                </a:lnTo>
                <a:lnTo>
                  <a:pt x="174" y="395"/>
                </a:lnTo>
                <a:lnTo>
                  <a:pt x="181" y="395"/>
                </a:lnTo>
                <a:lnTo>
                  <a:pt x="202" y="395"/>
                </a:lnTo>
                <a:lnTo>
                  <a:pt x="231" y="393"/>
                </a:lnTo>
                <a:lnTo>
                  <a:pt x="241" y="393"/>
                </a:lnTo>
                <a:lnTo>
                  <a:pt x="284" y="390"/>
                </a:lnTo>
                <a:lnTo>
                  <a:pt x="285" y="390"/>
                </a:lnTo>
                <a:lnTo>
                  <a:pt x="296" y="390"/>
                </a:lnTo>
                <a:lnTo>
                  <a:pt x="298" y="390"/>
                </a:lnTo>
                <a:lnTo>
                  <a:pt x="301" y="390"/>
                </a:lnTo>
                <a:lnTo>
                  <a:pt x="313" y="388"/>
                </a:lnTo>
                <a:lnTo>
                  <a:pt x="317" y="388"/>
                </a:lnTo>
                <a:lnTo>
                  <a:pt x="319" y="388"/>
                </a:lnTo>
                <a:lnTo>
                  <a:pt x="323" y="388"/>
                </a:lnTo>
                <a:lnTo>
                  <a:pt x="323" y="345"/>
                </a:lnTo>
                <a:lnTo>
                  <a:pt x="319" y="347"/>
                </a:lnTo>
                <a:lnTo>
                  <a:pt x="323" y="337"/>
                </a:lnTo>
                <a:lnTo>
                  <a:pt x="313" y="341"/>
                </a:lnTo>
                <a:lnTo>
                  <a:pt x="316" y="333"/>
                </a:lnTo>
                <a:lnTo>
                  <a:pt x="313" y="331"/>
                </a:lnTo>
                <a:lnTo>
                  <a:pt x="312" y="327"/>
                </a:lnTo>
                <a:lnTo>
                  <a:pt x="320" y="311"/>
                </a:lnTo>
                <a:lnTo>
                  <a:pt x="320" y="302"/>
                </a:lnTo>
                <a:lnTo>
                  <a:pt x="331" y="304"/>
                </a:lnTo>
                <a:lnTo>
                  <a:pt x="323" y="281"/>
                </a:lnTo>
                <a:lnTo>
                  <a:pt x="330" y="276"/>
                </a:lnTo>
                <a:lnTo>
                  <a:pt x="333" y="265"/>
                </a:lnTo>
                <a:lnTo>
                  <a:pt x="341" y="251"/>
                </a:lnTo>
                <a:lnTo>
                  <a:pt x="349" y="245"/>
                </a:lnTo>
                <a:lnTo>
                  <a:pt x="346" y="238"/>
                </a:lnTo>
                <a:lnTo>
                  <a:pt x="355" y="236"/>
                </a:lnTo>
                <a:lnTo>
                  <a:pt x="353" y="241"/>
                </a:lnTo>
                <a:lnTo>
                  <a:pt x="356" y="243"/>
                </a:lnTo>
                <a:lnTo>
                  <a:pt x="363" y="219"/>
                </a:lnTo>
                <a:lnTo>
                  <a:pt x="360" y="205"/>
                </a:lnTo>
                <a:lnTo>
                  <a:pt x="364" y="204"/>
                </a:lnTo>
                <a:lnTo>
                  <a:pt x="366" y="208"/>
                </a:lnTo>
                <a:lnTo>
                  <a:pt x="371" y="201"/>
                </a:lnTo>
                <a:lnTo>
                  <a:pt x="362" y="195"/>
                </a:lnTo>
                <a:lnTo>
                  <a:pt x="364" y="194"/>
                </a:lnTo>
                <a:lnTo>
                  <a:pt x="367" y="195"/>
                </a:lnTo>
                <a:lnTo>
                  <a:pt x="371" y="194"/>
                </a:lnTo>
                <a:lnTo>
                  <a:pt x="370" y="191"/>
                </a:lnTo>
                <a:lnTo>
                  <a:pt x="374" y="184"/>
                </a:lnTo>
                <a:lnTo>
                  <a:pt x="376" y="184"/>
                </a:lnTo>
                <a:lnTo>
                  <a:pt x="377" y="181"/>
                </a:lnTo>
                <a:lnTo>
                  <a:pt x="384" y="180"/>
                </a:lnTo>
                <a:lnTo>
                  <a:pt x="388" y="175"/>
                </a:lnTo>
                <a:lnTo>
                  <a:pt x="388" y="170"/>
                </a:lnTo>
                <a:lnTo>
                  <a:pt x="383" y="165"/>
                </a:lnTo>
                <a:lnTo>
                  <a:pt x="395" y="150"/>
                </a:lnTo>
                <a:lnTo>
                  <a:pt x="401" y="150"/>
                </a:lnTo>
                <a:lnTo>
                  <a:pt x="398" y="125"/>
                </a:lnTo>
                <a:lnTo>
                  <a:pt x="395" y="118"/>
                </a:lnTo>
                <a:lnTo>
                  <a:pt x="394" y="122"/>
                </a:lnTo>
                <a:lnTo>
                  <a:pt x="391" y="122"/>
                </a:lnTo>
                <a:lnTo>
                  <a:pt x="394" y="116"/>
                </a:lnTo>
                <a:lnTo>
                  <a:pt x="401" y="108"/>
                </a:lnTo>
                <a:lnTo>
                  <a:pt x="403" y="101"/>
                </a:lnTo>
                <a:lnTo>
                  <a:pt x="413" y="104"/>
                </a:lnTo>
                <a:lnTo>
                  <a:pt x="413" y="80"/>
                </a:lnTo>
                <a:lnTo>
                  <a:pt x="423" y="62"/>
                </a:lnTo>
                <a:lnTo>
                  <a:pt x="433" y="61"/>
                </a:lnTo>
                <a:lnTo>
                  <a:pt x="423" y="51"/>
                </a:lnTo>
                <a:lnTo>
                  <a:pt x="409" y="54"/>
                </a:lnTo>
                <a:lnTo>
                  <a:pt x="403" y="54"/>
                </a:lnTo>
                <a:lnTo>
                  <a:pt x="387" y="55"/>
                </a:lnTo>
                <a:lnTo>
                  <a:pt x="380" y="56"/>
                </a:lnTo>
                <a:lnTo>
                  <a:pt x="376" y="56"/>
                </a:lnTo>
                <a:lnTo>
                  <a:pt x="367" y="56"/>
                </a:lnTo>
                <a:lnTo>
                  <a:pt x="374" y="43"/>
                </a:lnTo>
                <a:lnTo>
                  <a:pt x="377" y="41"/>
                </a:lnTo>
                <a:lnTo>
                  <a:pt x="383" y="33"/>
                </a:lnTo>
                <a:lnTo>
                  <a:pt x="387" y="27"/>
                </a:lnTo>
                <a:lnTo>
                  <a:pt x="383" y="0"/>
                </a:lnTo>
                <a:lnTo>
                  <a:pt x="377" y="1"/>
                </a:lnTo>
                <a:lnTo>
                  <a:pt x="374" y="1"/>
                </a:lnTo>
                <a:lnTo>
                  <a:pt x="370" y="1"/>
                </a:lnTo>
                <a:lnTo>
                  <a:pt x="346" y="2"/>
                </a:lnTo>
                <a:lnTo>
                  <a:pt x="335" y="4"/>
                </a:lnTo>
                <a:lnTo>
                  <a:pt x="334" y="4"/>
                </a:lnTo>
                <a:lnTo>
                  <a:pt x="330" y="4"/>
                </a:lnTo>
                <a:lnTo>
                  <a:pt x="321" y="5"/>
                </a:lnTo>
                <a:lnTo>
                  <a:pt x="310" y="5"/>
                </a:lnTo>
                <a:lnTo>
                  <a:pt x="299" y="6"/>
                </a:lnTo>
                <a:lnTo>
                  <a:pt x="294" y="6"/>
                </a:lnTo>
                <a:lnTo>
                  <a:pt x="291" y="6"/>
                </a:lnTo>
                <a:lnTo>
                  <a:pt x="276" y="8"/>
                </a:lnTo>
                <a:lnTo>
                  <a:pt x="274" y="8"/>
                </a:lnTo>
                <a:lnTo>
                  <a:pt x="272" y="8"/>
                </a:lnTo>
                <a:lnTo>
                  <a:pt x="267" y="9"/>
                </a:lnTo>
                <a:lnTo>
                  <a:pt x="263" y="9"/>
                </a:lnTo>
                <a:lnTo>
                  <a:pt x="253" y="9"/>
                </a:lnTo>
                <a:lnTo>
                  <a:pt x="247" y="9"/>
                </a:lnTo>
                <a:lnTo>
                  <a:pt x="224" y="11"/>
                </a:lnTo>
                <a:lnTo>
                  <a:pt x="215" y="11"/>
                </a:lnTo>
                <a:lnTo>
                  <a:pt x="213" y="11"/>
                </a:lnTo>
                <a:lnTo>
                  <a:pt x="212" y="11"/>
                </a:lnTo>
                <a:lnTo>
                  <a:pt x="192" y="13"/>
                </a:lnTo>
                <a:lnTo>
                  <a:pt x="187" y="13"/>
                </a:lnTo>
                <a:lnTo>
                  <a:pt x="179" y="13"/>
                </a:lnTo>
                <a:lnTo>
                  <a:pt x="162" y="15"/>
                </a:lnTo>
                <a:lnTo>
                  <a:pt x="160" y="15"/>
                </a:lnTo>
                <a:lnTo>
                  <a:pt x="158" y="15"/>
                </a:lnTo>
                <a:lnTo>
                  <a:pt x="151" y="15"/>
                </a:lnTo>
                <a:lnTo>
                  <a:pt x="134" y="16"/>
                </a:lnTo>
                <a:lnTo>
                  <a:pt x="126" y="16"/>
                </a:lnTo>
                <a:lnTo>
                  <a:pt x="113" y="16"/>
                </a:lnTo>
                <a:lnTo>
                  <a:pt x="112" y="16"/>
                </a:lnTo>
                <a:lnTo>
                  <a:pt x="106" y="18"/>
                </a:lnTo>
                <a:lnTo>
                  <a:pt x="101" y="18"/>
                </a:lnTo>
                <a:lnTo>
                  <a:pt x="88" y="18"/>
                </a:lnTo>
                <a:lnTo>
                  <a:pt x="79" y="18"/>
                </a:lnTo>
                <a:lnTo>
                  <a:pt x="70" y="18"/>
                </a:lnTo>
                <a:lnTo>
                  <a:pt x="65" y="19"/>
                </a:lnTo>
                <a:lnTo>
                  <a:pt x="59" y="19"/>
                </a:lnTo>
                <a:lnTo>
                  <a:pt x="52" y="19"/>
                </a:lnTo>
                <a:lnTo>
                  <a:pt x="45" y="20"/>
                </a:lnTo>
                <a:lnTo>
                  <a:pt x="20" y="20"/>
                </a:lnTo>
                <a:lnTo>
                  <a:pt x="9" y="20"/>
                </a:lnTo>
                <a:lnTo>
                  <a:pt x="0" y="20"/>
                </a:lnTo>
                <a:lnTo>
                  <a:pt x="2" y="34"/>
                </a:lnTo>
                <a:lnTo>
                  <a:pt x="2" y="41"/>
                </a:lnTo>
                <a:lnTo>
                  <a:pt x="5" y="58"/>
                </a:lnTo>
                <a:lnTo>
                  <a:pt x="6" y="62"/>
                </a:lnTo>
                <a:lnTo>
                  <a:pt x="8" y="65"/>
                </a:lnTo>
                <a:lnTo>
                  <a:pt x="11" y="90"/>
                </a:lnTo>
                <a:lnTo>
                  <a:pt x="12" y="97"/>
                </a:lnTo>
                <a:lnTo>
                  <a:pt x="13" y="102"/>
                </a:lnTo>
              </a:path>
            </a:pathLst>
          </a:custGeom>
          <a:solidFill>
            <a:srgbClr val="00B050"/>
          </a:solidFill>
          <a:ln w="6480">
            <a:solidFill>
              <a:schemeClr val="tx1"/>
            </a:solidFill>
            <a:round/>
          </a:ln>
        </p:spPr>
        <p:style>
          <a:lnRef idx="0">
            <a:scrgbClr r="0" g="0" b="0"/>
          </a:lnRef>
          <a:fillRef idx="0">
            <a:scrgbClr r="0" g="0" b="0"/>
          </a:fillRef>
          <a:effectRef idx="0">
            <a:scrgbClr r="0" g="0" b="0"/>
          </a:effectRef>
          <a:fontRef idx="minor"/>
        </p:style>
      </p:sp>
      <p:sp>
        <p:nvSpPr>
          <p:cNvPr id="278" name="CustomShape 43"/>
          <p:cNvSpPr/>
          <p:nvPr/>
        </p:nvSpPr>
        <p:spPr>
          <a:xfrm>
            <a:off x="5565600" y="4538160"/>
            <a:ext cx="1104480" cy="764640"/>
          </a:xfrm>
          <a:custGeom>
            <a:avLst/>
            <a:gdLst/>
            <a:ahLst/>
            <a:cxnLst/>
            <a:rect l="l" t="t" r="r" b="b"/>
            <a:pathLst>
              <a:path w="783" h="614">
                <a:moveTo>
                  <a:pt x="156" y="110"/>
                </a:moveTo>
                <a:lnTo>
                  <a:pt x="193" y="127"/>
                </a:lnTo>
                <a:lnTo>
                  <a:pt x="205" y="138"/>
                </a:lnTo>
                <a:lnTo>
                  <a:pt x="218" y="142"/>
                </a:lnTo>
                <a:lnTo>
                  <a:pt x="220" y="166"/>
                </a:lnTo>
                <a:lnTo>
                  <a:pt x="218" y="147"/>
                </a:lnTo>
                <a:lnTo>
                  <a:pt x="222" y="167"/>
                </a:lnTo>
                <a:lnTo>
                  <a:pt x="236" y="166"/>
                </a:lnTo>
                <a:lnTo>
                  <a:pt x="245" y="170"/>
                </a:lnTo>
                <a:lnTo>
                  <a:pt x="244" y="160"/>
                </a:lnTo>
                <a:lnTo>
                  <a:pt x="256" y="160"/>
                </a:lnTo>
                <a:lnTo>
                  <a:pt x="265" y="152"/>
                </a:lnTo>
                <a:lnTo>
                  <a:pt x="263" y="156"/>
                </a:lnTo>
                <a:lnTo>
                  <a:pt x="300" y="133"/>
                </a:lnTo>
                <a:lnTo>
                  <a:pt x="311" y="133"/>
                </a:lnTo>
                <a:lnTo>
                  <a:pt x="312" y="124"/>
                </a:lnTo>
                <a:lnTo>
                  <a:pt x="311" y="122"/>
                </a:lnTo>
                <a:lnTo>
                  <a:pt x="320" y="110"/>
                </a:lnTo>
                <a:lnTo>
                  <a:pt x="336" y="108"/>
                </a:lnTo>
                <a:lnTo>
                  <a:pt x="343" y="108"/>
                </a:lnTo>
                <a:lnTo>
                  <a:pt x="344" y="108"/>
                </a:lnTo>
                <a:lnTo>
                  <a:pt x="380" y="126"/>
                </a:lnTo>
                <a:lnTo>
                  <a:pt x="386" y="137"/>
                </a:lnTo>
                <a:lnTo>
                  <a:pt x="402" y="145"/>
                </a:lnTo>
                <a:lnTo>
                  <a:pt x="409" y="163"/>
                </a:lnTo>
                <a:lnTo>
                  <a:pt x="422" y="167"/>
                </a:lnTo>
                <a:lnTo>
                  <a:pt x="433" y="183"/>
                </a:lnTo>
                <a:lnTo>
                  <a:pt x="441" y="185"/>
                </a:lnTo>
                <a:lnTo>
                  <a:pt x="443" y="199"/>
                </a:lnTo>
                <a:lnTo>
                  <a:pt x="448" y="199"/>
                </a:lnTo>
                <a:lnTo>
                  <a:pt x="450" y="194"/>
                </a:lnTo>
                <a:lnTo>
                  <a:pt x="462" y="192"/>
                </a:lnTo>
                <a:lnTo>
                  <a:pt x="469" y="195"/>
                </a:lnTo>
                <a:lnTo>
                  <a:pt x="475" y="209"/>
                </a:lnTo>
                <a:lnTo>
                  <a:pt x="483" y="217"/>
                </a:lnTo>
                <a:lnTo>
                  <a:pt x="479" y="230"/>
                </a:lnTo>
                <a:lnTo>
                  <a:pt x="484" y="234"/>
                </a:lnTo>
                <a:lnTo>
                  <a:pt x="483" y="237"/>
                </a:lnTo>
                <a:lnTo>
                  <a:pt x="487" y="239"/>
                </a:lnTo>
                <a:lnTo>
                  <a:pt x="488" y="241"/>
                </a:lnTo>
                <a:lnTo>
                  <a:pt x="491" y="267"/>
                </a:lnTo>
                <a:lnTo>
                  <a:pt x="487" y="288"/>
                </a:lnTo>
                <a:lnTo>
                  <a:pt x="483" y="298"/>
                </a:lnTo>
                <a:lnTo>
                  <a:pt x="487" y="302"/>
                </a:lnTo>
                <a:lnTo>
                  <a:pt x="483" y="306"/>
                </a:lnTo>
                <a:lnTo>
                  <a:pt x="484" y="330"/>
                </a:lnTo>
                <a:lnTo>
                  <a:pt x="495" y="342"/>
                </a:lnTo>
                <a:lnTo>
                  <a:pt x="498" y="353"/>
                </a:lnTo>
                <a:lnTo>
                  <a:pt x="501" y="355"/>
                </a:lnTo>
                <a:lnTo>
                  <a:pt x="508" y="341"/>
                </a:lnTo>
                <a:lnTo>
                  <a:pt x="508" y="327"/>
                </a:lnTo>
                <a:lnTo>
                  <a:pt x="505" y="323"/>
                </a:lnTo>
                <a:lnTo>
                  <a:pt x="495" y="320"/>
                </a:lnTo>
                <a:lnTo>
                  <a:pt x="502" y="317"/>
                </a:lnTo>
                <a:lnTo>
                  <a:pt x="519" y="330"/>
                </a:lnTo>
                <a:lnTo>
                  <a:pt x="519" y="324"/>
                </a:lnTo>
                <a:lnTo>
                  <a:pt x="526" y="323"/>
                </a:lnTo>
                <a:lnTo>
                  <a:pt x="516" y="350"/>
                </a:lnTo>
                <a:lnTo>
                  <a:pt x="511" y="357"/>
                </a:lnTo>
                <a:lnTo>
                  <a:pt x="511" y="360"/>
                </a:lnTo>
                <a:lnTo>
                  <a:pt x="500" y="364"/>
                </a:lnTo>
                <a:lnTo>
                  <a:pt x="512" y="378"/>
                </a:lnTo>
                <a:lnTo>
                  <a:pt x="525" y="392"/>
                </a:lnTo>
                <a:lnTo>
                  <a:pt x="545" y="422"/>
                </a:lnTo>
                <a:lnTo>
                  <a:pt x="551" y="428"/>
                </a:lnTo>
                <a:lnTo>
                  <a:pt x="551" y="429"/>
                </a:lnTo>
                <a:lnTo>
                  <a:pt x="556" y="438"/>
                </a:lnTo>
                <a:lnTo>
                  <a:pt x="570" y="467"/>
                </a:lnTo>
                <a:lnTo>
                  <a:pt x="577" y="474"/>
                </a:lnTo>
                <a:lnTo>
                  <a:pt x="588" y="470"/>
                </a:lnTo>
                <a:lnTo>
                  <a:pt x="588" y="465"/>
                </a:lnTo>
                <a:lnTo>
                  <a:pt x="605" y="481"/>
                </a:lnTo>
                <a:lnTo>
                  <a:pt x="613" y="502"/>
                </a:lnTo>
                <a:lnTo>
                  <a:pt x="630" y="529"/>
                </a:lnTo>
                <a:lnTo>
                  <a:pt x="630" y="525"/>
                </a:lnTo>
                <a:lnTo>
                  <a:pt x="634" y="522"/>
                </a:lnTo>
                <a:lnTo>
                  <a:pt x="651" y="531"/>
                </a:lnTo>
                <a:lnTo>
                  <a:pt x="658" y="532"/>
                </a:lnTo>
                <a:lnTo>
                  <a:pt x="676" y="546"/>
                </a:lnTo>
                <a:lnTo>
                  <a:pt x="693" y="574"/>
                </a:lnTo>
                <a:lnTo>
                  <a:pt x="690" y="576"/>
                </a:lnTo>
                <a:lnTo>
                  <a:pt x="690" y="588"/>
                </a:lnTo>
                <a:lnTo>
                  <a:pt x="700" y="597"/>
                </a:lnTo>
                <a:lnTo>
                  <a:pt x="708" y="594"/>
                </a:lnTo>
                <a:lnTo>
                  <a:pt x="722" y="588"/>
                </a:lnTo>
                <a:lnTo>
                  <a:pt x="727" y="588"/>
                </a:lnTo>
                <a:lnTo>
                  <a:pt x="727" y="589"/>
                </a:lnTo>
                <a:lnTo>
                  <a:pt x="737" y="588"/>
                </a:lnTo>
                <a:lnTo>
                  <a:pt x="734" y="600"/>
                </a:lnTo>
                <a:lnTo>
                  <a:pt x="737" y="603"/>
                </a:lnTo>
                <a:lnTo>
                  <a:pt x="744" y="599"/>
                </a:lnTo>
                <a:lnTo>
                  <a:pt x="741" y="588"/>
                </a:lnTo>
                <a:lnTo>
                  <a:pt x="743" y="581"/>
                </a:lnTo>
                <a:lnTo>
                  <a:pt x="745" y="582"/>
                </a:lnTo>
                <a:lnTo>
                  <a:pt x="756" y="578"/>
                </a:lnTo>
                <a:lnTo>
                  <a:pt x="758" y="596"/>
                </a:lnTo>
                <a:lnTo>
                  <a:pt x="752" y="600"/>
                </a:lnTo>
                <a:lnTo>
                  <a:pt x="755" y="601"/>
                </a:lnTo>
                <a:lnTo>
                  <a:pt x="745" y="613"/>
                </a:lnTo>
                <a:lnTo>
                  <a:pt x="754" y="606"/>
                </a:lnTo>
                <a:lnTo>
                  <a:pt x="769" y="583"/>
                </a:lnTo>
                <a:lnTo>
                  <a:pt x="777" y="558"/>
                </a:lnTo>
                <a:lnTo>
                  <a:pt x="782" y="542"/>
                </a:lnTo>
                <a:lnTo>
                  <a:pt x="782" y="539"/>
                </a:lnTo>
                <a:lnTo>
                  <a:pt x="776" y="558"/>
                </a:lnTo>
                <a:lnTo>
                  <a:pt x="766" y="565"/>
                </a:lnTo>
                <a:lnTo>
                  <a:pt x="770" y="557"/>
                </a:lnTo>
                <a:lnTo>
                  <a:pt x="765" y="545"/>
                </a:lnTo>
                <a:lnTo>
                  <a:pt x="770" y="522"/>
                </a:lnTo>
                <a:lnTo>
                  <a:pt x="777" y="518"/>
                </a:lnTo>
                <a:lnTo>
                  <a:pt x="780" y="522"/>
                </a:lnTo>
                <a:lnTo>
                  <a:pt x="777" y="490"/>
                </a:lnTo>
                <a:lnTo>
                  <a:pt x="777" y="488"/>
                </a:lnTo>
                <a:lnTo>
                  <a:pt x="775" y="452"/>
                </a:lnTo>
                <a:lnTo>
                  <a:pt x="770" y="402"/>
                </a:lnTo>
                <a:lnTo>
                  <a:pt x="762" y="384"/>
                </a:lnTo>
                <a:lnTo>
                  <a:pt x="745" y="355"/>
                </a:lnTo>
                <a:lnTo>
                  <a:pt x="729" y="325"/>
                </a:lnTo>
                <a:lnTo>
                  <a:pt x="729" y="324"/>
                </a:lnTo>
                <a:lnTo>
                  <a:pt x="711" y="295"/>
                </a:lnTo>
                <a:lnTo>
                  <a:pt x="694" y="269"/>
                </a:lnTo>
                <a:lnTo>
                  <a:pt x="687" y="245"/>
                </a:lnTo>
                <a:lnTo>
                  <a:pt x="690" y="227"/>
                </a:lnTo>
                <a:lnTo>
                  <a:pt x="666" y="199"/>
                </a:lnTo>
                <a:lnTo>
                  <a:pt x="637" y="163"/>
                </a:lnTo>
                <a:lnTo>
                  <a:pt x="622" y="140"/>
                </a:lnTo>
                <a:lnTo>
                  <a:pt x="622" y="137"/>
                </a:lnTo>
                <a:lnTo>
                  <a:pt x="606" y="113"/>
                </a:lnTo>
                <a:lnTo>
                  <a:pt x="605" y="113"/>
                </a:lnTo>
                <a:lnTo>
                  <a:pt x="602" y="105"/>
                </a:lnTo>
                <a:lnTo>
                  <a:pt x="595" y="88"/>
                </a:lnTo>
                <a:lnTo>
                  <a:pt x="581" y="54"/>
                </a:lnTo>
                <a:lnTo>
                  <a:pt x="573" y="27"/>
                </a:lnTo>
                <a:lnTo>
                  <a:pt x="570" y="27"/>
                </a:lnTo>
                <a:lnTo>
                  <a:pt x="570" y="26"/>
                </a:lnTo>
                <a:lnTo>
                  <a:pt x="566" y="5"/>
                </a:lnTo>
                <a:lnTo>
                  <a:pt x="540" y="5"/>
                </a:lnTo>
                <a:lnTo>
                  <a:pt x="526" y="2"/>
                </a:lnTo>
                <a:lnTo>
                  <a:pt x="523" y="0"/>
                </a:lnTo>
                <a:lnTo>
                  <a:pt x="512" y="9"/>
                </a:lnTo>
                <a:lnTo>
                  <a:pt x="519" y="36"/>
                </a:lnTo>
                <a:lnTo>
                  <a:pt x="518" y="51"/>
                </a:lnTo>
                <a:lnTo>
                  <a:pt x="505" y="52"/>
                </a:lnTo>
                <a:lnTo>
                  <a:pt x="500" y="38"/>
                </a:lnTo>
                <a:lnTo>
                  <a:pt x="500" y="31"/>
                </a:lnTo>
                <a:lnTo>
                  <a:pt x="495" y="31"/>
                </a:lnTo>
                <a:lnTo>
                  <a:pt x="484" y="33"/>
                </a:lnTo>
                <a:lnTo>
                  <a:pt x="480" y="33"/>
                </a:lnTo>
                <a:lnTo>
                  <a:pt x="476" y="33"/>
                </a:lnTo>
                <a:lnTo>
                  <a:pt x="473" y="33"/>
                </a:lnTo>
                <a:lnTo>
                  <a:pt x="465" y="34"/>
                </a:lnTo>
                <a:lnTo>
                  <a:pt x="456" y="36"/>
                </a:lnTo>
                <a:lnTo>
                  <a:pt x="455" y="36"/>
                </a:lnTo>
                <a:lnTo>
                  <a:pt x="450" y="36"/>
                </a:lnTo>
                <a:lnTo>
                  <a:pt x="437" y="36"/>
                </a:lnTo>
                <a:lnTo>
                  <a:pt x="413" y="37"/>
                </a:lnTo>
                <a:lnTo>
                  <a:pt x="408" y="38"/>
                </a:lnTo>
                <a:lnTo>
                  <a:pt x="404" y="38"/>
                </a:lnTo>
                <a:lnTo>
                  <a:pt x="397" y="40"/>
                </a:lnTo>
                <a:lnTo>
                  <a:pt x="394" y="40"/>
                </a:lnTo>
                <a:lnTo>
                  <a:pt x="393" y="40"/>
                </a:lnTo>
                <a:lnTo>
                  <a:pt x="390" y="40"/>
                </a:lnTo>
                <a:lnTo>
                  <a:pt x="380" y="40"/>
                </a:lnTo>
                <a:lnTo>
                  <a:pt x="370" y="41"/>
                </a:lnTo>
                <a:lnTo>
                  <a:pt x="366" y="42"/>
                </a:lnTo>
                <a:lnTo>
                  <a:pt x="363" y="42"/>
                </a:lnTo>
                <a:lnTo>
                  <a:pt x="358" y="42"/>
                </a:lnTo>
                <a:lnTo>
                  <a:pt x="345" y="42"/>
                </a:lnTo>
                <a:lnTo>
                  <a:pt x="340" y="44"/>
                </a:lnTo>
                <a:lnTo>
                  <a:pt x="333" y="45"/>
                </a:lnTo>
                <a:lnTo>
                  <a:pt x="329" y="45"/>
                </a:lnTo>
                <a:lnTo>
                  <a:pt x="326" y="45"/>
                </a:lnTo>
                <a:lnTo>
                  <a:pt x="316" y="45"/>
                </a:lnTo>
                <a:lnTo>
                  <a:pt x="311" y="47"/>
                </a:lnTo>
                <a:lnTo>
                  <a:pt x="308" y="47"/>
                </a:lnTo>
                <a:lnTo>
                  <a:pt x="305" y="47"/>
                </a:lnTo>
                <a:lnTo>
                  <a:pt x="300" y="47"/>
                </a:lnTo>
                <a:lnTo>
                  <a:pt x="290" y="48"/>
                </a:lnTo>
                <a:lnTo>
                  <a:pt x="275" y="49"/>
                </a:lnTo>
                <a:lnTo>
                  <a:pt x="254" y="51"/>
                </a:lnTo>
                <a:lnTo>
                  <a:pt x="254" y="49"/>
                </a:lnTo>
                <a:lnTo>
                  <a:pt x="238" y="23"/>
                </a:lnTo>
                <a:lnTo>
                  <a:pt x="237" y="20"/>
                </a:lnTo>
                <a:lnTo>
                  <a:pt x="223" y="23"/>
                </a:lnTo>
                <a:lnTo>
                  <a:pt x="215" y="23"/>
                </a:lnTo>
                <a:lnTo>
                  <a:pt x="194" y="27"/>
                </a:lnTo>
                <a:lnTo>
                  <a:pt x="193" y="27"/>
                </a:lnTo>
                <a:lnTo>
                  <a:pt x="168" y="30"/>
                </a:lnTo>
                <a:lnTo>
                  <a:pt x="151" y="33"/>
                </a:lnTo>
                <a:lnTo>
                  <a:pt x="144" y="33"/>
                </a:lnTo>
                <a:lnTo>
                  <a:pt x="134" y="34"/>
                </a:lnTo>
                <a:lnTo>
                  <a:pt x="131" y="36"/>
                </a:lnTo>
                <a:lnTo>
                  <a:pt x="129" y="36"/>
                </a:lnTo>
                <a:lnTo>
                  <a:pt x="123" y="36"/>
                </a:lnTo>
                <a:lnTo>
                  <a:pt x="112" y="37"/>
                </a:lnTo>
                <a:lnTo>
                  <a:pt x="111" y="37"/>
                </a:lnTo>
                <a:lnTo>
                  <a:pt x="98" y="38"/>
                </a:lnTo>
                <a:lnTo>
                  <a:pt x="95" y="38"/>
                </a:lnTo>
                <a:lnTo>
                  <a:pt x="84" y="40"/>
                </a:lnTo>
                <a:lnTo>
                  <a:pt x="81" y="40"/>
                </a:lnTo>
                <a:lnTo>
                  <a:pt x="80" y="40"/>
                </a:lnTo>
                <a:lnTo>
                  <a:pt x="75" y="41"/>
                </a:lnTo>
                <a:lnTo>
                  <a:pt x="55" y="42"/>
                </a:lnTo>
                <a:lnTo>
                  <a:pt x="43" y="44"/>
                </a:lnTo>
                <a:lnTo>
                  <a:pt x="40" y="45"/>
                </a:lnTo>
                <a:lnTo>
                  <a:pt x="34" y="45"/>
                </a:lnTo>
                <a:lnTo>
                  <a:pt x="31" y="45"/>
                </a:lnTo>
                <a:lnTo>
                  <a:pt x="1" y="49"/>
                </a:lnTo>
                <a:lnTo>
                  <a:pt x="0" y="66"/>
                </a:lnTo>
                <a:lnTo>
                  <a:pt x="23" y="87"/>
                </a:lnTo>
                <a:lnTo>
                  <a:pt x="22" y="101"/>
                </a:lnTo>
                <a:lnTo>
                  <a:pt x="27" y="106"/>
                </a:lnTo>
                <a:lnTo>
                  <a:pt x="12" y="126"/>
                </a:lnTo>
                <a:lnTo>
                  <a:pt x="29" y="122"/>
                </a:lnTo>
                <a:lnTo>
                  <a:pt x="76" y="109"/>
                </a:lnTo>
                <a:lnTo>
                  <a:pt x="81" y="106"/>
                </a:lnTo>
                <a:lnTo>
                  <a:pt x="108" y="105"/>
                </a:lnTo>
                <a:lnTo>
                  <a:pt x="118" y="104"/>
                </a:lnTo>
                <a:lnTo>
                  <a:pt x="119" y="104"/>
                </a:lnTo>
                <a:lnTo>
                  <a:pt x="120" y="104"/>
                </a:lnTo>
                <a:lnTo>
                  <a:pt x="156" y="110"/>
                </a:lnTo>
              </a:path>
            </a:pathLst>
          </a:custGeom>
          <a:solidFill>
            <a:srgbClr val="00B050"/>
          </a:solidFill>
          <a:ln w="6480">
            <a:solidFill>
              <a:schemeClr val="tx1"/>
            </a:solidFill>
            <a:round/>
          </a:ln>
        </p:spPr>
        <p:style>
          <a:lnRef idx="0">
            <a:scrgbClr r="0" g="0" b="0"/>
          </a:lnRef>
          <a:fillRef idx="0">
            <a:scrgbClr r="0" g="0" b="0"/>
          </a:fillRef>
          <a:effectRef idx="0">
            <a:scrgbClr r="0" g="0" b="0"/>
          </a:effectRef>
          <a:fontRef idx="minor"/>
        </p:style>
      </p:sp>
      <p:sp>
        <p:nvSpPr>
          <p:cNvPr id="279" name="CustomShape 44"/>
          <p:cNvSpPr/>
          <p:nvPr/>
        </p:nvSpPr>
        <p:spPr>
          <a:xfrm>
            <a:off x="6466320" y="5333760"/>
            <a:ext cx="69840" cy="40680"/>
          </a:xfrm>
          <a:custGeom>
            <a:avLst/>
            <a:gdLst/>
            <a:ahLst/>
            <a:cxnLst/>
            <a:rect l="l" t="t" r="r" b="b"/>
            <a:pathLst>
              <a:path w="49" h="34">
                <a:moveTo>
                  <a:pt x="0" y="33"/>
                </a:moveTo>
                <a:lnTo>
                  <a:pt x="26" y="20"/>
                </a:lnTo>
                <a:lnTo>
                  <a:pt x="27" y="14"/>
                </a:lnTo>
                <a:lnTo>
                  <a:pt x="38" y="17"/>
                </a:lnTo>
                <a:lnTo>
                  <a:pt x="48" y="12"/>
                </a:lnTo>
                <a:lnTo>
                  <a:pt x="38" y="4"/>
                </a:lnTo>
                <a:lnTo>
                  <a:pt x="26" y="0"/>
                </a:lnTo>
                <a:lnTo>
                  <a:pt x="26" y="7"/>
                </a:lnTo>
                <a:lnTo>
                  <a:pt x="24" y="11"/>
                </a:lnTo>
                <a:lnTo>
                  <a:pt x="17" y="8"/>
                </a:lnTo>
                <a:lnTo>
                  <a:pt x="4" y="18"/>
                </a:lnTo>
                <a:lnTo>
                  <a:pt x="5" y="28"/>
                </a:lnTo>
                <a:lnTo>
                  <a:pt x="0" y="33"/>
                </a:lnTo>
              </a:path>
            </a:pathLst>
          </a:custGeom>
          <a:noFill/>
          <a:ln w="6480">
            <a:solidFill>
              <a:schemeClr val="tx1"/>
            </a:solidFill>
            <a:round/>
          </a:ln>
        </p:spPr>
        <p:style>
          <a:lnRef idx="0">
            <a:scrgbClr r="0" g="0" b="0"/>
          </a:lnRef>
          <a:fillRef idx="0">
            <a:scrgbClr r="0" g="0" b="0"/>
          </a:fillRef>
          <a:effectRef idx="0">
            <a:scrgbClr r="0" g="0" b="0"/>
          </a:effectRef>
          <a:fontRef idx="minor"/>
        </p:style>
      </p:sp>
      <p:sp>
        <p:nvSpPr>
          <p:cNvPr id="280" name="CustomShape 45"/>
          <p:cNvSpPr/>
          <p:nvPr/>
        </p:nvSpPr>
        <p:spPr>
          <a:xfrm>
            <a:off x="6560280" y="5322960"/>
            <a:ext cx="31680" cy="27000"/>
          </a:xfrm>
          <a:custGeom>
            <a:avLst/>
            <a:gdLst/>
            <a:ahLst/>
            <a:cxnLst/>
            <a:rect l="l" t="t" r="r" b="b"/>
            <a:pathLst>
              <a:path w="23" h="23">
                <a:moveTo>
                  <a:pt x="0" y="20"/>
                </a:moveTo>
                <a:lnTo>
                  <a:pt x="1" y="22"/>
                </a:lnTo>
                <a:lnTo>
                  <a:pt x="22" y="0"/>
                </a:lnTo>
                <a:lnTo>
                  <a:pt x="12" y="10"/>
                </a:lnTo>
                <a:lnTo>
                  <a:pt x="0" y="20"/>
                </a:lnTo>
              </a:path>
            </a:pathLst>
          </a:custGeom>
          <a:noFill/>
          <a:ln w="6480">
            <a:solidFill>
              <a:schemeClr val="tx1"/>
            </a:solidFill>
            <a:round/>
          </a:ln>
        </p:spPr>
        <p:style>
          <a:lnRef idx="0">
            <a:scrgbClr r="0" g="0" b="0"/>
          </a:lnRef>
          <a:fillRef idx="0">
            <a:scrgbClr r="0" g="0" b="0"/>
          </a:fillRef>
          <a:effectRef idx="0">
            <a:scrgbClr r="0" g="0" b="0"/>
          </a:effectRef>
          <a:fontRef idx="minor"/>
        </p:style>
      </p:sp>
      <p:sp>
        <p:nvSpPr>
          <p:cNvPr id="281" name="CustomShape 46"/>
          <p:cNvSpPr/>
          <p:nvPr/>
        </p:nvSpPr>
        <p:spPr>
          <a:xfrm>
            <a:off x="6594480" y="5313240"/>
            <a:ext cx="31680" cy="28440"/>
          </a:xfrm>
          <a:custGeom>
            <a:avLst/>
            <a:gdLst/>
            <a:ahLst/>
            <a:cxnLst/>
            <a:rect l="l" t="t" r="r" b="b"/>
            <a:pathLst>
              <a:path w="23" h="23">
                <a:moveTo>
                  <a:pt x="0" y="22"/>
                </a:moveTo>
                <a:lnTo>
                  <a:pt x="22" y="0"/>
                </a:lnTo>
                <a:lnTo>
                  <a:pt x="22" y="16"/>
                </a:lnTo>
                <a:lnTo>
                  <a:pt x="0" y="22"/>
                </a:lnTo>
              </a:path>
            </a:pathLst>
          </a:custGeom>
          <a:noFill/>
          <a:ln w="6480">
            <a:solidFill>
              <a:schemeClr val="tx1"/>
            </a:solidFill>
            <a:round/>
          </a:ln>
        </p:spPr>
        <p:style>
          <a:lnRef idx="0">
            <a:scrgbClr r="0" g="0" b="0"/>
          </a:lnRef>
          <a:fillRef idx="0">
            <a:scrgbClr r="0" g="0" b="0"/>
          </a:fillRef>
          <a:effectRef idx="0">
            <a:scrgbClr r="0" g="0" b="0"/>
          </a:effectRef>
          <a:fontRef idx="minor"/>
        </p:style>
      </p:sp>
      <p:sp>
        <p:nvSpPr>
          <p:cNvPr id="282" name="CustomShape 47"/>
          <p:cNvSpPr/>
          <p:nvPr/>
        </p:nvSpPr>
        <p:spPr>
          <a:xfrm>
            <a:off x="6526080" y="5333760"/>
            <a:ext cx="33120" cy="29880"/>
          </a:xfrm>
          <a:custGeom>
            <a:avLst/>
            <a:gdLst/>
            <a:ahLst/>
            <a:cxnLst/>
            <a:rect l="l" t="t" r="r" b="b"/>
            <a:pathLst>
              <a:path w="24" h="24">
                <a:moveTo>
                  <a:pt x="0" y="0"/>
                </a:moveTo>
                <a:lnTo>
                  <a:pt x="7" y="23"/>
                </a:lnTo>
                <a:lnTo>
                  <a:pt x="23" y="0"/>
                </a:lnTo>
                <a:lnTo>
                  <a:pt x="0" y="0"/>
                </a:lnTo>
              </a:path>
            </a:pathLst>
          </a:custGeom>
          <a:noFill/>
          <a:ln w="6480">
            <a:solidFill>
              <a:schemeClr val="tx1"/>
            </a:solidFill>
            <a:round/>
          </a:ln>
        </p:spPr>
        <p:style>
          <a:lnRef idx="0">
            <a:scrgbClr r="0" g="0" b="0"/>
          </a:lnRef>
          <a:fillRef idx="0">
            <a:scrgbClr r="0" g="0" b="0"/>
          </a:fillRef>
          <a:effectRef idx="0">
            <a:scrgbClr r="0" g="0" b="0"/>
          </a:effectRef>
          <a:fontRef idx="minor"/>
        </p:style>
      </p:sp>
      <p:sp>
        <p:nvSpPr>
          <p:cNvPr id="283" name="CustomShape 48"/>
          <p:cNvSpPr/>
          <p:nvPr/>
        </p:nvSpPr>
        <p:spPr>
          <a:xfrm>
            <a:off x="6607080" y="5305320"/>
            <a:ext cx="31680" cy="27360"/>
          </a:xfrm>
          <a:custGeom>
            <a:avLst/>
            <a:gdLst/>
            <a:ahLst/>
            <a:cxnLst/>
            <a:rect l="l" t="t" r="r" b="b"/>
            <a:pathLst>
              <a:path w="24" h="23">
                <a:moveTo>
                  <a:pt x="0" y="22"/>
                </a:moveTo>
                <a:lnTo>
                  <a:pt x="23" y="0"/>
                </a:lnTo>
                <a:lnTo>
                  <a:pt x="0" y="22"/>
                </a:lnTo>
              </a:path>
            </a:pathLst>
          </a:custGeom>
          <a:noFill/>
          <a:ln w="6480">
            <a:solidFill>
              <a:schemeClr val="tx1"/>
            </a:solidFill>
            <a:round/>
          </a:ln>
        </p:spPr>
        <p:style>
          <a:lnRef idx="0">
            <a:scrgbClr r="0" g="0" b="0"/>
          </a:lnRef>
          <a:fillRef idx="0">
            <a:scrgbClr r="0" g="0" b="0"/>
          </a:fillRef>
          <a:effectRef idx="0">
            <a:scrgbClr r="0" g="0" b="0"/>
          </a:effectRef>
          <a:fontRef idx="minor"/>
        </p:style>
      </p:sp>
      <p:sp>
        <p:nvSpPr>
          <p:cNvPr id="284" name="CustomShape 49"/>
          <p:cNvSpPr/>
          <p:nvPr/>
        </p:nvSpPr>
        <p:spPr>
          <a:xfrm>
            <a:off x="7095960" y="2037960"/>
            <a:ext cx="446760" cy="620640"/>
          </a:xfrm>
          <a:custGeom>
            <a:avLst/>
            <a:gdLst/>
            <a:ahLst/>
            <a:cxnLst/>
            <a:rect l="l" t="t" r="r" b="b"/>
            <a:pathLst>
              <a:path w="317" h="499">
                <a:moveTo>
                  <a:pt x="48" y="427"/>
                </a:moveTo>
                <a:lnTo>
                  <a:pt x="41" y="406"/>
                </a:lnTo>
                <a:lnTo>
                  <a:pt x="33" y="379"/>
                </a:lnTo>
                <a:lnTo>
                  <a:pt x="31" y="375"/>
                </a:lnTo>
                <a:lnTo>
                  <a:pt x="16" y="326"/>
                </a:lnTo>
                <a:lnTo>
                  <a:pt x="0" y="280"/>
                </a:lnTo>
                <a:lnTo>
                  <a:pt x="0" y="275"/>
                </a:lnTo>
                <a:lnTo>
                  <a:pt x="2" y="265"/>
                </a:lnTo>
                <a:lnTo>
                  <a:pt x="16" y="272"/>
                </a:lnTo>
                <a:lnTo>
                  <a:pt x="16" y="268"/>
                </a:lnTo>
                <a:lnTo>
                  <a:pt x="18" y="251"/>
                </a:lnTo>
                <a:lnTo>
                  <a:pt x="29" y="251"/>
                </a:lnTo>
                <a:lnTo>
                  <a:pt x="22" y="229"/>
                </a:lnTo>
                <a:lnTo>
                  <a:pt x="26" y="222"/>
                </a:lnTo>
                <a:lnTo>
                  <a:pt x="36" y="210"/>
                </a:lnTo>
                <a:lnTo>
                  <a:pt x="41" y="187"/>
                </a:lnTo>
                <a:lnTo>
                  <a:pt x="34" y="182"/>
                </a:lnTo>
                <a:lnTo>
                  <a:pt x="34" y="168"/>
                </a:lnTo>
                <a:lnTo>
                  <a:pt x="31" y="155"/>
                </a:lnTo>
                <a:lnTo>
                  <a:pt x="40" y="133"/>
                </a:lnTo>
                <a:lnTo>
                  <a:pt x="38" y="116"/>
                </a:lnTo>
                <a:lnTo>
                  <a:pt x="36" y="104"/>
                </a:lnTo>
                <a:lnTo>
                  <a:pt x="69" y="9"/>
                </a:lnTo>
                <a:lnTo>
                  <a:pt x="85" y="23"/>
                </a:lnTo>
                <a:lnTo>
                  <a:pt x="92" y="27"/>
                </a:lnTo>
                <a:lnTo>
                  <a:pt x="119" y="18"/>
                </a:lnTo>
                <a:lnTo>
                  <a:pt x="134" y="1"/>
                </a:lnTo>
                <a:lnTo>
                  <a:pt x="141" y="0"/>
                </a:lnTo>
                <a:lnTo>
                  <a:pt x="167" y="9"/>
                </a:lnTo>
                <a:lnTo>
                  <a:pt x="174" y="16"/>
                </a:lnTo>
                <a:lnTo>
                  <a:pt x="181" y="18"/>
                </a:lnTo>
                <a:lnTo>
                  <a:pt x="225" y="161"/>
                </a:lnTo>
                <a:lnTo>
                  <a:pt x="250" y="165"/>
                </a:lnTo>
                <a:lnTo>
                  <a:pt x="253" y="161"/>
                </a:lnTo>
                <a:lnTo>
                  <a:pt x="264" y="198"/>
                </a:lnTo>
                <a:lnTo>
                  <a:pt x="277" y="208"/>
                </a:lnTo>
                <a:lnTo>
                  <a:pt x="279" y="207"/>
                </a:lnTo>
                <a:lnTo>
                  <a:pt x="279" y="201"/>
                </a:lnTo>
                <a:lnTo>
                  <a:pt x="293" y="204"/>
                </a:lnTo>
                <a:lnTo>
                  <a:pt x="309" y="221"/>
                </a:lnTo>
                <a:lnTo>
                  <a:pt x="316" y="232"/>
                </a:lnTo>
                <a:lnTo>
                  <a:pt x="302" y="258"/>
                </a:lnTo>
                <a:lnTo>
                  <a:pt x="299" y="258"/>
                </a:lnTo>
                <a:lnTo>
                  <a:pt x="300" y="261"/>
                </a:lnTo>
                <a:lnTo>
                  <a:pt x="296" y="260"/>
                </a:lnTo>
                <a:lnTo>
                  <a:pt x="291" y="261"/>
                </a:lnTo>
                <a:lnTo>
                  <a:pt x="292" y="264"/>
                </a:lnTo>
                <a:lnTo>
                  <a:pt x="284" y="271"/>
                </a:lnTo>
                <a:lnTo>
                  <a:pt x="285" y="278"/>
                </a:lnTo>
                <a:lnTo>
                  <a:pt x="279" y="286"/>
                </a:lnTo>
                <a:lnTo>
                  <a:pt x="278" y="280"/>
                </a:lnTo>
                <a:lnTo>
                  <a:pt x="263" y="285"/>
                </a:lnTo>
                <a:lnTo>
                  <a:pt x="261" y="294"/>
                </a:lnTo>
                <a:lnTo>
                  <a:pt x="256" y="297"/>
                </a:lnTo>
                <a:lnTo>
                  <a:pt x="252" y="300"/>
                </a:lnTo>
                <a:lnTo>
                  <a:pt x="252" y="307"/>
                </a:lnTo>
                <a:lnTo>
                  <a:pt x="238" y="321"/>
                </a:lnTo>
                <a:lnTo>
                  <a:pt x="227" y="322"/>
                </a:lnTo>
                <a:lnTo>
                  <a:pt x="214" y="308"/>
                </a:lnTo>
                <a:lnTo>
                  <a:pt x="217" y="318"/>
                </a:lnTo>
                <a:lnTo>
                  <a:pt x="209" y="343"/>
                </a:lnTo>
                <a:lnTo>
                  <a:pt x="194" y="326"/>
                </a:lnTo>
                <a:lnTo>
                  <a:pt x="191" y="306"/>
                </a:lnTo>
                <a:lnTo>
                  <a:pt x="189" y="306"/>
                </a:lnTo>
                <a:lnTo>
                  <a:pt x="187" y="315"/>
                </a:lnTo>
                <a:lnTo>
                  <a:pt x="181" y="322"/>
                </a:lnTo>
                <a:lnTo>
                  <a:pt x="181" y="336"/>
                </a:lnTo>
                <a:lnTo>
                  <a:pt x="181" y="351"/>
                </a:lnTo>
                <a:lnTo>
                  <a:pt x="187" y="364"/>
                </a:lnTo>
                <a:lnTo>
                  <a:pt x="170" y="382"/>
                </a:lnTo>
                <a:lnTo>
                  <a:pt x="164" y="382"/>
                </a:lnTo>
                <a:lnTo>
                  <a:pt x="158" y="386"/>
                </a:lnTo>
                <a:lnTo>
                  <a:pt x="156" y="390"/>
                </a:lnTo>
                <a:lnTo>
                  <a:pt x="149" y="396"/>
                </a:lnTo>
                <a:lnTo>
                  <a:pt x="144" y="396"/>
                </a:lnTo>
                <a:lnTo>
                  <a:pt x="141" y="406"/>
                </a:lnTo>
                <a:lnTo>
                  <a:pt x="137" y="413"/>
                </a:lnTo>
                <a:lnTo>
                  <a:pt x="131" y="407"/>
                </a:lnTo>
                <a:lnTo>
                  <a:pt x="128" y="407"/>
                </a:lnTo>
                <a:lnTo>
                  <a:pt x="124" y="414"/>
                </a:lnTo>
                <a:lnTo>
                  <a:pt x="115" y="420"/>
                </a:lnTo>
                <a:lnTo>
                  <a:pt x="110" y="428"/>
                </a:lnTo>
                <a:lnTo>
                  <a:pt x="113" y="434"/>
                </a:lnTo>
                <a:lnTo>
                  <a:pt x="112" y="438"/>
                </a:lnTo>
                <a:lnTo>
                  <a:pt x="109" y="436"/>
                </a:lnTo>
                <a:lnTo>
                  <a:pt x="102" y="440"/>
                </a:lnTo>
                <a:lnTo>
                  <a:pt x="101" y="445"/>
                </a:lnTo>
                <a:lnTo>
                  <a:pt x="102" y="447"/>
                </a:lnTo>
                <a:lnTo>
                  <a:pt x="106" y="447"/>
                </a:lnTo>
                <a:lnTo>
                  <a:pt x="92" y="475"/>
                </a:lnTo>
                <a:lnTo>
                  <a:pt x="95" y="484"/>
                </a:lnTo>
                <a:lnTo>
                  <a:pt x="90" y="498"/>
                </a:lnTo>
                <a:lnTo>
                  <a:pt x="85" y="496"/>
                </a:lnTo>
                <a:lnTo>
                  <a:pt x="79" y="493"/>
                </a:lnTo>
                <a:lnTo>
                  <a:pt x="74" y="481"/>
                </a:lnTo>
                <a:lnTo>
                  <a:pt x="62" y="472"/>
                </a:lnTo>
                <a:lnTo>
                  <a:pt x="56" y="453"/>
                </a:lnTo>
                <a:lnTo>
                  <a:pt x="48" y="431"/>
                </a:lnTo>
                <a:lnTo>
                  <a:pt x="48" y="427"/>
                </a:lnTo>
              </a:path>
            </a:pathLst>
          </a:custGeom>
          <a:solidFill>
            <a:srgbClr val="00B050"/>
          </a:solidFill>
          <a:ln w="6480">
            <a:solidFill>
              <a:schemeClr val="tx1"/>
            </a:solidFill>
            <a:round/>
          </a:ln>
        </p:spPr>
        <p:style>
          <a:lnRef idx="0">
            <a:scrgbClr r="0" g="0" b="0"/>
          </a:lnRef>
          <a:fillRef idx="0">
            <a:scrgbClr r="0" g="0" b="0"/>
          </a:fillRef>
          <a:effectRef idx="0">
            <a:scrgbClr r="0" g="0" b="0"/>
          </a:effectRef>
          <a:fontRef idx="minor"/>
        </p:style>
      </p:sp>
      <p:sp>
        <p:nvSpPr>
          <p:cNvPr id="285" name="CustomShape 50"/>
          <p:cNvSpPr/>
          <p:nvPr/>
        </p:nvSpPr>
        <p:spPr>
          <a:xfrm>
            <a:off x="3103920" y="3900240"/>
            <a:ext cx="1685880" cy="1455120"/>
          </a:xfrm>
          <a:custGeom>
            <a:avLst/>
            <a:gdLst/>
            <a:ahLst/>
            <a:cxnLst/>
            <a:rect l="l" t="t" r="r" b="b"/>
            <a:pathLst>
              <a:path w="1194" h="1167">
                <a:moveTo>
                  <a:pt x="615" y="964"/>
                </a:moveTo>
                <a:lnTo>
                  <a:pt x="606" y="951"/>
                </a:lnTo>
                <a:lnTo>
                  <a:pt x="593" y="934"/>
                </a:lnTo>
                <a:lnTo>
                  <a:pt x="574" y="913"/>
                </a:lnTo>
                <a:lnTo>
                  <a:pt x="570" y="906"/>
                </a:lnTo>
                <a:lnTo>
                  <a:pt x="561" y="881"/>
                </a:lnTo>
                <a:lnTo>
                  <a:pt x="563" y="880"/>
                </a:lnTo>
                <a:lnTo>
                  <a:pt x="539" y="836"/>
                </a:lnTo>
                <a:lnTo>
                  <a:pt x="534" y="816"/>
                </a:lnTo>
                <a:lnTo>
                  <a:pt x="524" y="806"/>
                </a:lnTo>
                <a:lnTo>
                  <a:pt x="521" y="798"/>
                </a:lnTo>
                <a:lnTo>
                  <a:pt x="502" y="783"/>
                </a:lnTo>
                <a:lnTo>
                  <a:pt x="498" y="773"/>
                </a:lnTo>
                <a:lnTo>
                  <a:pt x="491" y="772"/>
                </a:lnTo>
                <a:lnTo>
                  <a:pt x="488" y="768"/>
                </a:lnTo>
                <a:lnTo>
                  <a:pt x="481" y="766"/>
                </a:lnTo>
                <a:lnTo>
                  <a:pt x="479" y="755"/>
                </a:lnTo>
                <a:lnTo>
                  <a:pt x="475" y="755"/>
                </a:lnTo>
                <a:lnTo>
                  <a:pt x="464" y="740"/>
                </a:lnTo>
                <a:lnTo>
                  <a:pt x="455" y="740"/>
                </a:lnTo>
                <a:lnTo>
                  <a:pt x="455" y="737"/>
                </a:lnTo>
                <a:lnTo>
                  <a:pt x="434" y="737"/>
                </a:lnTo>
                <a:lnTo>
                  <a:pt x="413" y="732"/>
                </a:lnTo>
                <a:lnTo>
                  <a:pt x="412" y="734"/>
                </a:lnTo>
                <a:lnTo>
                  <a:pt x="407" y="733"/>
                </a:lnTo>
                <a:lnTo>
                  <a:pt x="407" y="736"/>
                </a:lnTo>
                <a:lnTo>
                  <a:pt x="381" y="723"/>
                </a:lnTo>
                <a:lnTo>
                  <a:pt x="362" y="737"/>
                </a:lnTo>
                <a:lnTo>
                  <a:pt x="355" y="737"/>
                </a:lnTo>
                <a:lnTo>
                  <a:pt x="339" y="752"/>
                </a:lnTo>
                <a:lnTo>
                  <a:pt x="325" y="790"/>
                </a:lnTo>
                <a:lnTo>
                  <a:pt x="305" y="809"/>
                </a:lnTo>
                <a:lnTo>
                  <a:pt x="299" y="819"/>
                </a:lnTo>
                <a:lnTo>
                  <a:pt x="278" y="812"/>
                </a:lnTo>
                <a:lnTo>
                  <a:pt x="266" y="799"/>
                </a:lnTo>
                <a:lnTo>
                  <a:pt x="245" y="788"/>
                </a:lnTo>
                <a:lnTo>
                  <a:pt x="241" y="784"/>
                </a:lnTo>
                <a:lnTo>
                  <a:pt x="221" y="777"/>
                </a:lnTo>
                <a:lnTo>
                  <a:pt x="212" y="770"/>
                </a:lnTo>
                <a:lnTo>
                  <a:pt x="199" y="755"/>
                </a:lnTo>
                <a:lnTo>
                  <a:pt x="177" y="740"/>
                </a:lnTo>
                <a:lnTo>
                  <a:pt x="163" y="698"/>
                </a:lnTo>
                <a:lnTo>
                  <a:pt x="162" y="671"/>
                </a:lnTo>
                <a:lnTo>
                  <a:pt x="148" y="640"/>
                </a:lnTo>
                <a:lnTo>
                  <a:pt x="140" y="629"/>
                </a:lnTo>
                <a:lnTo>
                  <a:pt x="138" y="623"/>
                </a:lnTo>
                <a:lnTo>
                  <a:pt x="106" y="603"/>
                </a:lnTo>
                <a:lnTo>
                  <a:pt x="86" y="573"/>
                </a:lnTo>
                <a:lnTo>
                  <a:pt x="73" y="565"/>
                </a:lnTo>
                <a:lnTo>
                  <a:pt x="54" y="539"/>
                </a:lnTo>
                <a:lnTo>
                  <a:pt x="43" y="533"/>
                </a:lnTo>
                <a:lnTo>
                  <a:pt x="33" y="525"/>
                </a:lnTo>
                <a:lnTo>
                  <a:pt x="19" y="496"/>
                </a:lnTo>
                <a:lnTo>
                  <a:pt x="11" y="496"/>
                </a:lnTo>
                <a:lnTo>
                  <a:pt x="9" y="492"/>
                </a:lnTo>
                <a:lnTo>
                  <a:pt x="0" y="479"/>
                </a:lnTo>
                <a:lnTo>
                  <a:pt x="2" y="476"/>
                </a:lnTo>
                <a:lnTo>
                  <a:pt x="0" y="470"/>
                </a:lnTo>
                <a:lnTo>
                  <a:pt x="2" y="468"/>
                </a:lnTo>
                <a:lnTo>
                  <a:pt x="24" y="470"/>
                </a:lnTo>
                <a:lnTo>
                  <a:pt x="36" y="470"/>
                </a:lnTo>
                <a:lnTo>
                  <a:pt x="47" y="471"/>
                </a:lnTo>
                <a:lnTo>
                  <a:pt x="59" y="472"/>
                </a:lnTo>
                <a:lnTo>
                  <a:pt x="115" y="478"/>
                </a:lnTo>
                <a:lnTo>
                  <a:pt x="140" y="479"/>
                </a:lnTo>
                <a:lnTo>
                  <a:pt x="156" y="479"/>
                </a:lnTo>
                <a:lnTo>
                  <a:pt x="163" y="479"/>
                </a:lnTo>
                <a:lnTo>
                  <a:pt x="206" y="483"/>
                </a:lnTo>
                <a:lnTo>
                  <a:pt x="216" y="483"/>
                </a:lnTo>
                <a:lnTo>
                  <a:pt x="238" y="485"/>
                </a:lnTo>
                <a:lnTo>
                  <a:pt x="241" y="485"/>
                </a:lnTo>
                <a:lnTo>
                  <a:pt x="262" y="486"/>
                </a:lnTo>
                <a:lnTo>
                  <a:pt x="263" y="486"/>
                </a:lnTo>
                <a:lnTo>
                  <a:pt x="264" y="486"/>
                </a:lnTo>
                <a:lnTo>
                  <a:pt x="274" y="486"/>
                </a:lnTo>
                <a:lnTo>
                  <a:pt x="298" y="489"/>
                </a:lnTo>
                <a:lnTo>
                  <a:pt x="301" y="489"/>
                </a:lnTo>
                <a:lnTo>
                  <a:pt x="319" y="489"/>
                </a:lnTo>
                <a:lnTo>
                  <a:pt x="324" y="489"/>
                </a:lnTo>
                <a:lnTo>
                  <a:pt x="324" y="479"/>
                </a:lnTo>
                <a:lnTo>
                  <a:pt x="325" y="463"/>
                </a:lnTo>
                <a:lnTo>
                  <a:pt x="327" y="438"/>
                </a:lnTo>
                <a:lnTo>
                  <a:pt x="327" y="432"/>
                </a:lnTo>
                <a:lnTo>
                  <a:pt x="328" y="421"/>
                </a:lnTo>
                <a:lnTo>
                  <a:pt x="328" y="400"/>
                </a:lnTo>
                <a:lnTo>
                  <a:pt x="330" y="385"/>
                </a:lnTo>
                <a:lnTo>
                  <a:pt x="331" y="367"/>
                </a:lnTo>
                <a:lnTo>
                  <a:pt x="332" y="339"/>
                </a:lnTo>
                <a:lnTo>
                  <a:pt x="332" y="338"/>
                </a:lnTo>
                <a:lnTo>
                  <a:pt x="334" y="325"/>
                </a:lnTo>
                <a:lnTo>
                  <a:pt x="334" y="323"/>
                </a:lnTo>
                <a:lnTo>
                  <a:pt x="334" y="318"/>
                </a:lnTo>
                <a:lnTo>
                  <a:pt x="335" y="307"/>
                </a:lnTo>
                <a:lnTo>
                  <a:pt x="335" y="303"/>
                </a:lnTo>
                <a:lnTo>
                  <a:pt x="335" y="291"/>
                </a:lnTo>
                <a:lnTo>
                  <a:pt x="337" y="271"/>
                </a:lnTo>
                <a:lnTo>
                  <a:pt x="338" y="245"/>
                </a:lnTo>
                <a:lnTo>
                  <a:pt x="338" y="238"/>
                </a:lnTo>
                <a:lnTo>
                  <a:pt x="339" y="225"/>
                </a:lnTo>
                <a:lnTo>
                  <a:pt x="341" y="217"/>
                </a:lnTo>
                <a:lnTo>
                  <a:pt x="341" y="191"/>
                </a:lnTo>
                <a:lnTo>
                  <a:pt x="342" y="177"/>
                </a:lnTo>
                <a:lnTo>
                  <a:pt x="342" y="167"/>
                </a:lnTo>
                <a:lnTo>
                  <a:pt x="344" y="162"/>
                </a:lnTo>
                <a:lnTo>
                  <a:pt x="344" y="148"/>
                </a:lnTo>
                <a:lnTo>
                  <a:pt x="344" y="142"/>
                </a:lnTo>
                <a:lnTo>
                  <a:pt x="345" y="133"/>
                </a:lnTo>
                <a:lnTo>
                  <a:pt x="345" y="127"/>
                </a:lnTo>
                <a:lnTo>
                  <a:pt x="346" y="94"/>
                </a:lnTo>
                <a:lnTo>
                  <a:pt x="346" y="81"/>
                </a:lnTo>
                <a:lnTo>
                  <a:pt x="348" y="80"/>
                </a:lnTo>
                <a:lnTo>
                  <a:pt x="348" y="77"/>
                </a:lnTo>
                <a:lnTo>
                  <a:pt x="349" y="47"/>
                </a:lnTo>
                <a:lnTo>
                  <a:pt x="350" y="0"/>
                </a:lnTo>
                <a:lnTo>
                  <a:pt x="355" y="0"/>
                </a:lnTo>
                <a:lnTo>
                  <a:pt x="388" y="0"/>
                </a:lnTo>
                <a:lnTo>
                  <a:pt x="407" y="1"/>
                </a:lnTo>
                <a:lnTo>
                  <a:pt x="427" y="1"/>
                </a:lnTo>
                <a:lnTo>
                  <a:pt x="430" y="2"/>
                </a:lnTo>
                <a:lnTo>
                  <a:pt x="431" y="2"/>
                </a:lnTo>
                <a:lnTo>
                  <a:pt x="438" y="2"/>
                </a:lnTo>
                <a:lnTo>
                  <a:pt x="449" y="2"/>
                </a:lnTo>
                <a:lnTo>
                  <a:pt x="453" y="4"/>
                </a:lnTo>
                <a:lnTo>
                  <a:pt x="473" y="4"/>
                </a:lnTo>
                <a:lnTo>
                  <a:pt x="493" y="4"/>
                </a:lnTo>
                <a:lnTo>
                  <a:pt x="504" y="5"/>
                </a:lnTo>
                <a:lnTo>
                  <a:pt x="520" y="5"/>
                </a:lnTo>
                <a:lnTo>
                  <a:pt x="527" y="6"/>
                </a:lnTo>
                <a:lnTo>
                  <a:pt x="531" y="6"/>
                </a:lnTo>
                <a:lnTo>
                  <a:pt x="536" y="6"/>
                </a:lnTo>
                <a:lnTo>
                  <a:pt x="559" y="6"/>
                </a:lnTo>
                <a:lnTo>
                  <a:pt x="565" y="6"/>
                </a:lnTo>
                <a:lnTo>
                  <a:pt x="579" y="6"/>
                </a:lnTo>
                <a:lnTo>
                  <a:pt x="581" y="6"/>
                </a:lnTo>
                <a:lnTo>
                  <a:pt x="613" y="8"/>
                </a:lnTo>
                <a:lnTo>
                  <a:pt x="613" y="22"/>
                </a:lnTo>
                <a:lnTo>
                  <a:pt x="611" y="56"/>
                </a:lnTo>
                <a:lnTo>
                  <a:pt x="611" y="62"/>
                </a:lnTo>
                <a:lnTo>
                  <a:pt x="611" y="72"/>
                </a:lnTo>
                <a:lnTo>
                  <a:pt x="611" y="74"/>
                </a:lnTo>
                <a:lnTo>
                  <a:pt x="610" y="81"/>
                </a:lnTo>
                <a:lnTo>
                  <a:pt x="610" y="90"/>
                </a:lnTo>
                <a:lnTo>
                  <a:pt x="610" y="103"/>
                </a:lnTo>
                <a:lnTo>
                  <a:pt x="610" y="117"/>
                </a:lnTo>
                <a:lnTo>
                  <a:pt x="610" y="120"/>
                </a:lnTo>
                <a:lnTo>
                  <a:pt x="610" y="126"/>
                </a:lnTo>
                <a:lnTo>
                  <a:pt x="610" y="140"/>
                </a:lnTo>
                <a:lnTo>
                  <a:pt x="610" y="144"/>
                </a:lnTo>
                <a:lnTo>
                  <a:pt x="610" y="152"/>
                </a:lnTo>
                <a:lnTo>
                  <a:pt x="610" y="158"/>
                </a:lnTo>
                <a:lnTo>
                  <a:pt x="608" y="169"/>
                </a:lnTo>
                <a:lnTo>
                  <a:pt x="608" y="185"/>
                </a:lnTo>
                <a:lnTo>
                  <a:pt x="608" y="192"/>
                </a:lnTo>
                <a:lnTo>
                  <a:pt x="608" y="199"/>
                </a:lnTo>
                <a:lnTo>
                  <a:pt x="607" y="220"/>
                </a:lnTo>
                <a:lnTo>
                  <a:pt x="611" y="219"/>
                </a:lnTo>
                <a:lnTo>
                  <a:pt x="622" y="225"/>
                </a:lnTo>
                <a:lnTo>
                  <a:pt x="629" y="235"/>
                </a:lnTo>
                <a:lnTo>
                  <a:pt x="651" y="238"/>
                </a:lnTo>
                <a:lnTo>
                  <a:pt x="654" y="238"/>
                </a:lnTo>
                <a:lnTo>
                  <a:pt x="674" y="242"/>
                </a:lnTo>
                <a:lnTo>
                  <a:pt x="676" y="245"/>
                </a:lnTo>
                <a:lnTo>
                  <a:pt x="678" y="257"/>
                </a:lnTo>
                <a:lnTo>
                  <a:pt x="685" y="262"/>
                </a:lnTo>
                <a:lnTo>
                  <a:pt x="690" y="260"/>
                </a:lnTo>
                <a:lnTo>
                  <a:pt x="700" y="262"/>
                </a:lnTo>
                <a:lnTo>
                  <a:pt x="718" y="268"/>
                </a:lnTo>
                <a:lnTo>
                  <a:pt x="729" y="266"/>
                </a:lnTo>
                <a:lnTo>
                  <a:pt x="729" y="267"/>
                </a:lnTo>
                <a:lnTo>
                  <a:pt x="735" y="268"/>
                </a:lnTo>
                <a:lnTo>
                  <a:pt x="740" y="274"/>
                </a:lnTo>
                <a:lnTo>
                  <a:pt x="746" y="275"/>
                </a:lnTo>
                <a:lnTo>
                  <a:pt x="762" y="268"/>
                </a:lnTo>
                <a:lnTo>
                  <a:pt x="768" y="270"/>
                </a:lnTo>
                <a:lnTo>
                  <a:pt x="772" y="268"/>
                </a:lnTo>
                <a:lnTo>
                  <a:pt x="776" y="267"/>
                </a:lnTo>
                <a:lnTo>
                  <a:pt x="778" y="284"/>
                </a:lnTo>
                <a:lnTo>
                  <a:pt x="786" y="284"/>
                </a:lnTo>
                <a:lnTo>
                  <a:pt x="786" y="295"/>
                </a:lnTo>
                <a:lnTo>
                  <a:pt x="796" y="299"/>
                </a:lnTo>
                <a:lnTo>
                  <a:pt x="818" y="285"/>
                </a:lnTo>
                <a:lnTo>
                  <a:pt x="822" y="293"/>
                </a:lnTo>
                <a:lnTo>
                  <a:pt x="826" y="292"/>
                </a:lnTo>
                <a:lnTo>
                  <a:pt x="829" y="292"/>
                </a:lnTo>
                <a:lnTo>
                  <a:pt x="839" y="302"/>
                </a:lnTo>
                <a:lnTo>
                  <a:pt x="857" y="296"/>
                </a:lnTo>
                <a:lnTo>
                  <a:pt x="855" y="309"/>
                </a:lnTo>
                <a:lnTo>
                  <a:pt x="862" y="313"/>
                </a:lnTo>
                <a:lnTo>
                  <a:pt x="878" y="288"/>
                </a:lnTo>
                <a:lnTo>
                  <a:pt x="879" y="288"/>
                </a:lnTo>
                <a:lnTo>
                  <a:pt x="896" y="302"/>
                </a:lnTo>
                <a:lnTo>
                  <a:pt x="908" y="293"/>
                </a:lnTo>
                <a:lnTo>
                  <a:pt x="910" y="293"/>
                </a:lnTo>
                <a:lnTo>
                  <a:pt x="908" y="296"/>
                </a:lnTo>
                <a:lnTo>
                  <a:pt x="918" y="307"/>
                </a:lnTo>
                <a:lnTo>
                  <a:pt x="925" y="307"/>
                </a:lnTo>
                <a:lnTo>
                  <a:pt x="928" y="311"/>
                </a:lnTo>
                <a:lnTo>
                  <a:pt x="939" y="307"/>
                </a:lnTo>
                <a:lnTo>
                  <a:pt x="961" y="295"/>
                </a:lnTo>
                <a:lnTo>
                  <a:pt x="975" y="298"/>
                </a:lnTo>
                <a:lnTo>
                  <a:pt x="983" y="295"/>
                </a:lnTo>
                <a:lnTo>
                  <a:pt x="984" y="292"/>
                </a:lnTo>
                <a:lnTo>
                  <a:pt x="997" y="289"/>
                </a:lnTo>
                <a:lnTo>
                  <a:pt x="997" y="286"/>
                </a:lnTo>
                <a:lnTo>
                  <a:pt x="1000" y="288"/>
                </a:lnTo>
                <a:lnTo>
                  <a:pt x="1002" y="292"/>
                </a:lnTo>
                <a:lnTo>
                  <a:pt x="1001" y="292"/>
                </a:lnTo>
                <a:lnTo>
                  <a:pt x="1023" y="292"/>
                </a:lnTo>
                <a:lnTo>
                  <a:pt x="1026" y="292"/>
                </a:lnTo>
                <a:lnTo>
                  <a:pt x="1027" y="286"/>
                </a:lnTo>
                <a:lnTo>
                  <a:pt x="1037" y="285"/>
                </a:lnTo>
                <a:lnTo>
                  <a:pt x="1040" y="286"/>
                </a:lnTo>
                <a:lnTo>
                  <a:pt x="1040" y="289"/>
                </a:lnTo>
                <a:lnTo>
                  <a:pt x="1051" y="293"/>
                </a:lnTo>
                <a:lnTo>
                  <a:pt x="1062" y="306"/>
                </a:lnTo>
                <a:lnTo>
                  <a:pt x="1066" y="307"/>
                </a:lnTo>
                <a:lnTo>
                  <a:pt x="1066" y="305"/>
                </a:lnTo>
                <a:lnTo>
                  <a:pt x="1073" y="306"/>
                </a:lnTo>
                <a:lnTo>
                  <a:pt x="1073" y="309"/>
                </a:lnTo>
                <a:lnTo>
                  <a:pt x="1075" y="309"/>
                </a:lnTo>
                <a:lnTo>
                  <a:pt x="1073" y="310"/>
                </a:lnTo>
                <a:lnTo>
                  <a:pt x="1084" y="313"/>
                </a:lnTo>
                <a:lnTo>
                  <a:pt x="1094" y="320"/>
                </a:lnTo>
                <a:lnTo>
                  <a:pt x="1097" y="317"/>
                </a:lnTo>
                <a:lnTo>
                  <a:pt x="1106" y="327"/>
                </a:lnTo>
                <a:lnTo>
                  <a:pt x="1118" y="321"/>
                </a:lnTo>
                <a:lnTo>
                  <a:pt x="1137" y="325"/>
                </a:lnTo>
                <a:lnTo>
                  <a:pt x="1137" y="328"/>
                </a:lnTo>
                <a:lnTo>
                  <a:pt x="1137" y="345"/>
                </a:lnTo>
                <a:lnTo>
                  <a:pt x="1137" y="356"/>
                </a:lnTo>
                <a:lnTo>
                  <a:pt x="1138" y="357"/>
                </a:lnTo>
                <a:lnTo>
                  <a:pt x="1138" y="371"/>
                </a:lnTo>
                <a:lnTo>
                  <a:pt x="1140" y="382"/>
                </a:lnTo>
                <a:lnTo>
                  <a:pt x="1140" y="385"/>
                </a:lnTo>
                <a:lnTo>
                  <a:pt x="1140" y="397"/>
                </a:lnTo>
                <a:lnTo>
                  <a:pt x="1140" y="413"/>
                </a:lnTo>
                <a:lnTo>
                  <a:pt x="1140" y="414"/>
                </a:lnTo>
                <a:lnTo>
                  <a:pt x="1140" y="418"/>
                </a:lnTo>
                <a:lnTo>
                  <a:pt x="1141" y="425"/>
                </a:lnTo>
                <a:lnTo>
                  <a:pt x="1141" y="439"/>
                </a:lnTo>
                <a:lnTo>
                  <a:pt x="1143" y="451"/>
                </a:lnTo>
                <a:lnTo>
                  <a:pt x="1143" y="453"/>
                </a:lnTo>
                <a:lnTo>
                  <a:pt x="1143" y="467"/>
                </a:lnTo>
                <a:lnTo>
                  <a:pt x="1143" y="472"/>
                </a:lnTo>
                <a:lnTo>
                  <a:pt x="1144" y="493"/>
                </a:lnTo>
                <a:lnTo>
                  <a:pt x="1145" y="496"/>
                </a:lnTo>
                <a:lnTo>
                  <a:pt x="1147" y="496"/>
                </a:lnTo>
                <a:lnTo>
                  <a:pt x="1147" y="499"/>
                </a:lnTo>
                <a:lnTo>
                  <a:pt x="1159" y="510"/>
                </a:lnTo>
                <a:lnTo>
                  <a:pt x="1163" y="521"/>
                </a:lnTo>
                <a:lnTo>
                  <a:pt x="1163" y="539"/>
                </a:lnTo>
                <a:lnTo>
                  <a:pt x="1174" y="547"/>
                </a:lnTo>
                <a:lnTo>
                  <a:pt x="1173" y="549"/>
                </a:lnTo>
                <a:lnTo>
                  <a:pt x="1187" y="582"/>
                </a:lnTo>
                <a:lnTo>
                  <a:pt x="1193" y="582"/>
                </a:lnTo>
                <a:lnTo>
                  <a:pt x="1190" y="601"/>
                </a:lnTo>
                <a:lnTo>
                  <a:pt x="1193" y="615"/>
                </a:lnTo>
                <a:lnTo>
                  <a:pt x="1188" y="629"/>
                </a:lnTo>
                <a:lnTo>
                  <a:pt x="1180" y="657"/>
                </a:lnTo>
                <a:lnTo>
                  <a:pt x="1177" y="666"/>
                </a:lnTo>
                <a:lnTo>
                  <a:pt x="1177" y="668"/>
                </a:lnTo>
                <a:lnTo>
                  <a:pt x="1177" y="676"/>
                </a:lnTo>
                <a:lnTo>
                  <a:pt x="1183" y="684"/>
                </a:lnTo>
                <a:lnTo>
                  <a:pt x="1183" y="697"/>
                </a:lnTo>
                <a:lnTo>
                  <a:pt x="1181" y="705"/>
                </a:lnTo>
                <a:lnTo>
                  <a:pt x="1180" y="707"/>
                </a:lnTo>
                <a:lnTo>
                  <a:pt x="1177" y="711"/>
                </a:lnTo>
                <a:lnTo>
                  <a:pt x="1170" y="726"/>
                </a:lnTo>
                <a:lnTo>
                  <a:pt x="1166" y="727"/>
                </a:lnTo>
                <a:lnTo>
                  <a:pt x="1169" y="740"/>
                </a:lnTo>
                <a:lnTo>
                  <a:pt x="1173" y="750"/>
                </a:lnTo>
                <a:lnTo>
                  <a:pt x="1169" y="747"/>
                </a:lnTo>
                <a:lnTo>
                  <a:pt x="1154" y="747"/>
                </a:lnTo>
                <a:lnTo>
                  <a:pt x="1125" y="761"/>
                </a:lnTo>
                <a:lnTo>
                  <a:pt x="1123" y="761"/>
                </a:lnTo>
                <a:lnTo>
                  <a:pt x="1090" y="784"/>
                </a:lnTo>
                <a:lnTo>
                  <a:pt x="1084" y="783"/>
                </a:lnTo>
                <a:lnTo>
                  <a:pt x="1102" y="768"/>
                </a:lnTo>
                <a:lnTo>
                  <a:pt x="1111" y="765"/>
                </a:lnTo>
                <a:lnTo>
                  <a:pt x="1111" y="763"/>
                </a:lnTo>
                <a:lnTo>
                  <a:pt x="1100" y="762"/>
                </a:lnTo>
                <a:lnTo>
                  <a:pt x="1087" y="766"/>
                </a:lnTo>
                <a:lnTo>
                  <a:pt x="1087" y="738"/>
                </a:lnTo>
                <a:lnTo>
                  <a:pt x="1080" y="741"/>
                </a:lnTo>
                <a:lnTo>
                  <a:pt x="1076" y="751"/>
                </a:lnTo>
                <a:lnTo>
                  <a:pt x="1070" y="750"/>
                </a:lnTo>
                <a:lnTo>
                  <a:pt x="1068" y="750"/>
                </a:lnTo>
                <a:lnTo>
                  <a:pt x="1066" y="750"/>
                </a:lnTo>
                <a:lnTo>
                  <a:pt x="1063" y="755"/>
                </a:lnTo>
                <a:lnTo>
                  <a:pt x="1065" y="761"/>
                </a:lnTo>
                <a:lnTo>
                  <a:pt x="1063" y="763"/>
                </a:lnTo>
                <a:lnTo>
                  <a:pt x="1065" y="766"/>
                </a:lnTo>
                <a:lnTo>
                  <a:pt x="1073" y="769"/>
                </a:lnTo>
                <a:lnTo>
                  <a:pt x="1077" y="781"/>
                </a:lnTo>
                <a:lnTo>
                  <a:pt x="1090" y="787"/>
                </a:lnTo>
                <a:lnTo>
                  <a:pt x="1054" y="816"/>
                </a:lnTo>
                <a:lnTo>
                  <a:pt x="1030" y="838"/>
                </a:lnTo>
                <a:lnTo>
                  <a:pt x="1020" y="844"/>
                </a:lnTo>
                <a:lnTo>
                  <a:pt x="1019" y="844"/>
                </a:lnTo>
                <a:lnTo>
                  <a:pt x="982" y="866"/>
                </a:lnTo>
                <a:lnTo>
                  <a:pt x="950" y="884"/>
                </a:lnTo>
                <a:lnTo>
                  <a:pt x="937" y="894"/>
                </a:lnTo>
                <a:lnTo>
                  <a:pt x="926" y="903"/>
                </a:lnTo>
                <a:lnTo>
                  <a:pt x="915" y="910"/>
                </a:lnTo>
                <a:lnTo>
                  <a:pt x="893" y="930"/>
                </a:lnTo>
                <a:lnTo>
                  <a:pt x="876" y="951"/>
                </a:lnTo>
                <a:lnTo>
                  <a:pt x="875" y="953"/>
                </a:lnTo>
                <a:lnTo>
                  <a:pt x="876" y="953"/>
                </a:lnTo>
                <a:lnTo>
                  <a:pt x="867" y="964"/>
                </a:lnTo>
                <a:lnTo>
                  <a:pt x="858" y="981"/>
                </a:lnTo>
                <a:lnTo>
                  <a:pt x="846" y="1014"/>
                </a:lnTo>
                <a:lnTo>
                  <a:pt x="846" y="1017"/>
                </a:lnTo>
                <a:lnTo>
                  <a:pt x="844" y="1043"/>
                </a:lnTo>
                <a:lnTo>
                  <a:pt x="853" y="1088"/>
                </a:lnTo>
                <a:lnTo>
                  <a:pt x="860" y="1107"/>
                </a:lnTo>
                <a:lnTo>
                  <a:pt x="867" y="1152"/>
                </a:lnTo>
                <a:lnTo>
                  <a:pt x="846" y="1166"/>
                </a:lnTo>
                <a:lnTo>
                  <a:pt x="833" y="1164"/>
                </a:lnTo>
                <a:lnTo>
                  <a:pt x="821" y="1152"/>
                </a:lnTo>
                <a:lnTo>
                  <a:pt x="797" y="1145"/>
                </a:lnTo>
                <a:lnTo>
                  <a:pt x="760" y="1145"/>
                </a:lnTo>
                <a:lnTo>
                  <a:pt x="757" y="1139"/>
                </a:lnTo>
                <a:lnTo>
                  <a:pt x="753" y="1139"/>
                </a:lnTo>
                <a:lnTo>
                  <a:pt x="726" y="1124"/>
                </a:lnTo>
                <a:lnTo>
                  <a:pt x="718" y="1125"/>
                </a:lnTo>
                <a:lnTo>
                  <a:pt x="711" y="1120"/>
                </a:lnTo>
                <a:lnTo>
                  <a:pt x="711" y="1116"/>
                </a:lnTo>
                <a:lnTo>
                  <a:pt x="688" y="1109"/>
                </a:lnTo>
                <a:lnTo>
                  <a:pt x="671" y="1091"/>
                </a:lnTo>
                <a:lnTo>
                  <a:pt x="663" y="1062"/>
                </a:lnTo>
                <a:lnTo>
                  <a:pt x="649" y="1043"/>
                </a:lnTo>
                <a:lnTo>
                  <a:pt x="645" y="1014"/>
                </a:lnTo>
                <a:lnTo>
                  <a:pt x="640" y="989"/>
                </a:lnTo>
                <a:lnTo>
                  <a:pt x="629" y="974"/>
                </a:lnTo>
                <a:lnTo>
                  <a:pt x="617" y="967"/>
                </a:lnTo>
                <a:lnTo>
                  <a:pt x="615" y="964"/>
                </a:lnTo>
              </a:path>
            </a:pathLst>
          </a:custGeom>
          <a:solidFill>
            <a:srgbClr val="00B050"/>
          </a:solidFill>
          <a:ln w="6480">
            <a:solidFill>
              <a:schemeClr val="tx1"/>
            </a:solidFill>
            <a:round/>
          </a:ln>
        </p:spPr>
        <p:style>
          <a:lnRef idx="0">
            <a:scrgbClr r="0" g="0" b="0"/>
          </a:lnRef>
          <a:fillRef idx="0">
            <a:scrgbClr r="0" g="0" b="0"/>
          </a:fillRef>
          <a:effectRef idx="0">
            <a:scrgbClr r="0" g="0" b="0"/>
          </a:effectRef>
          <a:fontRef idx="minor"/>
        </p:style>
      </p:sp>
      <p:sp>
        <p:nvSpPr>
          <p:cNvPr id="286" name="CustomShape 51"/>
          <p:cNvSpPr/>
          <p:nvPr/>
        </p:nvSpPr>
        <p:spPr>
          <a:xfrm>
            <a:off x="6865920" y="2425320"/>
            <a:ext cx="206280" cy="339480"/>
          </a:xfrm>
          <a:custGeom>
            <a:avLst/>
            <a:gdLst/>
            <a:ahLst/>
            <a:cxnLst/>
            <a:rect l="l" t="t" r="r" b="b"/>
            <a:pathLst>
              <a:path w="146" h="273">
                <a:moveTo>
                  <a:pt x="31" y="167"/>
                </a:moveTo>
                <a:lnTo>
                  <a:pt x="30" y="182"/>
                </a:lnTo>
                <a:lnTo>
                  <a:pt x="38" y="179"/>
                </a:lnTo>
                <a:lnTo>
                  <a:pt x="51" y="211"/>
                </a:lnTo>
                <a:lnTo>
                  <a:pt x="52" y="218"/>
                </a:lnTo>
                <a:lnTo>
                  <a:pt x="55" y="231"/>
                </a:lnTo>
                <a:lnTo>
                  <a:pt x="59" y="251"/>
                </a:lnTo>
                <a:lnTo>
                  <a:pt x="62" y="262"/>
                </a:lnTo>
                <a:lnTo>
                  <a:pt x="64" y="272"/>
                </a:lnTo>
                <a:lnTo>
                  <a:pt x="64" y="270"/>
                </a:lnTo>
                <a:lnTo>
                  <a:pt x="80" y="267"/>
                </a:lnTo>
                <a:lnTo>
                  <a:pt x="82" y="267"/>
                </a:lnTo>
                <a:lnTo>
                  <a:pt x="84" y="267"/>
                </a:lnTo>
                <a:lnTo>
                  <a:pt x="84" y="266"/>
                </a:lnTo>
                <a:lnTo>
                  <a:pt x="85" y="266"/>
                </a:lnTo>
                <a:lnTo>
                  <a:pt x="91" y="266"/>
                </a:lnTo>
                <a:lnTo>
                  <a:pt x="104" y="262"/>
                </a:lnTo>
                <a:lnTo>
                  <a:pt x="124" y="259"/>
                </a:lnTo>
                <a:lnTo>
                  <a:pt x="127" y="258"/>
                </a:lnTo>
                <a:lnTo>
                  <a:pt x="116" y="236"/>
                </a:lnTo>
                <a:lnTo>
                  <a:pt x="118" y="229"/>
                </a:lnTo>
                <a:lnTo>
                  <a:pt x="116" y="211"/>
                </a:lnTo>
                <a:lnTo>
                  <a:pt x="116" y="204"/>
                </a:lnTo>
                <a:lnTo>
                  <a:pt x="111" y="176"/>
                </a:lnTo>
                <a:lnTo>
                  <a:pt x="110" y="167"/>
                </a:lnTo>
                <a:lnTo>
                  <a:pt x="113" y="164"/>
                </a:lnTo>
                <a:lnTo>
                  <a:pt x="111" y="161"/>
                </a:lnTo>
                <a:lnTo>
                  <a:pt x="114" y="147"/>
                </a:lnTo>
                <a:lnTo>
                  <a:pt x="118" y="143"/>
                </a:lnTo>
                <a:lnTo>
                  <a:pt x="118" y="118"/>
                </a:lnTo>
                <a:lnTo>
                  <a:pt x="121" y="103"/>
                </a:lnTo>
                <a:lnTo>
                  <a:pt x="118" y="100"/>
                </a:lnTo>
                <a:lnTo>
                  <a:pt x="116" y="91"/>
                </a:lnTo>
                <a:lnTo>
                  <a:pt x="118" y="81"/>
                </a:lnTo>
                <a:lnTo>
                  <a:pt x="129" y="75"/>
                </a:lnTo>
                <a:lnTo>
                  <a:pt x="131" y="73"/>
                </a:lnTo>
                <a:lnTo>
                  <a:pt x="133" y="69"/>
                </a:lnTo>
                <a:lnTo>
                  <a:pt x="145" y="55"/>
                </a:lnTo>
                <a:lnTo>
                  <a:pt x="133" y="30"/>
                </a:lnTo>
                <a:lnTo>
                  <a:pt x="139" y="11"/>
                </a:lnTo>
                <a:lnTo>
                  <a:pt x="135" y="0"/>
                </a:lnTo>
                <a:lnTo>
                  <a:pt x="107" y="9"/>
                </a:lnTo>
                <a:lnTo>
                  <a:pt x="59" y="20"/>
                </a:lnTo>
                <a:lnTo>
                  <a:pt x="11" y="33"/>
                </a:lnTo>
                <a:lnTo>
                  <a:pt x="6" y="34"/>
                </a:lnTo>
                <a:lnTo>
                  <a:pt x="0" y="35"/>
                </a:lnTo>
                <a:lnTo>
                  <a:pt x="1" y="51"/>
                </a:lnTo>
                <a:lnTo>
                  <a:pt x="9" y="81"/>
                </a:lnTo>
                <a:lnTo>
                  <a:pt x="9" y="82"/>
                </a:lnTo>
                <a:lnTo>
                  <a:pt x="12" y="84"/>
                </a:lnTo>
                <a:lnTo>
                  <a:pt x="16" y="88"/>
                </a:lnTo>
                <a:lnTo>
                  <a:pt x="22" y="113"/>
                </a:lnTo>
                <a:lnTo>
                  <a:pt x="17" y="122"/>
                </a:lnTo>
                <a:lnTo>
                  <a:pt x="17" y="135"/>
                </a:lnTo>
                <a:lnTo>
                  <a:pt x="29" y="162"/>
                </a:lnTo>
                <a:lnTo>
                  <a:pt x="31" y="167"/>
                </a:lnTo>
              </a:path>
            </a:pathLst>
          </a:custGeom>
          <a:solidFill>
            <a:srgbClr val="00B050"/>
          </a:solidFill>
          <a:ln w="6480">
            <a:solidFill>
              <a:schemeClr val="tx1"/>
            </a:solidFill>
            <a:round/>
          </a:ln>
        </p:spPr>
        <p:style>
          <a:lnRef idx="0">
            <a:scrgbClr r="0" g="0" b="0"/>
          </a:lnRef>
          <a:fillRef idx="0">
            <a:scrgbClr r="0" g="0" b="0"/>
          </a:fillRef>
          <a:effectRef idx="0">
            <a:scrgbClr r="0" g="0" b="0"/>
          </a:effectRef>
          <a:fontRef idx="minor"/>
        </p:style>
      </p:sp>
      <p:sp>
        <p:nvSpPr>
          <p:cNvPr id="287" name="CustomShape 52"/>
          <p:cNvSpPr/>
          <p:nvPr/>
        </p:nvSpPr>
        <p:spPr>
          <a:xfrm>
            <a:off x="5946480" y="3308400"/>
            <a:ext cx="937080" cy="479520"/>
          </a:xfrm>
          <a:custGeom>
            <a:avLst/>
            <a:gdLst/>
            <a:ahLst/>
            <a:cxnLst/>
            <a:rect l="l" t="t" r="r" b="b"/>
            <a:pathLst>
              <a:path w="663" h="384">
                <a:moveTo>
                  <a:pt x="603" y="213"/>
                </a:moveTo>
                <a:lnTo>
                  <a:pt x="604" y="215"/>
                </a:lnTo>
                <a:lnTo>
                  <a:pt x="606" y="213"/>
                </a:lnTo>
                <a:lnTo>
                  <a:pt x="613" y="217"/>
                </a:lnTo>
                <a:lnTo>
                  <a:pt x="616" y="230"/>
                </a:lnTo>
                <a:lnTo>
                  <a:pt x="616" y="231"/>
                </a:lnTo>
                <a:lnTo>
                  <a:pt x="616" y="233"/>
                </a:lnTo>
                <a:lnTo>
                  <a:pt x="620" y="234"/>
                </a:lnTo>
                <a:lnTo>
                  <a:pt x="627" y="234"/>
                </a:lnTo>
                <a:lnTo>
                  <a:pt x="632" y="235"/>
                </a:lnTo>
                <a:lnTo>
                  <a:pt x="642" y="231"/>
                </a:lnTo>
                <a:lnTo>
                  <a:pt x="662" y="270"/>
                </a:lnTo>
                <a:lnTo>
                  <a:pt x="650" y="271"/>
                </a:lnTo>
                <a:lnTo>
                  <a:pt x="641" y="274"/>
                </a:lnTo>
                <a:lnTo>
                  <a:pt x="630" y="277"/>
                </a:lnTo>
                <a:lnTo>
                  <a:pt x="628" y="277"/>
                </a:lnTo>
                <a:lnTo>
                  <a:pt x="625" y="277"/>
                </a:lnTo>
                <a:lnTo>
                  <a:pt x="623" y="278"/>
                </a:lnTo>
                <a:lnTo>
                  <a:pt x="620" y="278"/>
                </a:lnTo>
                <a:lnTo>
                  <a:pt x="610" y="281"/>
                </a:lnTo>
                <a:lnTo>
                  <a:pt x="609" y="281"/>
                </a:lnTo>
                <a:lnTo>
                  <a:pt x="606" y="281"/>
                </a:lnTo>
                <a:lnTo>
                  <a:pt x="588" y="285"/>
                </a:lnTo>
                <a:lnTo>
                  <a:pt x="577" y="288"/>
                </a:lnTo>
                <a:lnTo>
                  <a:pt x="574" y="288"/>
                </a:lnTo>
                <a:lnTo>
                  <a:pt x="559" y="292"/>
                </a:lnTo>
                <a:lnTo>
                  <a:pt x="556" y="294"/>
                </a:lnTo>
                <a:lnTo>
                  <a:pt x="553" y="294"/>
                </a:lnTo>
                <a:lnTo>
                  <a:pt x="546" y="295"/>
                </a:lnTo>
                <a:lnTo>
                  <a:pt x="542" y="295"/>
                </a:lnTo>
                <a:lnTo>
                  <a:pt x="521" y="301"/>
                </a:lnTo>
                <a:lnTo>
                  <a:pt x="518" y="301"/>
                </a:lnTo>
                <a:lnTo>
                  <a:pt x="503" y="303"/>
                </a:lnTo>
                <a:lnTo>
                  <a:pt x="499" y="305"/>
                </a:lnTo>
                <a:lnTo>
                  <a:pt x="496" y="305"/>
                </a:lnTo>
                <a:lnTo>
                  <a:pt x="490" y="306"/>
                </a:lnTo>
                <a:lnTo>
                  <a:pt x="486" y="308"/>
                </a:lnTo>
                <a:lnTo>
                  <a:pt x="482" y="308"/>
                </a:lnTo>
                <a:lnTo>
                  <a:pt x="479" y="309"/>
                </a:lnTo>
                <a:lnTo>
                  <a:pt x="464" y="312"/>
                </a:lnTo>
                <a:lnTo>
                  <a:pt x="461" y="312"/>
                </a:lnTo>
                <a:lnTo>
                  <a:pt x="454" y="313"/>
                </a:lnTo>
                <a:lnTo>
                  <a:pt x="450" y="315"/>
                </a:lnTo>
                <a:lnTo>
                  <a:pt x="447" y="315"/>
                </a:lnTo>
                <a:lnTo>
                  <a:pt x="443" y="316"/>
                </a:lnTo>
                <a:lnTo>
                  <a:pt x="440" y="317"/>
                </a:lnTo>
                <a:lnTo>
                  <a:pt x="429" y="319"/>
                </a:lnTo>
                <a:lnTo>
                  <a:pt x="421" y="320"/>
                </a:lnTo>
                <a:lnTo>
                  <a:pt x="420" y="320"/>
                </a:lnTo>
                <a:lnTo>
                  <a:pt x="417" y="321"/>
                </a:lnTo>
                <a:lnTo>
                  <a:pt x="415" y="321"/>
                </a:lnTo>
                <a:lnTo>
                  <a:pt x="414" y="321"/>
                </a:lnTo>
                <a:lnTo>
                  <a:pt x="413" y="321"/>
                </a:lnTo>
                <a:lnTo>
                  <a:pt x="386" y="327"/>
                </a:lnTo>
                <a:lnTo>
                  <a:pt x="379" y="328"/>
                </a:lnTo>
                <a:lnTo>
                  <a:pt x="376" y="328"/>
                </a:lnTo>
                <a:lnTo>
                  <a:pt x="367" y="331"/>
                </a:lnTo>
                <a:lnTo>
                  <a:pt x="354" y="333"/>
                </a:lnTo>
                <a:lnTo>
                  <a:pt x="350" y="334"/>
                </a:lnTo>
                <a:lnTo>
                  <a:pt x="344" y="334"/>
                </a:lnTo>
                <a:lnTo>
                  <a:pt x="337" y="335"/>
                </a:lnTo>
                <a:lnTo>
                  <a:pt x="324" y="338"/>
                </a:lnTo>
                <a:lnTo>
                  <a:pt x="314" y="339"/>
                </a:lnTo>
                <a:lnTo>
                  <a:pt x="311" y="341"/>
                </a:lnTo>
                <a:lnTo>
                  <a:pt x="310" y="341"/>
                </a:lnTo>
                <a:lnTo>
                  <a:pt x="303" y="342"/>
                </a:lnTo>
                <a:lnTo>
                  <a:pt x="287" y="344"/>
                </a:lnTo>
                <a:lnTo>
                  <a:pt x="275" y="345"/>
                </a:lnTo>
                <a:lnTo>
                  <a:pt x="271" y="346"/>
                </a:lnTo>
                <a:lnTo>
                  <a:pt x="265" y="346"/>
                </a:lnTo>
                <a:lnTo>
                  <a:pt x="261" y="348"/>
                </a:lnTo>
                <a:lnTo>
                  <a:pt x="253" y="348"/>
                </a:lnTo>
                <a:lnTo>
                  <a:pt x="247" y="349"/>
                </a:lnTo>
                <a:lnTo>
                  <a:pt x="243" y="351"/>
                </a:lnTo>
                <a:lnTo>
                  <a:pt x="241" y="351"/>
                </a:lnTo>
                <a:lnTo>
                  <a:pt x="240" y="351"/>
                </a:lnTo>
                <a:lnTo>
                  <a:pt x="239" y="351"/>
                </a:lnTo>
                <a:lnTo>
                  <a:pt x="236" y="351"/>
                </a:lnTo>
                <a:lnTo>
                  <a:pt x="223" y="352"/>
                </a:lnTo>
                <a:lnTo>
                  <a:pt x="201" y="355"/>
                </a:lnTo>
                <a:lnTo>
                  <a:pt x="198" y="356"/>
                </a:lnTo>
                <a:lnTo>
                  <a:pt x="190" y="358"/>
                </a:lnTo>
                <a:lnTo>
                  <a:pt x="187" y="358"/>
                </a:lnTo>
                <a:lnTo>
                  <a:pt x="175" y="359"/>
                </a:lnTo>
                <a:lnTo>
                  <a:pt x="171" y="359"/>
                </a:lnTo>
                <a:lnTo>
                  <a:pt x="172" y="356"/>
                </a:lnTo>
                <a:lnTo>
                  <a:pt x="164" y="358"/>
                </a:lnTo>
                <a:lnTo>
                  <a:pt x="157" y="359"/>
                </a:lnTo>
                <a:lnTo>
                  <a:pt x="148" y="359"/>
                </a:lnTo>
                <a:lnTo>
                  <a:pt x="148" y="362"/>
                </a:lnTo>
                <a:lnTo>
                  <a:pt x="130" y="364"/>
                </a:lnTo>
                <a:lnTo>
                  <a:pt x="127" y="364"/>
                </a:lnTo>
                <a:lnTo>
                  <a:pt x="125" y="366"/>
                </a:lnTo>
                <a:lnTo>
                  <a:pt x="122" y="366"/>
                </a:lnTo>
                <a:lnTo>
                  <a:pt x="120" y="366"/>
                </a:lnTo>
                <a:lnTo>
                  <a:pt x="118" y="367"/>
                </a:lnTo>
                <a:lnTo>
                  <a:pt x="111" y="367"/>
                </a:lnTo>
                <a:lnTo>
                  <a:pt x="100" y="369"/>
                </a:lnTo>
                <a:lnTo>
                  <a:pt x="91" y="371"/>
                </a:lnTo>
                <a:lnTo>
                  <a:pt x="89" y="371"/>
                </a:lnTo>
                <a:lnTo>
                  <a:pt x="87" y="371"/>
                </a:lnTo>
                <a:lnTo>
                  <a:pt x="72" y="374"/>
                </a:lnTo>
                <a:lnTo>
                  <a:pt x="68" y="374"/>
                </a:lnTo>
                <a:lnTo>
                  <a:pt x="58" y="376"/>
                </a:lnTo>
                <a:lnTo>
                  <a:pt x="36" y="378"/>
                </a:lnTo>
                <a:lnTo>
                  <a:pt x="34" y="378"/>
                </a:lnTo>
                <a:lnTo>
                  <a:pt x="18" y="381"/>
                </a:lnTo>
                <a:lnTo>
                  <a:pt x="5" y="383"/>
                </a:lnTo>
                <a:lnTo>
                  <a:pt x="2" y="383"/>
                </a:lnTo>
                <a:lnTo>
                  <a:pt x="0" y="383"/>
                </a:lnTo>
                <a:lnTo>
                  <a:pt x="4" y="381"/>
                </a:lnTo>
                <a:lnTo>
                  <a:pt x="13" y="374"/>
                </a:lnTo>
                <a:lnTo>
                  <a:pt x="18" y="374"/>
                </a:lnTo>
                <a:lnTo>
                  <a:pt x="44" y="360"/>
                </a:lnTo>
                <a:lnTo>
                  <a:pt x="44" y="358"/>
                </a:lnTo>
                <a:lnTo>
                  <a:pt x="62" y="342"/>
                </a:lnTo>
                <a:lnTo>
                  <a:pt x="62" y="341"/>
                </a:lnTo>
                <a:lnTo>
                  <a:pt x="62" y="334"/>
                </a:lnTo>
                <a:lnTo>
                  <a:pt x="72" y="327"/>
                </a:lnTo>
                <a:lnTo>
                  <a:pt x="73" y="315"/>
                </a:lnTo>
                <a:lnTo>
                  <a:pt x="84" y="305"/>
                </a:lnTo>
                <a:lnTo>
                  <a:pt x="86" y="305"/>
                </a:lnTo>
                <a:lnTo>
                  <a:pt x="94" y="298"/>
                </a:lnTo>
                <a:lnTo>
                  <a:pt x="100" y="295"/>
                </a:lnTo>
                <a:lnTo>
                  <a:pt x="104" y="291"/>
                </a:lnTo>
                <a:lnTo>
                  <a:pt x="112" y="281"/>
                </a:lnTo>
                <a:lnTo>
                  <a:pt x="120" y="270"/>
                </a:lnTo>
                <a:lnTo>
                  <a:pt x="129" y="260"/>
                </a:lnTo>
                <a:lnTo>
                  <a:pt x="133" y="262"/>
                </a:lnTo>
                <a:lnTo>
                  <a:pt x="130" y="265"/>
                </a:lnTo>
                <a:lnTo>
                  <a:pt x="134" y="277"/>
                </a:lnTo>
                <a:lnTo>
                  <a:pt x="154" y="290"/>
                </a:lnTo>
                <a:lnTo>
                  <a:pt x="159" y="294"/>
                </a:lnTo>
                <a:lnTo>
                  <a:pt x="178" y="281"/>
                </a:lnTo>
                <a:lnTo>
                  <a:pt x="183" y="274"/>
                </a:lnTo>
                <a:lnTo>
                  <a:pt x="187" y="277"/>
                </a:lnTo>
                <a:lnTo>
                  <a:pt x="194" y="281"/>
                </a:lnTo>
                <a:lnTo>
                  <a:pt x="197" y="284"/>
                </a:lnTo>
                <a:lnTo>
                  <a:pt x="204" y="277"/>
                </a:lnTo>
                <a:lnTo>
                  <a:pt x="215" y="271"/>
                </a:lnTo>
                <a:lnTo>
                  <a:pt x="216" y="273"/>
                </a:lnTo>
                <a:lnTo>
                  <a:pt x="226" y="266"/>
                </a:lnTo>
                <a:lnTo>
                  <a:pt x="223" y="262"/>
                </a:lnTo>
                <a:lnTo>
                  <a:pt x="223" y="258"/>
                </a:lnTo>
                <a:lnTo>
                  <a:pt x="232" y="262"/>
                </a:lnTo>
                <a:lnTo>
                  <a:pt x="254" y="248"/>
                </a:lnTo>
                <a:lnTo>
                  <a:pt x="257" y="252"/>
                </a:lnTo>
                <a:lnTo>
                  <a:pt x="268" y="241"/>
                </a:lnTo>
                <a:lnTo>
                  <a:pt x="272" y="230"/>
                </a:lnTo>
                <a:lnTo>
                  <a:pt x="273" y="227"/>
                </a:lnTo>
                <a:lnTo>
                  <a:pt x="271" y="224"/>
                </a:lnTo>
                <a:lnTo>
                  <a:pt x="268" y="223"/>
                </a:lnTo>
                <a:lnTo>
                  <a:pt x="265" y="220"/>
                </a:lnTo>
                <a:lnTo>
                  <a:pt x="271" y="210"/>
                </a:lnTo>
                <a:lnTo>
                  <a:pt x="273" y="198"/>
                </a:lnTo>
                <a:lnTo>
                  <a:pt x="280" y="188"/>
                </a:lnTo>
                <a:lnTo>
                  <a:pt x="285" y="184"/>
                </a:lnTo>
                <a:lnTo>
                  <a:pt x="285" y="183"/>
                </a:lnTo>
                <a:lnTo>
                  <a:pt x="287" y="174"/>
                </a:lnTo>
                <a:lnTo>
                  <a:pt x="287" y="169"/>
                </a:lnTo>
                <a:lnTo>
                  <a:pt x="292" y="158"/>
                </a:lnTo>
                <a:lnTo>
                  <a:pt x="297" y="151"/>
                </a:lnTo>
                <a:lnTo>
                  <a:pt x="299" y="141"/>
                </a:lnTo>
                <a:lnTo>
                  <a:pt x="300" y="140"/>
                </a:lnTo>
                <a:lnTo>
                  <a:pt x="303" y="113"/>
                </a:lnTo>
                <a:lnTo>
                  <a:pt x="310" y="116"/>
                </a:lnTo>
                <a:lnTo>
                  <a:pt x="319" y="126"/>
                </a:lnTo>
                <a:lnTo>
                  <a:pt x="333" y="129"/>
                </a:lnTo>
                <a:lnTo>
                  <a:pt x="337" y="123"/>
                </a:lnTo>
                <a:lnTo>
                  <a:pt x="340" y="120"/>
                </a:lnTo>
                <a:lnTo>
                  <a:pt x="340" y="117"/>
                </a:lnTo>
                <a:lnTo>
                  <a:pt x="340" y="116"/>
                </a:lnTo>
                <a:lnTo>
                  <a:pt x="347" y="87"/>
                </a:lnTo>
                <a:lnTo>
                  <a:pt x="351" y="77"/>
                </a:lnTo>
                <a:lnTo>
                  <a:pt x="351" y="76"/>
                </a:lnTo>
                <a:lnTo>
                  <a:pt x="364" y="84"/>
                </a:lnTo>
                <a:lnTo>
                  <a:pt x="369" y="66"/>
                </a:lnTo>
                <a:lnTo>
                  <a:pt x="383" y="54"/>
                </a:lnTo>
                <a:lnTo>
                  <a:pt x="383" y="47"/>
                </a:lnTo>
                <a:lnTo>
                  <a:pt x="386" y="43"/>
                </a:lnTo>
                <a:lnTo>
                  <a:pt x="390" y="38"/>
                </a:lnTo>
                <a:lnTo>
                  <a:pt x="393" y="18"/>
                </a:lnTo>
                <a:lnTo>
                  <a:pt x="392" y="0"/>
                </a:lnTo>
                <a:lnTo>
                  <a:pt x="397" y="2"/>
                </a:lnTo>
                <a:lnTo>
                  <a:pt x="400" y="4"/>
                </a:lnTo>
                <a:lnTo>
                  <a:pt x="403" y="6"/>
                </a:lnTo>
                <a:lnTo>
                  <a:pt x="410" y="9"/>
                </a:lnTo>
                <a:lnTo>
                  <a:pt x="413" y="11"/>
                </a:lnTo>
                <a:lnTo>
                  <a:pt x="421" y="16"/>
                </a:lnTo>
                <a:lnTo>
                  <a:pt x="424" y="18"/>
                </a:lnTo>
                <a:lnTo>
                  <a:pt x="424" y="19"/>
                </a:lnTo>
                <a:lnTo>
                  <a:pt x="440" y="27"/>
                </a:lnTo>
                <a:lnTo>
                  <a:pt x="443" y="13"/>
                </a:lnTo>
                <a:lnTo>
                  <a:pt x="443" y="9"/>
                </a:lnTo>
                <a:lnTo>
                  <a:pt x="446" y="5"/>
                </a:lnTo>
                <a:lnTo>
                  <a:pt x="449" y="4"/>
                </a:lnTo>
                <a:lnTo>
                  <a:pt x="453" y="5"/>
                </a:lnTo>
                <a:lnTo>
                  <a:pt x="465" y="9"/>
                </a:lnTo>
                <a:lnTo>
                  <a:pt x="470" y="12"/>
                </a:lnTo>
                <a:lnTo>
                  <a:pt x="465" y="23"/>
                </a:lnTo>
                <a:lnTo>
                  <a:pt x="479" y="27"/>
                </a:lnTo>
                <a:lnTo>
                  <a:pt x="483" y="27"/>
                </a:lnTo>
                <a:lnTo>
                  <a:pt x="490" y="29"/>
                </a:lnTo>
                <a:lnTo>
                  <a:pt x="490" y="33"/>
                </a:lnTo>
                <a:lnTo>
                  <a:pt x="500" y="34"/>
                </a:lnTo>
                <a:lnTo>
                  <a:pt x="503" y="37"/>
                </a:lnTo>
                <a:lnTo>
                  <a:pt x="510" y="43"/>
                </a:lnTo>
                <a:lnTo>
                  <a:pt x="511" y="45"/>
                </a:lnTo>
                <a:lnTo>
                  <a:pt x="513" y="51"/>
                </a:lnTo>
                <a:lnTo>
                  <a:pt x="513" y="52"/>
                </a:lnTo>
                <a:lnTo>
                  <a:pt x="514" y="55"/>
                </a:lnTo>
                <a:lnTo>
                  <a:pt x="511" y="61"/>
                </a:lnTo>
                <a:lnTo>
                  <a:pt x="509" y="63"/>
                </a:lnTo>
                <a:lnTo>
                  <a:pt x="507" y="65"/>
                </a:lnTo>
                <a:lnTo>
                  <a:pt x="509" y="69"/>
                </a:lnTo>
                <a:lnTo>
                  <a:pt x="503" y="72"/>
                </a:lnTo>
                <a:lnTo>
                  <a:pt x="503" y="70"/>
                </a:lnTo>
                <a:lnTo>
                  <a:pt x="502" y="70"/>
                </a:lnTo>
                <a:lnTo>
                  <a:pt x="499" y="72"/>
                </a:lnTo>
                <a:lnTo>
                  <a:pt x="500" y="79"/>
                </a:lnTo>
                <a:lnTo>
                  <a:pt x="497" y="86"/>
                </a:lnTo>
                <a:lnTo>
                  <a:pt x="497" y="87"/>
                </a:lnTo>
                <a:lnTo>
                  <a:pt x="497" y="94"/>
                </a:lnTo>
                <a:lnTo>
                  <a:pt x="503" y="102"/>
                </a:lnTo>
                <a:lnTo>
                  <a:pt x="506" y="104"/>
                </a:lnTo>
                <a:lnTo>
                  <a:pt x="524" y="94"/>
                </a:lnTo>
                <a:lnTo>
                  <a:pt x="528" y="105"/>
                </a:lnTo>
                <a:lnTo>
                  <a:pt x="531" y="106"/>
                </a:lnTo>
                <a:lnTo>
                  <a:pt x="534" y="111"/>
                </a:lnTo>
                <a:lnTo>
                  <a:pt x="541" y="113"/>
                </a:lnTo>
                <a:lnTo>
                  <a:pt x="561" y="112"/>
                </a:lnTo>
                <a:lnTo>
                  <a:pt x="572" y="123"/>
                </a:lnTo>
                <a:lnTo>
                  <a:pt x="599" y="133"/>
                </a:lnTo>
                <a:lnTo>
                  <a:pt x="596" y="149"/>
                </a:lnTo>
                <a:lnTo>
                  <a:pt x="598" y="156"/>
                </a:lnTo>
                <a:lnTo>
                  <a:pt x="602" y="162"/>
                </a:lnTo>
                <a:lnTo>
                  <a:pt x="584" y="163"/>
                </a:lnTo>
                <a:lnTo>
                  <a:pt x="574" y="154"/>
                </a:lnTo>
                <a:lnTo>
                  <a:pt x="568" y="151"/>
                </a:lnTo>
                <a:lnTo>
                  <a:pt x="557" y="144"/>
                </a:lnTo>
                <a:lnTo>
                  <a:pt x="556" y="144"/>
                </a:lnTo>
                <a:lnTo>
                  <a:pt x="559" y="149"/>
                </a:lnTo>
                <a:lnTo>
                  <a:pt x="566" y="154"/>
                </a:lnTo>
                <a:lnTo>
                  <a:pt x="571" y="155"/>
                </a:lnTo>
                <a:lnTo>
                  <a:pt x="579" y="167"/>
                </a:lnTo>
                <a:lnTo>
                  <a:pt x="596" y="169"/>
                </a:lnTo>
                <a:lnTo>
                  <a:pt x="598" y="174"/>
                </a:lnTo>
                <a:lnTo>
                  <a:pt x="600" y="177"/>
                </a:lnTo>
                <a:lnTo>
                  <a:pt x="606" y="174"/>
                </a:lnTo>
                <a:lnTo>
                  <a:pt x="610" y="188"/>
                </a:lnTo>
                <a:lnTo>
                  <a:pt x="600" y="191"/>
                </a:lnTo>
                <a:lnTo>
                  <a:pt x="598" y="188"/>
                </a:lnTo>
                <a:lnTo>
                  <a:pt x="595" y="192"/>
                </a:lnTo>
                <a:lnTo>
                  <a:pt x="603" y="202"/>
                </a:lnTo>
                <a:lnTo>
                  <a:pt x="592" y="208"/>
                </a:lnTo>
                <a:lnTo>
                  <a:pt x="593" y="208"/>
                </a:lnTo>
                <a:lnTo>
                  <a:pt x="603" y="206"/>
                </a:lnTo>
                <a:lnTo>
                  <a:pt x="603" y="213"/>
                </a:lnTo>
              </a:path>
            </a:pathLst>
          </a:custGeom>
          <a:noFill/>
          <a:ln w="6480">
            <a:solidFill>
              <a:schemeClr val="tx1"/>
            </a:solidFill>
            <a:round/>
          </a:ln>
        </p:spPr>
        <p:style>
          <a:lnRef idx="0">
            <a:scrgbClr r="0" g="0" b="0"/>
          </a:lnRef>
          <a:fillRef idx="0">
            <a:scrgbClr r="0" g="0" b="0"/>
          </a:fillRef>
          <a:effectRef idx="0">
            <a:scrgbClr r="0" g="0" b="0"/>
          </a:effectRef>
          <a:fontRef idx="minor"/>
        </p:style>
      </p:sp>
      <p:sp>
        <p:nvSpPr>
          <p:cNvPr id="288" name="CustomShape 53"/>
          <p:cNvSpPr/>
          <p:nvPr/>
        </p:nvSpPr>
        <p:spPr>
          <a:xfrm>
            <a:off x="6840360" y="3436200"/>
            <a:ext cx="65880" cy="138960"/>
          </a:xfrm>
          <a:custGeom>
            <a:avLst/>
            <a:gdLst/>
            <a:ahLst/>
            <a:cxnLst/>
            <a:rect l="l" t="t" r="r" b="b"/>
            <a:pathLst>
              <a:path w="48" h="113">
                <a:moveTo>
                  <a:pt x="0" y="62"/>
                </a:moveTo>
                <a:lnTo>
                  <a:pt x="0" y="96"/>
                </a:lnTo>
                <a:lnTo>
                  <a:pt x="9" y="112"/>
                </a:lnTo>
                <a:lnTo>
                  <a:pt x="9" y="107"/>
                </a:lnTo>
                <a:lnTo>
                  <a:pt x="12" y="107"/>
                </a:lnTo>
                <a:lnTo>
                  <a:pt x="11" y="109"/>
                </a:lnTo>
                <a:lnTo>
                  <a:pt x="19" y="94"/>
                </a:lnTo>
                <a:lnTo>
                  <a:pt x="25" y="66"/>
                </a:lnTo>
                <a:lnTo>
                  <a:pt x="31" y="27"/>
                </a:lnTo>
                <a:lnTo>
                  <a:pt x="34" y="20"/>
                </a:lnTo>
                <a:lnTo>
                  <a:pt x="39" y="20"/>
                </a:lnTo>
                <a:lnTo>
                  <a:pt x="47" y="0"/>
                </a:lnTo>
                <a:lnTo>
                  <a:pt x="34" y="5"/>
                </a:lnTo>
                <a:lnTo>
                  <a:pt x="28" y="6"/>
                </a:lnTo>
                <a:lnTo>
                  <a:pt x="15" y="10"/>
                </a:lnTo>
                <a:lnTo>
                  <a:pt x="14" y="16"/>
                </a:lnTo>
                <a:lnTo>
                  <a:pt x="7" y="23"/>
                </a:lnTo>
                <a:lnTo>
                  <a:pt x="14" y="24"/>
                </a:lnTo>
                <a:lnTo>
                  <a:pt x="1" y="56"/>
                </a:lnTo>
                <a:lnTo>
                  <a:pt x="0" y="62"/>
                </a:lnTo>
              </a:path>
            </a:pathLst>
          </a:custGeom>
          <a:solidFill>
            <a:schemeClr val="bg1"/>
          </a:solidFill>
          <a:ln w="6480">
            <a:solidFill>
              <a:schemeClr val="tx1"/>
            </a:solidFill>
            <a:round/>
          </a:ln>
        </p:spPr>
        <p:style>
          <a:lnRef idx="0">
            <a:scrgbClr r="0" g="0" b="0"/>
          </a:lnRef>
          <a:fillRef idx="0">
            <a:scrgbClr r="0" g="0" b="0"/>
          </a:fillRef>
          <a:effectRef idx="0">
            <a:scrgbClr r="0" g="0" b="0"/>
          </a:effectRef>
          <a:fontRef idx="minor"/>
        </p:style>
      </p:sp>
      <p:sp>
        <p:nvSpPr>
          <p:cNvPr id="289" name="CustomShape 54"/>
          <p:cNvSpPr/>
          <p:nvPr/>
        </p:nvSpPr>
        <p:spPr>
          <a:xfrm>
            <a:off x="4766760" y="2469960"/>
            <a:ext cx="641160" cy="597600"/>
          </a:xfrm>
          <a:custGeom>
            <a:avLst/>
            <a:gdLst/>
            <a:ahLst/>
            <a:cxnLst/>
            <a:rect l="l" t="t" r="r" b="b"/>
            <a:pathLst>
              <a:path w="454" h="479">
                <a:moveTo>
                  <a:pt x="343" y="466"/>
                </a:moveTo>
                <a:lnTo>
                  <a:pt x="340" y="466"/>
                </a:lnTo>
                <a:lnTo>
                  <a:pt x="335" y="468"/>
                </a:lnTo>
                <a:lnTo>
                  <a:pt x="329" y="468"/>
                </a:lnTo>
                <a:lnTo>
                  <a:pt x="321" y="468"/>
                </a:lnTo>
                <a:lnTo>
                  <a:pt x="304" y="469"/>
                </a:lnTo>
                <a:lnTo>
                  <a:pt x="295" y="471"/>
                </a:lnTo>
                <a:lnTo>
                  <a:pt x="293" y="471"/>
                </a:lnTo>
                <a:lnTo>
                  <a:pt x="285" y="471"/>
                </a:lnTo>
                <a:lnTo>
                  <a:pt x="275" y="472"/>
                </a:lnTo>
                <a:lnTo>
                  <a:pt x="259" y="472"/>
                </a:lnTo>
                <a:lnTo>
                  <a:pt x="254" y="473"/>
                </a:lnTo>
                <a:lnTo>
                  <a:pt x="252" y="473"/>
                </a:lnTo>
                <a:lnTo>
                  <a:pt x="242" y="473"/>
                </a:lnTo>
                <a:lnTo>
                  <a:pt x="235" y="473"/>
                </a:lnTo>
                <a:lnTo>
                  <a:pt x="211" y="476"/>
                </a:lnTo>
                <a:lnTo>
                  <a:pt x="207" y="476"/>
                </a:lnTo>
                <a:lnTo>
                  <a:pt x="199" y="476"/>
                </a:lnTo>
                <a:lnTo>
                  <a:pt x="195" y="478"/>
                </a:lnTo>
                <a:lnTo>
                  <a:pt x="189" y="465"/>
                </a:lnTo>
                <a:lnTo>
                  <a:pt x="185" y="462"/>
                </a:lnTo>
                <a:lnTo>
                  <a:pt x="174" y="461"/>
                </a:lnTo>
                <a:lnTo>
                  <a:pt x="159" y="453"/>
                </a:lnTo>
                <a:lnTo>
                  <a:pt x="157" y="440"/>
                </a:lnTo>
                <a:lnTo>
                  <a:pt x="151" y="429"/>
                </a:lnTo>
                <a:lnTo>
                  <a:pt x="149" y="426"/>
                </a:lnTo>
                <a:lnTo>
                  <a:pt x="148" y="419"/>
                </a:lnTo>
                <a:lnTo>
                  <a:pt x="148" y="418"/>
                </a:lnTo>
                <a:lnTo>
                  <a:pt x="156" y="399"/>
                </a:lnTo>
                <a:lnTo>
                  <a:pt x="144" y="383"/>
                </a:lnTo>
                <a:lnTo>
                  <a:pt x="144" y="382"/>
                </a:lnTo>
                <a:lnTo>
                  <a:pt x="142" y="374"/>
                </a:lnTo>
                <a:lnTo>
                  <a:pt x="142" y="372"/>
                </a:lnTo>
                <a:lnTo>
                  <a:pt x="139" y="364"/>
                </a:lnTo>
                <a:lnTo>
                  <a:pt x="137" y="361"/>
                </a:lnTo>
                <a:lnTo>
                  <a:pt x="137" y="349"/>
                </a:lnTo>
                <a:lnTo>
                  <a:pt x="138" y="346"/>
                </a:lnTo>
                <a:lnTo>
                  <a:pt x="138" y="343"/>
                </a:lnTo>
                <a:lnTo>
                  <a:pt x="134" y="336"/>
                </a:lnTo>
                <a:lnTo>
                  <a:pt x="132" y="335"/>
                </a:lnTo>
                <a:lnTo>
                  <a:pt x="126" y="326"/>
                </a:lnTo>
                <a:lnTo>
                  <a:pt x="121" y="322"/>
                </a:lnTo>
                <a:lnTo>
                  <a:pt x="121" y="321"/>
                </a:lnTo>
                <a:lnTo>
                  <a:pt x="116" y="318"/>
                </a:lnTo>
                <a:lnTo>
                  <a:pt x="112" y="318"/>
                </a:lnTo>
                <a:lnTo>
                  <a:pt x="106" y="315"/>
                </a:lnTo>
                <a:lnTo>
                  <a:pt x="99" y="308"/>
                </a:lnTo>
                <a:lnTo>
                  <a:pt x="88" y="302"/>
                </a:lnTo>
                <a:lnTo>
                  <a:pt x="85" y="296"/>
                </a:lnTo>
                <a:lnTo>
                  <a:pt x="76" y="282"/>
                </a:lnTo>
                <a:lnTo>
                  <a:pt x="69" y="279"/>
                </a:lnTo>
                <a:lnTo>
                  <a:pt x="65" y="278"/>
                </a:lnTo>
                <a:lnTo>
                  <a:pt x="58" y="277"/>
                </a:lnTo>
                <a:lnTo>
                  <a:pt x="56" y="275"/>
                </a:lnTo>
                <a:lnTo>
                  <a:pt x="51" y="271"/>
                </a:lnTo>
                <a:lnTo>
                  <a:pt x="49" y="267"/>
                </a:lnTo>
                <a:lnTo>
                  <a:pt x="49" y="266"/>
                </a:lnTo>
                <a:lnTo>
                  <a:pt x="36" y="264"/>
                </a:lnTo>
                <a:lnTo>
                  <a:pt x="19" y="252"/>
                </a:lnTo>
                <a:lnTo>
                  <a:pt x="16" y="249"/>
                </a:lnTo>
                <a:lnTo>
                  <a:pt x="12" y="246"/>
                </a:lnTo>
                <a:lnTo>
                  <a:pt x="13" y="232"/>
                </a:lnTo>
                <a:lnTo>
                  <a:pt x="12" y="218"/>
                </a:lnTo>
                <a:lnTo>
                  <a:pt x="13" y="205"/>
                </a:lnTo>
                <a:lnTo>
                  <a:pt x="12" y="196"/>
                </a:lnTo>
                <a:lnTo>
                  <a:pt x="12" y="195"/>
                </a:lnTo>
                <a:lnTo>
                  <a:pt x="12" y="192"/>
                </a:lnTo>
                <a:lnTo>
                  <a:pt x="12" y="187"/>
                </a:lnTo>
                <a:lnTo>
                  <a:pt x="13" y="164"/>
                </a:lnTo>
                <a:lnTo>
                  <a:pt x="11" y="159"/>
                </a:lnTo>
                <a:lnTo>
                  <a:pt x="0" y="151"/>
                </a:lnTo>
                <a:lnTo>
                  <a:pt x="2" y="141"/>
                </a:lnTo>
                <a:lnTo>
                  <a:pt x="9" y="128"/>
                </a:lnTo>
                <a:lnTo>
                  <a:pt x="42" y="101"/>
                </a:lnTo>
                <a:lnTo>
                  <a:pt x="41" y="92"/>
                </a:lnTo>
                <a:lnTo>
                  <a:pt x="40" y="65"/>
                </a:lnTo>
                <a:lnTo>
                  <a:pt x="40" y="55"/>
                </a:lnTo>
                <a:lnTo>
                  <a:pt x="38" y="42"/>
                </a:lnTo>
                <a:lnTo>
                  <a:pt x="38" y="38"/>
                </a:lnTo>
                <a:lnTo>
                  <a:pt x="42" y="38"/>
                </a:lnTo>
                <a:lnTo>
                  <a:pt x="54" y="27"/>
                </a:lnTo>
                <a:lnTo>
                  <a:pt x="59" y="31"/>
                </a:lnTo>
                <a:lnTo>
                  <a:pt x="60" y="33"/>
                </a:lnTo>
                <a:lnTo>
                  <a:pt x="76" y="33"/>
                </a:lnTo>
                <a:lnTo>
                  <a:pt x="94" y="24"/>
                </a:lnTo>
                <a:lnTo>
                  <a:pt x="106" y="20"/>
                </a:lnTo>
                <a:lnTo>
                  <a:pt x="119" y="11"/>
                </a:lnTo>
                <a:lnTo>
                  <a:pt x="124" y="12"/>
                </a:lnTo>
                <a:lnTo>
                  <a:pt x="142" y="0"/>
                </a:lnTo>
                <a:lnTo>
                  <a:pt x="151" y="8"/>
                </a:lnTo>
                <a:lnTo>
                  <a:pt x="142" y="22"/>
                </a:lnTo>
                <a:lnTo>
                  <a:pt x="145" y="30"/>
                </a:lnTo>
                <a:lnTo>
                  <a:pt x="141" y="36"/>
                </a:lnTo>
                <a:lnTo>
                  <a:pt x="141" y="40"/>
                </a:lnTo>
                <a:lnTo>
                  <a:pt x="151" y="34"/>
                </a:lnTo>
                <a:lnTo>
                  <a:pt x="153" y="27"/>
                </a:lnTo>
                <a:lnTo>
                  <a:pt x="169" y="38"/>
                </a:lnTo>
                <a:lnTo>
                  <a:pt x="174" y="37"/>
                </a:lnTo>
                <a:lnTo>
                  <a:pt x="178" y="40"/>
                </a:lnTo>
                <a:lnTo>
                  <a:pt x="180" y="38"/>
                </a:lnTo>
                <a:lnTo>
                  <a:pt x="195" y="45"/>
                </a:lnTo>
                <a:lnTo>
                  <a:pt x="203" y="59"/>
                </a:lnTo>
                <a:lnTo>
                  <a:pt x="218" y="65"/>
                </a:lnTo>
                <a:lnTo>
                  <a:pt x="224" y="66"/>
                </a:lnTo>
                <a:lnTo>
                  <a:pt x="283" y="77"/>
                </a:lnTo>
                <a:lnTo>
                  <a:pt x="290" y="81"/>
                </a:lnTo>
                <a:lnTo>
                  <a:pt x="295" y="83"/>
                </a:lnTo>
                <a:lnTo>
                  <a:pt x="302" y="87"/>
                </a:lnTo>
                <a:lnTo>
                  <a:pt x="310" y="87"/>
                </a:lnTo>
                <a:lnTo>
                  <a:pt x="314" y="87"/>
                </a:lnTo>
                <a:lnTo>
                  <a:pt x="320" y="90"/>
                </a:lnTo>
                <a:lnTo>
                  <a:pt x="328" y="88"/>
                </a:lnTo>
                <a:lnTo>
                  <a:pt x="347" y="90"/>
                </a:lnTo>
                <a:lnTo>
                  <a:pt x="358" y="94"/>
                </a:lnTo>
                <a:lnTo>
                  <a:pt x="361" y="98"/>
                </a:lnTo>
                <a:lnTo>
                  <a:pt x="360" y="105"/>
                </a:lnTo>
                <a:lnTo>
                  <a:pt x="364" y="108"/>
                </a:lnTo>
                <a:lnTo>
                  <a:pt x="369" y="106"/>
                </a:lnTo>
                <a:lnTo>
                  <a:pt x="369" y="108"/>
                </a:lnTo>
                <a:lnTo>
                  <a:pt x="378" y="110"/>
                </a:lnTo>
                <a:lnTo>
                  <a:pt x="380" y="112"/>
                </a:lnTo>
                <a:lnTo>
                  <a:pt x="400" y="175"/>
                </a:lnTo>
                <a:lnTo>
                  <a:pt x="407" y="178"/>
                </a:lnTo>
                <a:lnTo>
                  <a:pt x="405" y="185"/>
                </a:lnTo>
                <a:lnTo>
                  <a:pt x="405" y="188"/>
                </a:lnTo>
                <a:lnTo>
                  <a:pt x="394" y="192"/>
                </a:lnTo>
                <a:lnTo>
                  <a:pt x="382" y="218"/>
                </a:lnTo>
                <a:lnTo>
                  <a:pt x="382" y="220"/>
                </a:lnTo>
                <a:lnTo>
                  <a:pt x="380" y="225"/>
                </a:lnTo>
                <a:lnTo>
                  <a:pt x="380" y="232"/>
                </a:lnTo>
                <a:lnTo>
                  <a:pt x="390" y="232"/>
                </a:lnTo>
                <a:lnTo>
                  <a:pt x="398" y="228"/>
                </a:lnTo>
                <a:lnTo>
                  <a:pt x="400" y="225"/>
                </a:lnTo>
                <a:lnTo>
                  <a:pt x="400" y="224"/>
                </a:lnTo>
                <a:lnTo>
                  <a:pt x="403" y="216"/>
                </a:lnTo>
                <a:lnTo>
                  <a:pt x="416" y="202"/>
                </a:lnTo>
                <a:lnTo>
                  <a:pt x="430" y="178"/>
                </a:lnTo>
                <a:lnTo>
                  <a:pt x="433" y="171"/>
                </a:lnTo>
                <a:lnTo>
                  <a:pt x="441" y="162"/>
                </a:lnTo>
                <a:lnTo>
                  <a:pt x="441" y="157"/>
                </a:lnTo>
                <a:lnTo>
                  <a:pt x="450" y="151"/>
                </a:lnTo>
                <a:lnTo>
                  <a:pt x="453" y="157"/>
                </a:lnTo>
                <a:lnTo>
                  <a:pt x="429" y="221"/>
                </a:lnTo>
                <a:lnTo>
                  <a:pt x="422" y="241"/>
                </a:lnTo>
                <a:lnTo>
                  <a:pt x="419" y="260"/>
                </a:lnTo>
                <a:lnTo>
                  <a:pt x="422" y="268"/>
                </a:lnTo>
                <a:lnTo>
                  <a:pt x="412" y="296"/>
                </a:lnTo>
                <a:lnTo>
                  <a:pt x="410" y="308"/>
                </a:lnTo>
                <a:lnTo>
                  <a:pt x="414" y="322"/>
                </a:lnTo>
                <a:lnTo>
                  <a:pt x="411" y="338"/>
                </a:lnTo>
                <a:lnTo>
                  <a:pt x="408" y="346"/>
                </a:lnTo>
                <a:lnTo>
                  <a:pt x="410" y="351"/>
                </a:lnTo>
                <a:lnTo>
                  <a:pt x="404" y="365"/>
                </a:lnTo>
                <a:lnTo>
                  <a:pt x="403" y="379"/>
                </a:lnTo>
                <a:lnTo>
                  <a:pt x="404" y="385"/>
                </a:lnTo>
                <a:lnTo>
                  <a:pt x="404" y="392"/>
                </a:lnTo>
                <a:lnTo>
                  <a:pt x="407" y="405"/>
                </a:lnTo>
                <a:lnTo>
                  <a:pt x="414" y="422"/>
                </a:lnTo>
                <a:lnTo>
                  <a:pt x="418" y="432"/>
                </a:lnTo>
                <a:lnTo>
                  <a:pt x="416" y="441"/>
                </a:lnTo>
                <a:lnTo>
                  <a:pt x="416" y="446"/>
                </a:lnTo>
                <a:lnTo>
                  <a:pt x="419" y="459"/>
                </a:lnTo>
                <a:lnTo>
                  <a:pt x="404" y="461"/>
                </a:lnTo>
                <a:lnTo>
                  <a:pt x="393" y="462"/>
                </a:lnTo>
                <a:lnTo>
                  <a:pt x="387" y="462"/>
                </a:lnTo>
                <a:lnTo>
                  <a:pt x="383" y="462"/>
                </a:lnTo>
                <a:lnTo>
                  <a:pt x="379" y="464"/>
                </a:lnTo>
                <a:lnTo>
                  <a:pt x="354" y="465"/>
                </a:lnTo>
                <a:lnTo>
                  <a:pt x="350" y="466"/>
                </a:lnTo>
                <a:lnTo>
                  <a:pt x="347" y="466"/>
                </a:lnTo>
                <a:lnTo>
                  <a:pt x="344" y="466"/>
                </a:lnTo>
                <a:lnTo>
                  <a:pt x="343" y="466"/>
                </a:lnTo>
              </a:path>
            </a:pathLst>
          </a:custGeom>
          <a:noFill/>
          <a:ln w="6480">
            <a:solidFill>
              <a:schemeClr val="tx1"/>
            </a:solidFill>
            <a:round/>
          </a:ln>
        </p:spPr>
        <p:style>
          <a:lnRef idx="0">
            <a:scrgbClr r="0" g="0" b="0"/>
          </a:lnRef>
          <a:fillRef idx="0">
            <a:scrgbClr r="0" g="0" b="0"/>
          </a:fillRef>
          <a:effectRef idx="0">
            <a:scrgbClr r="0" g="0" b="0"/>
          </a:effectRef>
          <a:fontRef idx="minor"/>
        </p:style>
      </p:sp>
      <p:sp>
        <p:nvSpPr>
          <p:cNvPr id="290" name="CustomShape 55"/>
          <p:cNvSpPr/>
          <p:nvPr/>
        </p:nvSpPr>
        <p:spPr>
          <a:xfrm>
            <a:off x="5747400" y="3994560"/>
            <a:ext cx="661320" cy="609840"/>
          </a:xfrm>
          <a:custGeom>
            <a:avLst/>
            <a:gdLst/>
            <a:ahLst/>
            <a:cxnLst/>
            <a:rect l="l" t="t" r="r" b="b"/>
            <a:pathLst>
              <a:path w="469" h="489">
                <a:moveTo>
                  <a:pt x="69" y="22"/>
                </a:moveTo>
                <a:lnTo>
                  <a:pt x="72" y="22"/>
                </a:lnTo>
                <a:lnTo>
                  <a:pt x="74" y="22"/>
                </a:lnTo>
                <a:lnTo>
                  <a:pt x="77" y="20"/>
                </a:lnTo>
                <a:lnTo>
                  <a:pt x="85" y="20"/>
                </a:lnTo>
                <a:lnTo>
                  <a:pt x="98" y="19"/>
                </a:lnTo>
                <a:lnTo>
                  <a:pt x="108" y="18"/>
                </a:lnTo>
                <a:lnTo>
                  <a:pt x="112" y="16"/>
                </a:lnTo>
                <a:lnTo>
                  <a:pt x="117" y="16"/>
                </a:lnTo>
                <a:lnTo>
                  <a:pt x="128" y="13"/>
                </a:lnTo>
                <a:lnTo>
                  <a:pt x="138" y="13"/>
                </a:lnTo>
                <a:lnTo>
                  <a:pt x="144" y="12"/>
                </a:lnTo>
                <a:lnTo>
                  <a:pt x="145" y="12"/>
                </a:lnTo>
                <a:lnTo>
                  <a:pt x="171" y="9"/>
                </a:lnTo>
                <a:lnTo>
                  <a:pt x="171" y="8"/>
                </a:lnTo>
                <a:lnTo>
                  <a:pt x="178" y="6"/>
                </a:lnTo>
                <a:lnTo>
                  <a:pt x="182" y="6"/>
                </a:lnTo>
                <a:lnTo>
                  <a:pt x="184" y="6"/>
                </a:lnTo>
                <a:lnTo>
                  <a:pt x="198" y="4"/>
                </a:lnTo>
                <a:lnTo>
                  <a:pt x="210" y="1"/>
                </a:lnTo>
                <a:lnTo>
                  <a:pt x="217" y="0"/>
                </a:lnTo>
                <a:lnTo>
                  <a:pt x="216" y="8"/>
                </a:lnTo>
                <a:lnTo>
                  <a:pt x="206" y="18"/>
                </a:lnTo>
                <a:lnTo>
                  <a:pt x="200" y="34"/>
                </a:lnTo>
                <a:lnTo>
                  <a:pt x="202" y="37"/>
                </a:lnTo>
                <a:lnTo>
                  <a:pt x="210" y="42"/>
                </a:lnTo>
                <a:lnTo>
                  <a:pt x="221" y="48"/>
                </a:lnTo>
                <a:lnTo>
                  <a:pt x="224" y="51"/>
                </a:lnTo>
                <a:lnTo>
                  <a:pt x="229" y="54"/>
                </a:lnTo>
                <a:lnTo>
                  <a:pt x="231" y="55"/>
                </a:lnTo>
                <a:lnTo>
                  <a:pt x="234" y="56"/>
                </a:lnTo>
                <a:lnTo>
                  <a:pt x="235" y="55"/>
                </a:lnTo>
                <a:lnTo>
                  <a:pt x="246" y="55"/>
                </a:lnTo>
                <a:lnTo>
                  <a:pt x="250" y="65"/>
                </a:lnTo>
                <a:lnTo>
                  <a:pt x="257" y="73"/>
                </a:lnTo>
                <a:lnTo>
                  <a:pt x="260" y="74"/>
                </a:lnTo>
                <a:lnTo>
                  <a:pt x="260" y="77"/>
                </a:lnTo>
                <a:lnTo>
                  <a:pt x="261" y="81"/>
                </a:lnTo>
                <a:lnTo>
                  <a:pt x="268" y="90"/>
                </a:lnTo>
                <a:lnTo>
                  <a:pt x="274" y="95"/>
                </a:lnTo>
                <a:lnTo>
                  <a:pt x="276" y="101"/>
                </a:lnTo>
                <a:lnTo>
                  <a:pt x="278" y="101"/>
                </a:lnTo>
                <a:lnTo>
                  <a:pt x="281" y="106"/>
                </a:lnTo>
                <a:lnTo>
                  <a:pt x="299" y="116"/>
                </a:lnTo>
                <a:lnTo>
                  <a:pt x="311" y="123"/>
                </a:lnTo>
                <a:lnTo>
                  <a:pt x="315" y="130"/>
                </a:lnTo>
                <a:lnTo>
                  <a:pt x="319" y="137"/>
                </a:lnTo>
                <a:lnTo>
                  <a:pt x="325" y="140"/>
                </a:lnTo>
                <a:lnTo>
                  <a:pt x="326" y="140"/>
                </a:lnTo>
                <a:lnTo>
                  <a:pt x="333" y="142"/>
                </a:lnTo>
                <a:lnTo>
                  <a:pt x="333" y="144"/>
                </a:lnTo>
                <a:lnTo>
                  <a:pt x="335" y="144"/>
                </a:lnTo>
                <a:lnTo>
                  <a:pt x="346" y="160"/>
                </a:lnTo>
                <a:lnTo>
                  <a:pt x="353" y="166"/>
                </a:lnTo>
                <a:lnTo>
                  <a:pt x="355" y="173"/>
                </a:lnTo>
                <a:lnTo>
                  <a:pt x="365" y="177"/>
                </a:lnTo>
                <a:lnTo>
                  <a:pt x="366" y="181"/>
                </a:lnTo>
                <a:lnTo>
                  <a:pt x="369" y="184"/>
                </a:lnTo>
                <a:lnTo>
                  <a:pt x="379" y="187"/>
                </a:lnTo>
                <a:lnTo>
                  <a:pt x="386" y="191"/>
                </a:lnTo>
                <a:lnTo>
                  <a:pt x="391" y="194"/>
                </a:lnTo>
                <a:lnTo>
                  <a:pt x="391" y="202"/>
                </a:lnTo>
                <a:lnTo>
                  <a:pt x="404" y="220"/>
                </a:lnTo>
                <a:lnTo>
                  <a:pt x="405" y="234"/>
                </a:lnTo>
                <a:lnTo>
                  <a:pt x="408" y="237"/>
                </a:lnTo>
                <a:lnTo>
                  <a:pt x="409" y="237"/>
                </a:lnTo>
                <a:lnTo>
                  <a:pt x="418" y="238"/>
                </a:lnTo>
                <a:lnTo>
                  <a:pt x="436" y="263"/>
                </a:lnTo>
                <a:lnTo>
                  <a:pt x="436" y="270"/>
                </a:lnTo>
                <a:lnTo>
                  <a:pt x="436" y="273"/>
                </a:lnTo>
                <a:lnTo>
                  <a:pt x="441" y="284"/>
                </a:lnTo>
                <a:lnTo>
                  <a:pt x="451" y="284"/>
                </a:lnTo>
                <a:lnTo>
                  <a:pt x="462" y="288"/>
                </a:lnTo>
                <a:lnTo>
                  <a:pt x="465" y="288"/>
                </a:lnTo>
                <a:lnTo>
                  <a:pt x="468" y="293"/>
                </a:lnTo>
                <a:lnTo>
                  <a:pt x="455" y="310"/>
                </a:lnTo>
                <a:lnTo>
                  <a:pt x="450" y="310"/>
                </a:lnTo>
                <a:lnTo>
                  <a:pt x="452" y="314"/>
                </a:lnTo>
                <a:lnTo>
                  <a:pt x="447" y="327"/>
                </a:lnTo>
                <a:lnTo>
                  <a:pt x="444" y="327"/>
                </a:lnTo>
                <a:lnTo>
                  <a:pt x="443" y="327"/>
                </a:lnTo>
                <a:lnTo>
                  <a:pt x="441" y="328"/>
                </a:lnTo>
                <a:lnTo>
                  <a:pt x="445" y="329"/>
                </a:lnTo>
                <a:lnTo>
                  <a:pt x="448" y="338"/>
                </a:lnTo>
                <a:lnTo>
                  <a:pt x="445" y="345"/>
                </a:lnTo>
                <a:lnTo>
                  <a:pt x="443" y="343"/>
                </a:lnTo>
                <a:lnTo>
                  <a:pt x="438" y="347"/>
                </a:lnTo>
                <a:lnTo>
                  <a:pt x="438" y="350"/>
                </a:lnTo>
                <a:lnTo>
                  <a:pt x="445" y="349"/>
                </a:lnTo>
                <a:lnTo>
                  <a:pt x="440" y="366"/>
                </a:lnTo>
                <a:lnTo>
                  <a:pt x="438" y="367"/>
                </a:lnTo>
                <a:lnTo>
                  <a:pt x="441" y="375"/>
                </a:lnTo>
                <a:lnTo>
                  <a:pt x="443" y="378"/>
                </a:lnTo>
                <a:lnTo>
                  <a:pt x="434" y="392"/>
                </a:lnTo>
                <a:lnTo>
                  <a:pt x="429" y="396"/>
                </a:lnTo>
                <a:lnTo>
                  <a:pt x="432" y="395"/>
                </a:lnTo>
                <a:lnTo>
                  <a:pt x="432" y="407"/>
                </a:lnTo>
                <a:lnTo>
                  <a:pt x="429" y="408"/>
                </a:lnTo>
                <a:lnTo>
                  <a:pt x="434" y="411"/>
                </a:lnTo>
                <a:lnTo>
                  <a:pt x="436" y="440"/>
                </a:lnTo>
                <a:lnTo>
                  <a:pt x="409" y="440"/>
                </a:lnTo>
                <a:lnTo>
                  <a:pt x="396" y="438"/>
                </a:lnTo>
                <a:lnTo>
                  <a:pt x="393" y="435"/>
                </a:lnTo>
                <a:lnTo>
                  <a:pt x="382" y="445"/>
                </a:lnTo>
                <a:lnTo>
                  <a:pt x="389" y="471"/>
                </a:lnTo>
                <a:lnTo>
                  <a:pt x="387" y="486"/>
                </a:lnTo>
                <a:lnTo>
                  <a:pt x="375" y="488"/>
                </a:lnTo>
                <a:lnTo>
                  <a:pt x="369" y="474"/>
                </a:lnTo>
                <a:lnTo>
                  <a:pt x="369" y="467"/>
                </a:lnTo>
                <a:lnTo>
                  <a:pt x="365" y="467"/>
                </a:lnTo>
                <a:lnTo>
                  <a:pt x="354" y="468"/>
                </a:lnTo>
                <a:lnTo>
                  <a:pt x="350" y="468"/>
                </a:lnTo>
                <a:lnTo>
                  <a:pt x="346" y="468"/>
                </a:lnTo>
                <a:lnTo>
                  <a:pt x="343" y="468"/>
                </a:lnTo>
                <a:lnTo>
                  <a:pt x="335" y="469"/>
                </a:lnTo>
                <a:lnTo>
                  <a:pt x="326" y="471"/>
                </a:lnTo>
                <a:lnTo>
                  <a:pt x="325" y="471"/>
                </a:lnTo>
                <a:lnTo>
                  <a:pt x="319" y="471"/>
                </a:lnTo>
                <a:lnTo>
                  <a:pt x="307" y="471"/>
                </a:lnTo>
                <a:lnTo>
                  <a:pt x="283" y="472"/>
                </a:lnTo>
                <a:lnTo>
                  <a:pt x="278" y="474"/>
                </a:lnTo>
                <a:lnTo>
                  <a:pt x="274" y="474"/>
                </a:lnTo>
                <a:lnTo>
                  <a:pt x="267" y="475"/>
                </a:lnTo>
                <a:lnTo>
                  <a:pt x="264" y="475"/>
                </a:lnTo>
                <a:lnTo>
                  <a:pt x="263" y="475"/>
                </a:lnTo>
                <a:lnTo>
                  <a:pt x="260" y="475"/>
                </a:lnTo>
                <a:lnTo>
                  <a:pt x="250" y="475"/>
                </a:lnTo>
                <a:lnTo>
                  <a:pt x="240" y="476"/>
                </a:lnTo>
                <a:lnTo>
                  <a:pt x="236" y="478"/>
                </a:lnTo>
                <a:lnTo>
                  <a:pt x="234" y="478"/>
                </a:lnTo>
                <a:lnTo>
                  <a:pt x="228" y="478"/>
                </a:lnTo>
                <a:lnTo>
                  <a:pt x="216" y="478"/>
                </a:lnTo>
                <a:lnTo>
                  <a:pt x="210" y="479"/>
                </a:lnTo>
                <a:lnTo>
                  <a:pt x="203" y="481"/>
                </a:lnTo>
                <a:lnTo>
                  <a:pt x="199" y="481"/>
                </a:lnTo>
                <a:lnTo>
                  <a:pt x="196" y="481"/>
                </a:lnTo>
                <a:lnTo>
                  <a:pt x="186" y="481"/>
                </a:lnTo>
                <a:lnTo>
                  <a:pt x="181" y="482"/>
                </a:lnTo>
                <a:lnTo>
                  <a:pt x="178" y="482"/>
                </a:lnTo>
                <a:lnTo>
                  <a:pt x="175" y="482"/>
                </a:lnTo>
                <a:lnTo>
                  <a:pt x="170" y="482"/>
                </a:lnTo>
                <a:lnTo>
                  <a:pt x="160" y="483"/>
                </a:lnTo>
                <a:lnTo>
                  <a:pt x="145" y="485"/>
                </a:lnTo>
                <a:lnTo>
                  <a:pt x="124" y="486"/>
                </a:lnTo>
                <a:lnTo>
                  <a:pt x="124" y="485"/>
                </a:lnTo>
                <a:lnTo>
                  <a:pt x="109" y="458"/>
                </a:lnTo>
                <a:lnTo>
                  <a:pt x="108" y="456"/>
                </a:lnTo>
                <a:lnTo>
                  <a:pt x="108" y="454"/>
                </a:lnTo>
                <a:lnTo>
                  <a:pt x="105" y="449"/>
                </a:lnTo>
                <a:lnTo>
                  <a:pt x="102" y="443"/>
                </a:lnTo>
                <a:lnTo>
                  <a:pt x="95" y="431"/>
                </a:lnTo>
                <a:lnTo>
                  <a:pt x="95" y="424"/>
                </a:lnTo>
                <a:lnTo>
                  <a:pt x="95" y="417"/>
                </a:lnTo>
                <a:lnTo>
                  <a:pt x="96" y="403"/>
                </a:lnTo>
                <a:lnTo>
                  <a:pt x="96" y="402"/>
                </a:lnTo>
                <a:lnTo>
                  <a:pt x="94" y="389"/>
                </a:lnTo>
                <a:lnTo>
                  <a:pt x="87" y="384"/>
                </a:lnTo>
                <a:lnTo>
                  <a:pt x="85" y="375"/>
                </a:lnTo>
                <a:lnTo>
                  <a:pt x="85" y="374"/>
                </a:lnTo>
                <a:lnTo>
                  <a:pt x="84" y="374"/>
                </a:lnTo>
                <a:lnTo>
                  <a:pt x="84" y="364"/>
                </a:lnTo>
                <a:lnTo>
                  <a:pt x="84" y="361"/>
                </a:lnTo>
                <a:lnTo>
                  <a:pt x="88" y="350"/>
                </a:lnTo>
                <a:lnTo>
                  <a:pt x="88" y="349"/>
                </a:lnTo>
                <a:lnTo>
                  <a:pt x="88" y="342"/>
                </a:lnTo>
                <a:lnTo>
                  <a:pt x="87" y="335"/>
                </a:lnTo>
                <a:lnTo>
                  <a:pt x="92" y="328"/>
                </a:lnTo>
                <a:lnTo>
                  <a:pt x="98" y="323"/>
                </a:lnTo>
                <a:lnTo>
                  <a:pt x="99" y="320"/>
                </a:lnTo>
                <a:lnTo>
                  <a:pt x="90" y="313"/>
                </a:lnTo>
                <a:lnTo>
                  <a:pt x="91" y="307"/>
                </a:lnTo>
                <a:lnTo>
                  <a:pt x="88" y="293"/>
                </a:lnTo>
                <a:lnTo>
                  <a:pt x="87" y="293"/>
                </a:lnTo>
                <a:lnTo>
                  <a:pt x="78" y="284"/>
                </a:lnTo>
                <a:lnTo>
                  <a:pt x="76" y="281"/>
                </a:lnTo>
                <a:lnTo>
                  <a:pt x="73" y="270"/>
                </a:lnTo>
                <a:lnTo>
                  <a:pt x="72" y="270"/>
                </a:lnTo>
                <a:lnTo>
                  <a:pt x="72" y="268"/>
                </a:lnTo>
                <a:lnTo>
                  <a:pt x="72" y="266"/>
                </a:lnTo>
                <a:lnTo>
                  <a:pt x="66" y="256"/>
                </a:lnTo>
                <a:lnTo>
                  <a:pt x="63" y="246"/>
                </a:lnTo>
                <a:lnTo>
                  <a:pt x="62" y="244"/>
                </a:lnTo>
                <a:lnTo>
                  <a:pt x="58" y="231"/>
                </a:lnTo>
                <a:lnTo>
                  <a:pt x="58" y="230"/>
                </a:lnTo>
                <a:lnTo>
                  <a:pt x="58" y="228"/>
                </a:lnTo>
                <a:lnTo>
                  <a:pt x="55" y="220"/>
                </a:lnTo>
                <a:lnTo>
                  <a:pt x="51" y="203"/>
                </a:lnTo>
                <a:lnTo>
                  <a:pt x="48" y="196"/>
                </a:lnTo>
                <a:lnTo>
                  <a:pt x="47" y="191"/>
                </a:lnTo>
                <a:lnTo>
                  <a:pt x="45" y="189"/>
                </a:lnTo>
                <a:lnTo>
                  <a:pt x="42" y="176"/>
                </a:lnTo>
                <a:lnTo>
                  <a:pt x="41" y="173"/>
                </a:lnTo>
                <a:lnTo>
                  <a:pt x="36" y="153"/>
                </a:lnTo>
                <a:lnTo>
                  <a:pt x="36" y="151"/>
                </a:lnTo>
                <a:lnTo>
                  <a:pt x="34" y="146"/>
                </a:lnTo>
                <a:lnTo>
                  <a:pt x="31" y="140"/>
                </a:lnTo>
                <a:lnTo>
                  <a:pt x="31" y="137"/>
                </a:lnTo>
                <a:lnTo>
                  <a:pt x="30" y="133"/>
                </a:lnTo>
                <a:lnTo>
                  <a:pt x="29" y="127"/>
                </a:lnTo>
                <a:lnTo>
                  <a:pt x="26" y="119"/>
                </a:lnTo>
                <a:lnTo>
                  <a:pt x="24" y="112"/>
                </a:lnTo>
                <a:lnTo>
                  <a:pt x="22" y="106"/>
                </a:lnTo>
                <a:lnTo>
                  <a:pt x="19" y="94"/>
                </a:lnTo>
                <a:lnTo>
                  <a:pt x="16" y="87"/>
                </a:lnTo>
                <a:lnTo>
                  <a:pt x="15" y="80"/>
                </a:lnTo>
                <a:lnTo>
                  <a:pt x="12" y="73"/>
                </a:lnTo>
                <a:lnTo>
                  <a:pt x="11" y="70"/>
                </a:lnTo>
                <a:lnTo>
                  <a:pt x="8" y="56"/>
                </a:lnTo>
                <a:lnTo>
                  <a:pt x="5" y="48"/>
                </a:lnTo>
                <a:lnTo>
                  <a:pt x="4" y="44"/>
                </a:lnTo>
                <a:lnTo>
                  <a:pt x="2" y="42"/>
                </a:lnTo>
                <a:lnTo>
                  <a:pt x="0" y="31"/>
                </a:lnTo>
                <a:lnTo>
                  <a:pt x="9" y="30"/>
                </a:lnTo>
                <a:lnTo>
                  <a:pt x="12" y="30"/>
                </a:lnTo>
                <a:lnTo>
                  <a:pt x="20" y="29"/>
                </a:lnTo>
                <a:lnTo>
                  <a:pt x="22" y="29"/>
                </a:lnTo>
                <a:lnTo>
                  <a:pt x="26" y="27"/>
                </a:lnTo>
                <a:lnTo>
                  <a:pt x="29" y="27"/>
                </a:lnTo>
                <a:lnTo>
                  <a:pt x="31" y="27"/>
                </a:lnTo>
                <a:lnTo>
                  <a:pt x="55" y="24"/>
                </a:lnTo>
                <a:lnTo>
                  <a:pt x="59" y="23"/>
                </a:lnTo>
                <a:lnTo>
                  <a:pt x="66" y="23"/>
                </a:lnTo>
                <a:lnTo>
                  <a:pt x="69" y="22"/>
                </a:lnTo>
              </a:path>
            </a:pathLst>
          </a:custGeom>
          <a:solidFill>
            <a:srgbClr val="00B050"/>
          </a:solidFill>
          <a:ln w="6480">
            <a:solidFill>
              <a:schemeClr val="tx1"/>
            </a:solidFill>
            <a:round/>
          </a:ln>
        </p:spPr>
        <p:style>
          <a:lnRef idx="0">
            <a:scrgbClr r="0" g="0" b="0"/>
          </a:lnRef>
          <a:fillRef idx="0">
            <a:scrgbClr r="0" g="0" b="0"/>
          </a:fillRef>
          <a:effectRef idx="0">
            <a:scrgbClr r="0" g="0" b="0"/>
          </a:effectRef>
          <a:fontRef idx="minor"/>
        </p:style>
      </p:sp>
      <p:sp>
        <p:nvSpPr>
          <p:cNvPr id="291" name="CustomShape 56"/>
          <p:cNvSpPr/>
          <p:nvPr/>
        </p:nvSpPr>
        <p:spPr>
          <a:xfrm>
            <a:off x="2079000" y="2062080"/>
            <a:ext cx="715320" cy="1014840"/>
          </a:xfrm>
          <a:custGeom>
            <a:avLst/>
            <a:gdLst/>
            <a:ahLst/>
            <a:cxnLst/>
            <a:rect l="l" t="t" r="r" b="b"/>
            <a:pathLst>
              <a:path w="507" h="815">
                <a:moveTo>
                  <a:pt x="52" y="511"/>
                </a:moveTo>
                <a:lnTo>
                  <a:pt x="49" y="515"/>
                </a:lnTo>
                <a:lnTo>
                  <a:pt x="41" y="539"/>
                </a:lnTo>
                <a:lnTo>
                  <a:pt x="38" y="542"/>
                </a:lnTo>
                <a:lnTo>
                  <a:pt x="36" y="546"/>
                </a:lnTo>
                <a:lnTo>
                  <a:pt x="33" y="560"/>
                </a:lnTo>
                <a:lnTo>
                  <a:pt x="31" y="571"/>
                </a:lnTo>
                <a:lnTo>
                  <a:pt x="22" y="615"/>
                </a:lnTo>
                <a:lnTo>
                  <a:pt x="0" y="739"/>
                </a:lnTo>
                <a:lnTo>
                  <a:pt x="4" y="740"/>
                </a:lnTo>
                <a:lnTo>
                  <a:pt x="76" y="754"/>
                </a:lnTo>
                <a:lnTo>
                  <a:pt x="156" y="768"/>
                </a:lnTo>
                <a:lnTo>
                  <a:pt x="178" y="771"/>
                </a:lnTo>
                <a:lnTo>
                  <a:pt x="191" y="773"/>
                </a:lnTo>
                <a:lnTo>
                  <a:pt x="214" y="777"/>
                </a:lnTo>
                <a:lnTo>
                  <a:pt x="217" y="777"/>
                </a:lnTo>
                <a:lnTo>
                  <a:pt x="219" y="779"/>
                </a:lnTo>
                <a:lnTo>
                  <a:pt x="234" y="780"/>
                </a:lnTo>
                <a:lnTo>
                  <a:pt x="257" y="786"/>
                </a:lnTo>
                <a:lnTo>
                  <a:pt x="296" y="790"/>
                </a:lnTo>
                <a:lnTo>
                  <a:pt x="317" y="793"/>
                </a:lnTo>
                <a:lnTo>
                  <a:pt x="381" y="801"/>
                </a:lnTo>
                <a:lnTo>
                  <a:pt x="381" y="802"/>
                </a:lnTo>
                <a:lnTo>
                  <a:pt x="382" y="802"/>
                </a:lnTo>
                <a:lnTo>
                  <a:pt x="386" y="804"/>
                </a:lnTo>
                <a:lnTo>
                  <a:pt x="396" y="804"/>
                </a:lnTo>
                <a:lnTo>
                  <a:pt x="415" y="807"/>
                </a:lnTo>
                <a:lnTo>
                  <a:pt x="433" y="809"/>
                </a:lnTo>
                <a:lnTo>
                  <a:pt x="439" y="811"/>
                </a:lnTo>
                <a:lnTo>
                  <a:pt x="440" y="811"/>
                </a:lnTo>
                <a:lnTo>
                  <a:pt x="471" y="814"/>
                </a:lnTo>
                <a:lnTo>
                  <a:pt x="472" y="801"/>
                </a:lnTo>
                <a:lnTo>
                  <a:pt x="478" y="764"/>
                </a:lnTo>
                <a:lnTo>
                  <a:pt x="478" y="759"/>
                </a:lnTo>
                <a:lnTo>
                  <a:pt x="482" y="733"/>
                </a:lnTo>
                <a:lnTo>
                  <a:pt x="485" y="707"/>
                </a:lnTo>
                <a:lnTo>
                  <a:pt x="486" y="705"/>
                </a:lnTo>
                <a:lnTo>
                  <a:pt x="486" y="700"/>
                </a:lnTo>
                <a:lnTo>
                  <a:pt x="489" y="680"/>
                </a:lnTo>
                <a:lnTo>
                  <a:pt x="489" y="673"/>
                </a:lnTo>
                <a:lnTo>
                  <a:pt x="492" y="658"/>
                </a:lnTo>
                <a:lnTo>
                  <a:pt x="492" y="653"/>
                </a:lnTo>
                <a:lnTo>
                  <a:pt x="496" y="626"/>
                </a:lnTo>
                <a:lnTo>
                  <a:pt x="497" y="612"/>
                </a:lnTo>
                <a:lnTo>
                  <a:pt x="499" y="600"/>
                </a:lnTo>
                <a:lnTo>
                  <a:pt x="500" y="585"/>
                </a:lnTo>
                <a:lnTo>
                  <a:pt x="503" y="572"/>
                </a:lnTo>
                <a:lnTo>
                  <a:pt x="506" y="549"/>
                </a:lnTo>
                <a:lnTo>
                  <a:pt x="503" y="546"/>
                </a:lnTo>
                <a:lnTo>
                  <a:pt x="501" y="546"/>
                </a:lnTo>
                <a:lnTo>
                  <a:pt x="500" y="544"/>
                </a:lnTo>
                <a:lnTo>
                  <a:pt x="492" y="528"/>
                </a:lnTo>
                <a:lnTo>
                  <a:pt x="483" y="515"/>
                </a:lnTo>
                <a:lnTo>
                  <a:pt x="476" y="520"/>
                </a:lnTo>
                <a:lnTo>
                  <a:pt x="472" y="525"/>
                </a:lnTo>
                <a:lnTo>
                  <a:pt x="472" y="536"/>
                </a:lnTo>
                <a:lnTo>
                  <a:pt x="463" y="535"/>
                </a:lnTo>
                <a:lnTo>
                  <a:pt x="424" y="532"/>
                </a:lnTo>
                <a:lnTo>
                  <a:pt x="415" y="526"/>
                </a:lnTo>
                <a:lnTo>
                  <a:pt x="406" y="532"/>
                </a:lnTo>
                <a:lnTo>
                  <a:pt x="393" y="535"/>
                </a:lnTo>
                <a:lnTo>
                  <a:pt x="377" y="528"/>
                </a:lnTo>
                <a:lnTo>
                  <a:pt x="367" y="535"/>
                </a:lnTo>
                <a:lnTo>
                  <a:pt x="368" y="540"/>
                </a:lnTo>
                <a:lnTo>
                  <a:pt x="365" y="542"/>
                </a:lnTo>
                <a:lnTo>
                  <a:pt x="356" y="531"/>
                </a:lnTo>
                <a:lnTo>
                  <a:pt x="350" y="496"/>
                </a:lnTo>
                <a:lnTo>
                  <a:pt x="328" y="479"/>
                </a:lnTo>
                <a:lnTo>
                  <a:pt x="331" y="465"/>
                </a:lnTo>
                <a:lnTo>
                  <a:pt x="304" y="386"/>
                </a:lnTo>
                <a:lnTo>
                  <a:pt x="278" y="402"/>
                </a:lnTo>
                <a:lnTo>
                  <a:pt x="268" y="402"/>
                </a:lnTo>
                <a:lnTo>
                  <a:pt x="255" y="393"/>
                </a:lnTo>
                <a:lnTo>
                  <a:pt x="284" y="295"/>
                </a:lnTo>
                <a:lnTo>
                  <a:pt x="286" y="295"/>
                </a:lnTo>
                <a:lnTo>
                  <a:pt x="292" y="284"/>
                </a:lnTo>
                <a:lnTo>
                  <a:pt x="292" y="280"/>
                </a:lnTo>
                <a:lnTo>
                  <a:pt x="288" y="278"/>
                </a:lnTo>
                <a:lnTo>
                  <a:pt x="280" y="280"/>
                </a:lnTo>
                <a:lnTo>
                  <a:pt x="271" y="278"/>
                </a:lnTo>
                <a:lnTo>
                  <a:pt x="270" y="275"/>
                </a:lnTo>
                <a:lnTo>
                  <a:pt x="271" y="270"/>
                </a:lnTo>
                <a:lnTo>
                  <a:pt x="268" y="267"/>
                </a:lnTo>
                <a:lnTo>
                  <a:pt x="260" y="270"/>
                </a:lnTo>
                <a:lnTo>
                  <a:pt x="259" y="269"/>
                </a:lnTo>
                <a:lnTo>
                  <a:pt x="262" y="264"/>
                </a:lnTo>
                <a:lnTo>
                  <a:pt x="250" y="244"/>
                </a:lnTo>
                <a:lnTo>
                  <a:pt x="243" y="234"/>
                </a:lnTo>
                <a:lnTo>
                  <a:pt x="228" y="205"/>
                </a:lnTo>
                <a:lnTo>
                  <a:pt x="219" y="199"/>
                </a:lnTo>
                <a:lnTo>
                  <a:pt x="202" y="180"/>
                </a:lnTo>
                <a:lnTo>
                  <a:pt x="212" y="177"/>
                </a:lnTo>
                <a:lnTo>
                  <a:pt x="203" y="169"/>
                </a:lnTo>
                <a:lnTo>
                  <a:pt x="207" y="151"/>
                </a:lnTo>
                <a:lnTo>
                  <a:pt x="191" y="119"/>
                </a:lnTo>
                <a:lnTo>
                  <a:pt x="191" y="117"/>
                </a:lnTo>
                <a:lnTo>
                  <a:pt x="195" y="94"/>
                </a:lnTo>
                <a:lnTo>
                  <a:pt x="199" y="67"/>
                </a:lnTo>
                <a:lnTo>
                  <a:pt x="201" y="65"/>
                </a:lnTo>
                <a:lnTo>
                  <a:pt x="201" y="63"/>
                </a:lnTo>
                <a:lnTo>
                  <a:pt x="207" y="26"/>
                </a:lnTo>
                <a:lnTo>
                  <a:pt x="209" y="15"/>
                </a:lnTo>
                <a:lnTo>
                  <a:pt x="210" y="12"/>
                </a:lnTo>
                <a:lnTo>
                  <a:pt x="140" y="0"/>
                </a:lnTo>
                <a:lnTo>
                  <a:pt x="138" y="4"/>
                </a:lnTo>
                <a:lnTo>
                  <a:pt x="138" y="8"/>
                </a:lnTo>
                <a:lnTo>
                  <a:pt x="135" y="15"/>
                </a:lnTo>
                <a:lnTo>
                  <a:pt x="124" y="74"/>
                </a:lnTo>
                <a:lnTo>
                  <a:pt x="121" y="91"/>
                </a:lnTo>
                <a:lnTo>
                  <a:pt x="119" y="98"/>
                </a:lnTo>
                <a:lnTo>
                  <a:pt x="119" y="102"/>
                </a:lnTo>
                <a:lnTo>
                  <a:pt x="119" y="104"/>
                </a:lnTo>
                <a:lnTo>
                  <a:pt x="119" y="106"/>
                </a:lnTo>
                <a:lnTo>
                  <a:pt x="115" y="130"/>
                </a:lnTo>
                <a:lnTo>
                  <a:pt x="112" y="142"/>
                </a:lnTo>
                <a:lnTo>
                  <a:pt x="106" y="170"/>
                </a:lnTo>
                <a:lnTo>
                  <a:pt x="105" y="181"/>
                </a:lnTo>
                <a:lnTo>
                  <a:pt x="103" y="183"/>
                </a:lnTo>
                <a:lnTo>
                  <a:pt x="102" y="195"/>
                </a:lnTo>
                <a:lnTo>
                  <a:pt x="94" y="235"/>
                </a:lnTo>
                <a:lnTo>
                  <a:pt x="92" y="241"/>
                </a:lnTo>
                <a:lnTo>
                  <a:pt x="90" y="257"/>
                </a:lnTo>
                <a:lnTo>
                  <a:pt x="88" y="262"/>
                </a:lnTo>
                <a:lnTo>
                  <a:pt x="87" y="269"/>
                </a:lnTo>
                <a:lnTo>
                  <a:pt x="85" y="274"/>
                </a:lnTo>
                <a:lnTo>
                  <a:pt x="90" y="288"/>
                </a:lnTo>
                <a:lnTo>
                  <a:pt x="88" y="317"/>
                </a:lnTo>
                <a:lnTo>
                  <a:pt x="91" y="321"/>
                </a:lnTo>
                <a:lnTo>
                  <a:pt x="92" y="331"/>
                </a:lnTo>
                <a:lnTo>
                  <a:pt x="94" y="332"/>
                </a:lnTo>
                <a:lnTo>
                  <a:pt x="110" y="348"/>
                </a:lnTo>
                <a:lnTo>
                  <a:pt x="113" y="361"/>
                </a:lnTo>
                <a:lnTo>
                  <a:pt x="91" y="396"/>
                </a:lnTo>
                <a:lnTo>
                  <a:pt x="90" y="397"/>
                </a:lnTo>
                <a:lnTo>
                  <a:pt x="83" y="411"/>
                </a:lnTo>
                <a:lnTo>
                  <a:pt x="80" y="416"/>
                </a:lnTo>
                <a:lnTo>
                  <a:pt x="73" y="422"/>
                </a:lnTo>
                <a:lnTo>
                  <a:pt x="66" y="439"/>
                </a:lnTo>
                <a:lnTo>
                  <a:pt x="55" y="446"/>
                </a:lnTo>
                <a:lnTo>
                  <a:pt x="31" y="483"/>
                </a:lnTo>
                <a:lnTo>
                  <a:pt x="31" y="492"/>
                </a:lnTo>
                <a:lnTo>
                  <a:pt x="41" y="499"/>
                </a:lnTo>
                <a:lnTo>
                  <a:pt x="47" y="500"/>
                </a:lnTo>
                <a:lnTo>
                  <a:pt x="52" y="511"/>
                </a:lnTo>
              </a:path>
            </a:pathLst>
          </a:custGeom>
          <a:solidFill>
            <a:srgbClr val="00B050"/>
          </a:solidFill>
          <a:ln w="6480">
            <a:solidFill>
              <a:schemeClr val="tx1"/>
            </a:solidFill>
            <a:round/>
          </a:ln>
        </p:spPr>
        <p:style>
          <a:lnRef idx="0">
            <a:scrgbClr r="0" g="0" b="0"/>
          </a:lnRef>
          <a:fillRef idx="0">
            <a:scrgbClr r="0" g="0" b="0"/>
          </a:fillRef>
          <a:effectRef idx="0">
            <a:scrgbClr r="0" g="0" b="0"/>
          </a:effectRef>
          <a:fontRef idx="minor"/>
        </p:style>
      </p:sp>
      <p:sp>
        <p:nvSpPr>
          <p:cNvPr id="292" name="CustomShape 57"/>
          <p:cNvSpPr/>
          <p:nvPr/>
        </p:nvSpPr>
        <p:spPr>
          <a:xfrm>
            <a:off x="5258520" y="3463200"/>
            <a:ext cx="874440" cy="406800"/>
          </a:xfrm>
          <a:custGeom>
            <a:avLst/>
            <a:gdLst/>
            <a:ahLst/>
            <a:cxnLst/>
            <a:rect l="l" t="t" r="r" b="b"/>
            <a:pathLst>
              <a:path w="618" h="328">
                <a:moveTo>
                  <a:pt x="440" y="269"/>
                </a:moveTo>
                <a:lnTo>
                  <a:pt x="440" y="269"/>
                </a:lnTo>
                <a:lnTo>
                  <a:pt x="439" y="269"/>
                </a:lnTo>
                <a:lnTo>
                  <a:pt x="422" y="270"/>
                </a:lnTo>
                <a:lnTo>
                  <a:pt x="414" y="273"/>
                </a:lnTo>
                <a:lnTo>
                  <a:pt x="393" y="274"/>
                </a:lnTo>
                <a:lnTo>
                  <a:pt x="386" y="274"/>
                </a:lnTo>
                <a:lnTo>
                  <a:pt x="379" y="275"/>
                </a:lnTo>
                <a:lnTo>
                  <a:pt x="377" y="275"/>
                </a:lnTo>
                <a:lnTo>
                  <a:pt x="375" y="275"/>
                </a:lnTo>
                <a:lnTo>
                  <a:pt x="364" y="275"/>
                </a:lnTo>
                <a:lnTo>
                  <a:pt x="352" y="277"/>
                </a:lnTo>
                <a:lnTo>
                  <a:pt x="350" y="277"/>
                </a:lnTo>
                <a:lnTo>
                  <a:pt x="346" y="277"/>
                </a:lnTo>
                <a:lnTo>
                  <a:pt x="338" y="280"/>
                </a:lnTo>
                <a:lnTo>
                  <a:pt x="332" y="280"/>
                </a:lnTo>
                <a:lnTo>
                  <a:pt x="321" y="281"/>
                </a:lnTo>
                <a:lnTo>
                  <a:pt x="307" y="282"/>
                </a:lnTo>
                <a:lnTo>
                  <a:pt x="305" y="282"/>
                </a:lnTo>
                <a:lnTo>
                  <a:pt x="298" y="284"/>
                </a:lnTo>
                <a:lnTo>
                  <a:pt x="292" y="284"/>
                </a:lnTo>
                <a:lnTo>
                  <a:pt x="289" y="284"/>
                </a:lnTo>
                <a:lnTo>
                  <a:pt x="278" y="285"/>
                </a:lnTo>
                <a:lnTo>
                  <a:pt x="271" y="285"/>
                </a:lnTo>
                <a:lnTo>
                  <a:pt x="264" y="285"/>
                </a:lnTo>
                <a:lnTo>
                  <a:pt x="262" y="285"/>
                </a:lnTo>
                <a:lnTo>
                  <a:pt x="255" y="285"/>
                </a:lnTo>
                <a:lnTo>
                  <a:pt x="246" y="286"/>
                </a:lnTo>
                <a:lnTo>
                  <a:pt x="244" y="288"/>
                </a:lnTo>
                <a:lnTo>
                  <a:pt x="241" y="289"/>
                </a:lnTo>
                <a:lnTo>
                  <a:pt x="239" y="286"/>
                </a:lnTo>
                <a:lnTo>
                  <a:pt x="230" y="289"/>
                </a:lnTo>
                <a:lnTo>
                  <a:pt x="224" y="289"/>
                </a:lnTo>
                <a:lnTo>
                  <a:pt x="219" y="289"/>
                </a:lnTo>
                <a:lnTo>
                  <a:pt x="214" y="291"/>
                </a:lnTo>
                <a:lnTo>
                  <a:pt x="199" y="292"/>
                </a:lnTo>
                <a:lnTo>
                  <a:pt x="195" y="293"/>
                </a:lnTo>
                <a:lnTo>
                  <a:pt x="194" y="293"/>
                </a:lnTo>
                <a:lnTo>
                  <a:pt x="184" y="293"/>
                </a:lnTo>
                <a:lnTo>
                  <a:pt x="176" y="295"/>
                </a:lnTo>
                <a:lnTo>
                  <a:pt x="164" y="296"/>
                </a:lnTo>
                <a:lnTo>
                  <a:pt x="158" y="298"/>
                </a:lnTo>
                <a:lnTo>
                  <a:pt x="149" y="299"/>
                </a:lnTo>
                <a:lnTo>
                  <a:pt x="145" y="299"/>
                </a:lnTo>
                <a:lnTo>
                  <a:pt x="131" y="300"/>
                </a:lnTo>
                <a:lnTo>
                  <a:pt x="131" y="298"/>
                </a:lnTo>
                <a:lnTo>
                  <a:pt x="112" y="298"/>
                </a:lnTo>
                <a:lnTo>
                  <a:pt x="113" y="300"/>
                </a:lnTo>
                <a:lnTo>
                  <a:pt x="115" y="303"/>
                </a:lnTo>
                <a:lnTo>
                  <a:pt x="116" y="317"/>
                </a:lnTo>
                <a:lnTo>
                  <a:pt x="97" y="318"/>
                </a:lnTo>
                <a:lnTo>
                  <a:pt x="88" y="320"/>
                </a:lnTo>
                <a:lnTo>
                  <a:pt x="79" y="320"/>
                </a:lnTo>
                <a:lnTo>
                  <a:pt x="76" y="320"/>
                </a:lnTo>
                <a:lnTo>
                  <a:pt x="73" y="320"/>
                </a:lnTo>
                <a:lnTo>
                  <a:pt x="55" y="322"/>
                </a:lnTo>
                <a:lnTo>
                  <a:pt x="51" y="322"/>
                </a:lnTo>
                <a:lnTo>
                  <a:pt x="49" y="322"/>
                </a:lnTo>
                <a:lnTo>
                  <a:pt x="37" y="324"/>
                </a:lnTo>
                <a:lnTo>
                  <a:pt x="9" y="325"/>
                </a:lnTo>
                <a:lnTo>
                  <a:pt x="5" y="327"/>
                </a:lnTo>
                <a:lnTo>
                  <a:pt x="0" y="327"/>
                </a:lnTo>
                <a:lnTo>
                  <a:pt x="2" y="314"/>
                </a:lnTo>
                <a:lnTo>
                  <a:pt x="2" y="313"/>
                </a:lnTo>
                <a:lnTo>
                  <a:pt x="5" y="313"/>
                </a:lnTo>
                <a:lnTo>
                  <a:pt x="13" y="320"/>
                </a:lnTo>
                <a:lnTo>
                  <a:pt x="19" y="309"/>
                </a:lnTo>
                <a:lnTo>
                  <a:pt x="16" y="299"/>
                </a:lnTo>
                <a:lnTo>
                  <a:pt x="22" y="298"/>
                </a:lnTo>
                <a:lnTo>
                  <a:pt x="22" y="293"/>
                </a:lnTo>
                <a:lnTo>
                  <a:pt x="20" y="285"/>
                </a:lnTo>
                <a:lnTo>
                  <a:pt x="22" y="282"/>
                </a:lnTo>
                <a:lnTo>
                  <a:pt x="22" y="277"/>
                </a:lnTo>
                <a:lnTo>
                  <a:pt x="22" y="275"/>
                </a:lnTo>
                <a:lnTo>
                  <a:pt x="19" y="273"/>
                </a:lnTo>
                <a:lnTo>
                  <a:pt x="16" y="271"/>
                </a:lnTo>
                <a:lnTo>
                  <a:pt x="13" y="266"/>
                </a:lnTo>
                <a:lnTo>
                  <a:pt x="15" y="264"/>
                </a:lnTo>
                <a:lnTo>
                  <a:pt x="18" y="260"/>
                </a:lnTo>
                <a:lnTo>
                  <a:pt x="29" y="245"/>
                </a:lnTo>
                <a:lnTo>
                  <a:pt x="33" y="245"/>
                </a:lnTo>
                <a:lnTo>
                  <a:pt x="34" y="245"/>
                </a:lnTo>
                <a:lnTo>
                  <a:pt x="49" y="252"/>
                </a:lnTo>
                <a:lnTo>
                  <a:pt x="61" y="253"/>
                </a:lnTo>
                <a:lnTo>
                  <a:pt x="66" y="259"/>
                </a:lnTo>
                <a:lnTo>
                  <a:pt x="72" y="259"/>
                </a:lnTo>
                <a:lnTo>
                  <a:pt x="73" y="259"/>
                </a:lnTo>
                <a:lnTo>
                  <a:pt x="77" y="252"/>
                </a:lnTo>
                <a:lnTo>
                  <a:pt x="70" y="238"/>
                </a:lnTo>
                <a:lnTo>
                  <a:pt x="76" y="219"/>
                </a:lnTo>
                <a:lnTo>
                  <a:pt x="79" y="220"/>
                </a:lnTo>
                <a:lnTo>
                  <a:pt x="80" y="222"/>
                </a:lnTo>
                <a:lnTo>
                  <a:pt x="81" y="220"/>
                </a:lnTo>
                <a:lnTo>
                  <a:pt x="90" y="215"/>
                </a:lnTo>
                <a:lnTo>
                  <a:pt x="99" y="212"/>
                </a:lnTo>
                <a:lnTo>
                  <a:pt x="105" y="208"/>
                </a:lnTo>
                <a:lnTo>
                  <a:pt x="98" y="202"/>
                </a:lnTo>
                <a:lnTo>
                  <a:pt x="98" y="201"/>
                </a:lnTo>
                <a:lnTo>
                  <a:pt x="95" y="195"/>
                </a:lnTo>
                <a:lnTo>
                  <a:pt x="98" y="186"/>
                </a:lnTo>
                <a:lnTo>
                  <a:pt x="105" y="176"/>
                </a:lnTo>
                <a:lnTo>
                  <a:pt x="106" y="176"/>
                </a:lnTo>
                <a:lnTo>
                  <a:pt x="110" y="166"/>
                </a:lnTo>
                <a:lnTo>
                  <a:pt x="112" y="164"/>
                </a:lnTo>
                <a:lnTo>
                  <a:pt x="116" y="161"/>
                </a:lnTo>
                <a:lnTo>
                  <a:pt x="126" y="164"/>
                </a:lnTo>
                <a:lnTo>
                  <a:pt x="131" y="162"/>
                </a:lnTo>
                <a:lnTo>
                  <a:pt x="138" y="169"/>
                </a:lnTo>
                <a:lnTo>
                  <a:pt x="137" y="158"/>
                </a:lnTo>
                <a:lnTo>
                  <a:pt x="151" y="155"/>
                </a:lnTo>
                <a:lnTo>
                  <a:pt x="155" y="155"/>
                </a:lnTo>
                <a:lnTo>
                  <a:pt x="158" y="155"/>
                </a:lnTo>
                <a:lnTo>
                  <a:pt x="164" y="160"/>
                </a:lnTo>
                <a:lnTo>
                  <a:pt x="167" y="161"/>
                </a:lnTo>
                <a:lnTo>
                  <a:pt x="181" y="169"/>
                </a:lnTo>
                <a:lnTo>
                  <a:pt x="189" y="153"/>
                </a:lnTo>
                <a:lnTo>
                  <a:pt x="191" y="153"/>
                </a:lnTo>
                <a:lnTo>
                  <a:pt x="199" y="147"/>
                </a:lnTo>
                <a:lnTo>
                  <a:pt x="203" y="143"/>
                </a:lnTo>
                <a:lnTo>
                  <a:pt x="210" y="153"/>
                </a:lnTo>
                <a:lnTo>
                  <a:pt x="219" y="155"/>
                </a:lnTo>
                <a:lnTo>
                  <a:pt x="219" y="160"/>
                </a:lnTo>
                <a:lnTo>
                  <a:pt x="224" y="155"/>
                </a:lnTo>
                <a:lnTo>
                  <a:pt x="228" y="136"/>
                </a:lnTo>
                <a:lnTo>
                  <a:pt x="231" y="136"/>
                </a:lnTo>
                <a:lnTo>
                  <a:pt x="232" y="129"/>
                </a:lnTo>
                <a:lnTo>
                  <a:pt x="231" y="128"/>
                </a:lnTo>
                <a:lnTo>
                  <a:pt x="231" y="126"/>
                </a:lnTo>
                <a:lnTo>
                  <a:pt x="238" y="125"/>
                </a:lnTo>
                <a:lnTo>
                  <a:pt x="238" y="118"/>
                </a:lnTo>
                <a:lnTo>
                  <a:pt x="242" y="120"/>
                </a:lnTo>
                <a:lnTo>
                  <a:pt x="248" y="125"/>
                </a:lnTo>
                <a:lnTo>
                  <a:pt x="250" y="133"/>
                </a:lnTo>
                <a:lnTo>
                  <a:pt x="271" y="136"/>
                </a:lnTo>
                <a:lnTo>
                  <a:pt x="277" y="135"/>
                </a:lnTo>
                <a:lnTo>
                  <a:pt x="278" y="121"/>
                </a:lnTo>
                <a:lnTo>
                  <a:pt x="278" y="115"/>
                </a:lnTo>
                <a:lnTo>
                  <a:pt x="282" y="107"/>
                </a:lnTo>
                <a:lnTo>
                  <a:pt x="285" y="103"/>
                </a:lnTo>
                <a:lnTo>
                  <a:pt x="288" y="103"/>
                </a:lnTo>
                <a:lnTo>
                  <a:pt x="289" y="104"/>
                </a:lnTo>
                <a:lnTo>
                  <a:pt x="298" y="92"/>
                </a:lnTo>
                <a:lnTo>
                  <a:pt x="298" y="88"/>
                </a:lnTo>
                <a:lnTo>
                  <a:pt x="307" y="80"/>
                </a:lnTo>
                <a:lnTo>
                  <a:pt x="311" y="73"/>
                </a:lnTo>
                <a:lnTo>
                  <a:pt x="311" y="67"/>
                </a:lnTo>
                <a:lnTo>
                  <a:pt x="310" y="63"/>
                </a:lnTo>
                <a:lnTo>
                  <a:pt x="314" y="51"/>
                </a:lnTo>
                <a:lnTo>
                  <a:pt x="317" y="49"/>
                </a:lnTo>
                <a:lnTo>
                  <a:pt x="324" y="49"/>
                </a:lnTo>
                <a:lnTo>
                  <a:pt x="328" y="53"/>
                </a:lnTo>
                <a:lnTo>
                  <a:pt x="335" y="51"/>
                </a:lnTo>
                <a:lnTo>
                  <a:pt x="341" y="45"/>
                </a:lnTo>
                <a:lnTo>
                  <a:pt x="343" y="44"/>
                </a:lnTo>
                <a:lnTo>
                  <a:pt x="345" y="42"/>
                </a:lnTo>
                <a:lnTo>
                  <a:pt x="354" y="38"/>
                </a:lnTo>
                <a:lnTo>
                  <a:pt x="360" y="30"/>
                </a:lnTo>
                <a:lnTo>
                  <a:pt x="361" y="28"/>
                </a:lnTo>
                <a:lnTo>
                  <a:pt x="353" y="27"/>
                </a:lnTo>
                <a:lnTo>
                  <a:pt x="353" y="24"/>
                </a:lnTo>
                <a:lnTo>
                  <a:pt x="354" y="16"/>
                </a:lnTo>
                <a:lnTo>
                  <a:pt x="352" y="13"/>
                </a:lnTo>
                <a:lnTo>
                  <a:pt x="350" y="9"/>
                </a:lnTo>
                <a:lnTo>
                  <a:pt x="354" y="4"/>
                </a:lnTo>
                <a:lnTo>
                  <a:pt x="357" y="2"/>
                </a:lnTo>
                <a:lnTo>
                  <a:pt x="360" y="0"/>
                </a:lnTo>
                <a:lnTo>
                  <a:pt x="371" y="5"/>
                </a:lnTo>
                <a:lnTo>
                  <a:pt x="381" y="2"/>
                </a:lnTo>
                <a:lnTo>
                  <a:pt x="382" y="0"/>
                </a:lnTo>
                <a:lnTo>
                  <a:pt x="393" y="6"/>
                </a:lnTo>
                <a:lnTo>
                  <a:pt x="397" y="8"/>
                </a:lnTo>
                <a:lnTo>
                  <a:pt x="402" y="16"/>
                </a:lnTo>
                <a:lnTo>
                  <a:pt x="404" y="19"/>
                </a:lnTo>
                <a:lnTo>
                  <a:pt x="407" y="23"/>
                </a:lnTo>
                <a:lnTo>
                  <a:pt x="407" y="27"/>
                </a:lnTo>
                <a:lnTo>
                  <a:pt x="417" y="31"/>
                </a:lnTo>
                <a:lnTo>
                  <a:pt x="424" y="33"/>
                </a:lnTo>
                <a:lnTo>
                  <a:pt x="427" y="30"/>
                </a:lnTo>
                <a:lnTo>
                  <a:pt x="428" y="30"/>
                </a:lnTo>
                <a:lnTo>
                  <a:pt x="436" y="30"/>
                </a:lnTo>
                <a:lnTo>
                  <a:pt x="440" y="33"/>
                </a:lnTo>
                <a:lnTo>
                  <a:pt x="450" y="42"/>
                </a:lnTo>
                <a:lnTo>
                  <a:pt x="454" y="42"/>
                </a:lnTo>
                <a:lnTo>
                  <a:pt x="456" y="42"/>
                </a:lnTo>
                <a:lnTo>
                  <a:pt x="458" y="42"/>
                </a:lnTo>
                <a:lnTo>
                  <a:pt x="460" y="37"/>
                </a:lnTo>
                <a:lnTo>
                  <a:pt x="467" y="33"/>
                </a:lnTo>
                <a:lnTo>
                  <a:pt x="481" y="35"/>
                </a:lnTo>
                <a:lnTo>
                  <a:pt x="489" y="42"/>
                </a:lnTo>
                <a:lnTo>
                  <a:pt x="490" y="40"/>
                </a:lnTo>
                <a:lnTo>
                  <a:pt x="493" y="37"/>
                </a:lnTo>
                <a:lnTo>
                  <a:pt x="500" y="37"/>
                </a:lnTo>
                <a:lnTo>
                  <a:pt x="508" y="24"/>
                </a:lnTo>
                <a:lnTo>
                  <a:pt x="521" y="20"/>
                </a:lnTo>
                <a:lnTo>
                  <a:pt x="524" y="33"/>
                </a:lnTo>
                <a:lnTo>
                  <a:pt x="529" y="40"/>
                </a:lnTo>
                <a:lnTo>
                  <a:pt x="533" y="40"/>
                </a:lnTo>
                <a:lnTo>
                  <a:pt x="542" y="44"/>
                </a:lnTo>
                <a:lnTo>
                  <a:pt x="546" y="46"/>
                </a:lnTo>
                <a:lnTo>
                  <a:pt x="550" y="52"/>
                </a:lnTo>
                <a:lnTo>
                  <a:pt x="550" y="57"/>
                </a:lnTo>
                <a:lnTo>
                  <a:pt x="553" y="70"/>
                </a:lnTo>
                <a:lnTo>
                  <a:pt x="551" y="70"/>
                </a:lnTo>
                <a:lnTo>
                  <a:pt x="551" y="84"/>
                </a:lnTo>
                <a:lnTo>
                  <a:pt x="565" y="96"/>
                </a:lnTo>
                <a:lnTo>
                  <a:pt x="565" y="102"/>
                </a:lnTo>
                <a:lnTo>
                  <a:pt x="565" y="103"/>
                </a:lnTo>
                <a:lnTo>
                  <a:pt x="574" y="109"/>
                </a:lnTo>
                <a:lnTo>
                  <a:pt x="574" y="110"/>
                </a:lnTo>
                <a:lnTo>
                  <a:pt x="578" y="115"/>
                </a:lnTo>
                <a:lnTo>
                  <a:pt x="583" y="121"/>
                </a:lnTo>
                <a:lnTo>
                  <a:pt x="582" y="122"/>
                </a:lnTo>
                <a:lnTo>
                  <a:pt x="603" y="136"/>
                </a:lnTo>
                <a:lnTo>
                  <a:pt x="603" y="139"/>
                </a:lnTo>
                <a:lnTo>
                  <a:pt x="617" y="139"/>
                </a:lnTo>
                <a:lnTo>
                  <a:pt x="608" y="149"/>
                </a:lnTo>
                <a:lnTo>
                  <a:pt x="600" y="160"/>
                </a:lnTo>
                <a:lnTo>
                  <a:pt x="592" y="169"/>
                </a:lnTo>
                <a:lnTo>
                  <a:pt x="587" y="173"/>
                </a:lnTo>
                <a:lnTo>
                  <a:pt x="582" y="176"/>
                </a:lnTo>
                <a:lnTo>
                  <a:pt x="574" y="183"/>
                </a:lnTo>
                <a:lnTo>
                  <a:pt x="572" y="183"/>
                </a:lnTo>
                <a:lnTo>
                  <a:pt x="561" y="193"/>
                </a:lnTo>
                <a:lnTo>
                  <a:pt x="560" y="205"/>
                </a:lnTo>
                <a:lnTo>
                  <a:pt x="550" y="212"/>
                </a:lnTo>
                <a:lnTo>
                  <a:pt x="550" y="219"/>
                </a:lnTo>
                <a:lnTo>
                  <a:pt x="550" y="220"/>
                </a:lnTo>
                <a:lnTo>
                  <a:pt x="532" y="235"/>
                </a:lnTo>
                <a:lnTo>
                  <a:pt x="532" y="238"/>
                </a:lnTo>
                <a:lnTo>
                  <a:pt x="506" y="252"/>
                </a:lnTo>
                <a:lnTo>
                  <a:pt x="501" y="252"/>
                </a:lnTo>
                <a:lnTo>
                  <a:pt x="492" y="259"/>
                </a:lnTo>
                <a:lnTo>
                  <a:pt x="488" y="260"/>
                </a:lnTo>
                <a:lnTo>
                  <a:pt x="486" y="263"/>
                </a:lnTo>
                <a:lnTo>
                  <a:pt x="479" y="264"/>
                </a:lnTo>
                <a:lnTo>
                  <a:pt x="467" y="266"/>
                </a:lnTo>
                <a:lnTo>
                  <a:pt x="460" y="266"/>
                </a:lnTo>
                <a:lnTo>
                  <a:pt x="453" y="267"/>
                </a:lnTo>
                <a:lnTo>
                  <a:pt x="443" y="269"/>
                </a:lnTo>
                <a:lnTo>
                  <a:pt x="440" y="269"/>
                </a:lnTo>
              </a:path>
            </a:pathLst>
          </a:custGeom>
          <a:solidFill>
            <a:srgbClr val="00B050"/>
          </a:solidFill>
          <a:ln w="6480">
            <a:solidFill>
              <a:schemeClr val="tx1"/>
            </a:solidFill>
            <a:round/>
          </a:ln>
        </p:spPr>
        <p:style>
          <a:lnRef idx="0">
            <a:scrgbClr r="0" g="0" b="0"/>
          </a:lnRef>
          <a:fillRef idx="0">
            <a:scrgbClr r="0" g="0" b="0"/>
          </a:fillRef>
          <a:effectRef idx="0">
            <a:scrgbClr r="0" g="0" b="0"/>
          </a:effectRef>
          <a:fontRef idx="minor"/>
        </p:style>
      </p:sp>
      <p:sp>
        <p:nvSpPr>
          <p:cNvPr id="293" name="CustomShape 58"/>
          <p:cNvSpPr/>
          <p:nvPr/>
        </p:nvSpPr>
        <p:spPr>
          <a:xfrm>
            <a:off x="3722040" y="3422520"/>
            <a:ext cx="901440" cy="418680"/>
          </a:xfrm>
          <a:custGeom>
            <a:avLst/>
            <a:gdLst/>
            <a:ahLst/>
            <a:cxnLst/>
            <a:rect l="l" t="t" r="r" b="b"/>
            <a:pathLst>
              <a:path w="639" h="337">
                <a:moveTo>
                  <a:pt x="631" y="106"/>
                </a:moveTo>
                <a:lnTo>
                  <a:pt x="631" y="113"/>
                </a:lnTo>
                <a:lnTo>
                  <a:pt x="631" y="122"/>
                </a:lnTo>
                <a:lnTo>
                  <a:pt x="632" y="129"/>
                </a:lnTo>
                <a:lnTo>
                  <a:pt x="632" y="138"/>
                </a:lnTo>
                <a:lnTo>
                  <a:pt x="632" y="140"/>
                </a:lnTo>
                <a:lnTo>
                  <a:pt x="632" y="152"/>
                </a:lnTo>
                <a:lnTo>
                  <a:pt x="632" y="166"/>
                </a:lnTo>
                <a:lnTo>
                  <a:pt x="632" y="169"/>
                </a:lnTo>
                <a:lnTo>
                  <a:pt x="632" y="179"/>
                </a:lnTo>
                <a:lnTo>
                  <a:pt x="633" y="194"/>
                </a:lnTo>
                <a:lnTo>
                  <a:pt x="633" y="204"/>
                </a:lnTo>
                <a:lnTo>
                  <a:pt x="633" y="213"/>
                </a:lnTo>
                <a:lnTo>
                  <a:pt x="633" y="216"/>
                </a:lnTo>
                <a:lnTo>
                  <a:pt x="635" y="227"/>
                </a:lnTo>
                <a:lnTo>
                  <a:pt x="635" y="244"/>
                </a:lnTo>
                <a:lnTo>
                  <a:pt x="635" y="256"/>
                </a:lnTo>
                <a:lnTo>
                  <a:pt x="635" y="259"/>
                </a:lnTo>
                <a:lnTo>
                  <a:pt x="635" y="276"/>
                </a:lnTo>
                <a:lnTo>
                  <a:pt x="636" y="290"/>
                </a:lnTo>
                <a:lnTo>
                  <a:pt x="636" y="294"/>
                </a:lnTo>
                <a:lnTo>
                  <a:pt x="638" y="312"/>
                </a:lnTo>
                <a:lnTo>
                  <a:pt x="638" y="320"/>
                </a:lnTo>
                <a:lnTo>
                  <a:pt x="638" y="324"/>
                </a:lnTo>
                <a:lnTo>
                  <a:pt x="638" y="327"/>
                </a:lnTo>
                <a:lnTo>
                  <a:pt x="638" y="330"/>
                </a:lnTo>
                <a:lnTo>
                  <a:pt x="625" y="330"/>
                </a:lnTo>
                <a:lnTo>
                  <a:pt x="604" y="331"/>
                </a:lnTo>
                <a:lnTo>
                  <a:pt x="598" y="331"/>
                </a:lnTo>
                <a:lnTo>
                  <a:pt x="583" y="331"/>
                </a:lnTo>
                <a:lnTo>
                  <a:pt x="578" y="331"/>
                </a:lnTo>
                <a:lnTo>
                  <a:pt x="569" y="331"/>
                </a:lnTo>
                <a:lnTo>
                  <a:pt x="561" y="331"/>
                </a:lnTo>
                <a:lnTo>
                  <a:pt x="559" y="331"/>
                </a:lnTo>
                <a:lnTo>
                  <a:pt x="551" y="333"/>
                </a:lnTo>
                <a:lnTo>
                  <a:pt x="547" y="333"/>
                </a:lnTo>
                <a:lnTo>
                  <a:pt x="537" y="333"/>
                </a:lnTo>
                <a:lnTo>
                  <a:pt x="529" y="333"/>
                </a:lnTo>
                <a:lnTo>
                  <a:pt x="522" y="333"/>
                </a:lnTo>
                <a:lnTo>
                  <a:pt x="519" y="333"/>
                </a:lnTo>
                <a:lnTo>
                  <a:pt x="508" y="334"/>
                </a:lnTo>
                <a:lnTo>
                  <a:pt x="481" y="334"/>
                </a:lnTo>
                <a:lnTo>
                  <a:pt x="475" y="334"/>
                </a:lnTo>
                <a:lnTo>
                  <a:pt x="465" y="334"/>
                </a:lnTo>
                <a:lnTo>
                  <a:pt x="455" y="334"/>
                </a:lnTo>
                <a:lnTo>
                  <a:pt x="444" y="334"/>
                </a:lnTo>
                <a:lnTo>
                  <a:pt x="433" y="334"/>
                </a:lnTo>
                <a:lnTo>
                  <a:pt x="420" y="334"/>
                </a:lnTo>
                <a:lnTo>
                  <a:pt x="406" y="334"/>
                </a:lnTo>
                <a:lnTo>
                  <a:pt x="401" y="334"/>
                </a:lnTo>
                <a:lnTo>
                  <a:pt x="392" y="334"/>
                </a:lnTo>
                <a:lnTo>
                  <a:pt x="391" y="334"/>
                </a:lnTo>
                <a:lnTo>
                  <a:pt x="374" y="334"/>
                </a:lnTo>
                <a:lnTo>
                  <a:pt x="364" y="334"/>
                </a:lnTo>
                <a:lnTo>
                  <a:pt x="348" y="334"/>
                </a:lnTo>
                <a:lnTo>
                  <a:pt x="344" y="334"/>
                </a:lnTo>
                <a:lnTo>
                  <a:pt x="338" y="336"/>
                </a:lnTo>
                <a:lnTo>
                  <a:pt x="337" y="334"/>
                </a:lnTo>
                <a:lnTo>
                  <a:pt x="321" y="334"/>
                </a:lnTo>
                <a:lnTo>
                  <a:pt x="317" y="334"/>
                </a:lnTo>
                <a:lnTo>
                  <a:pt x="316" y="334"/>
                </a:lnTo>
                <a:lnTo>
                  <a:pt x="305" y="334"/>
                </a:lnTo>
                <a:lnTo>
                  <a:pt x="300" y="334"/>
                </a:lnTo>
                <a:lnTo>
                  <a:pt x="282" y="334"/>
                </a:lnTo>
                <a:lnTo>
                  <a:pt x="278" y="334"/>
                </a:lnTo>
                <a:lnTo>
                  <a:pt x="261" y="334"/>
                </a:lnTo>
                <a:lnTo>
                  <a:pt x="232" y="334"/>
                </a:lnTo>
                <a:lnTo>
                  <a:pt x="229" y="334"/>
                </a:lnTo>
                <a:lnTo>
                  <a:pt x="222" y="334"/>
                </a:lnTo>
                <a:lnTo>
                  <a:pt x="218" y="334"/>
                </a:lnTo>
                <a:lnTo>
                  <a:pt x="215" y="334"/>
                </a:lnTo>
                <a:lnTo>
                  <a:pt x="182" y="334"/>
                </a:lnTo>
                <a:lnTo>
                  <a:pt x="175" y="333"/>
                </a:lnTo>
                <a:lnTo>
                  <a:pt x="172" y="333"/>
                </a:lnTo>
                <a:lnTo>
                  <a:pt x="168" y="333"/>
                </a:lnTo>
                <a:lnTo>
                  <a:pt x="165" y="333"/>
                </a:lnTo>
                <a:lnTo>
                  <a:pt x="126" y="331"/>
                </a:lnTo>
                <a:lnTo>
                  <a:pt x="122" y="331"/>
                </a:lnTo>
                <a:lnTo>
                  <a:pt x="94" y="331"/>
                </a:lnTo>
                <a:lnTo>
                  <a:pt x="90" y="331"/>
                </a:lnTo>
                <a:lnTo>
                  <a:pt x="83" y="331"/>
                </a:lnTo>
                <a:lnTo>
                  <a:pt x="79" y="331"/>
                </a:lnTo>
                <a:lnTo>
                  <a:pt x="58" y="330"/>
                </a:lnTo>
                <a:lnTo>
                  <a:pt x="43" y="330"/>
                </a:lnTo>
                <a:lnTo>
                  <a:pt x="26" y="330"/>
                </a:lnTo>
                <a:lnTo>
                  <a:pt x="20" y="330"/>
                </a:lnTo>
                <a:lnTo>
                  <a:pt x="2" y="329"/>
                </a:lnTo>
                <a:lnTo>
                  <a:pt x="0" y="329"/>
                </a:lnTo>
                <a:lnTo>
                  <a:pt x="1" y="315"/>
                </a:lnTo>
                <a:lnTo>
                  <a:pt x="2" y="301"/>
                </a:lnTo>
                <a:lnTo>
                  <a:pt x="2" y="286"/>
                </a:lnTo>
                <a:lnTo>
                  <a:pt x="2" y="273"/>
                </a:lnTo>
                <a:lnTo>
                  <a:pt x="4" y="259"/>
                </a:lnTo>
                <a:lnTo>
                  <a:pt x="4" y="258"/>
                </a:lnTo>
                <a:lnTo>
                  <a:pt x="4" y="247"/>
                </a:lnTo>
                <a:lnTo>
                  <a:pt x="5" y="219"/>
                </a:lnTo>
                <a:lnTo>
                  <a:pt x="5" y="205"/>
                </a:lnTo>
                <a:lnTo>
                  <a:pt x="6" y="190"/>
                </a:lnTo>
                <a:lnTo>
                  <a:pt x="6" y="179"/>
                </a:lnTo>
                <a:lnTo>
                  <a:pt x="6" y="170"/>
                </a:lnTo>
                <a:lnTo>
                  <a:pt x="6" y="152"/>
                </a:lnTo>
                <a:lnTo>
                  <a:pt x="6" y="149"/>
                </a:lnTo>
                <a:lnTo>
                  <a:pt x="8" y="143"/>
                </a:lnTo>
                <a:lnTo>
                  <a:pt x="8" y="131"/>
                </a:lnTo>
                <a:lnTo>
                  <a:pt x="9" y="109"/>
                </a:lnTo>
                <a:lnTo>
                  <a:pt x="9" y="105"/>
                </a:lnTo>
                <a:lnTo>
                  <a:pt x="9" y="101"/>
                </a:lnTo>
                <a:lnTo>
                  <a:pt x="9" y="95"/>
                </a:lnTo>
                <a:lnTo>
                  <a:pt x="11" y="69"/>
                </a:lnTo>
                <a:lnTo>
                  <a:pt x="11" y="55"/>
                </a:lnTo>
                <a:lnTo>
                  <a:pt x="12" y="48"/>
                </a:lnTo>
                <a:lnTo>
                  <a:pt x="12" y="47"/>
                </a:lnTo>
                <a:lnTo>
                  <a:pt x="13" y="0"/>
                </a:lnTo>
                <a:lnTo>
                  <a:pt x="66" y="2"/>
                </a:lnTo>
                <a:lnTo>
                  <a:pt x="69" y="2"/>
                </a:lnTo>
                <a:lnTo>
                  <a:pt x="73" y="2"/>
                </a:lnTo>
                <a:lnTo>
                  <a:pt x="89" y="2"/>
                </a:lnTo>
                <a:lnTo>
                  <a:pt x="110" y="2"/>
                </a:lnTo>
                <a:lnTo>
                  <a:pt x="119" y="4"/>
                </a:lnTo>
                <a:lnTo>
                  <a:pt x="122" y="4"/>
                </a:lnTo>
                <a:lnTo>
                  <a:pt x="136" y="4"/>
                </a:lnTo>
                <a:lnTo>
                  <a:pt x="151" y="4"/>
                </a:lnTo>
                <a:lnTo>
                  <a:pt x="167" y="5"/>
                </a:lnTo>
                <a:lnTo>
                  <a:pt x="168" y="5"/>
                </a:lnTo>
                <a:lnTo>
                  <a:pt x="172" y="5"/>
                </a:lnTo>
                <a:lnTo>
                  <a:pt x="197" y="5"/>
                </a:lnTo>
                <a:lnTo>
                  <a:pt x="213" y="5"/>
                </a:lnTo>
                <a:lnTo>
                  <a:pt x="234" y="5"/>
                </a:lnTo>
                <a:lnTo>
                  <a:pt x="239" y="5"/>
                </a:lnTo>
                <a:lnTo>
                  <a:pt x="250" y="5"/>
                </a:lnTo>
                <a:lnTo>
                  <a:pt x="254" y="5"/>
                </a:lnTo>
                <a:lnTo>
                  <a:pt x="259" y="6"/>
                </a:lnTo>
                <a:lnTo>
                  <a:pt x="275" y="6"/>
                </a:lnTo>
                <a:lnTo>
                  <a:pt x="285" y="6"/>
                </a:lnTo>
                <a:lnTo>
                  <a:pt x="288" y="6"/>
                </a:lnTo>
                <a:lnTo>
                  <a:pt x="295" y="6"/>
                </a:lnTo>
                <a:lnTo>
                  <a:pt x="306" y="6"/>
                </a:lnTo>
                <a:lnTo>
                  <a:pt x="316" y="6"/>
                </a:lnTo>
                <a:lnTo>
                  <a:pt x="324" y="6"/>
                </a:lnTo>
                <a:lnTo>
                  <a:pt x="337" y="6"/>
                </a:lnTo>
                <a:lnTo>
                  <a:pt x="348" y="6"/>
                </a:lnTo>
                <a:lnTo>
                  <a:pt x="352" y="6"/>
                </a:lnTo>
                <a:lnTo>
                  <a:pt x="358" y="6"/>
                </a:lnTo>
                <a:lnTo>
                  <a:pt x="362" y="6"/>
                </a:lnTo>
                <a:lnTo>
                  <a:pt x="378" y="6"/>
                </a:lnTo>
                <a:lnTo>
                  <a:pt x="399" y="6"/>
                </a:lnTo>
                <a:lnTo>
                  <a:pt x="409" y="6"/>
                </a:lnTo>
                <a:lnTo>
                  <a:pt x="419" y="6"/>
                </a:lnTo>
                <a:lnTo>
                  <a:pt x="437" y="6"/>
                </a:lnTo>
                <a:lnTo>
                  <a:pt x="440" y="6"/>
                </a:lnTo>
                <a:lnTo>
                  <a:pt x="445" y="5"/>
                </a:lnTo>
                <a:lnTo>
                  <a:pt x="451" y="5"/>
                </a:lnTo>
                <a:lnTo>
                  <a:pt x="472" y="5"/>
                </a:lnTo>
                <a:lnTo>
                  <a:pt x="475" y="5"/>
                </a:lnTo>
                <a:lnTo>
                  <a:pt x="481" y="5"/>
                </a:lnTo>
                <a:lnTo>
                  <a:pt x="491" y="5"/>
                </a:lnTo>
                <a:lnTo>
                  <a:pt x="493" y="5"/>
                </a:lnTo>
                <a:lnTo>
                  <a:pt x="502" y="5"/>
                </a:lnTo>
                <a:lnTo>
                  <a:pt x="511" y="5"/>
                </a:lnTo>
                <a:lnTo>
                  <a:pt x="512" y="5"/>
                </a:lnTo>
                <a:lnTo>
                  <a:pt x="522" y="5"/>
                </a:lnTo>
                <a:lnTo>
                  <a:pt x="529" y="5"/>
                </a:lnTo>
                <a:lnTo>
                  <a:pt x="566" y="4"/>
                </a:lnTo>
                <a:lnTo>
                  <a:pt x="569" y="4"/>
                </a:lnTo>
                <a:lnTo>
                  <a:pt x="585" y="16"/>
                </a:lnTo>
                <a:lnTo>
                  <a:pt x="593" y="16"/>
                </a:lnTo>
                <a:lnTo>
                  <a:pt x="596" y="15"/>
                </a:lnTo>
                <a:lnTo>
                  <a:pt x="601" y="16"/>
                </a:lnTo>
                <a:lnTo>
                  <a:pt x="605" y="22"/>
                </a:lnTo>
                <a:lnTo>
                  <a:pt x="605" y="31"/>
                </a:lnTo>
                <a:lnTo>
                  <a:pt x="596" y="38"/>
                </a:lnTo>
                <a:lnTo>
                  <a:pt x="592" y="44"/>
                </a:lnTo>
                <a:lnTo>
                  <a:pt x="587" y="55"/>
                </a:lnTo>
                <a:lnTo>
                  <a:pt x="592" y="58"/>
                </a:lnTo>
                <a:lnTo>
                  <a:pt x="596" y="63"/>
                </a:lnTo>
                <a:lnTo>
                  <a:pt x="598" y="66"/>
                </a:lnTo>
                <a:lnTo>
                  <a:pt x="607" y="72"/>
                </a:lnTo>
                <a:lnTo>
                  <a:pt x="608" y="81"/>
                </a:lnTo>
                <a:lnTo>
                  <a:pt x="615" y="90"/>
                </a:lnTo>
                <a:lnTo>
                  <a:pt x="618" y="93"/>
                </a:lnTo>
                <a:lnTo>
                  <a:pt x="629" y="94"/>
                </a:lnTo>
                <a:lnTo>
                  <a:pt x="631" y="94"/>
                </a:lnTo>
                <a:lnTo>
                  <a:pt x="631" y="97"/>
                </a:lnTo>
                <a:lnTo>
                  <a:pt x="631" y="98"/>
                </a:lnTo>
                <a:lnTo>
                  <a:pt x="631" y="99"/>
                </a:lnTo>
                <a:lnTo>
                  <a:pt x="631" y="106"/>
                </a:lnTo>
              </a:path>
            </a:pathLst>
          </a:custGeom>
          <a:solidFill>
            <a:srgbClr val="00B050"/>
          </a:solidFill>
          <a:ln w="6480">
            <a:solidFill>
              <a:schemeClr val="tx1"/>
            </a:solidFill>
            <a:round/>
          </a:ln>
        </p:spPr>
        <p:style>
          <a:lnRef idx="0">
            <a:scrgbClr r="0" g="0" b="0"/>
          </a:lnRef>
          <a:fillRef idx="0">
            <a:scrgbClr r="0" g="0" b="0"/>
          </a:fillRef>
          <a:effectRef idx="0">
            <a:scrgbClr r="0" g="0" b="0"/>
          </a:effectRef>
          <a:fontRef idx="minor"/>
        </p:style>
      </p:sp>
      <p:sp>
        <p:nvSpPr>
          <p:cNvPr id="294" name="CustomShape 59"/>
          <p:cNvSpPr/>
          <p:nvPr/>
        </p:nvSpPr>
        <p:spPr>
          <a:xfrm>
            <a:off x="4718520" y="4362120"/>
            <a:ext cx="686880" cy="536040"/>
          </a:xfrm>
          <a:custGeom>
            <a:avLst/>
            <a:gdLst/>
            <a:ahLst/>
            <a:cxnLst/>
            <a:rect l="l" t="t" r="r" b="b"/>
            <a:pathLst>
              <a:path w="487" h="430">
                <a:moveTo>
                  <a:pt x="272" y="217"/>
                </a:moveTo>
                <a:lnTo>
                  <a:pt x="281" y="217"/>
                </a:lnTo>
                <a:lnTo>
                  <a:pt x="287" y="217"/>
                </a:lnTo>
                <a:lnTo>
                  <a:pt x="302" y="216"/>
                </a:lnTo>
                <a:lnTo>
                  <a:pt x="309" y="215"/>
                </a:lnTo>
                <a:lnTo>
                  <a:pt x="315" y="215"/>
                </a:lnTo>
                <a:lnTo>
                  <a:pt x="327" y="215"/>
                </a:lnTo>
                <a:lnTo>
                  <a:pt x="329" y="213"/>
                </a:lnTo>
                <a:lnTo>
                  <a:pt x="333" y="213"/>
                </a:lnTo>
                <a:lnTo>
                  <a:pt x="344" y="212"/>
                </a:lnTo>
                <a:lnTo>
                  <a:pt x="347" y="212"/>
                </a:lnTo>
                <a:lnTo>
                  <a:pt x="355" y="212"/>
                </a:lnTo>
                <a:lnTo>
                  <a:pt x="367" y="211"/>
                </a:lnTo>
                <a:lnTo>
                  <a:pt x="394" y="208"/>
                </a:lnTo>
                <a:lnTo>
                  <a:pt x="401" y="208"/>
                </a:lnTo>
                <a:lnTo>
                  <a:pt x="404" y="208"/>
                </a:lnTo>
                <a:lnTo>
                  <a:pt x="402" y="216"/>
                </a:lnTo>
                <a:lnTo>
                  <a:pt x="397" y="236"/>
                </a:lnTo>
                <a:lnTo>
                  <a:pt x="395" y="245"/>
                </a:lnTo>
                <a:lnTo>
                  <a:pt x="405" y="262"/>
                </a:lnTo>
                <a:lnTo>
                  <a:pt x="406" y="262"/>
                </a:lnTo>
                <a:lnTo>
                  <a:pt x="412" y="267"/>
                </a:lnTo>
                <a:lnTo>
                  <a:pt x="420" y="288"/>
                </a:lnTo>
                <a:lnTo>
                  <a:pt x="430" y="295"/>
                </a:lnTo>
                <a:lnTo>
                  <a:pt x="420" y="299"/>
                </a:lnTo>
                <a:lnTo>
                  <a:pt x="411" y="313"/>
                </a:lnTo>
                <a:lnTo>
                  <a:pt x="401" y="316"/>
                </a:lnTo>
                <a:lnTo>
                  <a:pt x="411" y="323"/>
                </a:lnTo>
                <a:lnTo>
                  <a:pt x="416" y="330"/>
                </a:lnTo>
                <a:lnTo>
                  <a:pt x="423" y="330"/>
                </a:lnTo>
                <a:lnTo>
                  <a:pt x="429" y="315"/>
                </a:lnTo>
                <a:lnTo>
                  <a:pt x="434" y="312"/>
                </a:lnTo>
                <a:lnTo>
                  <a:pt x="445" y="308"/>
                </a:lnTo>
                <a:lnTo>
                  <a:pt x="462" y="295"/>
                </a:lnTo>
                <a:lnTo>
                  <a:pt x="462" y="319"/>
                </a:lnTo>
                <a:lnTo>
                  <a:pt x="458" y="322"/>
                </a:lnTo>
                <a:lnTo>
                  <a:pt x="458" y="327"/>
                </a:lnTo>
                <a:lnTo>
                  <a:pt x="444" y="341"/>
                </a:lnTo>
                <a:lnTo>
                  <a:pt x="442" y="351"/>
                </a:lnTo>
                <a:lnTo>
                  <a:pt x="437" y="345"/>
                </a:lnTo>
                <a:lnTo>
                  <a:pt x="437" y="355"/>
                </a:lnTo>
                <a:lnTo>
                  <a:pt x="424" y="351"/>
                </a:lnTo>
                <a:lnTo>
                  <a:pt x="437" y="355"/>
                </a:lnTo>
                <a:lnTo>
                  <a:pt x="424" y="356"/>
                </a:lnTo>
                <a:lnTo>
                  <a:pt x="436" y="369"/>
                </a:lnTo>
                <a:lnTo>
                  <a:pt x="429" y="369"/>
                </a:lnTo>
                <a:lnTo>
                  <a:pt x="438" y="381"/>
                </a:lnTo>
                <a:lnTo>
                  <a:pt x="451" y="381"/>
                </a:lnTo>
                <a:lnTo>
                  <a:pt x="465" y="388"/>
                </a:lnTo>
                <a:lnTo>
                  <a:pt x="470" y="385"/>
                </a:lnTo>
                <a:lnTo>
                  <a:pt x="480" y="394"/>
                </a:lnTo>
                <a:lnTo>
                  <a:pt x="486" y="395"/>
                </a:lnTo>
                <a:lnTo>
                  <a:pt x="484" y="413"/>
                </a:lnTo>
                <a:lnTo>
                  <a:pt x="477" y="413"/>
                </a:lnTo>
                <a:lnTo>
                  <a:pt x="476" y="423"/>
                </a:lnTo>
                <a:lnTo>
                  <a:pt x="476" y="422"/>
                </a:lnTo>
                <a:lnTo>
                  <a:pt x="466" y="412"/>
                </a:lnTo>
                <a:lnTo>
                  <a:pt x="455" y="427"/>
                </a:lnTo>
                <a:lnTo>
                  <a:pt x="454" y="426"/>
                </a:lnTo>
                <a:lnTo>
                  <a:pt x="455" y="423"/>
                </a:lnTo>
                <a:lnTo>
                  <a:pt x="454" y="413"/>
                </a:lnTo>
                <a:lnTo>
                  <a:pt x="451" y="413"/>
                </a:lnTo>
                <a:lnTo>
                  <a:pt x="441" y="399"/>
                </a:lnTo>
                <a:lnTo>
                  <a:pt x="417" y="392"/>
                </a:lnTo>
                <a:lnTo>
                  <a:pt x="402" y="395"/>
                </a:lnTo>
                <a:lnTo>
                  <a:pt x="387" y="410"/>
                </a:lnTo>
                <a:lnTo>
                  <a:pt x="372" y="420"/>
                </a:lnTo>
                <a:lnTo>
                  <a:pt x="361" y="423"/>
                </a:lnTo>
                <a:lnTo>
                  <a:pt x="369" y="420"/>
                </a:lnTo>
                <a:lnTo>
                  <a:pt x="373" y="416"/>
                </a:lnTo>
                <a:lnTo>
                  <a:pt x="365" y="402"/>
                </a:lnTo>
                <a:lnTo>
                  <a:pt x="358" y="402"/>
                </a:lnTo>
                <a:lnTo>
                  <a:pt x="355" y="409"/>
                </a:lnTo>
                <a:lnTo>
                  <a:pt x="348" y="406"/>
                </a:lnTo>
                <a:lnTo>
                  <a:pt x="331" y="419"/>
                </a:lnTo>
                <a:lnTo>
                  <a:pt x="320" y="429"/>
                </a:lnTo>
                <a:lnTo>
                  <a:pt x="317" y="429"/>
                </a:lnTo>
                <a:lnTo>
                  <a:pt x="308" y="417"/>
                </a:lnTo>
                <a:lnTo>
                  <a:pt x="291" y="419"/>
                </a:lnTo>
                <a:lnTo>
                  <a:pt x="265" y="401"/>
                </a:lnTo>
                <a:lnTo>
                  <a:pt x="272" y="402"/>
                </a:lnTo>
                <a:lnTo>
                  <a:pt x="277" y="395"/>
                </a:lnTo>
                <a:lnTo>
                  <a:pt x="274" y="384"/>
                </a:lnTo>
                <a:lnTo>
                  <a:pt x="251" y="379"/>
                </a:lnTo>
                <a:lnTo>
                  <a:pt x="247" y="381"/>
                </a:lnTo>
                <a:lnTo>
                  <a:pt x="245" y="369"/>
                </a:lnTo>
                <a:lnTo>
                  <a:pt x="238" y="370"/>
                </a:lnTo>
                <a:lnTo>
                  <a:pt x="238" y="358"/>
                </a:lnTo>
                <a:lnTo>
                  <a:pt x="226" y="356"/>
                </a:lnTo>
                <a:lnTo>
                  <a:pt x="215" y="362"/>
                </a:lnTo>
                <a:lnTo>
                  <a:pt x="216" y="359"/>
                </a:lnTo>
                <a:lnTo>
                  <a:pt x="215" y="358"/>
                </a:lnTo>
                <a:lnTo>
                  <a:pt x="215" y="349"/>
                </a:lnTo>
                <a:lnTo>
                  <a:pt x="205" y="349"/>
                </a:lnTo>
                <a:lnTo>
                  <a:pt x="202" y="355"/>
                </a:lnTo>
                <a:lnTo>
                  <a:pt x="188" y="360"/>
                </a:lnTo>
                <a:lnTo>
                  <a:pt x="204" y="373"/>
                </a:lnTo>
                <a:lnTo>
                  <a:pt x="219" y="372"/>
                </a:lnTo>
                <a:lnTo>
                  <a:pt x="227" y="376"/>
                </a:lnTo>
                <a:lnTo>
                  <a:pt x="227" y="385"/>
                </a:lnTo>
                <a:lnTo>
                  <a:pt x="216" y="385"/>
                </a:lnTo>
                <a:lnTo>
                  <a:pt x="199" y="377"/>
                </a:lnTo>
                <a:lnTo>
                  <a:pt x="191" y="377"/>
                </a:lnTo>
                <a:lnTo>
                  <a:pt x="181" y="383"/>
                </a:lnTo>
                <a:lnTo>
                  <a:pt x="147" y="381"/>
                </a:lnTo>
                <a:lnTo>
                  <a:pt x="113" y="367"/>
                </a:lnTo>
                <a:lnTo>
                  <a:pt x="86" y="362"/>
                </a:lnTo>
                <a:lnTo>
                  <a:pt x="40" y="369"/>
                </a:lnTo>
                <a:lnTo>
                  <a:pt x="33" y="379"/>
                </a:lnTo>
                <a:lnTo>
                  <a:pt x="29" y="369"/>
                </a:lnTo>
                <a:lnTo>
                  <a:pt x="26" y="356"/>
                </a:lnTo>
                <a:lnTo>
                  <a:pt x="30" y="355"/>
                </a:lnTo>
                <a:lnTo>
                  <a:pt x="37" y="340"/>
                </a:lnTo>
                <a:lnTo>
                  <a:pt x="40" y="335"/>
                </a:lnTo>
                <a:lnTo>
                  <a:pt x="41" y="334"/>
                </a:lnTo>
                <a:lnTo>
                  <a:pt x="43" y="326"/>
                </a:lnTo>
                <a:lnTo>
                  <a:pt x="43" y="313"/>
                </a:lnTo>
                <a:lnTo>
                  <a:pt x="37" y="305"/>
                </a:lnTo>
                <a:lnTo>
                  <a:pt x="37" y="297"/>
                </a:lnTo>
                <a:lnTo>
                  <a:pt x="37" y="295"/>
                </a:lnTo>
                <a:lnTo>
                  <a:pt x="40" y="286"/>
                </a:lnTo>
                <a:lnTo>
                  <a:pt x="48" y="258"/>
                </a:lnTo>
                <a:lnTo>
                  <a:pt x="52" y="244"/>
                </a:lnTo>
                <a:lnTo>
                  <a:pt x="49" y="230"/>
                </a:lnTo>
                <a:lnTo>
                  <a:pt x="52" y="211"/>
                </a:lnTo>
                <a:lnTo>
                  <a:pt x="47" y="211"/>
                </a:lnTo>
                <a:lnTo>
                  <a:pt x="33" y="177"/>
                </a:lnTo>
                <a:lnTo>
                  <a:pt x="34" y="176"/>
                </a:lnTo>
                <a:lnTo>
                  <a:pt x="23" y="167"/>
                </a:lnTo>
                <a:lnTo>
                  <a:pt x="23" y="149"/>
                </a:lnTo>
                <a:lnTo>
                  <a:pt x="19" y="138"/>
                </a:lnTo>
                <a:lnTo>
                  <a:pt x="6" y="127"/>
                </a:lnTo>
                <a:lnTo>
                  <a:pt x="6" y="124"/>
                </a:lnTo>
                <a:lnTo>
                  <a:pt x="5" y="124"/>
                </a:lnTo>
                <a:lnTo>
                  <a:pt x="4" y="122"/>
                </a:lnTo>
                <a:lnTo>
                  <a:pt x="2" y="101"/>
                </a:lnTo>
                <a:lnTo>
                  <a:pt x="2" y="95"/>
                </a:lnTo>
                <a:lnTo>
                  <a:pt x="2" y="81"/>
                </a:lnTo>
                <a:lnTo>
                  <a:pt x="2" y="80"/>
                </a:lnTo>
                <a:lnTo>
                  <a:pt x="1" y="68"/>
                </a:lnTo>
                <a:lnTo>
                  <a:pt x="1" y="54"/>
                </a:lnTo>
                <a:lnTo>
                  <a:pt x="0" y="47"/>
                </a:lnTo>
                <a:lnTo>
                  <a:pt x="0" y="43"/>
                </a:lnTo>
                <a:lnTo>
                  <a:pt x="0" y="41"/>
                </a:lnTo>
                <a:lnTo>
                  <a:pt x="0" y="26"/>
                </a:lnTo>
                <a:lnTo>
                  <a:pt x="0" y="13"/>
                </a:lnTo>
                <a:lnTo>
                  <a:pt x="0" y="11"/>
                </a:lnTo>
                <a:lnTo>
                  <a:pt x="2" y="11"/>
                </a:lnTo>
                <a:lnTo>
                  <a:pt x="9" y="11"/>
                </a:lnTo>
                <a:lnTo>
                  <a:pt x="20" y="11"/>
                </a:lnTo>
                <a:lnTo>
                  <a:pt x="31" y="11"/>
                </a:lnTo>
                <a:lnTo>
                  <a:pt x="33" y="11"/>
                </a:lnTo>
                <a:lnTo>
                  <a:pt x="45" y="9"/>
                </a:lnTo>
                <a:lnTo>
                  <a:pt x="47" y="9"/>
                </a:lnTo>
                <a:lnTo>
                  <a:pt x="48" y="9"/>
                </a:lnTo>
                <a:lnTo>
                  <a:pt x="62" y="9"/>
                </a:lnTo>
                <a:lnTo>
                  <a:pt x="69" y="9"/>
                </a:lnTo>
                <a:lnTo>
                  <a:pt x="72" y="9"/>
                </a:lnTo>
                <a:lnTo>
                  <a:pt x="73" y="9"/>
                </a:lnTo>
                <a:lnTo>
                  <a:pt x="76" y="9"/>
                </a:lnTo>
                <a:lnTo>
                  <a:pt x="93" y="8"/>
                </a:lnTo>
                <a:lnTo>
                  <a:pt x="109" y="6"/>
                </a:lnTo>
                <a:lnTo>
                  <a:pt x="116" y="6"/>
                </a:lnTo>
                <a:lnTo>
                  <a:pt x="137" y="6"/>
                </a:lnTo>
                <a:lnTo>
                  <a:pt x="166" y="4"/>
                </a:lnTo>
                <a:lnTo>
                  <a:pt x="176" y="4"/>
                </a:lnTo>
                <a:lnTo>
                  <a:pt x="219" y="1"/>
                </a:lnTo>
                <a:lnTo>
                  <a:pt x="220" y="1"/>
                </a:lnTo>
                <a:lnTo>
                  <a:pt x="231" y="1"/>
                </a:lnTo>
                <a:lnTo>
                  <a:pt x="233" y="1"/>
                </a:lnTo>
                <a:lnTo>
                  <a:pt x="236" y="1"/>
                </a:lnTo>
                <a:lnTo>
                  <a:pt x="248" y="0"/>
                </a:lnTo>
                <a:lnTo>
                  <a:pt x="252" y="0"/>
                </a:lnTo>
                <a:lnTo>
                  <a:pt x="254" y="0"/>
                </a:lnTo>
                <a:lnTo>
                  <a:pt x="258" y="0"/>
                </a:lnTo>
                <a:lnTo>
                  <a:pt x="263" y="44"/>
                </a:lnTo>
                <a:lnTo>
                  <a:pt x="274" y="40"/>
                </a:lnTo>
                <a:lnTo>
                  <a:pt x="272" y="45"/>
                </a:lnTo>
                <a:lnTo>
                  <a:pt x="269" y="47"/>
                </a:lnTo>
                <a:lnTo>
                  <a:pt x="276" y="55"/>
                </a:lnTo>
                <a:lnTo>
                  <a:pt x="265" y="54"/>
                </a:lnTo>
                <a:lnTo>
                  <a:pt x="276" y="58"/>
                </a:lnTo>
                <a:lnTo>
                  <a:pt x="279" y="87"/>
                </a:lnTo>
                <a:lnTo>
                  <a:pt x="267" y="86"/>
                </a:lnTo>
                <a:lnTo>
                  <a:pt x="267" y="95"/>
                </a:lnTo>
                <a:lnTo>
                  <a:pt x="273" y="94"/>
                </a:lnTo>
                <a:lnTo>
                  <a:pt x="274" y="94"/>
                </a:lnTo>
                <a:lnTo>
                  <a:pt x="276" y="94"/>
                </a:lnTo>
                <a:lnTo>
                  <a:pt x="276" y="95"/>
                </a:lnTo>
                <a:lnTo>
                  <a:pt x="267" y="101"/>
                </a:lnTo>
                <a:lnTo>
                  <a:pt x="272" y="108"/>
                </a:lnTo>
                <a:lnTo>
                  <a:pt x="259" y="123"/>
                </a:lnTo>
                <a:lnTo>
                  <a:pt x="258" y="123"/>
                </a:lnTo>
                <a:lnTo>
                  <a:pt x="258" y="137"/>
                </a:lnTo>
                <a:lnTo>
                  <a:pt x="252" y="137"/>
                </a:lnTo>
                <a:lnTo>
                  <a:pt x="249" y="137"/>
                </a:lnTo>
                <a:lnTo>
                  <a:pt x="248" y="138"/>
                </a:lnTo>
                <a:lnTo>
                  <a:pt x="247" y="138"/>
                </a:lnTo>
                <a:lnTo>
                  <a:pt x="236" y="149"/>
                </a:lnTo>
                <a:lnTo>
                  <a:pt x="238" y="180"/>
                </a:lnTo>
                <a:lnTo>
                  <a:pt x="231" y="199"/>
                </a:lnTo>
                <a:lnTo>
                  <a:pt x="229" y="206"/>
                </a:lnTo>
                <a:lnTo>
                  <a:pt x="231" y="219"/>
                </a:lnTo>
                <a:lnTo>
                  <a:pt x="229" y="220"/>
                </a:lnTo>
                <a:lnTo>
                  <a:pt x="252" y="219"/>
                </a:lnTo>
                <a:lnTo>
                  <a:pt x="265" y="219"/>
                </a:lnTo>
                <a:lnTo>
                  <a:pt x="272" y="217"/>
                </a:lnTo>
              </a:path>
            </a:pathLst>
          </a:custGeom>
          <a:solidFill>
            <a:schemeClr val="bg1"/>
          </a:solidFill>
          <a:ln w="6480">
            <a:solidFill>
              <a:schemeClr val="tx1"/>
            </a:solidFill>
            <a:round/>
          </a:ln>
        </p:spPr>
        <p:style>
          <a:lnRef idx="0">
            <a:scrgbClr r="0" g="0" b="0"/>
          </a:lnRef>
          <a:fillRef idx="0">
            <a:scrgbClr r="0" g="0" b="0"/>
          </a:fillRef>
          <a:effectRef idx="0">
            <a:scrgbClr r="0" g="0" b="0"/>
          </a:effectRef>
          <a:fontRef idx="minor"/>
        </p:style>
      </p:sp>
      <p:sp>
        <p:nvSpPr>
          <p:cNvPr id="295" name="CustomShape 60"/>
          <p:cNvSpPr/>
          <p:nvPr/>
        </p:nvSpPr>
        <p:spPr>
          <a:xfrm>
            <a:off x="5042520" y="4064760"/>
            <a:ext cx="428040" cy="664920"/>
          </a:xfrm>
          <a:custGeom>
            <a:avLst/>
            <a:gdLst/>
            <a:ahLst/>
            <a:cxnLst/>
            <a:rect l="l" t="t" r="r" b="b"/>
            <a:pathLst>
              <a:path w="304" h="534">
                <a:moveTo>
                  <a:pt x="23" y="375"/>
                </a:moveTo>
                <a:lnTo>
                  <a:pt x="29" y="375"/>
                </a:lnTo>
                <a:lnTo>
                  <a:pt x="29" y="361"/>
                </a:lnTo>
                <a:lnTo>
                  <a:pt x="30" y="361"/>
                </a:lnTo>
                <a:lnTo>
                  <a:pt x="42" y="346"/>
                </a:lnTo>
                <a:lnTo>
                  <a:pt x="38" y="339"/>
                </a:lnTo>
                <a:lnTo>
                  <a:pt x="47" y="333"/>
                </a:lnTo>
                <a:lnTo>
                  <a:pt x="47" y="332"/>
                </a:lnTo>
                <a:lnTo>
                  <a:pt x="45" y="332"/>
                </a:lnTo>
                <a:lnTo>
                  <a:pt x="44" y="332"/>
                </a:lnTo>
                <a:lnTo>
                  <a:pt x="38" y="333"/>
                </a:lnTo>
                <a:lnTo>
                  <a:pt x="38" y="323"/>
                </a:lnTo>
                <a:lnTo>
                  <a:pt x="49" y="325"/>
                </a:lnTo>
                <a:lnTo>
                  <a:pt x="47" y="296"/>
                </a:lnTo>
                <a:lnTo>
                  <a:pt x="35" y="292"/>
                </a:lnTo>
                <a:lnTo>
                  <a:pt x="47" y="293"/>
                </a:lnTo>
                <a:lnTo>
                  <a:pt x="40" y="285"/>
                </a:lnTo>
                <a:lnTo>
                  <a:pt x="42" y="283"/>
                </a:lnTo>
                <a:lnTo>
                  <a:pt x="45" y="278"/>
                </a:lnTo>
                <a:lnTo>
                  <a:pt x="34" y="282"/>
                </a:lnTo>
                <a:lnTo>
                  <a:pt x="29" y="238"/>
                </a:lnTo>
                <a:lnTo>
                  <a:pt x="29" y="195"/>
                </a:lnTo>
                <a:lnTo>
                  <a:pt x="24" y="196"/>
                </a:lnTo>
                <a:lnTo>
                  <a:pt x="29" y="186"/>
                </a:lnTo>
                <a:lnTo>
                  <a:pt x="19" y="191"/>
                </a:lnTo>
                <a:lnTo>
                  <a:pt x="22" y="182"/>
                </a:lnTo>
                <a:lnTo>
                  <a:pt x="19" y="181"/>
                </a:lnTo>
                <a:lnTo>
                  <a:pt x="17" y="177"/>
                </a:lnTo>
                <a:lnTo>
                  <a:pt x="26" y="160"/>
                </a:lnTo>
                <a:lnTo>
                  <a:pt x="26" y="152"/>
                </a:lnTo>
                <a:lnTo>
                  <a:pt x="37" y="153"/>
                </a:lnTo>
                <a:lnTo>
                  <a:pt x="29" y="131"/>
                </a:lnTo>
                <a:lnTo>
                  <a:pt x="35" y="125"/>
                </a:lnTo>
                <a:lnTo>
                  <a:pt x="38" y="114"/>
                </a:lnTo>
                <a:lnTo>
                  <a:pt x="47" y="101"/>
                </a:lnTo>
                <a:lnTo>
                  <a:pt x="55" y="95"/>
                </a:lnTo>
                <a:lnTo>
                  <a:pt x="52" y="88"/>
                </a:lnTo>
                <a:lnTo>
                  <a:pt x="60" y="85"/>
                </a:lnTo>
                <a:lnTo>
                  <a:pt x="59" y="91"/>
                </a:lnTo>
                <a:lnTo>
                  <a:pt x="62" y="92"/>
                </a:lnTo>
                <a:lnTo>
                  <a:pt x="69" y="69"/>
                </a:lnTo>
                <a:lnTo>
                  <a:pt x="66" y="55"/>
                </a:lnTo>
                <a:lnTo>
                  <a:pt x="70" y="53"/>
                </a:lnTo>
                <a:lnTo>
                  <a:pt x="71" y="58"/>
                </a:lnTo>
                <a:lnTo>
                  <a:pt x="77" y="51"/>
                </a:lnTo>
                <a:lnTo>
                  <a:pt x="67" y="45"/>
                </a:lnTo>
                <a:lnTo>
                  <a:pt x="70" y="44"/>
                </a:lnTo>
                <a:lnTo>
                  <a:pt x="73" y="45"/>
                </a:lnTo>
                <a:lnTo>
                  <a:pt x="77" y="44"/>
                </a:lnTo>
                <a:lnTo>
                  <a:pt x="76" y="41"/>
                </a:lnTo>
                <a:lnTo>
                  <a:pt x="80" y="34"/>
                </a:lnTo>
                <a:lnTo>
                  <a:pt x="81" y="34"/>
                </a:lnTo>
                <a:lnTo>
                  <a:pt x="83" y="31"/>
                </a:lnTo>
                <a:lnTo>
                  <a:pt x="89" y="30"/>
                </a:lnTo>
                <a:lnTo>
                  <a:pt x="94" y="24"/>
                </a:lnTo>
                <a:lnTo>
                  <a:pt x="94" y="20"/>
                </a:lnTo>
                <a:lnTo>
                  <a:pt x="88" y="15"/>
                </a:lnTo>
                <a:lnTo>
                  <a:pt x="114" y="13"/>
                </a:lnTo>
                <a:lnTo>
                  <a:pt x="128" y="12"/>
                </a:lnTo>
                <a:lnTo>
                  <a:pt x="138" y="11"/>
                </a:lnTo>
                <a:lnTo>
                  <a:pt x="145" y="11"/>
                </a:lnTo>
                <a:lnTo>
                  <a:pt x="154" y="11"/>
                </a:lnTo>
                <a:lnTo>
                  <a:pt x="161" y="9"/>
                </a:lnTo>
                <a:lnTo>
                  <a:pt x="171" y="8"/>
                </a:lnTo>
                <a:lnTo>
                  <a:pt x="175" y="8"/>
                </a:lnTo>
                <a:lnTo>
                  <a:pt x="181" y="8"/>
                </a:lnTo>
                <a:lnTo>
                  <a:pt x="185" y="8"/>
                </a:lnTo>
                <a:lnTo>
                  <a:pt x="192" y="6"/>
                </a:lnTo>
                <a:lnTo>
                  <a:pt x="197" y="6"/>
                </a:lnTo>
                <a:lnTo>
                  <a:pt x="200" y="6"/>
                </a:lnTo>
                <a:lnTo>
                  <a:pt x="202" y="5"/>
                </a:lnTo>
                <a:lnTo>
                  <a:pt x="208" y="5"/>
                </a:lnTo>
                <a:lnTo>
                  <a:pt x="217" y="5"/>
                </a:lnTo>
                <a:lnTo>
                  <a:pt x="221" y="4"/>
                </a:lnTo>
                <a:lnTo>
                  <a:pt x="228" y="4"/>
                </a:lnTo>
                <a:lnTo>
                  <a:pt x="236" y="4"/>
                </a:lnTo>
                <a:lnTo>
                  <a:pt x="255" y="1"/>
                </a:lnTo>
                <a:lnTo>
                  <a:pt x="257" y="1"/>
                </a:lnTo>
                <a:lnTo>
                  <a:pt x="267" y="0"/>
                </a:lnTo>
                <a:lnTo>
                  <a:pt x="271" y="0"/>
                </a:lnTo>
                <a:lnTo>
                  <a:pt x="279" y="9"/>
                </a:lnTo>
                <a:lnTo>
                  <a:pt x="282" y="11"/>
                </a:lnTo>
                <a:lnTo>
                  <a:pt x="282" y="16"/>
                </a:lnTo>
                <a:lnTo>
                  <a:pt x="280" y="34"/>
                </a:lnTo>
                <a:lnTo>
                  <a:pt x="280" y="44"/>
                </a:lnTo>
                <a:lnTo>
                  <a:pt x="280" y="53"/>
                </a:lnTo>
                <a:lnTo>
                  <a:pt x="280" y="58"/>
                </a:lnTo>
                <a:lnTo>
                  <a:pt x="280" y="59"/>
                </a:lnTo>
                <a:lnTo>
                  <a:pt x="280" y="67"/>
                </a:lnTo>
                <a:lnTo>
                  <a:pt x="280" y="73"/>
                </a:lnTo>
                <a:lnTo>
                  <a:pt x="280" y="87"/>
                </a:lnTo>
                <a:lnTo>
                  <a:pt x="280" y="89"/>
                </a:lnTo>
                <a:lnTo>
                  <a:pt x="280" y="98"/>
                </a:lnTo>
                <a:lnTo>
                  <a:pt x="280" y="102"/>
                </a:lnTo>
                <a:lnTo>
                  <a:pt x="280" y="107"/>
                </a:lnTo>
                <a:lnTo>
                  <a:pt x="280" y="125"/>
                </a:lnTo>
                <a:lnTo>
                  <a:pt x="280" y="135"/>
                </a:lnTo>
                <a:lnTo>
                  <a:pt x="280" y="137"/>
                </a:lnTo>
                <a:lnTo>
                  <a:pt x="280" y="159"/>
                </a:lnTo>
                <a:lnTo>
                  <a:pt x="280" y="163"/>
                </a:lnTo>
                <a:lnTo>
                  <a:pt x="280" y="173"/>
                </a:lnTo>
                <a:lnTo>
                  <a:pt x="280" y="185"/>
                </a:lnTo>
                <a:lnTo>
                  <a:pt x="280" y="193"/>
                </a:lnTo>
                <a:lnTo>
                  <a:pt x="280" y="195"/>
                </a:lnTo>
                <a:lnTo>
                  <a:pt x="280" y="218"/>
                </a:lnTo>
                <a:lnTo>
                  <a:pt x="280" y="222"/>
                </a:lnTo>
                <a:lnTo>
                  <a:pt x="280" y="225"/>
                </a:lnTo>
                <a:lnTo>
                  <a:pt x="280" y="250"/>
                </a:lnTo>
                <a:lnTo>
                  <a:pt x="280" y="254"/>
                </a:lnTo>
                <a:lnTo>
                  <a:pt x="280" y="263"/>
                </a:lnTo>
                <a:lnTo>
                  <a:pt x="280" y="283"/>
                </a:lnTo>
                <a:lnTo>
                  <a:pt x="280" y="286"/>
                </a:lnTo>
                <a:lnTo>
                  <a:pt x="280" y="293"/>
                </a:lnTo>
                <a:lnTo>
                  <a:pt x="280" y="300"/>
                </a:lnTo>
                <a:lnTo>
                  <a:pt x="280" y="301"/>
                </a:lnTo>
                <a:lnTo>
                  <a:pt x="280" y="305"/>
                </a:lnTo>
                <a:lnTo>
                  <a:pt x="280" y="312"/>
                </a:lnTo>
                <a:lnTo>
                  <a:pt x="279" y="339"/>
                </a:lnTo>
                <a:lnTo>
                  <a:pt x="280" y="341"/>
                </a:lnTo>
                <a:lnTo>
                  <a:pt x="280" y="343"/>
                </a:lnTo>
                <a:lnTo>
                  <a:pt x="283" y="359"/>
                </a:lnTo>
                <a:lnTo>
                  <a:pt x="285" y="382"/>
                </a:lnTo>
                <a:lnTo>
                  <a:pt x="285" y="383"/>
                </a:lnTo>
                <a:lnTo>
                  <a:pt x="286" y="389"/>
                </a:lnTo>
                <a:lnTo>
                  <a:pt x="287" y="394"/>
                </a:lnTo>
                <a:lnTo>
                  <a:pt x="289" y="408"/>
                </a:lnTo>
                <a:lnTo>
                  <a:pt x="291" y="423"/>
                </a:lnTo>
                <a:lnTo>
                  <a:pt x="291" y="426"/>
                </a:lnTo>
                <a:lnTo>
                  <a:pt x="293" y="430"/>
                </a:lnTo>
                <a:lnTo>
                  <a:pt x="293" y="436"/>
                </a:lnTo>
                <a:lnTo>
                  <a:pt x="297" y="462"/>
                </a:lnTo>
                <a:lnTo>
                  <a:pt x="297" y="463"/>
                </a:lnTo>
                <a:lnTo>
                  <a:pt x="298" y="479"/>
                </a:lnTo>
                <a:lnTo>
                  <a:pt x="301" y="492"/>
                </a:lnTo>
                <a:lnTo>
                  <a:pt x="303" y="505"/>
                </a:lnTo>
                <a:lnTo>
                  <a:pt x="293" y="509"/>
                </a:lnTo>
                <a:lnTo>
                  <a:pt x="269" y="509"/>
                </a:lnTo>
                <a:lnTo>
                  <a:pt x="260" y="502"/>
                </a:lnTo>
                <a:lnTo>
                  <a:pt x="260" y="506"/>
                </a:lnTo>
                <a:lnTo>
                  <a:pt x="247" y="506"/>
                </a:lnTo>
                <a:lnTo>
                  <a:pt x="221" y="516"/>
                </a:lnTo>
                <a:lnTo>
                  <a:pt x="215" y="510"/>
                </a:lnTo>
                <a:lnTo>
                  <a:pt x="217" y="516"/>
                </a:lnTo>
                <a:lnTo>
                  <a:pt x="202" y="533"/>
                </a:lnTo>
                <a:lnTo>
                  <a:pt x="200" y="533"/>
                </a:lnTo>
                <a:lnTo>
                  <a:pt x="190" y="526"/>
                </a:lnTo>
                <a:lnTo>
                  <a:pt x="182" y="505"/>
                </a:lnTo>
                <a:lnTo>
                  <a:pt x="177" y="499"/>
                </a:lnTo>
                <a:lnTo>
                  <a:pt x="175" y="499"/>
                </a:lnTo>
                <a:lnTo>
                  <a:pt x="166" y="483"/>
                </a:lnTo>
                <a:lnTo>
                  <a:pt x="167" y="473"/>
                </a:lnTo>
                <a:lnTo>
                  <a:pt x="172" y="454"/>
                </a:lnTo>
                <a:lnTo>
                  <a:pt x="174" y="445"/>
                </a:lnTo>
                <a:lnTo>
                  <a:pt x="171" y="445"/>
                </a:lnTo>
                <a:lnTo>
                  <a:pt x="164" y="445"/>
                </a:lnTo>
                <a:lnTo>
                  <a:pt x="138" y="448"/>
                </a:lnTo>
                <a:lnTo>
                  <a:pt x="125" y="449"/>
                </a:lnTo>
                <a:lnTo>
                  <a:pt x="117" y="449"/>
                </a:lnTo>
                <a:lnTo>
                  <a:pt x="114" y="449"/>
                </a:lnTo>
                <a:lnTo>
                  <a:pt x="103" y="451"/>
                </a:lnTo>
                <a:lnTo>
                  <a:pt x="99" y="451"/>
                </a:lnTo>
                <a:lnTo>
                  <a:pt x="98" y="452"/>
                </a:lnTo>
                <a:lnTo>
                  <a:pt x="85" y="452"/>
                </a:lnTo>
                <a:lnTo>
                  <a:pt x="80" y="452"/>
                </a:lnTo>
                <a:lnTo>
                  <a:pt x="73" y="454"/>
                </a:lnTo>
                <a:lnTo>
                  <a:pt x="58" y="455"/>
                </a:lnTo>
                <a:lnTo>
                  <a:pt x="52" y="455"/>
                </a:lnTo>
                <a:lnTo>
                  <a:pt x="42" y="455"/>
                </a:lnTo>
                <a:lnTo>
                  <a:pt x="35" y="456"/>
                </a:lnTo>
                <a:lnTo>
                  <a:pt x="23" y="456"/>
                </a:lnTo>
                <a:lnTo>
                  <a:pt x="0" y="458"/>
                </a:lnTo>
                <a:lnTo>
                  <a:pt x="2" y="456"/>
                </a:lnTo>
                <a:lnTo>
                  <a:pt x="0" y="444"/>
                </a:lnTo>
                <a:lnTo>
                  <a:pt x="2" y="437"/>
                </a:lnTo>
                <a:lnTo>
                  <a:pt x="9" y="418"/>
                </a:lnTo>
                <a:lnTo>
                  <a:pt x="6" y="387"/>
                </a:lnTo>
                <a:lnTo>
                  <a:pt x="17" y="376"/>
                </a:lnTo>
                <a:lnTo>
                  <a:pt x="19" y="376"/>
                </a:lnTo>
                <a:lnTo>
                  <a:pt x="20" y="375"/>
                </a:lnTo>
                <a:lnTo>
                  <a:pt x="23" y="375"/>
                </a:lnTo>
              </a:path>
            </a:pathLst>
          </a:custGeom>
          <a:solidFill>
            <a:schemeClr val="bg1"/>
          </a:solidFill>
          <a:ln w="6480">
            <a:solidFill>
              <a:schemeClr val="tx1"/>
            </a:solidFill>
            <a:round/>
          </a:ln>
        </p:spPr>
        <p:style>
          <a:lnRef idx="0">
            <a:scrgbClr r="0" g="0" b="0"/>
          </a:lnRef>
          <a:fillRef idx="0">
            <a:scrgbClr r="0" g="0" b="0"/>
          </a:fillRef>
          <a:effectRef idx="0">
            <a:scrgbClr r="0" g="0" b="0"/>
          </a:effectRef>
          <a:fontRef idx="minor"/>
        </p:style>
      </p:sp>
      <p:sp>
        <p:nvSpPr>
          <p:cNvPr id="296" name="CustomShape 61"/>
          <p:cNvSpPr/>
          <p:nvPr/>
        </p:nvSpPr>
        <p:spPr>
          <a:xfrm>
            <a:off x="2347560" y="2078280"/>
            <a:ext cx="1248120" cy="666360"/>
          </a:xfrm>
          <a:custGeom>
            <a:avLst/>
            <a:gdLst/>
            <a:ahLst/>
            <a:cxnLst/>
            <a:rect l="l" t="t" r="r" b="b"/>
            <a:pathLst>
              <a:path w="883" h="536">
                <a:moveTo>
                  <a:pt x="113" y="373"/>
                </a:moveTo>
                <a:lnTo>
                  <a:pt x="87" y="388"/>
                </a:lnTo>
                <a:lnTo>
                  <a:pt x="77" y="388"/>
                </a:lnTo>
                <a:lnTo>
                  <a:pt x="63" y="380"/>
                </a:lnTo>
                <a:lnTo>
                  <a:pt x="92" y="282"/>
                </a:lnTo>
                <a:lnTo>
                  <a:pt x="95" y="282"/>
                </a:lnTo>
                <a:lnTo>
                  <a:pt x="101" y="270"/>
                </a:lnTo>
                <a:lnTo>
                  <a:pt x="101" y="266"/>
                </a:lnTo>
                <a:lnTo>
                  <a:pt x="97" y="265"/>
                </a:lnTo>
                <a:lnTo>
                  <a:pt x="88" y="266"/>
                </a:lnTo>
                <a:lnTo>
                  <a:pt x="80" y="265"/>
                </a:lnTo>
                <a:lnTo>
                  <a:pt x="79" y="262"/>
                </a:lnTo>
                <a:lnTo>
                  <a:pt x="80" y="257"/>
                </a:lnTo>
                <a:lnTo>
                  <a:pt x="77" y="254"/>
                </a:lnTo>
                <a:lnTo>
                  <a:pt x="69" y="257"/>
                </a:lnTo>
                <a:lnTo>
                  <a:pt x="67" y="255"/>
                </a:lnTo>
                <a:lnTo>
                  <a:pt x="70" y="251"/>
                </a:lnTo>
                <a:lnTo>
                  <a:pt x="59" y="230"/>
                </a:lnTo>
                <a:lnTo>
                  <a:pt x="52" y="221"/>
                </a:lnTo>
                <a:lnTo>
                  <a:pt x="37" y="192"/>
                </a:lnTo>
                <a:lnTo>
                  <a:pt x="27" y="186"/>
                </a:lnTo>
                <a:lnTo>
                  <a:pt x="11" y="167"/>
                </a:lnTo>
                <a:lnTo>
                  <a:pt x="20" y="164"/>
                </a:lnTo>
                <a:lnTo>
                  <a:pt x="12" y="156"/>
                </a:lnTo>
                <a:lnTo>
                  <a:pt x="16" y="138"/>
                </a:lnTo>
                <a:lnTo>
                  <a:pt x="0" y="106"/>
                </a:lnTo>
                <a:lnTo>
                  <a:pt x="0" y="105"/>
                </a:lnTo>
                <a:lnTo>
                  <a:pt x="4" y="81"/>
                </a:lnTo>
                <a:lnTo>
                  <a:pt x="8" y="55"/>
                </a:lnTo>
                <a:lnTo>
                  <a:pt x="9" y="52"/>
                </a:lnTo>
                <a:lnTo>
                  <a:pt x="9" y="51"/>
                </a:lnTo>
                <a:lnTo>
                  <a:pt x="16" y="13"/>
                </a:lnTo>
                <a:lnTo>
                  <a:pt x="18" y="2"/>
                </a:lnTo>
                <a:lnTo>
                  <a:pt x="19" y="0"/>
                </a:lnTo>
                <a:lnTo>
                  <a:pt x="113" y="16"/>
                </a:lnTo>
                <a:lnTo>
                  <a:pt x="159" y="24"/>
                </a:lnTo>
                <a:lnTo>
                  <a:pt x="295" y="44"/>
                </a:lnTo>
                <a:lnTo>
                  <a:pt x="360" y="53"/>
                </a:lnTo>
                <a:lnTo>
                  <a:pt x="399" y="58"/>
                </a:lnTo>
                <a:lnTo>
                  <a:pt x="453" y="64"/>
                </a:lnTo>
                <a:lnTo>
                  <a:pt x="489" y="69"/>
                </a:lnTo>
                <a:lnTo>
                  <a:pt x="579" y="78"/>
                </a:lnTo>
                <a:lnTo>
                  <a:pt x="655" y="85"/>
                </a:lnTo>
                <a:lnTo>
                  <a:pt x="733" y="92"/>
                </a:lnTo>
                <a:lnTo>
                  <a:pt x="809" y="98"/>
                </a:lnTo>
                <a:lnTo>
                  <a:pt x="882" y="102"/>
                </a:lnTo>
                <a:lnTo>
                  <a:pt x="880" y="128"/>
                </a:lnTo>
                <a:lnTo>
                  <a:pt x="880" y="138"/>
                </a:lnTo>
                <a:lnTo>
                  <a:pt x="880" y="141"/>
                </a:lnTo>
                <a:lnTo>
                  <a:pt x="880" y="142"/>
                </a:lnTo>
                <a:lnTo>
                  <a:pt x="879" y="154"/>
                </a:lnTo>
                <a:lnTo>
                  <a:pt x="879" y="167"/>
                </a:lnTo>
                <a:lnTo>
                  <a:pt x="877" y="194"/>
                </a:lnTo>
                <a:lnTo>
                  <a:pt x="876" y="208"/>
                </a:lnTo>
                <a:lnTo>
                  <a:pt x="875" y="221"/>
                </a:lnTo>
                <a:lnTo>
                  <a:pt x="875" y="235"/>
                </a:lnTo>
                <a:lnTo>
                  <a:pt x="872" y="272"/>
                </a:lnTo>
                <a:lnTo>
                  <a:pt x="872" y="275"/>
                </a:lnTo>
                <a:lnTo>
                  <a:pt x="872" y="279"/>
                </a:lnTo>
                <a:lnTo>
                  <a:pt x="870" y="301"/>
                </a:lnTo>
                <a:lnTo>
                  <a:pt x="868" y="341"/>
                </a:lnTo>
                <a:lnTo>
                  <a:pt x="868" y="352"/>
                </a:lnTo>
                <a:lnTo>
                  <a:pt x="866" y="363"/>
                </a:lnTo>
                <a:lnTo>
                  <a:pt x="866" y="367"/>
                </a:lnTo>
                <a:lnTo>
                  <a:pt x="865" y="391"/>
                </a:lnTo>
                <a:lnTo>
                  <a:pt x="865" y="395"/>
                </a:lnTo>
                <a:lnTo>
                  <a:pt x="863" y="411"/>
                </a:lnTo>
                <a:lnTo>
                  <a:pt x="862" y="427"/>
                </a:lnTo>
                <a:lnTo>
                  <a:pt x="862" y="434"/>
                </a:lnTo>
                <a:lnTo>
                  <a:pt x="862" y="447"/>
                </a:lnTo>
                <a:lnTo>
                  <a:pt x="858" y="501"/>
                </a:lnTo>
                <a:lnTo>
                  <a:pt x="858" y="505"/>
                </a:lnTo>
                <a:lnTo>
                  <a:pt x="857" y="528"/>
                </a:lnTo>
                <a:lnTo>
                  <a:pt x="858" y="529"/>
                </a:lnTo>
                <a:lnTo>
                  <a:pt x="855" y="529"/>
                </a:lnTo>
                <a:lnTo>
                  <a:pt x="804" y="525"/>
                </a:lnTo>
                <a:lnTo>
                  <a:pt x="796" y="525"/>
                </a:lnTo>
                <a:lnTo>
                  <a:pt x="780" y="523"/>
                </a:lnTo>
                <a:lnTo>
                  <a:pt x="777" y="523"/>
                </a:lnTo>
                <a:lnTo>
                  <a:pt x="714" y="518"/>
                </a:lnTo>
                <a:lnTo>
                  <a:pt x="707" y="518"/>
                </a:lnTo>
                <a:lnTo>
                  <a:pt x="705" y="518"/>
                </a:lnTo>
                <a:lnTo>
                  <a:pt x="697" y="518"/>
                </a:lnTo>
                <a:lnTo>
                  <a:pt x="687" y="518"/>
                </a:lnTo>
                <a:lnTo>
                  <a:pt x="686" y="518"/>
                </a:lnTo>
                <a:lnTo>
                  <a:pt x="630" y="512"/>
                </a:lnTo>
                <a:lnTo>
                  <a:pt x="621" y="511"/>
                </a:lnTo>
                <a:lnTo>
                  <a:pt x="561" y="505"/>
                </a:lnTo>
                <a:lnTo>
                  <a:pt x="535" y="503"/>
                </a:lnTo>
                <a:lnTo>
                  <a:pt x="525" y="501"/>
                </a:lnTo>
                <a:lnTo>
                  <a:pt x="515" y="501"/>
                </a:lnTo>
                <a:lnTo>
                  <a:pt x="507" y="500"/>
                </a:lnTo>
                <a:lnTo>
                  <a:pt x="478" y="497"/>
                </a:lnTo>
                <a:lnTo>
                  <a:pt x="468" y="494"/>
                </a:lnTo>
                <a:lnTo>
                  <a:pt x="417" y="489"/>
                </a:lnTo>
                <a:lnTo>
                  <a:pt x="411" y="489"/>
                </a:lnTo>
                <a:lnTo>
                  <a:pt x="402" y="487"/>
                </a:lnTo>
                <a:lnTo>
                  <a:pt x="371" y="485"/>
                </a:lnTo>
                <a:lnTo>
                  <a:pt x="321" y="478"/>
                </a:lnTo>
                <a:lnTo>
                  <a:pt x="317" y="514"/>
                </a:lnTo>
                <a:lnTo>
                  <a:pt x="314" y="532"/>
                </a:lnTo>
                <a:lnTo>
                  <a:pt x="314" y="535"/>
                </a:lnTo>
                <a:lnTo>
                  <a:pt x="312" y="532"/>
                </a:lnTo>
                <a:lnTo>
                  <a:pt x="310" y="532"/>
                </a:lnTo>
                <a:lnTo>
                  <a:pt x="309" y="530"/>
                </a:lnTo>
                <a:lnTo>
                  <a:pt x="300" y="514"/>
                </a:lnTo>
                <a:lnTo>
                  <a:pt x="292" y="501"/>
                </a:lnTo>
                <a:lnTo>
                  <a:pt x="285" y="505"/>
                </a:lnTo>
                <a:lnTo>
                  <a:pt x="281" y="511"/>
                </a:lnTo>
                <a:lnTo>
                  <a:pt x="281" y="522"/>
                </a:lnTo>
                <a:lnTo>
                  <a:pt x="271" y="521"/>
                </a:lnTo>
                <a:lnTo>
                  <a:pt x="232" y="518"/>
                </a:lnTo>
                <a:lnTo>
                  <a:pt x="224" y="512"/>
                </a:lnTo>
                <a:lnTo>
                  <a:pt x="214" y="518"/>
                </a:lnTo>
                <a:lnTo>
                  <a:pt x="202" y="521"/>
                </a:lnTo>
                <a:lnTo>
                  <a:pt x="185" y="514"/>
                </a:lnTo>
                <a:lnTo>
                  <a:pt x="176" y="521"/>
                </a:lnTo>
                <a:lnTo>
                  <a:pt x="177" y="526"/>
                </a:lnTo>
                <a:lnTo>
                  <a:pt x="174" y="528"/>
                </a:lnTo>
                <a:lnTo>
                  <a:pt x="165" y="517"/>
                </a:lnTo>
                <a:lnTo>
                  <a:pt x="159" y="482"/>
                </a:lnTo>
                <a:lnTo>
                  <a:pt x="137" y="465"/>
                </a:lnTo>
                <a:lnTo>
                  <a:pt x="140" y="452"/>
                </a:lnTo>
                <a:lnTo>
                  <a:pt x="113" y="373"/>
                </a:lnTo>
              </a:path>
            </a:pathLst>
          </a:custGeom>
          <a:solidFill>
            <a:srgbClr val="00B050"/>
          </a:solidFill>
          <a:ln w="6480">
            <a:solidFill>
              <a:schemeClr val="tx1"/>
            </a:solidFill>
            <a:round/>
          </a:ln>
        </p:spPr>
        <p:style>
          <a:lnRef idx="0">
            <a:scrgbClr r="0" g="0" b="0"/>
          </a:lnRef>
          <a:fillRef idx="0">
            <a:scrgbClr r="0" g="0" b="0"/>
          </a:fillRef>
          <a:effectRef idx="0">
            <a:scrgbClr r="0" g="0" b="0"/>
          </a:effectRef>
          <a:fontRef idx="minor"/>
        </p:style>
      </p:sp>
      <p:sp>
        <p:nvSpPr>
          <p:cNvPr id="297" name="CustomShape 62"/>
          <p:cNvSpPr/>
          <p:nvPr/>
        </p:nvSpPr>
        <p:spPr>
          <a:xfrm>
            <a:off x="3524400" y="3005640"/>
            <a:ext cx="1003680" cy="429480"/>
          </a:xfrm>
          <a:custGeom>
            <a:avLst/>
            <a:gdLst/>
            <a:ahLst/>
            <a:cxnLst/>
            <a:rect l="l" t="t" r="r" b="b"/>
            <a:pathLst>
              <a:path w="711" h="345">
                <a:moveTo>
                  <a:pt x="430" y="344"/>
                </a:moveTo>
                <a:lnTo>
                  <a:pt x="427" y="344"/>
                </a:lnTo>
                <a:lnTo>
                  <a:pt x="417" y="344"/>
                </a:lnTo>
                <a:lnTo>
                  <a:pt x="401" y="344"/>
                </a:lnTo>
                <a:lnTo>
                  <a:pt x="397" y="342"/>
                </a:lnTo>
                <a:lnTo>
                  <a:pt x="393" y="342"/>
                </a:lnTo>
                <a:lnTo>
                  <a:pt x="381" y="342"/>
                </a:lnTo>
                <a:lnTo>
                  <a:pt x="376" y="342"/>
                </a:lnTo>
                <a:lnTo>
                  <a:pt x="355" y="342"/>
                </a:lnTo>
                <a:lnTo>
                  <a:pt x="340" y="342"/>
                </a:lnTo>
                <a:lnTo>
                  <a:pt x="315" y="342"/>
                </a:lnTo>
                <a:lnTo>
                  <a:pt x="311" y="342"/>
                </a:lnTo>
                <a:lnTo>
                  <a:pt x="310" y="342"/>
                </a:lnTo>
                <a:lnTo>
                  <a:pt x="294" y="341"/>
                </a:lnTo>
                <a:lnTo>
                  <a:pt x="279" y="341"/>
                </a:lnTo>
                <a:lnTo>
                  <a:pt x="265" y="341"/>
                </a:lnTo>
                <a:lnTo>
                  <a:pt x="262" y="341"/>
                </a:lnTo>
                <a:lnTo>
                  <a:pt x="253" y="339"/>
                </a:lnTo>
                <a:lnTo>
                  <a:pt x="232" y="339"/>
                </a:lnTo>
                <a:lnTo>
                  <a:pt x="217" y="339"/>
                </a:lnTo>
                <a:lnTo>
                  <a:pt x="213" y="339"/>
                </a:lnTo>
                <a:lnTo>
                  <a:pt x="210" y="339"/>
                </a:lnTo>
                <a:lnTo>
                  <a:pt x="157" y="337"/>
                </a:lnTo>
                <a:lnTo>
                  <a:pt x="159" y="299"/>
                </a:lnTo>
                <a:lnTo>
                  <a:pt x="159" y="289"/>
                </a:lnTo>
                <a:lnTo>
                  <a:pt x="159" y="282"/>
                </a:lnTo>
                <a:lnTo>
                  <a:pt x="160" y="268"/>
                </a:lnTo>
                <a:lnTo>
                  <a:pt x="160" y="261"/>
                </a:lnTo>
                <a:lnTo>
                  <a:pt x="160" y="254"/>
                </a:lnTo>
                <a:lnTo>
                  <a:pt x="161" y="227"/>
                </a:lnTo>
                <a:lnTo>
                  <a:pt x="116" y="225"/>
                </a:lnTo>
                <a:lnTo>
                  <a:pt x="113" y="225"/>
                </a:lnTo>
                <a:lnTo>
                  <a:pt x="53" y="222"/>
                </a:lnTo>
                <a:lnTo>
                  <a:pt x="38" y="220"/>
                </a:lnTo>
                <a:lnTo>
                  <a:pt x="34" y="220"/>
                </a:lnTo>
                <a:lnTo>
                  <a:pt x="0" y="219"/>
                </a:lnTo>
                <a:lnTo>
                  <a:pt x="1" y="205"/>
                </a:lnTo>
                <a:lnTo>
                  <a:pt x="1" y="185"/>
                </a:lnTo>
                <a:lnTo>
                  <a:pt x="2" y="176"/>
                </a:lnTo>
                <a:lnTo>
                  <a:pt x="4" y="165"/>
                </a:lnTo>
                <a:lnTo>
                  <a:pt x="4" y="158"/>
                </a:lnTo>
                <a:lnTo>
                  <a:pt x="4" y="151"/>
                </a:lnTo>
                <a:lnTo>
                  <a:pt x="4" y="142"/>
                </a:lnTo>
                <a:lnTo>
                  <a:pt x="4" y="137"/>
                </a:lnTo>
                <a:lnTo>
                  <a:pt x="5" y="123"/>
                </a:lnTo>
                <a:lnTo>
                  <a:pt x="6" y="109"/>
                </a:lnTo>
                <a:lnTo>
                  <a:pt x="6" y="96"/>
                </a:lnTo>
                <a:lnTo>
                  <a:pt x="8" y="82"/>
                </a:lnTo>
                <a:lnTo>
                  <a:pt x="11" y="44"/>
                </a:lnTo>
                <a:lnTo>
                  <a:pt x="11" y="19"/>
                </a:lnTo>
                <a:lnTo>
                  <a:pt x="12" y="5"/>
                </a:lnTo>
                <a:lnTo>
                  <a:pt x="13" y="0"/>
                </a:lnTo>
                <a:lnTo>
                  <a:pt x="15" y="1"/>
                </a:lnTo>
                <a:lnTo>
                  <a:pt x="16" y="1"/>
                </a:lnTo>
                <a:lnTo>
                  <a:pt x="56" y="2"/>
                </a:lnTo>
                <a:lnTo>
                  <a:pt x="76" y="2"/>
                </a:lnTo>
                <a:lnTo>
                  <a:pt x="78" y="4"/>
                </a:lnTo>
                <a:lnTo>
                  <a:pt x="95" y="5"/>
                </a:lnTo>
                <a:lnTo>
                  <a:pt x="105" y="5"/>
                </a:lnTo>
                <a:lnTo>
                  <a:pt x="107" y="5"/>
                </a:lnTo>
                <a:lnTo>
                  <a:pt x="112" y="5"/>
                </a:lnTo>
                <a:lnTo>
                  <a:pt x="137" y="6"/>
                </a:lnTo>
                <a:lnTo>
                  <a:pt x="155" y="8"/>
                </a:lnTo>
                <a:lnTo>
                  <a:pt x="167" y="8"/>
                </a:lnTo>
                <a:lnTo>
                  <a:pt x="193" y="9"/>
                </a:lnTo>
                <a:lnTo>
                  <a:pt x="199" y="9"/>
                </a:lnTo>
                <a:lnTo>
                  <a:pt x="235" y="11"/>
                </a:lnTo>
                <a:lnTo>
                  <a:pt x="265" y="12"/>
                </a:lnTo>
                <a:lnTo>
                  <a:pt x="292" y="12"/>
                </a:lnTo>
                <a:lnTo>
                  <a:pt x="315" y="12"/>
                </a:lnTo>
                <a:lnTo>
                  <a:pt x="368" y="13"/>
                </a:lnTo>
                <a:lnTo>
                  <a:pt x="390" y="13"/>
                </a:lnTo>
                <a:lnTo>
                  <a:pt x="449" y="15"/>
                </a:lnTo>
                <a:lnTo>
                  <a:pt x="459" y="25"/>
                </a:lnTo>
                <a:lnTo>
                  <a:pt x="465" y="27"/>
                </a:lnTo>
                <a:lnTo>
                  <a:pt x="469" y="29"/>
                </a:lnTo>
                <a:lnTo>
                  <a:pt x="477" y="32"/>
                </a:lnTo>
                <a:lnTo>
                  <a:pt x="489" y="40"/>
                </a:lnTo>
                <a:lnTo>
                  <a:pt x="499" y="29"/>
                </a:lnTo>
                <a:lnTo>
                  <a:pt x="517" y="32"/>
                </a:lnTo>
                <a:lnTo>
                  <a:pt x="520" y="32"/>
                </a:lnTo>
                <a:lnTo>
                  <a:pt x="528" y="29"/>
                </a:lnTo>
                <a:lnTo>
                  <a:pt x="530" y="30"/>
                </a:lnTo>
                <a:lnTo>
                  <a:pt x="549" y="29"/>
                </a:lnTo>
                <a:lnTo>
                  <a:pt x="556" y="36"/>
                </a:lnTo>
                <a:lnTo>
                  <a:pt x="559" y="39"/>
                </a:lnTo>
                <a:lnTo>
                  <a:pt x="567" y="40"/>
                </a:lnTo>
                <a:lnTo>
                  <a:pt x="584" y="46"/>
                </a:lnTo>
                <a:lnTo>
                  <a:pt x="592" y="55"/>
                </a:lnTo>
                <a:lnTo>
                  <a:pt x="597" y="65"/>
                </a:lnTo>
                <a:lnTo>
                  <a:pt x="606" y="68"/>
                </a:lnTo>
                <a:lnTo>
                  <a:pt x="613" y="69"/>
                </a:lnTo>
                <a:lnTo>
                  <a:pt x="620" y="92"/>
                </a:lnTo>
                <a:lnTo>
                  <a:pt x="622" y="96"/>
                </a:lnTo>
                <a:lnTo>
                  <a:pt x="620" y="99"/>
                </a:lnTo>
                <a:lnTo>
                  <a:pt x="625" y="109"/>
                </a:lnTo>
                <a:lnTo>
                  <a:pt x="626" y="117"/>
                </a:lnTo>
                <a:lnTo>
                  <a:pt x="629" y="123"/>
                </a:lnTo>
                <a:lnTo>
                  <a:pt x="635" y="123"/>
                </a:lnTo>
                <a:lnTo>
                  <a:pt x="638" y="137"/>
                </a:lnTo>
                <a:lnTo>
                  <a:pt x="639" y="138"/>
                </a:lnTo>
                <a:lnTo>
                  <a:pt x="642" y="151"/>
                </a:lnTo>
                <a:lnTo>
                  <a:pt x="639" y="158"/>
                </a:lnTo>
                <a:lnTo>
                  <a:pt x="640" y="163"/>
                </a:lnTo>
                <a:lnTo>
                  <a:pt x="650" y="173"/>
                </a:lnTo>
                <a:lnTo>
                  <a:pt x="650" y="177"/>
                </a:lnTo>
                <a:lnTo>
                  <a:pt x="649" y="177"/>
                </a:lnTo>
                <a:lnTo>
                  <a:pt x="650" y="180"/>
                </a:lnTo>
                <a:lnTo>
                  <a:pt x="656" y="190"/>
                </a:lnTo>
                <a:lnTo>
                  <a:pt x="660" y="201"/>
                </a:lnTo>
                <a:lnTo>
                  <a:pt x="657" y="204"/>
                </a:lnTo>
                <a:lnTo>
                  <a:pt x="657" y="211"/>
                </a:lnTo>
                <a:lnTo>
                  <a:pt x="660" y="211"/>
                </a:lnTo>
                <a:lnTo>
                  <a:pt x="661" y="213"/>
                </a:lnTo>
                <a:lnTo>
                  <a:pt x="660" y="215"/>
                </a:lnTo>
                <a:lnTo>
                  <a:pt x="661" y="218"/>
                </a:lnTo>
                <a:lnTo>
                  <a:pt x="660" y="225"/>
                </a:lnTo>
                <a:lnTo>
                  <a:pt x="660" y="226"/>
                </a:lnTo>
                <a:lnTo>
                  <a:pt x="661" y="232"/>
                </a:lnTo>
                <a:lnTo>
                  <a:pt x="665" y="243"/>
                </a:lnTo>
                <a:lnTo>
                  <a:pt x="667" y="243"/>
                </a:lnTo>
                <a:lnTo>
                  <a:pt x="665" y="246"/>
                </a:lnTo>
                <a:lnTo>
                  <a:pt x="665" y="255"/>
                </a:lnTo>
                <a:lnTo>
                  <a:pt x="661" y="260"/>
                </a:lnTo>
                <a:lnTo>
                  <a:pt x="672" y="275"/>
                </a:lnTo>
                <a:lnTo>
                  <a:pt x="671" y="278"/>
                </a:lnTo>
                <a:lnTo>
                  <a:pt x="669" y="278"/>
                </a:lnTo>
                <a:lnTo>
                  <a:pt x="672" y="285"/>
                </a:lnTo>
                <a:lnTo>
                  <a:pt x="675" y="285"/>
                </a:lnTo>
                <a:lnTo>
                  <a:pt x="678" y="281"/>
                </a:lnTo>
                <a:lnTo>
                  <a:pt x="683" y="307"/>
                </a:lnTo>
                <a:lnTo>
                  <a:pt x="689" y="313"/>
                </a:lnTo>
                <a:lnTo>
                  <a:pt x="693" y="313"/>
                </a:lnTo>
                <a:lnTo>
                  <a:pt x="704" y="338"/>
                </a:lnTo>
                <a:lnTo>
                  <a:pt x="710" y="341"/>
                </a:lnTo>
                <a:lnTo>
                  <a:pt x="707" y="341"/>
                </a:lnTo>
                <a:lnTo>
                  <a:pt x="669" y="342"/>
                </a:lnTo>
                <a:lnTo>
                  <a:pt x="662" y="342"/>
                </a:lnTo>
                <a:lnTo>
                  <a:pt x="653" y="342"/>
                </a:lnTo>
                <a:lnTo>
                  <a:pt x="651" y="342"/>
                </a:lnTo>
                <a:lnTo>
                  <a:pt x="643" y="342"/>
                </a:lnTo>
                <a:lnTo>
                  <a:pt x="633" y="342"/>
                </a:lnTo>
                <a:lnTo>
                  <a:pt x="632" y="342"/>
                </a:lnTo>
                <a:lnTo>
                  <a:pt x="622" y="342"/>
                </a:lnTo>
                <a:lnTo>
                  <a:pt x="615" y="342"/>
                </a:lnTo>
                <a:lnTo>
                  <a:pt x="613" y="342"/>
                </a:lnTo>
                <a:lnTo>
                  <a:pt x="592" y="342"/>
                </a:lnTo>
                <a:lnTo>
                  <a:pt x="586" y="342"/>
                </a:lnTo>
                <a:lnTo>
                  <a:pt x="581" y="344"/>
                </a:lnTo>
                <a:lnTo>
                  <a:pt x="578" y="344"/>
                </a:lnTo>
                <a:lnTo>
                  <a:pt x="560" y="344"/>
                </a:lnTo>
                <a:lnTo>
                  <a:pt x="550" y="344"/>
                </a:lnTo>
                <a:lnTo>
                  <a:pt x="541" y="344"/>
                </a:lnTo>
                <a:lnTo>
                  <a:pt x="520" y="344"/>
                </a:lnTo>
                <a:lnTo>
                  <a:pt x="503" y="344"/>
                </a:lnTo>
                <a:lnTo>
                  <a:pt x="499" y="344"/>
                </a:lnTo>
                <a:lnTo>
                  <a:pt x="494" y="344"/>
                </a:lnTo>
                <a:lnTo>
                  <a:pt x="489" y="344"/>
                </a:lnTo>
                <a:lnTo>
                  <a:pt x="478" y="344"/>
                </a:lnTo>
                <a:lnTo>
                  <a:pt x="466" y="344"/>
                </a:lnTo>
                <a:lnTo>
                  <a:pt x="458" y="344"/>
                </a:lnTo>
                <a:lnTo>
                  <a:pt x="448" y="344"/>
                </a:lnTo>
                <a:lnTo>
                  <a:pt x="437" y="344"/>
                </a:lnTo>
                <a:lnTo>
                  <a:pt x="430" y="344"/>
                </a:lnTo>
              </a:path>
            </a:pathLst>
          </a:custGeom>
          <a:noFill/>
          <a:ln w="6480">
            <a:solidFill>
              <a:schemeClr val="tx1"/>
            </a:solidFill>
            <a:round/>
          </a:ln>
        </p:spPr>
        <p:style>
          <a:lnRef idx="0">
            <a:scrgbClr r="0" g="0" b="0"/>
          </a:lnRef>
          <a:fillRef idx="0">
            <a:scrgbClr r="0" g="0" b="0"/>
          </a:fillRef>
          <a:effectRef idx="0">
            <a:scrgbClr r="0" g="0" b="0"/>
          </a:effectRef>
          <a:fontRef idx="minor"/>
        </p:style>
      </p:sp>
      <p:sp>
        <p:nvSpPr>
          <p:cNvPr id="298" name="CustomShape 63"/>
          <p:cNvSpPr/>
          <p:nvPr/>
        </p:nvSpPr>
        <p:spPr>
          <a:xfrm>
            <a:off x="1647000" y="2924640"/>
            <a:ext cx="762120" cy="1040400"/>
          </a:xfrm>
          <a:custGeom>
            <a:avLst/>
            <a:gdLst/>
            <a:ahLst/>
            <a:cxnLst/>
            <a:rect l="l" t="t" r="r" b="b"/>
            <a:pathLst>
              <a:path w="540" h="834">
                <a:moveTo>
                  <a:pt x="2" y="306"/>
                </a:moveTo>
                <a:lnTo>
                  <a:pt x="2" y="310"/>
                </a:lnTo>
                <a:lnTo>
                  <a:pt x="0" y="318"/>
                </a:lnTo>
                <a:lnTo>
                  <a:pt x="5" y="324"/>
                </a:lnTo>
                <a:lnTo>
                  <a:pt x="6" y="327"/>
                </a:lnTo>
                <a:lnTo>
                  <a:pt x="11" y="332"/>
                </a:lnTo>
                <a:lnTo>
                  <a:pt x="23" y="350"/>
                </a:lnTo>
                <a:lnTo>
                  <a:pt x="27" y="356"/>
                </a:lnTo>
                <a:lnTo>
                  <a:pt x="33" y="364"/>
                </a:lnTo>
                <a:lnTo>
                  <a:pt x="44" y="379"/>
                </a:lnTo>
                <a:lnTo>
                  <a:pt x="48" y="383"/>
                </a:lnTo>
                <a:lnTo>
                  <a:pt x="49" y="386"/>
                </a:lnTo>
                <a:lnTo>
                  <a:pt x="55" y="395"/>
                </a:lnTo>
                <a:lnTo>
                  <a:pt x="72" y="417"/>
                </a:lnTo>
                <a:lnTo>
                  <a:pt x="83" y="432"/>
                </a:lnTo>
                <a:lnTo>
                  <a:pt x="105" y="464"/>
                </a:lnTo>
                <a:lnTo>
                  <a:pt x="130" y="498"/>
                </a:lnTo>
                <a:lnTo>
                  <a:pt x="141" y="515"/>
                </a:lnTo>
                <a:lnTo>
                  <a:pt x="144" y="519"/>
                </a:lnTo>
                <a:lnTo>
                  <a:pt x="159" y="540"/>
                </a:lnTo>
                <a:lnTo>
                  <a:pt x="164" y="547"/>
                </a:lnTo>
                <a:lnTo>
                  <a:pt x="189" y="583"/>
                </a:lnTo>
                <a:lnTo>
                  <a:pt x="232" y="643"/>
                </a:lnTo>
                <a:lnTo>
                  <a:pt x="252" y="672"/>
                </a:lnTo>
                <a:lnTo>
                  <a:pt x="277" y="706"/>
                </a:lnTo>
                <a:lnTo>
                  <a:pt x="278" y="706"/>
                </a:lnTo>
                <a:lnTo>
                  <a:pt x="288" y="722"/>
                </a:lnTo>
                <a:lnTo>
                  <a:pt x="296" y="733"/>
                </a:lnTo>
                <a:lnTo>
                  <a:pt x="322" y="772"/>
                </a:lnTo>
                <a:lnTo>
                  <a:pt x="346" y="803"/>
                </a:lnTo>
                <a:lnTo>
                  <a:pt x="367" y="833"/>
                </a:lnTo>
                <a:lnTo>
                  <a:pt x="375" y="808"/>
                </a:lnTo>
                <a:lnTo>
                  <a:pt x="375" y="752"/>
                </a:lnTo>
                <a:lnTo>
                  <a:pt x="379" y="738"/>
                </a:lnTo>
                <a:lnTo>
                  <a:pt x="376" y="715"/>
                </a:lnTo>
                <a:lnTo>
                  <a:pt x="399" y="712"/>
                </a:lnTo>
                <a:lnTo>
                  <a:pt x="418" y="729"/>
                </a:lnTo>
                <a:lnTo>
                  <a:pt x="437" y="713"/>
                </a:lnTo>
                <a:lnTo>
                  <a:pt x="448" y="643"/>
                </a:lnTo>
                <a:lnTo>
                  <a:pt x="453" y="626"/>
                </a:lnTo>
                <a:lnTo>
                  <a:pt x="453" y="615"/>
                </a:lnTo>
                <a:lnTo>
                  <a:pt x="460" y="579"/>
                </a:lnTo>
                <a:lnTo>
                  <a:pt x="462" y="561"/>
                </a:lnTo>
                <a:lnTo>
                  <a:pt x="465" y="544"/>
                </a:lnTo>
                <a:lnTo>
                  <a:pt x="465" y="543"/>
                </a:lnTo>
                <a:lnTo>
                  <a:pt x="472" y="501"/>
                </a:lnTo>
                <a:lnTo>
                  <a:pt x="473" y="486"/>
                </a:lnTo>
                <a:lnTo>
                  <a:pt x="478" y="464"/>
                </a:lnTo>
                <a:lnTo>
                  <a:pt x="479" y="456"/>
                </a:lnTo>
                <a:lnTo>
                  <a:pt x="480" y="450"/>
                </a:lnTo>
                <a:lnTo>
                  <a:pt x="482" y="444"/>
                </a:lnTo>
                <a:lnTo>
                  <a:pt x="483" y="425"/>
                </a:lnTo>
                <a:lnTo>
                  <a:pt x="496" y="356"/>
                </a:lnTo>
                <a:lnTo>
                  <a:pt x="496" y="352"/>
                </a:lnTo>
                <a:lnTo>
                  <a:pt x="500" y="328"/>
                </a:lnTo>
                <a:lnTo>
                  <a:pt x="502" y="311"/>
                </a:lnTo>
                <a:lnTo>
                  <a:pt x="504" y="302"/>
                </a:lnTo>
                <a:lnTo>
                  <a:pt x="505" y="289"/>
                </a:lnTo>
                <a:lnTo>
                  <a:pt x="509" y="264"/>
                </a:lnTo>
                <a:lnTo>
                  <a:pt x="515" y="235"/>
                </a:lnTo>
                <a:lnTo>
                  <a:pt x="522" y="195"/>
                </a:lnTo>
                <a:lnTo>
                  <a:pt x="527" y="159"/>
                </a:lnTo>
                <a:lnTo>
                  <a:pt x="537" y="99"/>
                </a:lnTo>
                <a:lnTo>
                  <a:pt x="539" y="87"/>
                </a:lnTo>
                <a:lnTo>
                  <a:pt x="523" y="85"/>
                </a:lnTo>
                <a:lnTo>
                  <a:pt x="522" y="84"/>
                </a:lnTo>
                <a:lnTo>
                  <a:pt x="519" y="84"/>
                </a:lnTo>
                <a:lnTo>
                  <a:pt x="496" y="80"/>
                </a:lnTo>
                <a:lnTo>
                  <a:pt x="483" y="77"/>
                </a:lnTo>
                <a:lnTo>
                  <a:pt x="461" y="74"/>
                </a:lnTo>
                <a:lnTo>
                  <a:pt x="381" y="60"/>
                </a:lnTo>
                <a:lnTo>
                  <a:pt x="308" y="47"/>
                </a:lnTo>
                <a:lnTo>
                  <a:pt x="304" y="45"/>
                </a:lnTo>
                <a:lnTo>
                  <a:pt x="286" y="42"/>
                </a:lnTo>
                <a:lnTo>
                  <a:pt x="282" y="42"/>
                </a:lnTo>
                <a:lnTo>
                  <a:pt x="211" y="29"/>
                </a:lnTo>
                <a:lnTo>
                  <a:pt x="188" y="23"/>
                </a:lnTo>
                <a:lnTo>
                  <a:pt x="173" y="20"/>
                </a:lnTo>
                <a:lnTo>
                  <a:pt x="124" y="11"/>
                </a:lnTo>
                <a:lnTo>
                  <a:pt x="121" y="9"/>
                </a:lnTo>
                <a:lnTo>
                  <a:pt x="109" y="6"/>
                </a:lnTo>
                <a:lnTo>
                  <a:pt x="81" y="1"/>
                </a:lnTo>
                <a:lnTo>
                  <a:pt x="72" y="0"/>
                </a:lnTo>
                <a:lnTo>
                  <a:pt x="66" y="23"/>
                </a:lnTo>
                <a:lnTo>
                  <a:pt x="55" y="67"/>
                </a:lnTo>
                <a:lnTo>
                  <a:pt x="52" y="84"/>
                </a:lnTo>
                <a:lnTo>
                  <a:pt x="36" y="158"/>
                </a:lnTo>
                <a:lnTo>
                  <a:pt x="23" y="216"/>
                </a:lnTo>
                <a:lnTo>
                  <a:pt x="18" y="241"/>
                </a:lnTo>
                <a:lnTo>
                  <a:pt x="15" y="250"/>
                </a:lnTo>
                <a:lnTo>
                  <a:pt x="12" y="264"/>
                </a:lnTo>
                <a:lnTo>
                  <a:pt x="11" y="270"/>
                </a:lnTo>
                <a:lnTo>
                  <a:pt x="9" y="278"/>
                </a:lnTo>
                <a:lnTo>
                  <a:pt x="6" y="284"/>
                </a:lnTo>
                <a:lnTo>
                  <a:pt x="6" y="291"/>
                </a:lnTo>
                <a:lnTo>
                  <a:pt x="4" y="300"/>
                </a:lnTo>
                <a:lnTo>
                  <a:pt x="2" y="304"/>
                </a:lnTo>
                <a:lnTo>
                  <a:pt x="2" y="306"/>
                </a:lnTo>
              </a:path>
            </a:pathLst>
          </a:custGeom>
          <a:solidFill>
            <a:schemeClr val="bg1"/>
          </a:solidFill>
          <a:ln w="6480">
            <a:solidFill>
              <a:schemeClr val="tx1"/>
            </a:solidFill>
            <a:round/>
          </a:ln>
        </p:spPr>
        <p:style>
          <a:lnRef idx="0">
            <a:scrgbClr r="0" g="0" b="0"/>
          </a:lnRef>
          <a:fillRef idx="0">
            <a:scrgbClr r="0" g="0" b="0"/>
          </a:fillRef>
          <a:effectRef idx="0">
            <a:scrgbClr r="0" g="0" b="0"/>
          </a:effectRef>
          <a:fontRef idx="minor"/>
        </p:style>
      </p:sp>
      <p:sp>
        <p:nvSpPr>
          <p:cNvPr id="299" name="CustomShape 64"/>
          <p:cNvSpPr/>
          <p:nvPr/>
        </p:nvSpPr>
        <p:spPr>
          <a:xfrm>
            <a:off x="7020720" y="2374200"/>
            <a:ext cx="199440" cy="371520"/>
          </a:xfrm>
          <a:custGeom>
            <a:avLst/>
            <a:gdLst/>
            <a:ahLst/>
            <a:cxnLst/>
            <a:rect l="l" t="t" r="r" b="b"/>
            <a:pathLst>
              <a:path w="142" h="299">
                <a:moveTo>
                  <a:pt x="2" y="203"/>
                </a:moveTo>
                <a:lnTo>
                  <a:pt x="1" y="200"/>
                </a:lnTo>
                <a:lnTo>
                  <a:pt x="4" y="186"/>
                </a:lnTo>
                <a:lnTo>
                  <a:pt x="8" y="182"/>
                </a:lnTo>
                <a:lnTo>
                  <a:pt x="8" y="157"/>
                </a:lnTo>
                <a:lnTo>
                  <a:pt x="11" y="142"/>
                </a:lnTo>
                <a:lnTo>
                  <a:pt x="8" y="139"/>
                </a:lnTo>
                <a:lnTo>
                  <a:pt x="5" y="129"/>
                </a:lnTo>
                <a:lnTo>
                  <a:pt x="8" y="119"/>
                </a:lnTo>
                <a:lnTo>
                  <a:pt x="19" y="114"/>
                </a:lnTo>
                <a:lnTo>
                  <a:pt x="20" y="111"/>
                </a:lnTo>
                <a:lnTo>
                  <a:pt x="23" y="107"/>
                </a:lnTo>
                <a:lnTo>
                  <a:pt x="34" y="93"/>
                </a:lnTo>
                <a:lnTo>
                  <a:pt x="23" y="68"/>
                </a:lnTo>
                <a:lnTo>
                  <a:pt x="29" y="48"/>
                </a:lnTo>
                <a:lnTo>
                  <a:pt x="24" y="37"/>
                </a:lnTo>
                <a:lnTo>
                  <a:pt x="23" y="13"/>
                </a:lnTo>
                <a:lnTo>
                  <a:pt x="37" y="6"/>
                </a:lnTo>
                <a:lnTo>
                  <a:pt x="40" y="8"/>
                </a:lnTo>
                <a:lnTo>
                  <a:pt x="47" y="6"/>
                </a:lnTo>
                <a:lnTo>
                  <a:pt x="47" y="0"/>
                </a:lnTo>
                <a:lnTo>
                  <a:pt x="51" y="4"/>
                </a:lnTo>
                <a:lnTo>
                  <a:pt x="51" y="9"/>
                </a:lnTo>
                <a:lnTo>
                  <a:pt x="67" y="55"/>
                </a:lnTo>
                <a:lnTo>
                  <a:pt x="82" y="104"/>
                </a:lnTo>
                <a:lnTo>
                  <a:pt x="84" y="108"/>
                </a:lnTo>
                <a:lnTo>
                  <a:pt x="92" y="135"/>
                </a:lnTo>
                <a:lnTo>
                  <a:pt x="99" y="155"/>
                </a:lnTo>
                <a:lnTo>
                  <a:pt x="99" y="160"/>
                </a:lnTo>
                <a:lnTo>
                  <a:pt x="107" y="182"/>
                </a:lnTo>
                <a:lnTo>
                  <a:pt x="113" y="201"/>
                </a:lnTo>
                <a:lnTo>
                  <a:pt x="125" y="210"/>
                </a:lnTo>
                <a:lnTo>
                  <a:pt x="129" y="222"/>
                </a:lnTo>
                <a:lnTo>
                  <a:pt x="136" y="225"/>
                </a:lnTo>
                <a:lnTo>
                  <a:pt x="141" y="226"/>
                </a:lnTo>
                <a:lnTo>
                  <a:pt x="138" y="243"/>
                </a:lnTo>
                <a:lnTo>
                  <a:pt x="138" y="249"/>
                </a:lnTo>
                <a:lnTo>
                  <a:pt x="121" y="254"/>
                </a:lnTo>
                <a:lnTo>
                  <a:pt x="120" y="260"/>
                </a:lnTo>
                <a:lnTo>
                  <a:pt x="109" y="271"/>
                </a:lnTo>
                <a:lnTo>
                  <a:pt x="109" y="272"/>
                </a:lnTo>
                <a:lnTo>
                  <a:pt x="107" y="272"/>
                </a:lnTo>
                <a:lnTo>
                  <a:pt x="106" y="277"/>
                </a:lnTo>
                <a:lnTo>
                  <a:pt x="59" y="288"/>
                </a:lnTo>
                <a:lnTo>
                  <a:pt x="58" y="288"/>
                </a:lnTo>
                <a:lnTo>
                  <a:pt x="55" y="289"/>
                </a:lnTo>
                <a:lnTo>
                  <a:pt x="47" y="291"/>
                </a:lnTo>
                <a:lnTo>
                  <a:pt x="30" y="293"/>
                </a:lnTo>
                <a:lnTo>
                  <a:pt x="24" y="296"/>
                </a:lnTo>
                <a:lnTo>
                  <a:pt x="23" y="296"/>
                </a:lnTo>
                <a:lnTo>
                  <a:pt x="16" y="298"/>
                </a:lnTo>
                <a:lnTo>
                  <a:pt x="5" y="275"/>
                </a:lnTo>
                <a:lnTo>
                  <a:pt x="8" y="268"/>
                </a:lnTo>
                <a:lnTo>
                  <a:pt x="5" y="250"/>
                </a:lnTo>
                <a:lnTo>
                  <a:pt x="5" y="243"/>
                </a:lnTo>
                <a:lnTo>
                  <a:pt x="1" y="215"/>
                </a:lnTo>
                <a:lnTo>
                  <a:pt x="0" y="206"/>
                </a:lnTo>
                <a:lnTo>
                  <a:pt x="2" y="203"/>
                </a:lnTo>
              </a:path>
            </a:pathLst>
          </a:custGeom>
          <a:solidFill>
            <a:srgbClr val="00B050"/>
          </a:solidFill>
          <a:ln w="6480">
            <a:solidFill>
              <a:schemeClr val="tx1"/>
            </a:solidFill>
            <a:round/>
          </a:ln>
        </p:spPr>
        <p:style>
          <a:lnRef idx="0">
            <a:scrgbClr r="0" g="0" b="0"/>
          </a:lnRef>
          <a:fillRef idx="0">
            <a:scrgbClr r="0" g="0" b="0"/>
          </a:fillRef>
          <a:effectRef idx="0">
            <a:scrgbClr r="0" g="0" b="0"/>
          </a:effectRef>
          <a:fontRef idx="minor"/>
        </p:style>
      </p:sp>
      <p:sp>
        <p:nvSpPr>
          <p:cNvPr id="300" name="CustomShape 65"/>
          <p:cNvSpPr/>
          <p:nvPr/>
        </p:nvSpPr>
        <p:spPr>
          <a:xfrm>
            <a:off x="6811920" y="2981160"/>
            <a:ext cx="162360" cy="328680"/>
          </a:xfrm>
          <a:custGeom>
            <a:avLst/>
            <a:gdLst/>
            <a:ahLst/>
            <a:cxnLst/>
            <a:rect l="l" t="t" r="r" b="b"/>
            <a:pathLst>
              <a:path w="115" h="265">
                <a:moveTo>
                  <a:pt x="101" y="191"/>
                </a:moveTo>
                <a:lnTo>
                  <a:pt x="104" y="189"/>
                </a:lnTo>
                <a:lnTo>
                  <a:pt x="114" y="157"/>
                </a:lnTo>
                <a:lnTo>
                  <a:pt x="111" y="121"/>
                </a:lnTo>
                <a:lnTo>
                  <a:pt x="108" y="90"/>
                </a:lnTo>
                <a:lnTo>
                  <a:pt x="104" y="81"/>
                </a:lnTo>
                <a:lnTo>
                  <a:pt x="104" y="85"/>
                </a:lnTo>
                <a:lnTo>
                  <a:pt x="88" y="86"/>
                </a:lnTo>
                <a:lnTo>
                  <a:pt x="87" y="88"/>
                </a:lnTo>
                <a:lnTo>
                  <a:pt x="83" y="86"/>
                </a:lnTo>
                <a:lnTo>
                  <a:pt x="82" y="83"/>
                </a:lnTo>
                <a:lnTo>
                  <a:pt x="82" y="81"/>
                </a:lnTo>
                <a:lnTo>
                  <a:pt x="82" y="78"/>
                </a:lnTo>
                <a:lnTo>
                  <a:pt x="84" y="72"/>
                </a:lnTo>
                <a:lnTo>
                  <a:pt x="83" y="69"/>
                </a:lnTo>
                <a:lnTo>
                  <a:pt x="83" y="67"/>
                </a:lnTo>
                <a:lnTo>
                  <a:pt x="86" y="65"/>
                </a:lnTo>
                <a:lnTo>
                  <a:pt x="87" y="65"/>
                </a:lnTo>
                <a:lnTo>
                  <a:pt x="91" y="62"/>
                </a:lnTo>
                <a:lnTo>
                  <a:pt x="94" y="62"/>
                </a:lnTo>
                <a:lnTo>
                  <a:pt x="94" y="58"/>
                </a:lnTo>
                <a:lnTo>
                  <a:pt x="94" y="55"/>
                </a:lnTo>
                <a:lnTo>
                  <a:pt x="94" y="50"/>
                </a:lnTo>
                <a:lnTo>
                  <a:pt x="95" y="46"/>
                </a:lnTo>
                <a:lnTo>
                  <a:pt x="97" y="36"/>
                </a:lnTo>
                <a:lnTo>
                  <a:pt x="98" y="36"/>
                </a:lnTo>
                <a:lnTo>
                  <a:pt x="98" y="34"/>
                </a:lnTo>
                <a:lnTo>
                  <a:pt x="98" y="32"/>
                </a:lnTo>
                <a:lnTo>
                  <a:pt x="98" y="25"/>
                </a:lnTo>
                <a:lnTo>
                  <a:pt x="98" y="23"/>
                </a:lnTo>
                <a:lnTo>
                  <a:pt x="98" y="22"/>
                </a:lnTo>
                <a:lnTo>
                  <a:pt x="97" y="22"/>
                </a:lnTo>
                <a:lnTo>
                  <a:pt x="76" y="16"/>
                </a:lnTo>
                <a:lnTo>
                  <a:pt x="69" y="15"/>
                </a:lnTo>
                <a:lnTo>
                  <a:pt x="68" y="13"/>
                </a:lnTo>
                <a:lnTo>
                  <a:pt x="65" y="12"/>
                </a:lnTo>
                <a:lnTo>
                  <a:pt x="58" y="11"/>
                </a:lnTo>
                <a:lnTo>
                  <a:pt x="55" y="9"/>
                </a:lnTo>
                <a:lnTo>
                  <a:pt x="47" y="6"/>
                </a:lnTo>
                <a:lnTo>
                  <a:pt x="38" y="4"/>
                </a:lnTo>
                <a:lnTo>
                  <a:pt x="26" y="0"/>
                </a:lnTo>
                <a:lnTo>
                  <a:pt x="22" y="1"/>
                </a:lnTo>
                <a:lnTo>
                  <a:pt x="15" y="13"/>
                </a:lnTo>
                <a:lnTo>
                  <a:pt x="15" y="22"/>
                </a:lnTo>
                <a:lnTo>
                  <a:pt x="8" y="33"/>
                </a:lnTo>
                <a:lnTo>
                  <a:pt x="11" y="32"/>
                </a:lnTo>
                <a:lnTo>
                  <a:pt x="8" y="36"/>
                </a:lnTo>
                <a:lnTo>
                  <a:pt x="1" y="47"/>
                </a:lnTo>
                <a:lnTo>
                  <a:pt x="1" y="48"/>
                </a:lnTo>
                <a:lnTo>
                  <a:pt x="9" y="57"/>
                </a:lnTo>
                <a:lnTo>
                  <a:pt x="1" y="74"/>
                </a:lnTo>
                <a:lnTo>
                  <a:pt x="4" y="89"/>
                </a:lnTo>
                <a:lnTo>
                  <a:pt x="5" y="89"/>
                </a:lnTo>
                <a:lnTo>
                  <a:pt x="5" y="90"/>
                </a:lnTo>
                <a:lnTo>
                  <a:pt x="11" y="90"/>
                </a:lnTo>
                <a:lnTo>
                  <a:pt x="29" y="108"/>
                </a:lnTo>
                <a:lnTo>
                  <a:pt x="31" y="113"/>
                </a:lnTo>
                <a:lnTo>
                  <a:pt x="37" y="115"/>
                </a:lnTo>
                <a:lnTo>
                  <a:pt x="41" y="120"/>
                </a:lnTo>
                <a:lnTo>
                  <a:pt x="52" y="129"/>
                </a:lnTo>
                <a:lnTo>
                  <a:pt x="47" y="134"/>
                </a:lnTo>
                <a:lnTo>
                  <a:pt x="44" y="139"/>
                </a:lnTo>
                <a:lnTo>
                  <a:pt x="36" y="145"/>
                </a:lnTo>
                <a:lnTo>
                  <a:pt x="34" y="146"/>
                </a:lnTo>
                <a:lnTo>
                  <a:pt x="30" y="150"/>
                </a:lnTo>
                <a:lnTo>
                  <a:pt x="30" y="152"/>
                </a:lnTo>
                <a:lnTo>
                  <a:pt x="26" y="156"/>
                </a:lnTo>
                <a:lnTo>
                  <a:pt x="27" y="163"/>
                </a:lnTo>
                <a:lnTo>
                  <a:pt x="27" y="164"/>
                </a:lnTo>
                <a:lnTo>
                  <a:pt x="22" y="167"/>
                </a:lnTo>
                <a:lnTo>
                  <a:pt x="22" y="169"/>
                </a:lnTo>
                <a:lnTo>
                  <a:pt x="19" y="170"/>
                </a:lnTo>
                <a:lnTo>
                  <a:pt x="9" y="176"/>
                </a:lnTo>
                <a:lnTo>
                  <a:pt x="6" y="178"/>
                </a:lnTo>
                <a:lnTo>
                  <a:pt x="5" y="181"/>
                </a:lnTo>
                <a:lnTo>
                  <a:pt x="2" y="191"/>
                </a:lnTo>
                <a:lnTo>
                  <a:pt x="0" y="201"/>
                </a:lnTo>
                <a:lnTo>
                  <a:pt x="1" y="203"/>
                </a:lnTo>
                <a:lnTo>
                  <a:pt x="4" y="215"/>
                </a:lnTo>
                <a:lnTo>
                  <a:pt x="18" y="224"/>
                </a:lnTo>
                <a:lnTo>
                  <a:pt x="29" y="231"/>
                </a:lnTo>
                <a:lnTo>
                  <a:pt x="31" y="230"/>
                </a:lnTo>
                <a:lnTo>
                  <a:pt x="45" y="238"/>
                </a:lnTo>
                <a:lnTo>
                  <a:pt x="45" y="237"/>
                </a:lnTo>
                <a:lnTo>
                  <a:pt x="62" y="236"/>
                </a:lnTo>
                <a:lnTo>
                  <a:pt x="65" y="264"/>
                </a:lnTo>
                <a:lnTo>
                  <a:pt x="72" y="261"/>
                </a:lnTo>
                <a:lnTo>
                  <a:pt x="77" y="252"/>
                </a:lnTo>
                <a:lnTo>
                  <a:pt x="88" y="216"/>
                </a:lnTo>
                <a:lnTo>
                  <a:pt x="90" y="216"/>
                </a:lnTo>
                <a:lnTo>
                  <a:pt x="104" y="192"/>
                </a:lnTo>
                <a:lnTo>
                  <a:pt x="101" y="191"/>
                </a:lnTo>
              </a:path>
            </a:pathLst>
          </a:custGeom>
          <a:solidFill>
            <a:srgbClr val="00B050"/>
          </a:solidFill>
          <a:ln w="6480">
            <a:solidFill>
              <a:schemeClr val="tx1"/>
            </a:solidFill>
            <a:round/>
          </a:ln>
        </p:spPr>
        <p:style>
          <a:lnRef idx="0">
            <a:scrgbClr r="0" g="0" b="0"/>
          </a:lnRef>
          <a:fillRef idx="0">
            <a:scrgbClr r="0" g="0" b="0"/>
          </a:fillRef>
          <a:effectRef idx="0">
            <a:scrgbClr r="0" g="0" b="0"/>
          </a:effectRef>
          <a:fontRef idx="minor"/>
        </p:style>
      </p:sp>
      <p:sp>
        <p:nvSpPr>
          <p:cNvPr id="301" name="CustomShape 66"/>
          <p:cNvSpPr/>
          <p:nvPr/>
        </p:nvSpPr>
        <p:spPr>
          <a:xfrm>
            <a:off x="5905080" y="3646080"/>
            <a:ext cx="1064880" cy="418680"/>
          </a:xfrm>
          <a:custGeom>
            <a:avLst/>
            <a:gdLst/>
            <a:ahLst/>
            <a:cxnLst/>
            <a:rect l="l" t="t" r="r" b="b"/>
            <a:pathLst>
              <a:path w="753" h="338">
                <a:moveTo>
                  <a:pt x="146" y="155"/>
                </a:moveTo>
                <a:lnTo>
                  <a:pt x="150" y="151"/>
                </a:lnTo>
                <a:lnTo>
                  <a:pt x="160" y="146"/>
                </a:lnTo>
                <a:lnTo>
                  <a:pt x="163" y="143"/>
                </a:lnTo>
                <a:lnTo>
                  <a:pt x="170" y="146"/>
                </a:lnTo>
                <a:lnTo>
                  <a:pt x="171" y="147"/>
                </a:lnTo>
                <a:lnTo>
                  <a:pt x="175" y="147"/>
                </a:lnTo>
                <a:lnTo>
                  <a:pt x="178" y="144"/>
                </a:lnTo>
                <a:lnTo>
                  <a:pt x="180" y="144"/>
                </a:lnTo>
                <a:lnTo>
                  <a:pt x="185" y="128"/>
                </a:lnTo>
                <a:lnTo>
                  <a:pt x="186" y="125"/>
                </a:lnTo>
                <a:lnTo>
                  <a:pt x="189" y="121"/>
                </a:lnTo>
                <a:lnTo>
                  <a:pt x="199" y="118"/>
                </a:lnTo>
                <a:lnTo>
                  <a:pt x="200" y="111"/>
                </a:lnTo>
                <a:lnTo>
                  <a:pt x="202" y="98"/>
                </a:lnTo>
                <a:lnTo>
                  <a:pt x="202" y="89"/>
                </a:lnTo>
                <a:lnTo>
                  <a:pt x="206" y="89"/>
                </a:lnTo>
                <a:lnTo>
                  <a:pt x="218" y="87"/>
                </a:lnTo>
                <a:lnTo>
                  <a:pt x="221" y="87"/>
                </a:lnTo>
                <a:lnTo>
                  <a:pt x="229" y="86"/>
                </a:lnTo>
                <a:lnTo>
                  <a:pt x="232" y="84"/>
                </a:lnTo>
                <a:lnTo>
                  <a:pt x="254" y="82"/>
                </a:lnTo>
                <a:lnTo>
                  <a:pt x="267" y="80"/>
                </a:lnTo>
                <a:lnTo>
                  <a:pt x="270" y="80"/>
                </a:lnTo>
                <a:lnTo>
                  <a:pt x="271" y="80"/>
                </a:lnTo>
                <a:lnTo>
                  <a:pt x="272" y="80"/>
                </a:lnTo>
                <a:lnTo>
                  <a:pt x="274" y="80"/>
                </a:lnTo>
                <a:lnTo>
                  <a:pt x="278" y="79"/>
                </a:lnTo>
                <a:lnTo>
                  <a:pt x="283" y="77"/>
                </a:lnTo>
                <a:lnTo>
                  <a:pt x="292" y="77"/>
                </a:lnTo>
                <a:lnTo>
                  <a:pt x="296" y="76"/>
                </a:lnTo>
                <a:lnTo>
                  <a:pt x="301" y="76"/>
                </a:lnTo>
                <a:lnTo>
                  <a:pt x="306" y="75"/>
                </a:lnTo>
                <a:lnTo>
                  <a:pt x="318" y="73"/>
                </a:lnTo>
                <a:lnTo>
                  <a:pt x="333" y="72"/>
                </a:lnTo>
                <a:lnTo>
                  <a:pt x="340" y="71"/>
                </a:lnTo>
                <a:lnTo>
                  <a:pt x="342" y="71"/>
                </a:lnTo>
                <a:lnTo>
                  <a:pt x="344" y="69"/>
                </a:lnTo>
                <a:lnTo>
                  <a:pt x="354" y="68"/>
                </a:lnTo>
                <a:lnTo>
                  <a:pt x="368" y="65"/>
                </a:lnTo>
                <a:lnTo>
                  <a:pt x="375" y="64"/>
                </a:lnTo>
                <a:lnTo>
                  <a:pt x="380" y="64"/>
                </a:lnTo>
                <a:lnTo>
                  <a:pt x="385" y="62"/>
                </a:lnTo>
                <a:lnTo>
                  <a:pt x="397" y="61"/>
                </a:lnTo>
                <a:lnTo>
                  <a:pt x="407" y="58"/>
                </a:lnTo>
                <a:lnTo>
                  <a:pt x="409" y="58"/>
                </a:lnTo>
                <a:lnTo>
                  <a:pt x="416" y="57"/>
                </a:lnTo>
                <a:lnTo>
                  <a:pt x="443" y="51"/>
                </a:lnTo>
                <a:lnTo>
                  <a:pt x="444" y="51"/>
                </a:lnTo>
                <a:lnTo>
                  <a:pt x="445" y="51"/>
                </a:lnTo>
                <a:lnTo>
                  <a:pt x="447" y="51"/>
                </a:lnTo>
                <a:lnTo>
                  <a:pt x="450" y="50"/>
                </a:lnTo>
                <a:lnTo>
                  <a:pt x="451" y="50"/>
                </a:lnTo>
                <a:lnTo>
                  <a:pt x="459" y="48"/>
                </a:lnTo>
                <a:lnTo>
                  <a:pt x="470" y="47"/>
                </a:lnTo>
                <a:lnTo>
                  <a:pt x="473" y="45"/>
                </a:lnTo>
                <a:lnTo>
                  <a:pt x="477" y="44"/>
                </a:lnTo>
                <a:lnTo>
                  <a:pt x="480" y="44"/>
                </a:lnTo>
                <a:lnTo>
                  <a:pt x="484" y="43"/>
                </a:lnTo>
                <a:lnTo>
                  <a:pt x="491" y="41"/>
                </a:lnTo>
                <a:lnTo>
                  <a:pt x="494" y="41"/>
                </a:lnTo>
                <a:lnTo>
                  <a:pt x="509" y="38"/>
                </a:lnTo>
                <a:lnTo>
                  <a:pt x="512" y="37"/>
                </a:lnTo>
                <a:lnTo>
                  <a:pt x="516" y="37"/>
                </a:lnTo>
                <a:lnTo>
                  <a:pt x="520" y="36"/>
                </a:lnTo>
                <a:lnTo>
                  <a:pt x="526" y="34"/>
                </a:lnTo>
                <a:lnTo>
                  <a:pt x="529" y="34"/>
                </a:lnTo>
                <a:lnTo>
                  <a:pt x="533" y="33"/>
                </a:lnTo>
                <a:lnTo>
                  <a:pt x="548" y="30"/>
                </a:lnTo>
                <a:lnTo>
                  <a:pt x="551" y="30"/>
                </a:lnTo>
                <a:lnTo>
                  <a:pt x="571" y="25"/>
                </a:lnTo>
                <a:lnTo>
                  <a:pt x="576" y="25"/>
                </a:lnTo>
                <a:lnTo>
                  <a:pt x="583" y="23"/>
                </a:lnTo>
                <a:lnTo>
                  <a:pt x="585" y="23"/>
                </a:lnTo>
                <a:lnTo>
                  <a:pt x="588" y="22"/>
                </a:lnTo>
                <a:lnTo>
                  <a:pt x="603" y="18"/>
                </a:lnTo>
                <a:lnTo>
                  <a:pt x="606" y="18"/>
                </a:lnTo>
                <a:lnTo>
                  <a:pt x="617" y="15"/>
                </a:lnTo>
                <a:lnTo>
                  <a:pt x="635" y="11"/>
                </a:lnTo>
                <a:lnTo>
                  <a:pt x="638" y="11"/>
                </a:lnTo>
                <a:lnTo>
                  <a:pt x="639" y="11"/>
                </a:lnTo>
                <a:lnTo>
                  <a:pt x="649" y="8"/>
                </a:lnTo>
                <a:lnTo>
                  <a:pt x="652" y="8"/>
                </a:lnTo>
                <a:lnTo>
                  <a:pt x="655" y="6"/>
                </a:lnTo>
                <a:lnTo>
                  <a:pt x="657" y="6"/>
                </a:lnTo>
                <a:lnTo>
                  <a:pt x="659" y="6"/>
                </a:lnTo>
                <a:lnTo>
                  <a:pt x="670" y="4"/>
                </a:lnTo>
                <a:lnTo>
                  <a:pt x="679" y="1"/>
                </a:lnTo>
                <a:lnTo>
                  <a:pt x="691" y="0"/>
                </a:lnTo>
                <a:lnTo>
                  <a:pt x="693" y="4"/>
                </a:lnTo>
                <a:lnTo>
                  <a:pt x="706" y="32"/>
                </a:lnTo>
                <a:lnTo>
                  <a:pt x="747" y="90"/>
                </a:lnTo>
                <a:lnTo>
                  <a:pt x="752" y="132"/>
                </a:lnTo>
                <a:lnTo>
                  <a:pt x="732" y="142"/>
                </a:lnTo>
                <a:lnTo>
                  <a:pt x="714" y="161"/>
                </a:lnTo>
                <a:lnTo>
                  <a:pt x="695" y="186"/>
                </a:lnTo>
                <a:lnTo>
                  <a:pt x="679" y="218"/>
                </a:lnTo>
                <a:lnTo>
                  <a:pt x="671" y="214"/>
                </a:lnTo>
                <a:lnTo>
                  <a:pt x="659" y="214"/>
                </a:lnTo>
                <a:lnTo>
                  <a:pt x="630" y="226"/>
                </a:lnTo>
                <a:lnTo>
                  <a:pt x="620" y="235"/>
                </a:lnTo>
                <a:lnTo>
                  <a:pt x="599" y="256"/>
                </a:lnTo>
                <a:lnTo>
                  <a:pt x="585" y="275"/>
                </a:lnTo>
                <a:lnTo>
                  <a:pt x="583" y="279"/>
                </a:lnTo>
                <a:lnTo>
                  <a:pt x="574" y="317"/>
                </a:lnTo>
                <a:lnTo>
                  <a:pt x="573" y="324"/>
                </a:lnTo>
                <a:lnTo>
                  <a:pt x="558" y="323"/>
                </a:lnTo>
                <a:lnTo>
                  <a:pt x="537" y="328"/>
                </a:lnTo>
                <a:lnTo>
                  <a:pt x="523" y="337"/>
                </a:lnTo>
                <a:lnTo>
                  <a:pt x="520" y="334"/>
                </a:lnTo>
                <a:lnTo>
                  <a:pt x="513" y="330"/>
                </a:lnTo>
                <a:lnTo>
                  <a:pt x="511" y="328"/>
                </a:lnTo>
                <a:lnTo>
                  <a:pt x="488" y="311"/>
                </a:lnTo>
                <a:lnTo>
                  <a:pt x="473" y="302"/>
                </a:lnTo>
                <a:lnTo>
                  <a:pt x="468" y="298"/>
                </a:lnTo>
                <a:lnTo>
                  <a:pt x="447" y="282"/>
                </a:lnTo>
                <a:lnTo>
                  <a:pt x="440" y="277"/>
                </a:lnTo>
                <a:lnTo>
                  <a:pt x="429" y="268"/>
                </a:lnTo>
                <a:lnTo>
                  <a:pt x="427" y="268"/>
                </a:lnTo>
                <a:lnTo>
                  <a:pt x="427" y="267"/>
                </a:lnTo>
                <a:lnTo>
                  <a:pt x="412" y="257"/>
                </a:lnTo>
                <a:lnTo>
                  <a:pt x="405" y="253"/>
                </a:lnTo>
                <a:lnTo>
                  <a:pt x="404" y="253"/>
                </a:lnTo>
                <a:lnTo>
                  <a:pt x="400" y="253"/>
                </a:lnTo>
                <a:lnTo>
                  <a:pt x="389" y="256"/>
                </a:lnTo>
                <a:lnTo>
                  <a:pt x="383" y="256"/>
                </a:lnTo>
                <a:lnTo>
                  <a:pt x="378" y="257"/>
                </a:lnTo>
                <a:lnTo>
                  <a:pt x="354" y="260"/>
                </a:lnTo>
                <a:lnTo>
                  <a:pt x="348" y="261"/>
                </a:lnTo>
                <a:lnTo>
                  <a:pt x="337" y="263"/>
                </a:lnTo>
                <a:lnTo>
                  <a:pt x="329" y="265"/>
                </a:lnTo>
                <a:lnTo>
                  <a:pt x="308" y="267"/>
                </a:lnTo>
                <a:lnTo>
                  <a:pt x="307" y="256"/>
                </a:lnTo>
                <a:lnTo>
                  <a:pt x="301" y="249"/>
                </a:lnTo>
                <a:lnTo>
                  <a:pt x="300" y="247"/>
                </a:lnTo>
                <a:lnTo>
                  <a:pt x="297" y="245"/>
                </a:lnTo>
                <a:lnTo>
                  <a:pt x="294" y="242"/>
                </a:lnTo>
                <a:lnTo>
                  <a:pt x="286" y="243"/>
                </a:lnTo>
                <a:lnTo>
                  <a:pt x="281" y="236"/>
                </a:lnTo>
                <a:lnTo>
                  <a:pt x="282" y="236"/>
                </a:lnTo>
                <a:lnTo>
                  <a:pt x="272" y="236"/>
                </a:lnTo>
                <a:lnTo>
                  <a:pt x="263" y="238"/>
                </a:lnTo>
                <a:lnTo>
                  <a:pt x="256" y="239"/>
                </a:lnTo>
                <a:lnTo>
                  <a:pt x="253" y="239"/>
                </a:lnTo>
                <a:lnTo>
                  <a:pt x="242" y="240"/>
                </a:lnTo>
                <a:lnTo>
                  <a:pt x="220" y="243"/>
                </a:lnTo>
                <a:lnTo>
                  <a:pt x="218" y="243"/>
                </a:lnTo>
                <a:lnTo>
                  <a:pt x="209" y="243"/>
                </a:lnTo>
                <a:lnTo>
                  <a:pt x="200" y="245"/>
                </a:lnTo>
                <a:lnTo>
                  <a:pt x="192" y="246"/>
                </a:lnTo>
                <a:lnTo>
                  <a:pt x="186" y="246"/>
                </a:lnTo>
                <a:lnTo>
                  <a:pt x="180" y="247"/>
                </a:lnTo>
                <a:lnTo>
                  <a:pt x="178" y="247"/>
                </a:lnTo>
                <a:lnTo>
                  <a:pt x="177" y="247"/>
                </a:lnTo>
                <a:lnTo>
                  <a:pt x="167" y="250"/>
                </a:lnTo>
                <a:lnTo>
                  <a:pt x="156" y="254"/>
                </a:lnTo>
                <a:lnTo>
                  <a:pt x="149" y="259"/>
                </a:lnTo>
                <a:lnTo>
                  <a:pt x="142" y="260"/>
                </a:lnTo>
                <a:lnTo>
                  <a:pt x="139" y="261"/>
                </a:lnTo>
                <a:lnTo>
                  <a:pt x="134" y="268"/>
                </a:lnTo>
                <a:lnTo>
                  <a:pt x="126" y="270"/>
                </a:lnTo>
                <a:lnTo>
                  <a:pt x="123" y="271"/>
                </a:lnTo>
                <a:lnTo>
                  <a:pt x="114" y="275"/>
                </a:lnTo>
                <a:lnTo>
                  <a:pt x="113" y="277"/>
                </a:lnTo>
                <a:lnTo>
                  <a:pt x="106" y="279"/>
                </a:lnTo>
                <a:lnTo>
                  <a:pt x="99" y="281"/>
                </a:lnTo>
                <a:lnTo>
                  <a:pt x="87" y="284"/>
                </a:lnTo>
                <a:lnTo>
                  <a:pt x="73" y="286"/>
                </a:lnTo>
                <a:lnTo>
                  <a:pt x="72" y="286"/>
                </a:lnTo>
                <a:lnTo>
                  <a:pt x="67" y="286"/>
                </a:lnTo>
                <a:lnTo>
                  <a:pt x="60" y="288"/>
                </a:lnTo>
                <a:lnTo>
                  <a:pt x="60" y="289"/>
                </a:lnTo>
                <a:lnTo>
                  <a:pt x="34" y="292"/>
                </a:lnTo>
                <a:lnTo>
                  <a:pt x="33" y="292"/>
                </a:lnTo>
                <a:lnTo>
                  <a:pt x="27" y="293"/>
                </a:lnTo>
                <a:lnTo>
                  <a:pt x="18" y="293"/>
                </a:lnTo>
                <a:lnTo>
                  <a:pt x="6" y="296"/>
                </a:lnTo>
                <a:lnTo>
                  <a:pt x="1" y="296"/>
                </a:lnTo>
                <a:lnTo>
                  <a:pt x="1" y="295"/>
                </a:lnTo>
                <a:lnTo>
                  <a:pt x="0" y="282"/>
                </a:lnTo>
                <a:lnTo>
                  <a:pt x="0" y="272"/>
                </a:lnTo>
                <a:lnTo>
                  <a:pt x="4" y="267"/>
                </a:lnTo>
                <a:lnTo>
                  <a:pt x="16" y="265"/>
                </a:lnTo>
                <a:lnTo>
                  <a:pt x="22" y="260"/>
                </a:lnTo>
                <a:lnTo>
                  <a:pt x="22" y="250"/>
                </a:lnTo>
                <a:lnTo>
                  <a:pt x="22" y="245"/>
                </a:lnTo>
                <a:lnTo>
                  <a:pt x="24" y="240"/>
                </a:lnTo>
                <a:lnTo>
                  <a:pt x="31" y="233"/>
                </a:lnTo>
                <a:lnTo>
                  <a:pt x="41" y="226"/>
                </a:lnTo>
                <a:lnTo>
                  <a:pt x="49" y="225"/>
                </a:lnTo>
                <a:lnTo>
                  <a:pt x="51" y="225"/>
                </a:lnTo>
                <a:lnTo>
                  <a:pt x="63" y="224"/>
                </a:lnTo>
                <a:lnTo>
                  <a:pt x="83" y="207"/>
                </a:lnTo>
                <a:lnTo>
                  <a:pt x="81" y="204"/>
                </a:lnTo>
                <a:lnTo>
                  <a:pt x="92" y="197"/>
                </a:lnTo>
                <a:lnTo>
                  <a:pt x="102" y="194"/>
                </a:lnTo>
                <a:lnTo>
                  <a:pt x="105" y="192"/>
                </a:lnTo>
                <a:lnTo>
                  <a:pt x="109" y="182"/>
                </a:lnTo>
                <a:lnTo>
                  <a:pt x="109" y="181"/>
                </a:lnTo>
                <a:lnTo>
                  <a:pt x="109" y="175"/>
                </a:lnTo>
                <a:lnTo>
                  <a:pt x="119" y="168"/>
                </a:lnTo>
                <a:lnTo>
                  <a:pt x="130" y="158"/>
                </a:lnTo>
                <a:lnTo>
                  <a:pt x="132" y="161"/>
                </a:lnTo>
                <a:lnTo>
                  <a:pt x="131" y="165"/>
                </a:lnTo>
                <a:lnTo>
                  <a:pt x="142" y="167"/>
                </a:lnTo>
                <a:lnTo>
                  <a:pt x="142" y="165"/>
                </a:lnTo>
                <a:lnTo>
                  <a:pt x="144" y="162"/>
                </a:lnTo>
                <a:lnTo>
                  <a:pt x="146" y="155"/>
                </a:lnTo>
              </a:path>
            </a:pathLst>
          </a:custGeom>
          <a:solidFill>
            <a:srgbClr val="00B050"/>
          </a:solidFill>
          <a:ln w="6480">
            <a:solidFill>
              <a:schemeClr val="tx1"/>
            </a:solidFill>
            <a:round/>
          </a:ln>
        </p:spPr>
        <p:style>
          <a:lnRef idx="0">
            <a:scrgbClr r="0" g="0" b="0"/>
          </a:lnRef>
          <a:fillRef idx="0">
            <a:scrgbClr r="0" g="0" b="0"/>
          </a:fillRef>
          <a:effectRef idx="0">
            <a:scrgbClr r="0" g="0" b="0"/>
          </a:effectRef>
          <a:fontRef idx="minor"/>
        </p:style>
      </p:sp>
      <p:sp>
        <p:nvSpPr>
          <p:cNvPr id="302" name="CustomShape 67"/>
          <p:cNvSpPr/>
          <p:nvPr/>
        </p:nvSpPr>
        <p:spPr>
          <a:xfrm>
            <a:off x="3567240" y="2204640"/>
            <a:ext cx="804600" cy="425520"/>
          </a:xfrm>
          <a:custGeom>
            <a:avLst/>
            <a:gdLst/>
            <a:ahLst/>
            <a:cxnLst/>
            <a:rect l="l" t="t" r="r" b="b"/>
            <a:pathLst>
              <a:path w="569" h="343">
                <a:moveTo>
                  <a:pt x="155" y="335"/>
                </a:moveTo>
                <a:lnTo>
                  <a:pt x="212" y="336"/>
                </a:lnTo>
                <a:lnTo>
                  <a:pt x="222" y="337"/>
                </a:lnTo>
                <a:lnTo>
                  <a:pt x="268" y="337"/>
                </a:lnTo>
                <a:lnTo>
                  <a:pt x="269" y="337"/>
                </a:lnTo>
                <a:lnTo>
                  <a:pt x="270" y="337"/>
                </a:lnTo>
                <a:lnTo>
                  <a:pt x="306" y="339"/>
                </a:lnTo>
                <a:lnTo>
                  <a:pt x="306" y="340"/>
                </a:lnTo>
                <a:lnTo>
                  <a:pt x="316" y="340"/>
                </a:lnTo>
                <a:lnTo>
                  <a:pt x="329" y="340"/>
                </a:lnTo>
                <a:lnTo>
                  <a:pt x="336" y="340"/>
                </a:lnTo>
                <a:lnTo>
                  <a:pt x="363" y="340"/>
                </a:lnTo>
                <a:lnTo>
                  <a:pt x="383" y="340"/>
                </a:lnTo>
                <a:lnTo>
                  <a:pt x="401" y="340"/>
                </a:lnTo>
                <a:lnTo>
                  <a:pt x="404" y="340"/>
                </a:lnTo>
                <a:lnTo>
                  <a:pt x="430" y="342"/>
                </a:lnTo>
                <a:lnTo>
                  <a:pt x="440" y="342"/>
                </a:lnTo>
                <a:lnTo>
                  <a:pt x="458" y="342"/>
                </a:lnTo>
                <a:lnTo>
                  <a:pt x="459" y="342"/>
                </a:lnTo>
                <a:lnTo>
                  <a:pt x="461" y="342"/>
                </a:lnTo>
                <a:lnTo>
                  <a:pt x="497" y="342"/>
                </a:lnTo>
                <a:lnTo>
                  <a:pt x="516" y="342"/>
                </a:lnTo>
                <a:lnTo>
                  <a:pt x="518" y="342"/>
                </a:lnTo>
                <a:lnTo>
                  <a:pt x="534" y="342"/>
                </a:lnTo>
                <a:lnTo>
                  <a:pt x="554" y="340"/>
                </a:lnTo>
                <a:lnTo>
                  <a:pt x="568" y="340"/>
                </a:lnTo>
                <a:lnTo>
                  <a:pt x="566" y="333"/>
                </a:lnTo>
                <a:lnTo>
                  <a:pt x="566" y="330"/>
                </a:lnTo>
                <a:lnTo>
                  <a:pt x="566" y="332"/>
                </a:lnTo>
                <a:lnTo>
                  <a:pt x="562" y="296"/>
                </a:lnTo>
                <a:lnTo>
                  <a:pt x="554" y="280"/>
                </a:lnTo>
                <a:lnTo>
                  <a:pt x="551" y="266"/>
                </a:lnTo>
                <a:lnTo>
                  <a:pt x="549" y="266"/>
                </a:lnTo>
                <a:lnTo>
                  <a:pt x="549" y="240"/>
                </a:lnTo>
                <a:lnTo>
                  <a:pt x="547" y="226"/>
                </a:lnTo>
                <a:lnTo>
                  <a:pt x="545" y="209"/>
                </a:lnTo>
                <a:lnTo>
                  <a:pt x="545" y="207"/>
                </a:lnTo>
                <a:lnTo>
                  <a:pt x="545" y="201"/>
                </a:lnTo>
                <a:lnTo>
                  <a:pt x="545" y="191"/>
                </a:lnTo>
                <a:lnTo>
                  <a:pt x="545" y="190"/>
                </a:lnTo>
                <a:lnTo>
                  <a:pt x="544" y="187"/>
                </a:lnTo>
                <a:lnTo>
                  <a:pt x="545" y="186"/>
                </a:lnTo>
                <a:lnTo>
                  <a:pt x="544" y="173"/>
                </a:lnTo>
                <a:lnTo>
                  <a:pt x="544" y="172"/>
                </a:lnTo>
                <a:lnTo>
                  <a:pt x="543" y="159"/>
                </a:lnTo>
                <a:lnTo>
                  <a:pt x="541" y="154"/>
                </a:lnTo>
                <a:lnTo>
                  <a:pt x="530" y="133"/>
                </a:lnTo>
                <a:lnTo>
                  <a:pt x="523" y="102"/>
                </a:lnTo>
                <a:lnTo>
                  <a:pt x="520" y="101"/>
                </a:lnTo>
                <a:lnTo>
                  <a:pt x="522" y="98"/>
                </a:lnTo>
                <a:lnTo>
                  <a:pt x="523" y="97"/>
                </a:lnTo>
                <a:lnTo>
                  <a:pt x="522" y="75"/>
                </a:lnTo>
                <a:lnTo>
                  <a:pt x="520" y="62"/>
                </a:lnTo>
                <a:lnTo>
                  <a:pt x="518" y="27"/>
                </a:lnTo>
                <a:lnTo>
                  <a:pt x="519" y="26"/>
                </a:lnTo>
                <a:lnTo>
                  <a:pt x="515" y="12"/>
                </a:lnTo>
                <a:lnTo>
                  <a:pt x="462" y="12"/>
                </a:lnTo>
                <a:lnTo>
                  <a:pt x="386" y="12"/>
                </a:lnTo>
                <a:lnTo>
                  <a:pt x="348" y="12"/>
                </a:lnTo>
                <a:lnTo>
                  <a:pt x="299" y="12"/>
                </a:lnTo>
                <a:lnTo>
                  <a:pt x="215" y="9"/>
                </a:lnTo>
                <a:lnTo>
                  <a:pt x="205" y="9"/>
                </a:lnTo>
                <a:lnTo>
                  <a:pt x="166" y="8"/>
                </a:lnTo>
                <a:lnTo>
                  <a:pt x="101" y="5"/>
                </a:lnTo>
                <a:lnTo>
                  <a:pt x="19" y="0"/>
                </a:lnTo>
                <a:lnTo>
                  <a:pt x="18" y="26"/>
                </a:lnTo>
                <a:lnTo>
                  <a:pt x="18" y="36"/>
                </a:lnTo>
                <a:lnTo>
                  <a:pt x="18" y="38"/>
                </a:lnTo>
                <a:lnTo>
                  <a:pt x="18" y="40"/>
                </a:lnTo>
                <a:lnTo>
                  <a:pt x="16" y="52"/>
                </a:lnTo>
                <a:lnTo>
                  <a:pt x="16" y="65"/>
                </a:lnTo>
                <a:lnTo>
                  <a:pt x="15" y="93"/>
                </a:lnTo>
                <a:lnTo>
                  <a:pt x="13" y="107"/>
                </a:lnTo>
                <a:lnTo>
                  <a:pt x="12" y="119"/>
                </a:lnTo>
                <a:lnTo>
                  <a:pt x="12" y="133"/>
                </a:lnTo>
                <a:lnTo>
                  <a:pt x="9" y="171"/>
                </a:lnTo>
                <a:lnTo>
                  <a:pt x="9" y="173"/>
                </a:lnTo>
                <a:lnTo>
                  <a:pt x="9" y="177"/>
                </a:lnTo>
                <a:lnTo>
                  <a:pt x="8" y="200"/>
                </a:lnTo>
                <a:lnTo>
                  <a:pt x="5" y="240"/>
                </a:lnTo>
                <a:lnTo>
                  <a:pt x="5" y="251"/>
                </a:lnTo>
                <a:lnTo>
                  <a:pt x="4" y="262"/>
                </a:lnTo>
                <a:lnTo>
                  <a:pt x="4" y="266"/>
                </a:lnTo>
                <a:lnTo>
                  <a:pt x="2" y="290"/>
                </a:lnTo>
                <a:lnTo>
                  <a:pt x="2" y="294"/>
                </a:lnTo>
                <a:lnTo>
                  <a:pt x="1" y="311"/>
                </a:lnTo>
                <a:lnTo>
                  <a:pt x="0" y="326"/>
                </a:lnTo>
                <a:lnTo>
                  <a:pt x="4" y="328"/>
                </a:lnTo>
                <a:lnTo>
                  <a:pt x="31" y="328"/>
                </a:lnTo>
                <a:lnTo>
                  <a:pt x="80" y="330"/>
                </a:lnTo>
                <a:lnTo>
                  <a:pt x="84" y="330"/>
                </a:lnTo>
                <a:lnTo>
                  <a:pt x="118" y="332"/>
                </a:lnTo>
                <a:lnTo>
                  <a:pt x="145" y="335"/>
                </a:lnTo>
                <a:lnTo>
                  <a:pt x="155" y="335"/>
                </a:lnTo>
              </a:path>
            </a:pathLst>
          </a:custGeom>
          <a:solidFill>
            <a:srgbClr val="00B050"/>
          </a:solidFill>
          <a:ln w="6480">
            <a:solidFill>
              <a:schemeClr val="tx1"/>
            </a:solidFill>
            <a:round/>
          </a:ln>
        </p:spPr>
        <p:style>
          <a:lnRef idx="0">
            <a:scrgbClr r="0" g="0" b="0"/>
          </a:lnRef>
          <a:fillRef idx="0">
            <a:scrgbClr r="0" g="0" b="0"/>
          </a:fillRef>
          <a:effectRef idx="0">
            <a:scrgbClr r="0" g="0" b="0"/>
          </a:effectRef>
          <a:fontRef idx="minor"/>
        </p:style>
      </p:sp>
      <p:sp>
        <p:nvSpPr>
          <p:cNvPr id="303" name="CustomShape 68"/>
          <p:cNvSpPr/>
          <p:nvPr/>
        </p:nvSpPr>
        <p:spPr>
          <a:xfrm>
            <a:off x="3606840" y="3827880"/>
            <a:ext cx="1050480" cy="472680"/>
          </a:xfrm>
          <a:custGeom>
            <a:avLst/>
            <a:gdLst/>
            <a:ahLst/>
            <a:cxnLst/>
            <a:rect l="l" t="t" r="r" b="b"/>
            <a:pathLst>
              <a:path w="744" h="379">
                <a:moveTo>
                  <a:pt x="726" y="97"/>
                </a:moveTo>
                <a:lnTo>
                  <a:pt x="723" y="80"/>
                </a:lnTo>
                <a:lnTo>
                  <a:pt x="723" y="73"/>
                </a:lnTo>
                <a:lnTo>
                  <a:pt x="720" y="59"/>
                </a:lnTo>
                <a:lnTo>
                  <a:pt x="720" y="50"/>
                </a:lnTo>
                <a:lnTo>
                  <a:pt x="720" y="44"/>
                </a:lnTo>
                <a:lnTo>
                  <a:pt x="720" y="41"/>
                </a:lnTo>
                <a:lnTo>
                  <a:pt x="720" y="40"/>
                </a:lnTo>
                <a:lnTo>
                  <a:pt x="719" y="34"/>
                </a:lnTo>
                <a:lnTo>
                  <a:pt x="719" y="32"/>
                </a:lnTo>
                <a:lnTo>
                  <a:pt x="719" y="20"/>
                </a:lnTo>
                <a:lnTo>
                  <a:pt x="719" y="9"/>
                </a:lnTo>
                <a:lnTo>
                  <a:pt x="719" y="5"/>
                </a:lnTo>
                <a:lnTo>
                  <a:pt x="706" y="5"/>
                </a:lnTo>
                <a:lnTo>
                  <a:pt x="686" y="6"/>
                </a:lnTo>
                <a:lnTo>
                  <a:pt x="680" y="6"/>
                </a:lnTo>
                <a:lnTo>
                  <a:pt x="665" y="6"/>
                </a:lnTo>
                <a:lnTo>
                  <a:pt x="659" y="6"/>
                </a:lnTo>
                <a:lnTo>
                  <a:pt x="651" y="6"/>
                </a:lnTo>
                <a:lnTo>
                  <a:pt x="643" y="6"/>
                </a:lnTo>
                <a:lnTo>
                  <a:pt x="641" y="6"/>
                </a:lnTo>
                <a:lnTo>
                  <a:pt x="633" y="8"/>
                </a:lnTo>
                <a:lnTo>
                  <a:pt x="629" y="8"/>
                </a:lnTo>
                <a:lnTo>
                  <a:pt x="619" y="8"/>
                </a:lnTo>
                <a:lnTo>
                  <a:pt x="611" y="8"/>
                </a:lnTo>
                <a:lnTo>
                  <a:pt x="604" y="8"/>
                </a:lnTo>
                <a:lnTo>
                  <a:pt x="601" y="8"/>
                </a:lnTo>
                <a:lnTo>
                  <a:pt x="590" y="9"/>
                </a:lnTo>
                <a:lnTo>
                  <a:pt x="563" y="9"/>
                </a:lnTo>
                <a:lnTo>
                  <a:pt x="556" y="9"/>
                </a:lnTo>
                <a:lnTo>
                  <a:pt x="547" y="9"/>
                </a:lnTo>
                <a:lnTo>
                  <a:pt x="537" y="9"/>
                </a:lnTo>
                <a:lnTo>
                  <a:pt x="526" y="9"/>
                </a:lnTo>
                <a:lnTo>
                  <a:pt x="515" y="9"/>
                </a:lnTo>
                <a:lnTo>
                  <a:pt x="502" y="9"/>
                </a:lnTo>
                <a:lnTo>
                  <a:pt x="488" y="9"/>
                </a:lnTo>
                <a:lnTo>
                  <a:pt x="483" y="9"/>
                </a:lnTo>
                <a:lnTo>
                  <a:pt x="474" y="9"/>
                </a:lnTo>
                <a:lnTo>
                  <a:pt x="473" y="9"/>
                </a:lnTo>
                <a:lnTo>
                  <a:pt x="456" y="9"/>
                </a:lnTo>
                <a:lnTo>
                  <a:pt x="447" y="9"/>
                </a:lnTo>
                <a:lnTo>
                  <a:pt x="430" y="9"/>
                </a:lnTo>
                <a:lnTo>
                  <a:pt x="426" y="9"/>
                </a:lnTo>
                <a:lnTo>
                  <a:pt x="420" y="11"/>
                </a:lnTo>
                <a:lnTo>
                  <a:pt x="419" y="9"/>
                </a:lnTo>
                <a:lnTo>
                  <a:pt x="404" y="9"/>
                </a:lnTo>
                <a:lnTo>
                  <a:pt x="399" y="9"/>
                </a:lnTo>
                <a:lnTo>
                  <a:pt x="398" y="9"/>
                </a:lnTo>
                <a:lnTo>
                  <a:pt x="387" y="9"/>
                </a:lnTo>
                <a:lnTo>
                  <a:pt x="383" y="9"/>
                </a:lnTo>
                <a:lnTo>
                  <a:pt x="365" y="9"/>
                </a:lnTo>
                <a:lnTo>
                  <a:pt x="361" y="9"/>
                </a:lnTo>
                <a:lnTo>
                  <a:pt x="344" y="9"/>
                </a:lnTo>
                <a:lnTo>
                  <a:pt x="315" y="9"/>
                </a:lnTo>
                <a:lnTo>
                  <a:pt x="312" y="9"/>
                </a:lnTo>
                <a:lnTo>
                  <a:pt x="305" y="9"/>
                </a:lnTo>
                <a:lnTo>
                  <a:pt x="301" y="9"/>
                </a:lnTo>
                <a:lnTo>
                  <a:pt x="298" y="9"/>
                </a:lnTo>
                <a:lnTo>
                  <a:pt x="265" y="9"/>
                </a:lnTo>
                <a:lnTo>
                  <a:pt x="258" y="8"/>
                </a:lnTo>
                <a:lnTo>
                  <a:pt x="255" y="8"/>
                </a:lnTo>
                <a:lnTo>
                  <a:pt x="251" y="8"/>
                </a:lnTo>
                <a:lnTo>
                  <a:pt x="248" y="8"/>
                </a:lnTo>
                <a:lnTo>
                  <a:pt x="209" y="6"/>
                </a:lnTo>
                <a:lnTo>
                  <a:pt x="205" y="6"/>
                </a:lnTo>
                <a:lnTo>
                  <a:pt x="177" y="6"/>
                </a:lnTo>
                <a:lnTo>
                  <a:pt x="173" y="6"/>
                </a:lnTo>
                <a:lnTo>
                  <a:pt x="166" y="6"/>
                </a:lnTo>
                <a:lnTo>
                  <a:pt x="162" y="6"/>
                </a:lnTo>
                <a:lnTo>
                  <a:pt x="141" y="5"/>
                </a:lnTo>
                <a:lnTo>
                  <a:pt x="126" y="5"/>
                </a:lnTo>
                <a:lnTo>
                  <a:pt x="109" y="5"/>
                </a:lnTo>
                <a:lnTo>
                  <a:pt x="104" y="5"/>
                </a:lnTo>
                <a:lnTo>
                  <a:pt x="86" y="4"/>
                </a:lnTo>
                <a:lnTo>
                  <a:pt x="83" y="4"/>
                </a:lnTo>
                <a:lnTo>
                  <a:pt x="34" y="2"/>
                </a:lnTo>
                <a:lnTo>
                  <a:pt x="23" y="0"/>
                </a:lnTo>
                <a:lnTo>
                  <a:pt x="2" y="0"/>
                </a:lnTo>
                <a:lnTo>
                  <a:pt x="1" y="13"/>
                </a:lnTo>
                <a:lnTo>
                  <a:pt x="0" y="30"/>
                </a:lnTo>
                <a:lnTo>
                  <a:pt x="0" y="55"/>
                </a:lnTo>
                <a:lnTo>
                  <a:pt x="33" y="55"/>
                </a:lnTo>
                <a:lnTo>
                  <a:pt x="52" y="57"/>
                </a:lnTo>
                <a:lnTo>
                  <a:pt x="72" y="57"/>
                </a:lnTo>
                <a:lnTo>
                  <a:pt x="74" y="58"/>
                </a:lnTo>
                <a:lnTo>
                  <a:pt x="76" y="58"/>
                </a:lnTo>
                <a:lnTo>
                  <a:pt x="83" y="58"/>
                </a:lnTo>
                <a:lnTo>
                  <a:pt x="94" y="58"/>
                </a:lnTo>
                <a:lnTo>
                  <a:pt x="98" y="59"/>
                </a:lnTo>
                <a:lnTo>
                  <a:pt x="118" y="59"/>
                </a:lnTo>
                <a:lnTo>
                  <a:pt x="138" y="59"/>
                </a:lnTo>
                <a:lnTo>
                  <a:pt x="149" y="61"/>
                </a:lnTo>
                <a:lnTo>
                  <a:pt x="165" y="61"/>
                </a:lnTo>
                <a:lnTo>
                  <a:pt x="172" y="62"/>
                </a:lnTo>
                <a:lnTo>
                  <a:pt x="176" y="62"/>
                </a:lnTo>
                <a:lnTo>
                  <a:pt x="181" y="62"/>
                </a:lnTo>
                <a:lnTo>
                  <a:pt x="204" y="62"/>
                </a:lnTo>
                <a:lnTo>
                  <a:pt x="211" y="62"/>
                </a:lnTo>
                <a:lnTo>
                  <a:pt x="224" y="62"/>
                </a:lnTo>
                <a:lnTo>
                  <a:pt x="226" y="62"/>
                </a:lnTo>
                <a:lnTo>
                  <a:pt x="258" y="64"/>
                </a:lnTo>
                <a:lnTo>
                  <a:pt x="258" y="78"/>
                </a:lnTo>
                <a:lnTo>
                  <a:pt x="256" y="112"/>
                </a:lnTo>
                <a:lnTo>
                  <a:pt x="256" y="118"/>
                </a:lnTo>
                <a:lnTo>
                  <a:pt x="256" y="128"/>
                </a:lnTo>
                <a:lnTo>
                  <a:pt x="256" y="131"/>
                </a:lnTo>
                <a:lnTo>
                  <a:pt x="255" y="138"/>
                </a:lnTo>
                <a:lnTo>
                  <a:pt x="255" y="146"/>
                </a:lnTo>
                <a:lnTo>
                  <a:pt x="255" y="160"/>
                </a:lnTo>
                <a:lnTo>
                  <a:pt x="255" y="174"/>
                </a:lnTo>
                <a:lnTo>
                  <a:pt x="255" y="177"/>
                </a:lnTo>
                <a:lnTo>
                  <a:pt x="255" y="182"/>
                </a:lnTo>
                <a:lnTo>
                  <a:pt x="255" y="196"/>
                </a:lnTo>
                <a:lnTo>
                  <a:pt x="255" y="200"/>
                </a:lnTo>
                <a:lnTo>
                  <a:pt x="255" y="209"/>
                </a:lnTo>
                <a:lnTo>
                  <a:pt x="255" y="214"/>
                </a:lnTo>
                <a:lnTo>
                  <a:pt x="254" y="225"/>
                </a:lnTo>
                <a:lnTo>
                  <a:pt x="254" y="242"/>
                </a:lnTo>
                <a:lnTo>
                  <a:pt x="254" y="249"/>
                </a:lnTo>
                <a:lnTo>
                  <a:pt x="254" y="256"/>
                </a:lnTo>
                <a:lnTo>
                  <a:pt x="252" y="277"/>
                </a:lnTo>
                <a:lnTo>
                  <a:pt x="256" y="276"/>
                </a:lnTo>
                <a:lnTo>
                  <a:pt x="268" y="283"/>
                </a:lnTo>
                <a:lnTo>
                  <a:pt x="274" y="292"/>
                </a:lnTo>
                <a:lnTo>
                  <a:pt x="297" y="295"/>
                </a:lnTo>
                <a:lnTo>
                  <a:pt x="299" y="295"/>
                </a:lnTo>
                <a:lnTo>
                  <a:pt x="319" y="299"/>
                </a:lnTo>
                <a:lnTo>
                  <a:pt x="322" y="302"/>
                </a:lnTo>
                <a:lnTo>
                  <a:pt x="323" y="315"/>
                </a:lnTo>
                <a:lnTo>
                  <a:pt x="330" y="319"/>
                </a:lnTo>
                <a:lnTo>
                  <a:pt x="336" y="318"/>
                </a:lnTo>
                <a:lnTo>
                  <a:pt x="345" y="319"/>
                </a:lnTo>
                <a:lnTo>
                  <a:pt x="363" y="326"/>
                </a:lnTo>
                <a:lnTo>
                  <a:pt x="374" y="323"/>
                </a:lnTo>
                <a:lnTo>
                  <a:pt x="374" y="324"/>
                </a:lnTo>
                <a:lnTo>
                  <a:pt x="380" y="326"/>
                </a:lnTo>
                <a:lnTo>
                  <a:pt x="386" y="331"/>
                </a:lnTo>
                <a:lnTo>
                  <a:pt x="391" y="333"/>
                </a:lnTo>
                <a:lnTo>
                  <a:pt x="408" y="326"/>
                </a:lnTo>
                <a:lnTo>
                  <a:pt x="413" y="327"/>
                </a:lnTo>
                <a:lnTo>
                  <a:pt x="418" y="326"/>
                </a:lnTo>
                <a:lnTo>
                  <a:pt x="422" y="324"/>
                </a:lnTo>
                <a:lnTo>
                  <a:pt x="423" y="341"/>
                </a:lnTo>
                <a:lnTo>
                  <a:pt x="431" y="341"/>
                </a:lnTo>
                <a:lnTo>
                  <a:pt x="431" y="352"/>
                </a:lnTo>
                <a:lnTo>
                  <a:pt x="441" y="357"/>
                </a:lnTo>
                <a:lnTo>
                  <a:pt x="463" y="343"/>
                </a:lnTo>
                <a:lnTo>
                  <a:pt x="468" y="351"/>
                </a:lnTo>
                <a:lnTo>
                  <a:pt x="472" y="350"/>
                </a:lnTo>
                <a:lnTo>
                  <a:pt x="474" y="350"/>
                </a:lnTo>
                <a:lnTo>
                  <a:pt x="484" y="359"/>
                </a:lnTo>
                <a:lnTo>
                  <a:pt x="502" y="354"/>
                </a:lnTo>
                <a:lnTo>
                  <a:pt x="501" y="366"/>
                </a:lnTo>
                <a:lnTo>
                  <a:pt x="508" y="371"/>
                </a:lnTo>
                <a:lnTo>
                  <a:pt x="523" y="345"/>
                </a:lnTo>
                <a:lnTo>
                  <a:pt x="524" y="345"/>
                </a:lnTo>
                <a:lnTo>
                  <a:pt x="541" y="359"/>
                </a:lnTo>
                <a:lnTo>
                  <a:pt x="554" y="351"/>
                </a:lnTo>
                <a:lnTo>
                  <a:pt x="555" y="351"/>
                </a:lnTo>
                <a:lnTo>
                  <a:pt x="554" y="354"/>
                </a:lnTo>
                <a:lnTo>
                  <a:pt x="563" y="365"/>
                </a:lnTo>
                <a:lnTo>
                  <a:pt x="570" y="365"/>
                </a:lnTo>
                <a:lnTo>
                  <a:pt x="573" y="369"/>
                </a:lnTo>
                <a:lnTo>
                  <a:pt x="584" y="365"/>
                </a:lnTo>
                <a:lnTo>
                  <a:pt x="606" y="352"/>
                </a:lnTo>
                <a:lnTo>
                  <a:pt x="620" y="355"/>
                </a:lnTo>
                <a:lnTo>
                  <a:pt x="629" y="352"/>
                </a:lnTo>
                <a:lnTo>
                  <a:pt x="630" y="350"/>
                </a:lnTo>
                <a:lnTo>
                  <a:pt x="643" y="347"/>
                </a:lnTo>
                <a:lnTo>
                  <a:pt x="643" y="344"/>
                </a:lnTo>
                <a:lnTo>
                  <a:pt x="645" y="345"/>
                </a:lnTo>
                <a:lnTo>
                  <a:pt x="648" y="350"/>
                </a:lnTo>
                <a:lnTo>
                  <a:pt x="647" y="350"/>
                </a:lnTo>
                <a:lnTo>
                  <a:pt x="669" y="350"/>
                </a:lnTo>
                <a:lnTo>
                  <a:pt x="672" y="350"/>
                </a:lnTo>
                <a:lnTo>
                  <a:pt x="673" y="344"/>
                </a:lnTo>
                <a:lnTo>
                  <a:pt x="683" y="343"/>
                </a:lnTo>
                <a:lnTo>
                  <a:pt x="686" y="344"/>
                </a:lnTo>
                <a:lnTo>
                  <a:pt x="686" y="347"/>
                </a:lnTo>
                <a:lnTo>
                  <a:pt x="697" y="351"/>
                </a:lnTo>
                <a:lnTo>
                  <a:pt x="708" y="364"/>
                </a:lnTo>
                <a:lnTo>
                  <a:pt x="712" y="365"/>
                </a:lnTo>
                <a:lnTo>
                  <a:pt x="712" y="362"/>
                </a:lnTo>
                <a:lnTo>
                  <a:pt x="719" y="364"/>
                </a:lnTo>
                <a:lnTo>
                  <a:pt x="719" y="366"/>
                </a:lnTo>
                <a:lnTo>
                  <a:pt x="720" y="366"/>
                </a:lnTo>
                <a:lnTo>
                  <a:pt x="719" y="368"/>
                </a:lnTo>
                <a:lnTo>
                  <a:pt x="730" y="371"/>
                </a:lnTo>
                <a:lnTo>
                  <a:pt x="740" y="378"/>
                </a:lnTo>
                <a:lnTo>
                  <a:pt x="743" y="375"/>
                </a:lnTo>
                <a:lnTo>
                  <a:pt x="743" y="347"/>
                </a:lnTo>
                <a:lnTo>
                  <a:pt x="743" y="344"/>
                </a:lnTo>
                <a:lnTo>
                  <a:pt x="743" y="341"/>
                </a:lnTo>
                <a:lnTo>
                  <a:pt x="743" y="338"/>
                </a:lnTo>
                <a:lnTo>
                  <a:pt x="743" y="322"/>
                </a:lnTo>
                <a:lnTo>
                  <a:pt x="743" y="315"/>
                </a:lnTo>
                <a:lnTo>
                  <a:pt x="743" y="308"/>
                </a:lnTo>
                <a:lnTo>
                  <a:pt x="743" y="284"/>
                </a:lnTo>
                <a:lnTo>
                  <a:pt x="741" y="278"/>
                </a:lnTo>
                <a:lnTo>
                  <a:pt x="741" y="265"/>
                </a:lnTo>
                <a:lnTo>
                  <a:pt x="741" y="259"/>
                </a:lnTo>
                <a:lnTo>
                  <a:pt x="741" y="255"/>
                </a:lnTo>
                <a:lnTo>
                  <a:pt x="741" y="238"/>
                </a:lnTo>
                <a:lnTo>
                  <a:pt x="741" y="232"/>
                </a:lnTo>
                <a:lnTo>
                  <a:pt x="741" y="198"/>
                </a:lnTo>
                <a:lnTo>
                  <a:pt x="740" y="184"/>
                </a:lnTo>
                <a:lnTo>
                  <a:pt x="740" y="182"/>
                </a:lnTo>
                <a:lnTo>
                  <a:pt x="740" y="181"/>
                </a:lnTo>
                <a:lnTo>
                  <a:pt x="741" y="181"/>
                </a:lnTo>
                <a:lnTo>
                  <a:pt x="740" y="181"/>
                </a:lnTo>
                <a:lnTo>
                  <a:pt x="738" y="170"/>
                </a:lnTo>
                <a:lnTo>
                  <a:pt x="738" y="168"/>
                </a:lnTo>
                <a:lnTo>
                  <a:pt x="736" y="154"/>
                </a:lnTo>
                <a:lnTo>
                  <a:pt x="736" y="150"/>
                </a:lnTo>
                <a:lnTo>
                  <a:pt x="736" y="147"/>
                </a:lnTo>
                <a:lnTo>
                  <a:pt x="734" y="142"/>
                </a:lnTo>
                <a:lnTo>
                  <a:pt x="733" y="136"/>
                </a:lnTo>
                <a:lnTo>
                  <a:pt x="731" y="129"/>
                </a:lnTo>
                <a:lnTo>
                  <a:pt x="729" y="104"/>
                </a:lnTo>
                <a:lnTo>
                  <a:pt x="727" y="101"/>
                </a:lnTo>
                <a:lnTo>
                  <a:pt x="726" y="97"/>
                </a:lnTo>
              </a:path>
            </a:pathLst>
          </a:custGeom>
          <a:solidFill>
            <a:srgbClr val="00B050"/>
          </a:solidFill>
          <a:ln w="6480">
            <a:solidFill>
              <a:schemeClr val="tx1"/>
            </a:solidFill>
            <a:round/>
          </a:ln>
        </p:spPr>
        <p:style>
          <a:lnRef idx="0">
            <a:scrgbClr r="0" g="0" b="0"/>
          </a:lnRef>
          <a:fillRef idx="0">
            <a:scrgbClr r="0" g="0" b="0"/>
          </a:fillRef>
          <a:effectRef idx="0">
            <a:scrgbClr r="0" g="0" b="0"/>
          </a:effectRef>
          <a:fontRef idx="minor"/>
        </p:style>
      </p:sp>
      <p:sp>
        <p:nvSpPr>
          <p:cNvPr id="304" name="CustomShape 69"/>
          <p:cNvSpPr/>
          <p:nvPr/>
        </p:nvSpPr>
        <p:spPr>
          <a:xfrm>
            <a:off x="1274760" y="2280240"/>
            <a:ext cx="964080" cy="701280"/>
          </a:xfrm>
          <a:custGeom>
            <a:avLst/>
            <a:gdLst/>
            <a:ahLst/>
            <a:cxnLst/>
            <a:rect l="l" t="t" r="r" b="b"/>
            <a:pathLst>
              <a:path w="683" h="564">
                <a:moveTo>
                  <a:pt x="600" y="316"/>
                </a:moveTo>
                <a:lnTo>
                  <a:pt x="610" y="323"/>
                </a:lnTo>
                <a:lnTo>
                  <a:pt x="615" y="325"/>
                </a:lnTo>
                <a:lnTo>
                  <a:pt x="621" y="336"/>
                </a:lnTo>
                <a:lnTo>
                  <a:pt x="618" y="340"/>
                </a:lnTo>
                <a:lnTo>
                  <a:pt x="610" y="363"/>
                </a:lnTo>
                <a:lnTo>
                  <a:pt x="607" y="366"/>
                </a:lnTo>
                <a:lnTo>
                  <a:pt x="604" y="370"/>
                </a:lnTo>
                <a:lnTo>
                  <a:pt x="601" y="384"/>
                </a:lnTo>
                <a:lnTo>
                  <a:pt x="600" y="395"/>
                </a:lnTo>
                <a:lnTo>
                  <a:pt x="590" y="439"/>
                </a:lnTo>
                <a:lnTo>
                  <a:pt x="568" y="563"/>
                </a:lnTo>
                <a:lnTo>
                  <a:pt x="550" y="560"/>
                </a:lnTo>
                <a:lnTo>
                  <a:pt x="546" y="560"/>
                </a:lnTo>
                <a:lnTo>
                  <a:pt x="475" y="546"/>
                </a:lnTo>
                <a:lnTo>
                  <a:pt x="452" y="540"/>
                </a:lnTo>
                <a:lnTo>
                  <a:pt x="437" y="538"/>
                </a:lnTo>
                <a:lnTo>
                  <a:pt x="388" y="528"/>
                </a:lnTo>
                <a:lnTo>
                  <a:pt x="385" y="527"/>
                </a:lnTo>
                <a:lnTo>
                  <a:pt x="373" y="524"/>
                </a:lnTo>
                <a:lnTo>
                  <a:pt x="345" y="518"/>
                </a:lnTo>
                <a:lnTo>
                  <a:pt x="336" y="517"/>
                </a:lnTo>
                <a:lnTo>
                  <a:pt x="319" y="513"/>
                </a:lnTo>
                <a:lnTo>
                  <a:pt x="315" y="513"/>
                </a:lnTo>
                <a:lnTo>
                  <a:pt x="266" y="500"/>
                </a:lnTo>
                <a:lnTo>
                  <a:pt x="251" y="497"/>
                </a:lnTo>
                <a:lnTo>
                  <a:pt x="233" y="493"/>
                </a:lnTo>
                <a:lnTo>
                  <a:pt x="222" y="491"/>
                </a:lnTo>
                <a:lnTo>
                  <a:pt x="179" y="480"/>
                </a:lnTo>
                <a:lnTo>
                  <a:pt x="167" y="477"/>
                </a:lnTo>
                <a:lnTo>
                  <a:pt x="157" y="474"/>
                </a:lnTo>
                <a:lnTo>
                  <a:pt x="99" y="460"/>
                </a:lnTo>
                <a:lnTo>
                  <a:pt x="91" y="457"/>
                </a:lnTo>
                <a:lnTo>
                  <a:pt x="84" y="456"/>
                </a:lnTo>
                <a:lnTo>
                  <a:pt x="76" y="455"/>
                </a:lnTo>
                <a:lnTo>
                  <a:pt x="69" y="452"/>
                </a:lnTo>
                <a:lnTo>
                  <a:pt x="62" y="450"/>
                </a:lnTo>
                <a:lnTo>
                  <a:pt x="53" y="448"/>
                </a:lnTo>
                <a:lnTo>
                  <a:pt x="51" y="448"/>
                </a:lnTo>
                <a:lnTo>
                  <a:pt x="38" y="445"/>
                </a:lnTo>
                <a:lnTo>
                  <a:pt x="24" y="441"/>
                </a:lnTo>
                <a:lnTo>
                  <a:pt x="15" y="439"/>
                </a:lnTo>
                <a:lnTo>
                  <a:pt x="8" y="437"/>
                </a:lnTo>
                <a:lnTo>
                  <a:pt x="0" y="423"/>
                </a:lnTo>
                <a:lnTo>
                  <a:pt x="11" y="366"/>
                </a:lnTo>
                <a:lnTo>
                  <a:pt x="2" y="343"/>
                </a:lnTo>
                <a:lnTo>
                  <a:pt x="15" y="331"/>
                </a:lnTo>
                <a:lnTo>
                  <a:pt x="33" y="293"/>
                </a:lnTo>
                <a:lnTo>
                  <a:pt x="38" y="290"/>
                </a:lnTo>
                <a:lnTo>
                  <a:pt x="52" y="268"/>
                </a:lnTo>
                <a:lnTo>
                  <a:pt x="65" y="243"/>
                </a:lnTo>
                <a:lnTo>
                  <a:pt x="78" y="200"/>
                </a:lnTo>
                <a:lnTo>
                  <a:pt x="107" y="125"/>
                </a:lnTo>
                <a:lnTo>
                  <a:pt x="107" y="124"/>
                </a:lnTo>
                <a:lnTo>
                  <a:pt x="107" y="123"/>
                </a:lnTo>
                <a:lnTo>
                  <a:pt x="117" y="102"/>
                </a:lnTo>
                <a:lnTo>
                  <a:pt x="131" y="51"/>
                </a:lnTo>
                <a:lnTo>
                  <a:pt x="131" y="47"/>
                </a:lnTo>
                <a:lnTo>
                  <a:pt x="142" y="12"/>
                </a:lnTo>
                <a:lnTo>
                  <a:pt x="139" y="0"/>
                </a:lnTo>
                <a:lnTo>
                  <a:pt x="141" y="0"/>
                </a:lnTo>
                <a:lnTo>
                  <a:pt x="148" y="8"/>
                </a:lnTo>
                <a:lnTo>
                  <a:pt x="159" y="6"/>
                </a:lnTo>
                <a:lnTo>
                  <a:pt x="167" y="2"/>
                </a:lnTo>
                <a:lnTo>
                  <a:pt x="179" y="5"/>
                </a:lnTo>
                <a:lnTo>
                  <a:pt x="181" y="8"/>
                </a:lnTo>
                <a:lnTo>
                  <a:pt x="185" y="20"/>
                </a:lnTo>
                <a:lnTo>
                  <a:pt x="193" y="22"/>
                </a:lnTo>
                <a:lnTo>
                  <a:pt x="197" y="20"/>
                </a:lnTo>
                <a:lnTo>
                  <a:pt x="211" y="29"/>
                </a:lnTo>
                <a:lnTo>
                  <a:pt x="221" y="49"/>
                </a:lnTo>
                <a:lnTo>
                  <a:pt x="219" y="62"/>
                </a:lnTo>
                <a:lnTo>
                  <a:pt x="219" y="73"/>
                </a:lnTo>
                <a:lnTo>
                  <a:pt x="218" y="74"/>
                </a:lnTo>
                <a:lnTo>
                  <a:pt x="218" y="76"/>
                </a:lnTo>
                <a:lnTo>
                  <a:pt x="217" y="82"/>
                </a:lnTo>
                <a:lnTo>
                  <a:pt x="237" y="98"/>
                </a:lnTo>
                <a:lnTo>
                  <a:pt x="251" y="103"/>
                </a:lnTo>
                <a:lnTo>
                  <a:pt x="257" y="100"/>
                </a:lnTo>
                <a:lnTo>
                  <a:pt x="262" y="102"/>
                </a:lnTo>
                <a:lnTo>
                  <a:pt x="279" y="99"/>
                </a:lnTo>
                <a:lnTo>
                  <a:pt x="287" y="94"/>
                </a:lnTo>
                <a:lnTo>
                  <a:pt x="293" y="96"/>
                </a:lnTo>
                <a:lnTo>
                  <a:pt x="309" y="96"/>
                </a:lnTo>
                <a:lnTo>
                  <a:pt x="311" y="98"/>
                </a:lnTo>
                <a:lnTo>
                  <a:pt x="314" y="100"/>
                </a:lnTo>
                <a:lnTo>
                  <a:pt x="330" y="109"/>
                </a:lnTo>
                <a:lnTo>
                  <a:pt x="332" y="116"/>
                </a:lnTo>
                <a:lnTo>
                  <a:pt x="352" y="116"/>
                </a:lnTo>
                <a:lnTo>
                  <a:pt x="356" y="114"/>
                </a:lnTo>
                <a:lnTo>
                  <a:pt x="372" y="113"/>
                </a:lnTo>
                <a:lnTo>
                  <a:pt x="373" y="110"/>
                </a:lnTo>
                <a:lnTo>
                  <a:pt x="385" y="117"/>
                </a:lnTo>
                <a:lnTo>
                  <a:pt x="406" y="120"/>
                </a:lnTo>
                <a:lnTo>
                  <a:pt x="423" y="113"/>
                </a:lnTo>
                <a:lnTo>
                  <a:pt x="427" y="113"/>
                </a:lnTo>
                <a:lnTo>
                  <a:pt x="431" y="113"/>
                </a:lnTo>
                <a:lnTo>
                  <a:pt x="434" y="113"/>
                </a:lnTo>
                <a:lnTo>
                  <a:pt x="449" y="114"/>
                </a:lnTo>
                <a:lnTo>
                  <a:pt x="459" y="109"/>
                </a:lnTo>
                <a:lnTo>
                  <a:pt x="468" y="112"/>
                </a:lnTo>
                <a:lnTo>
                  <a:pt x="482" y="113"/>
                </a:lnTo>
                <a:lnTo>
                  <a:pt x="491" y="116"/>
                </a:lnTo>
                <a:lnTo>
                  <a:pt x="503" y="110"/>
                </a:lnTo>
                <a:lnTo>
                  <a:pt x="518" y="113"/>
                </a:lnTo>
                <a:lnTo>
                  <a:pt x="557" y="121"/>
                </a:lnTo>
                <a:lnTo>
                  <a:pt x="576" y="125"/>
                </a:lnTo>
                <a:lnTo>
                  <a:pt x="578" y="125"/>
                </a:lnTo>
                <a:lnTo>
                  <a:pt x="597" y="130"/>
                </a:lnTo>
                <a:lnTo>
                  <a:pt x="604" y="131"/>
                </a:lnTo>
                <a:lnTo>
                  <a:pt x="605" y="131"/>
                </a:lnTo>
                <a:lnTo>
                  <a:pt x="614" y="132"/>
                </a:lnTo>
                <a:lnTo>
                  <a:pt x="623" y="134"/>
                </a:lnTo>
                <a:lnTo>
                  <a:pt x="625" y="134"/>
                </a:lnTo>
                <a:lnTo>
                  <a:pt x="657" y="142"/>
                </a:lnTo>
                <a:lnTo>
                  <a:pt x="659" y="146"/>
                </a:lnTo>
                <a:lnTo>
                  <a:pt x="661" y="156"/>
                </a:lnTo>
                <a:lnTo>
                  <a:pt x="662" y="157"/>
                </a:lnTo>
                <a:lnTo>
                  <a:pt x="679" y="172"/>
                </a:lnTo>
                <a:lnTo>
                  <a:pt x="682" y="186"/>
                </a:lnTo>
                <a:lnTo>
                  <a:pt x="659" y="221"/>
                </a:lnTo>
                <a:lnTo>
                  <a:pt x="658" y="222"/>
                </a:lnTo>
                <a:lnTo>
                  <a:pt x="651" y="236"/>
                </a:lnTo>
                <a:lnTo>
                  <a:pt x="648" y="240"/>
                </a:lnTo>
                <a:lnTo>
                  <a:pt x="641" y="247"/>
                </a:lnTo>
                <a:lnTo>
                  <a:pt x="634" y="264"/>
                </a:lnTo>
                <a:lnTo>
                  <a:pt x="623" y="271"/>
                </a:lnTo>
                <a:lnTo>
                  <a:pt x="600" y="308"/>
                </a:lnTo>
                <a:lnTo>
                  <a:pt x="600" y="316"/>
                </a:lnTo>
              </a:path>
            </a:pathLst>
          </a:custGeom>
          <a:solidFill>
            <a:srgbClr val="00B050"/>
          </a:solidFill>
          <a:ln w="6480">
            <a:solidFill>
              <a:schemeClr val="tx1"/>
            </a:solidFill>
            <a:round/>
          </a:ln>
        </p:spPr>
        <p:style>
          <a:lnRef idx="0">
            <a:scrgbClr r="0" g="0" b="0"/>
          </a:lnRef>
          <a:fillRef idx="0">
            <a:scrgbClr r="0" g="0" b="0"/>
          </a:fillRef>
          <a:effectRef idx="0">
            <a:scrgbClr r="0" g="0" b="0"/>
          </a:effectRef>
          <a:fontRef idx="minor"/>
        </p:style>
      </p:sp>
      <p:sp>
        <p:nvSpPr>
          <p:cNvPr id="305" name="CustomShape 70"/>
          <p:cNvSpPr/>
          <p:nvPr/>
        </p:nvSpPr>
        <p:spPr>
          <a:xfrm>
            <a:off x="6030000" y="3940920"/>
            <a:ext cx="615600" cy="413280"/>
          </a:xfrm>
          <a:custGeom>
            <a:avLst/>
            <a:gdLst/>
            <a:ahLst/>
            <a:cxnLst/>
            <a:rect l="l" t="t" r="r" b="b"/>
            <a:pathLst>
              <a:path w="435" h="332">
                <a:moveTo>
                  <a:pt x="76" y="144"/>
                </a:moveTo>
                <a:lnTo>
                  <a:pt x="77" y="144"/>
                </a:lnTo>
                <a:lnTo>
                  <a:pt x="80" y="149"/>
                </a:lnTo>
                <a:lnTo>
                  <a:pt x="98" y="159"/>
                </a:lnTo>
                <a:lnTo>
                  <a:pt x="110" y="166"/>
                </a:lnTo>
                <a:lnTo>
                  <a:pt x="115" y="173"/>
                </a:lnTo>
                <a:lnTo>
                  <a:pt x="119" y="180"/>
                </a:lnTo>
                <a:lnTo>
                  <a:pt x="124" y="182"/>
                </a:lnTo>
                <a:lnTo>
                  <a:pt x="126" y="182"/>
                </a:lnTo>
                <a:lnTo>
                  <a:pt x="133" y="185"/>
                </a:lnTo>
                <a:lnTo>
                  <a:pt x="133" y="186"/>
                </a:lnTo>
                <a:lnTo>
                  <a:pt x="134" y="186"/>
                </a:lnTo>
                <a:lnTo>
                  <a:pt x="145" y="203"/>
                </a:lnTo>
                <a:lnTo>
                  <a:pt x="152" y="209"/>
                </a:lnTo>
                <a:lnTo>
                  <a:pt x="155" y="216"/>
                </a:lnTo>
                <a:lnTo>
                  <a:pt x="165" y="220"/>
                </a:lnTo>
                <a:lnTo>
                  <a:pt x="166" y="224"/>
                </a:lnTo>
                <a:lnTo>
                  <a:pt x="169" y="227"/>
                </a:lnTo>
                <a:lnTo>
                  <a:pt x="178" y="229"/>
                </a:lnTo>
                <a:lnTo>
                  <a:pt x="185" y="234"/>
                </a:lnTo>
                <a:lnTo>
                  <a:pt x="191" y="236"/>
                </a:lnTo>
                <a:lnTo>
                  <a:pt x="191" y="245"/>
                </a:lnTo>
                <a:lnTo>
                  <a:pt x="203" y="263"/>
                </a:lnTo>
                <a:lnTo>
                  <a:pt x="205" y="276"/>
                </a:lnTo>
                <a:lnTo>
                  <a:pt x="207" y="279"/>
                </a:lnTo>
                <a:lnTo>
                  <a:pt x="209" y="279"/>
                </a:lnTo>
                <a:lnTo>
                  <a:pt x="217" y="281"/>
                </a:lnTo>
                <a:lnTo>
                  <a:pt x="235" y="306"/>
                </a:lnTo>
                <a:lnTo>
                  <a:pt x="235" y="312"/>
                </a:lnTo>
                <a:lnTo>
                  <a:pt x="235" y="315"/>
                </a:lnTo>
                <a:lnTo>
                  <a:pt x="241" y="326"/>
                </a:lnTo>
                <a:lnTo>
                  <a:pt x="250" y="326"/>
                </a:lnTo>
                <a:lnTo>
                  <a:pt x="262" y="331"/>
                </a:lnTo>
                <a:lnTo>
                  <a:pt x="262" y="326"/>
                </a:lnTo>
                <a:lnTo>
                  <a:pt x="273" y="318"/>
                </a:lnTo>
                <a:lnTo>
                  <a:pt x="278" y="308"/>
                </a:lnTo>
                <a:lnTo>
                  <a:pt x="270" y="304"/>
                </a:lnTo>
                <a:lnTo>
                  <a:pt x="264" y="293"/>
                </a:lnTo>
                <a:lnTo>
                  <a:pt x="281" y="304"/>
                </a:lnTo>
                <a:lnTo>
                  <a:pt x="292" y="297"/>
                </a:lnTo>
                <a:lnTo>
                  <a:pt x="296" y="286"/>
                </a:lnTo>
                <a:lnTo>
                  <a:pt x="287" y="275"/>
                </a:lnTo>
                <a:lnTo>
                  <a:pt x="293" y="275"/>
                </a:lnTo>
                <a:lnTo>
                  <a:pt x="298" y="276"/>
                </a:lnTo>
                <a:lnTo>
                  <a:pt x="300" y="274"/>
                </a:lnTo>
                <a:lnTo>
                  <a:pt x="302" y="274"/>
                </a:lnTo>
                <a:lnTo>
                  <a:pt x="303" y="276"/>
                </a:lnTo>
                <a:lnTo>
                  <a:pt x="306" y="272"/>
                </a:lnTo>
                <a:lnTo>
                  <a:pt x="318" y="261"/>
                </a:lnTo>
                <a:lnTo>
                  <a:pt x="331" y="256"/>
                </a:lnTo>
                <a:lnTo>
                  <a:pt x="338" y="239"/>
                </a:lnTo>
                <a:lnTo>
                  <a:pt x="350" y="232"/>
                </a:lnTo>
                <a:lnTo>
                  <a:pt x="361" y="216"/>
                </a:lnTo>
                <a:lnTo>
                  <a:pt x="360" y="207"/>
                </a:lnTo>
                <a:lnTo>
                  <a:pt x="378" y="203"/>
                </a:lnTo>
                <a:lnTo>
                  <a:pt x="384" y="191"/>
                </a:lnTo>
                <a:lnTo>
                  <a:pt x="386" y="189"/>
                </a:lnTo>
                <a:lnTo>
                  <a:pt x="391" y="162"/>
                </a:lnTo>
                <a:lnTo>
                  <a:pt x="399" y="137"/>
                </a:lnTo>
                <a:lnTo>
                  <a:pt x="413" y="114"/>
                </a:lnTo>
                <a:lnTo>
                  <a:pt x="417" y="110"/>
                </a:lnTo>
                <a:lnTo>
                  <a:pt x="434" y="99"/>
                </a:lnTo>
                <a:lnTo>
                  <a:pt x="431" y="96"/>
                </a:lnTo>
                <a:lnTo>
                  <a:pt x="424" y="92"/>
                </a:lnTo>
                <a:lnTo>
                  <a:pt x="421" y="91"/>
                </a:lnTo>
                <a:lnTo>
                  <a:pt x="399" y="74"/>
                </a:lnTo>
                <a:lnTo>
                  <a:pt x="384" y="65"/>
                </a:lnTo>
                <a:lnTo>
                  <a:pt x="378" y="60"/>
                </a:lnTo>
                <a:lnTo>
                  <a:pt x="357" y="45"/>
                </a:lnTo>
                <a:lnTo>
                  <a:pt x="350" y="40"/>
                </a:lnTo>
                <a:lnTo>
                  <a:pt x="339" y="31"/>
                </a:lnTo>
                <a:lnTo>
                  <a:pt x="338" y="31"/>
                </a:lnTo>
                <a:lnTo>
                  <a:pt x="338" y="30"/>
                </a:lnTo>
                <a:lnTo>
                  <a:pt x="323" y="20"/>
                </a:lnTo>
                <a:lnTo>
                  <a:pt x="316" y="16"/>
                </a:lnTo>
                <a:lnTo>
                  <a:pt x="314" y="16"/>
                </a:lnTo>
                <a:lnTo>
                  <a:pt x="310" y="16"/>
                </a:lnTo>
                <a:lnTo>
                  <a:pt x="299" y="19"/>
                </a:lnTo>
                <a:lnTo>
                  <a:pt x="293" y="19"/>
                </a:lnTo>
                <a:lnTo>
                  <a:pt x="288" y="20"/>
                </a:lnTo>
                <a:lnTo>
                  <a:pt x="264" y="23"/>
                </a:lnTo>
                <a:lnTo>
                  <a:pt x="259" y="24"/>
                </a:lnTo>
                <a:lnTo>
                  <a:pt x="248" y="26"/>
                </a:lnTo>
                <a:lnTo>
                  <a:pt x="239" y="29"/>
                </a:lnTo>
                <a:lnTo>
                  <a:pt x="219" y="30"/>
                </a:lnTo>
                <a:lnTo>
                  <a:pt x="217" y="19"/>
                </a:lnTo>
                <a:lnTo>
                  <a:pt x="212" y="12"/>
                </a:lnTo>
                <a:lnTo>
                  <a:pt x="210" y="11"/>
                </a:lnTo>
                <a:lnTo>
                  <a:pt x="207" y="8"/>
                </a:lnTo>
                <a:lnTo>
                  <a:pt x="205" y="5"/>
                </a:lnTo>
                <a:lnTo>
                  <a:pt x="196" y="6"/>
                </a:lnTo>
                <a:lnTo>
                  <a:pt x="191" y="0"/>
                </a:lnTo>
                <a:lnTo>
                  <a:pt x="192" y="0"/>
                </a:lnTo>
                <a:lnTo>
                  <a:pt x="183" y="0"/>
                </a:lnTo>
                <a:lnTo>
                  <a:pt x="173" y="1"/>
                </a:lnTo>
                <a:lnTo>
                  <a:pt x="166" y="2"/>
                </a:lnTo>
                <a:lnTo>
                  <a:pt x="163" y="2"/>
                </a:lnTo>
                <a:lnTo>
                  <a:pt x="152" y="4"/>
                </a:lnTo>
                <a:lnTo>
                  <a:pt x="130" y="6"/>
                </a:lnTo>
                <a:lnTo>
                  <a:pt x="128" y="6"/>
                </a:lnTo>
                <a:lnTo>
                  <a:pt x="119" y="6"/>
                </a:lnTo>
                <a:lnTo>
                  <a:pt x="110" y="8"/>
                </a:lnTo>
                <a:lnTo>
                  <a:pt x="102" y="9"/>
                </a:lnTo>
                <a:lnTo>
                  <a:pt x="97" y="9"/>
                </a:lnTo>
                <a:lnTo>
                  <a:pt x="90" y="11"/>
                </a:lnTo>
                <a:lnTo>
                  <a:pt x="88" y="11"/>
                </a:lnTo>
                <a:lnTo>
                  <a:pt x="87" y="11"/>
                </a:lnTo>
                <a:lnTo>
                  <a:pt x="77" y="13"/>
                </a:lnTo>
                <a:lnTo>
                  <a:pt x="66" y="18"/>
                </a:lnTo>
                <a:lnTo>
                  <a:pt x="59" y="22"/>
                </a:lnTo>
                <a:lnTo>
                  <a:pt x="52" y="23"/>
                </a:lnTo>
                <a:lnTo>
                  <a:pt x="49" y="24"/>
                </a:lnTo>
                <a:lnTo>
                  <a:pt x="44" y="31"/>
                </a:lnTo>
                <a:lnTo>
                  <a:pt x="36" y="33"/>
                </a:lnTo>
                <a:lnTo>
                  <a:pt x="33" y="34"/>
                </a:lnTo>
                <a:lnTo>
                  <a:pt x="24" y="38"/>
                </a:lnTo>
                <a:lnTo>
                  <a:pt x="23" y="40"/>
                </a:lnTo>
                <a:lnTo>
                  <a:pt x="16" y="42"/>
                </a:lnTo>
                <a:lnTo>
                  <a:pt x="15" y="51"/>
                </a:lnTo>
                <a:lnTo>
                  <a:pt x="5" y="60"/>
                </a:lnTo>
                <a:lnTo>
                  <a:pt x="0" y="77"/>
                </a:lnTo>
                <a:lnTo>
                  <a:pt x="1" y="80"/>
                </a:lnTo>
                <a:lnTo>
                  <a:pt x="9" y="85"/>
                </a:lnTo>
                <a:lnTo>
                  <a:pt x="20" y="91"/>
                </a:lnTo>
                <a:lnTo>
                  <a:pt x="23" y="94"/>
                </a:lnTo>
                <a:lnTo>
                  <a:pt x="29" y="96"/>
                </a:lnTo>
                <a:lnTo>
                  <a:pt x="30" y="98"/>
                </a:lnTo>
                <a:lnTo>
                  <a:pt x="33" y="99"/>
                </a:lnTo>
                <a:lnTo>
                  <a:pt x="34" y="98"/>
                </a:lnTo>
                <a:lnTo>
                  <a:pt x="45" y="98"/>
                </a:lnTo>
                <a:lnTo>
                  <a:pt x="49" y="108"/>
                </a:lnTo>
                <a:lnTo>
                  <a:pt x="56" y="116"/>
                </a:lnTo>
                <a:lnTo>
                  <a:pt x="59" y="117"/>
                </a:lnTo>
                <a:lnTo>
                  <a:pt x="59" y="120"/>
                </a:lnTo>
                <a:lnTo>
                  <a:pt x="61" y="124"/>
                </a:lnTo>
                <a:lnTo>
                  <a:pt x="67" y="132"/>
                </a:lnTo>
                <a:lnTo>
                  <a:pt x="73" y="138"/>
                </a:lnTo>
                <a:lnTo>
                  <a:pt x="76" y="144"/>
                </a:lnTo>
              </a:path>
            </a:pathLst>
          </a:custGeom>
          <a:solidFill>
            <a:srgbClr val="00B050"/>
          </a:solidFill>
          <a:ln w="6480">
            <a:solidFill>
              <a:schemeClr val="tx1"/>
            </a:solidFill>
            <a:round/>
          </a:ln>
        </p:spPr>
        <p:style>
          <a:lnRef idx="0">
            <a:scrgbClr r="0" g="0" b="0"/>
          </a:lnRef>
          <a:fillRef idx="0">
            <a:scrgbClr r="0" g="0" b="0"/>
          </a:fillRef>
          <a:effectRef idx="0">
            <a:scrgbClr r="0" g="0" b="0"/>
          </a:effectRef>
          <a:fontRef idx="minor"/>
        </p:style>
      </p:sp>
      <p:sp>
        <p:nvSpPr>
          <p:cNvPr id="306" name="CustomShape 71"/>
          <p:cNvSpPr/>
          <p:nvPr/>
        </p:nvSpPr>
        <p:spPr>
          <a:xfrm>
            <a:off x="3543120" y="2611080"/>
            <a:ext cx="850320" cy="482040"/>
          </a:xfrm>
          <a:custGeom>
            <a:avLst/>
            <a:gdLst/>
            <a:ahLst/>
            <a:cxnLst/>
            <a:rect l="l" t="t" r="r" b="b"/>
            <a:pathLst>
              <a:path w="601" h="388">
                <a:moveTo>
                  <a:pt x="543" y="353"/>
                </a:moveTo>
                <a:lnTo>
                  <a:pt x="545" y="356"/>
                </a:lnTo>
                <a:lnTo>
                  <a:pt x="554" y="357"/>
                </a:lnTo>
                <a:lnTo>
                  <a:pt x="570" y="363"/>
                </a:lnTo>
                <a:lnTo>
                  <a:pt x="579" y="373"/>
                </a:lnTo>
                <a:lnTo>
                  <a:pt x="584" y="382"/>
                </a:lnTo>
                <a:lnTo>
                  <a:pt x="593" y="385"/>
                </a:lnTo>
                <a:lnTo>
                  <a:pt x="600" y="387"/>
                </a:lnTo>
                <a:lnTo>
                  <a:pt x="597" y="385"/>
                </a:lnTo>
                <a:lnTo>
                  <a:pt x="595" y="378"/>
                </a:lnTo>
                <a:lnTo>
                  <a:pt x="595" y="375"/>
                </a:lnTo>
                <a:lnTo>
                  <a:pt x="584" y="363"/>
                </a:lnTo>
                <a:lnTo>
                  <a:pt x="591" y="341"/>
                </a:lnTo>
                <a:lnTo>
                  <a:pt x="594" y="335"/>
                </a:lnTo>
                <a:lnTo>
                  <a:pt x="594" y="325"/>
                </a:lnTo>
                <a:lnTo>
                  <a:pt x="597" y="321"/>
                </a:lnTo>
                <a:lnTo>
                  <a:pt x="598" y="317"/>
                </a:lnTo>
                <a:lnTo>
                  <a:pt x="594" y="306"/>
                </a:lnTo>
                <a:lnTo>
                  <a:pt x="590" y="303"/>
                </a:lnTo>
                <a:lnTo>
                  <a:pt x="591" y="289"/>
                </a:lnTo>
                <a:lnTo>
                  <a:pt x="586" y="277"/>
                </a:lnTo>
                <a:lnTo>
                  <a:pt x="593" y="277"/>
                </a:lnTo>
                <a:lnTo>
                  <a:pt x="597" y="277"/>
                </a:lnTo>
                <a:lnTo>
                  <a:pt x="597" y="263"/>
                </a:lnTo>
                <a:lnTo>
                  <a:pt x="597" y="249"/>
                </a:lnTo>
                <a:lnTo>
                  <a:pt x="597" y="238"/>
                </a:lnTo>
                <a:lnTo>
                  <a:pt x="595" y="223"/>
                </a:lnTo>
                <a:lnTo>
                  <a:pt x="595" y="209"/>
                </a:lnTo>
                <a:lnTo>
                  <a:pt x="595" y="201"/>
                </a:lnTo>
                <a:lnTo>
                  <a:pt x="595" y="165"/>
                </a:lnTo>
                <a:lnTo>
                  <a:pt x="595" y="155"/>
                </a:lnTo>
                <a:lnTo>
                  <a:pt x="595" y="135"/>
                </a:lnTo>
                <a:lnTo>
                  <a:pt x="595" y="117"/>
                </a:lnTo>
                <a:lnTo>
                  <a:pt x="594" y="86"/>
                </a:lnTo>
                <a:lnTo>
                  <a:pt x="593" y="79"/>
                </a:lnTo>
                <a:lnTo>
                  <a:pt x="590" y="74"/>
                </a:lnTo>
                <a:lnTo>
                  <a:pt x="580" y="70"/>
                </a:lnTo>
                <a:lnTo>
                  <a:pt x="563" y="51"/>
                </a:lnTo>
                <a:lnTo>
                  <a:pt x="563" y="48"/>
                </a:lnTo>
                <a:lnTo>
                  <a:pt x="579" y="34"/>
                </a:lnTo>
                <a:lnTo>
                  <a:pt x="584" y="13"/>
                </a:lnTo>
                <a:lnTo>
                  <a:pt x="570" y="13"/>
                </a:lnTo>
                <a:lnTo>
                  <a:pt x="551" y="15"/>
                </a:lnTo>
                <a:lnTo>
                  <a:pt x="534" y="15"/>
                </a:lnTo>
                <a:lnTo>
                  <a:pt x="533" y="15"/>
                </a:lnTo>
                <a:lnTo>
                  <a:pt x="514" y="15"/>
                </a:lnTo>
                <a:lnTo>
                  <a:pt x="478" y="15"/>
                </a:lnTo>
                <a:lnTo>
                  <a:pt x="476" y="15"/>
                </a:lnTo>
                <a:lnTo>
                  <a:pt x="475" y="15"/>
                </a:lnTo>
                <a:lnTo>
                  <a:pt x="457" y="15"/>
                </a:lnTo>
                <a:lnTo>
                  <a:pt x="447" y="15"/>
                </a:lnTo>
                <a:lnTo>
                  <a:pt x="421" y="13"/>
                </a:lnTo>
                <a:lnTo>
                  <a:pt x="418" y="13"/>
                </a:lnTo>
                <a:lnTo>
                  <a:pt x="400" y="13"/>
                </a:lnTo>
                <a:lnTo>
                  <a:pt x="381" y="13"/>
                </a:lnTo>
                <a:lnTo>
                  <a:pt x="353" y="13"/>
                </a:lnTo>
                <a:lnTo>
                  <a:pt x="346" y="13"/>
                </a:lnTo>
                <a:lnTo>
                  <a:pt x="333" y="13"/>
                </a:lnTo>
                <a:lnTo>
                  <a:pt x="324" y="13"/>
                </a:lnTo>
                <a:lnTo>
                  <a:pt x="324" y="12"/>
                </a:lnTo>
                <a:lnTo>
                  <a:pt x="288" y="11"/>
                </a:lnTo>
                <a:lnTo>
                  <a:pt x="286" y="11"/>
                </a:lnTo>
                <a:lnTo>
                  <a:pt x="285" y="11"/>
                </a:lnTo>
                <a:lnTo>
                  <a:pt x="239" y="11"/>
                </a:lnTo>
                <a:lnTo>
                  <a:pt x="230" y="9"/>
                </a:lnTo>
                <a:lnTo>
                  <a:pt x="173" y="8"/>
                </a:lnTo>
                <a:lnTo>
                  <a:pt x="163" y="8"/>
                </a:lnTo>
                <a:lnTo>
                  <a:pt x="135" y="5"/>
                </a:lnTo>
                <a:lnTo>
                  <a:pt x="102" y="4"/>
                </a:lnTo>
                <a:lnTo>
                  <a:pt x="98" y="4"/>
                </a:lnTo>
                <a:lnTo>
                  <a:pt x="49" y="1"/>
                </a:lnTo>
                <a:lnTo>
                  <a:pt x="22" y="1"/>
                </a:lnTo>
                <a:lnTo>
                  <a:pt x="18" y="0"/>
                </a:lnTo>
                <a:lnTo>
                  <a:pt x="18" y="6"/>
                </a:lnTo>
                <a:lnTo>
                  <a:pt x="18" y="20"/>
                </a:lnTo>
                <a:lnTo>
                  <a:pt x="13" y="74"/>
                </a:lnTo>
                <a:lnTo>
                  <a:pt x="13" y="79"/>
                </a:lnTo>
                <a:lnTo>
                  <a:pt x="12" y="101"/>
                </a:lnTo>
                <a:lnTo>
                  <a:pt x="13" y="102"/>
                </a:lnTo>
                <a:lnTo>
                  <a:pt x="11" y="102"/>
                </a:lnTo>
                <a:lnTo>
                  <a:pt x="9" y="129"/>
                </a:lnTo>
                <a:lnTo>
                  <a:pt x="9" y="148"/>
                </a:lnTo>
                <a:lnTo>
                  <a:pt x="8" y="155"/>
                </a:lnTo>
                <a:lnTo>
                  <a:pt x="6" y="183"/>
                </a:lnTo>
                <a:lnTo>
                  <a:pt x="6" y="191"/>
                </a:lnTo>
                <a:lnTo>
                  <a:pt x="6" y="194"/>
                </a:lnTo>
                <a:lnTo>
                  <a:pt x="5" y="209"/>
                </a:lnTo>
                <a:lnTo>
                  <a:pt x="4" y="226"/>
                </a:lnTo>
                <a:lnTo>
                  <a:pt x="4" y="237"/>
                </a:lnTo>
                <a:lnTo>
                  <a:pt x="2" y="249"/>
                </a:lnTo>
                <a:lnTo>
                  <a:pt x="1" y="263"/>
                </a:lnTo>
                <a:lnTo>
                  <a:pt x="1" y="264"/>
                </a:lnTo>
                <a:lnTo>
                  <a:pt x="1" y="266"/>
                </a:lnTo>
                <a:lnTo>
                  <a:pt x="1" y="277"/>
                </a:lnTo>
                <a:lnTo>
                  <a:pt x="0" y="305"/>
                </a:lnTo>
                <a:lnTo>
                  <a:pt x="0" y="317"/>
                </a:lnTo>
                <a:lnTo>
                  <a:pt x="1" y="319"/>
                </a:lnTo>
                <a:lnTo>
                  <a:pt x="2" y="319"/>
                </a:lnTo>
                <a:lnTo>
                  <a:pt x="42" y="320"/>
                </a:lnTo>
                <a:lnTo>
                  <a:pt x="62" y="320"/>
                </a:lnTo>
                <a:lnTo>
                  <a:pt x="65" y="321"/>
                </a:lnTo>
                <a:lnTo>
                  <a:pt x="81" y="323"/>
                </a:lnTo>
                <a:lnTo>
                  <a:pt x="91" y="323"/>
                </a:lnTo>
                <a:lnTo>
                  <a:pt x="94" y="323"/>
                </a:lnTo>
                <a:lnTo>
                  <a:pt x="98" y="323"/>
                </a:lnTo>
                <a:lnTo>
                  <a:pt x="123" y="324"/>
                </a:lnTo>
                <a:lnTo>
                  <a:pt x="141" y="325"/>
                </a:lnTo>
                <a:lnTo>
                  <a:pt x="153" y="325"/>
                </a:lnTo>
                <a:lnTo>
                  <a:pt x="180" y="327"/>
                </a:lnTo>
                <a:lnTo>
                  <a:pt x="185" y="327"/>
                </a:lnTo>
                <a:lnTo>
                  <a:pt x="221" y="328"/>
                </a:lnTo>
                <a:lnTo>
                  <a:pt x="252" y="330"/>
                </a:lnTo>
                <a:lnTo>
                  <a:pt x="278" y="330"/>
                </a:lnTo>
                <a:lnTo>
                  <a:pt x="302" y="330"/>
                </a:lnTo>
                <a:lnTo>
                  <a:pt x="354" y="331"/>
                </a:lnTo>
                <a:lnTo>
                  <a:pt x="376" y="331"/>
                </a:lnTo>
                <a:lnTo>
                  <a:pt x="436" y="332"/>
                </a:lnTo>
                <a:lnTo>
                  <a:pt x="446" y="342"/>
                </a:lnTo>
                <a:lnTo>
                  <a:pt x="451" y="345"/>
                </a:lnTo>
                <a:lnTo>
                  <a:pt x="455" y="346"/>
                </a:lnTo>
                <a:lnTo>
                  <a:pt x="464" y="349"/>
                </a:lnTo>
                <a:lnTo>
                  <a:pt x="476" y="357"/>
                </a:lnTo>
                <a:lnTo>
                  <a:pt x="486" y="346"/>
                </a:lnTo>
                <a:lnTo>
                  <a:pt x="504" y="349"/>
                </a:lnTo>
                <a:lnTo>
                  <a:pt x="507" y="349"/>
                </a:lnTo>
                <a:lnTo>
                  <a:pt x="515" y="346"/>
                </a:lnTo>
                <a:lnTo>
                  <a:pt x="516" y="348"/>
                </a:lnTo>
                <a:lnTo>
                  <a:pt x="536" y="346"/>
                </a:lnTo>
                <a:lnTo>
                  <a:pt x="543" y="353"/>
                </a:lnTo>
              </a:path>
            </a:pathLst>
          </a:custGeom>
          <a:solidFill>
            <a:srgbClr val="00B050"/>
          </a:solidFill>
          <a:ln w="6480">
            <a:solidFill>
              <a:schemeClr val="tx1"/>
            </a:solidFill>
            <a:round/>
          </a:ln>
        </p:spPr>
        <p:style>
          <a:lnRef idx="0">
            <a:scrgbClr r="0" g="0" b="0"/>
          </a:lnRef>
          <a:fillRef idx="0">
            <a:scrgbClr r="0" g="0" b="0"/>
          </a:fillRef>
          <a:effectRef idx="0">
            <a:scrgbClr r="0" g="0" b="0"/>
          </a:effectRef>
          <a:fontRef idx="minor"/>
        </p:style>
      </p:sp>
      <p:sp>
        <p:nvSpPr>
          <p:cNvPr id="307" name="CustomShape 72"/>
          <p:cNvSpPr/>
          <p:nvPr/>
        </p:nvSpPr>
        <p:spPr>
          <a:xfrm>
            <a:off x="5167440" y="3752280"/>
            <a:ext cx="1022040" cy="332640"/>
          </a:xfrm>
          <a:custGeom>
            <a:avLst/>
            <a:gdLst/>
            <a:ahLst/>
            <a:cxnLst/>
            <a:rect l="l" t="t" r="r" b="b"/>
            <a:pathLst>
              <a:path w="724" h="266">
                <a:moveTo>
                  <a:pt x="113" y="89"/>
                </a:moveTo>
                <a:lnTo>
                  <a:pt x="113" y="89"/>
                </a:lnTo>
                <a:lnTo>
                  <a:pt x="101" y="90"/>
                </a:lnTo>
                <a:lnTo>
                  <a:pt x="73" y="92"/>
                </a:lnTo>
                <a:lnTo>
                  <a:pt x="69" y="93"/>
                </a:lnTo>
                <a:lnTo>
                  <a:pt x="63" y="93"/>
                </a:lnTo>
                <a:lnTo>
                  <a:pt x="56" y="94"/>
                </a:lnTo>
                <a:lnTo>
                  <a:pt x="52" y="94"/>
                </a:lnTo>
                <a:lnTo>
                  <a:pt x="56" y="108"/>
                </a:lnTo>
                <a:lnTo>
                  <a:pt x="54" y="112"/>
                </a:lnTo>
                <a:lnTo>
                  <a:pt x="55" y="122"/>
                </a:lnTo>
                <a:lnTo>
                  <a:pt x="41" y="124"/>
                </a:lnTo>
                <a:lnTo>
                  <a:pt x="48" y="129"/>
                </a:lnTo>
                <a:lnTo>
                  <a:pt x="51" y="136"/>
                </a:lnTo>
                <a:lnTo>
                  <a:pt x="49" y="139"/>
                </a:lnTo>
                <a:lnTo>
                  <a:pt x="40" y="150"/>
                </a:lnTo>
                <a:lnTo>
                  <a:pt x="49" y="160"/>
                </a:lnTo>
                <a:lnTo>
                  <a:pt x="40" y="161"/>
                </a:lnTo>
                <a:lnTo>
                  <a:pt x="30" y="179"/>
                </a:lnTo>
                <a:lnTo>
                  <a:pt x="30" y="203"/>
                </a:lnTo>
                <a:lnTo>
                  <a:pt x="20" y="200"/>
                </a:lnTo>
                <a:lnTo>
                  <a:pt x="18" y="207"/>
                </a:lnTo>
                <a:lnTo>
                  <a:pt x="11" y="216"/>
                </a:lnTo>
                <a:lnTo>
                  <a:pt x="8" y="221"/>
                </a:lnTo>
                <a:lnTo>
                  <a:pt x="11" y="221"/>
                </a:lnTo>
                <a:lnTo>
                  <a:pt x="12" y="217"/>
                </a:lnTo>
                <a:lnTo>
                  <a:pt x="15" y="224"/>
                </a:lnTo>
                <a:lnTo>
                  <a:pt x="18" y="249"/>
                </a:lnTo>
                <a:lnTo>
                  <a:pt x="12" y="249"/>
                </a:lnTo>
                <a:lnTo>
                  <a:pt x="0" y="265"/>
                </a:lnTo>
                <a:lnTo>
                  <a:pt x="26" y="263"/>
                </a:lnTo>
                <a:lnTo>
                  <a:pt x="40" y="262"/>
                </a:lnTo>
                <a:lnTo>
                  <a:pt x="49" y="260"/>
                </a:lnTo>
                <a:lnTo>
                  <a:pt x="56" y="260"/>
                </a:lnTo>
                <a:lnTo>
                  <a:pt x="66" y="260"/>
                </a:lnTo>
                <a:lnTo>
                  <a:pt x="73" y="259"/>
                </a:lnTo>
                <a:lnTo>
                  <a:pt x="83" y="258"/>
                </a:lnTo>
                <a:lnTo>
                  <a:pt x="87" y="258"/>
                </a:lnTo>
                <a:lnTo>
                  <a:pt x="92" y="258"/>
                </a:lnTo>
                <a:lnTo>
                  <a:pt x="96" y="258"/>
                </a:lnTo>
                <a:lnTo>
                  <a:pt x="103" y="256"/>
                </a:lnTo>
                <a:lnTo>
                  <a:pt x="109" y="256"/>
                </a:lnTo>
                <a:lnTo>
                  <a:pt x="112" y="256"/>
                </a:lnTo>
                <a:lnTo>
                  <a:pt x="113" y="255"/>
                </a:lnTo>
                <a:lnTo>
                  <a:pt x="120" y="255"/>
                </a:lnTo>
                <a:lnTo>
                  <a:pt x="128" y="255"/>
                </a:lnTo>
                <a:lnTo>
                  <a:pt x="132" y="253"/>
                </a:lnTo>
                <a:lnTo>
                  <a:pt x="139" y="253"/>
                </a:lnTo>
                <a:lnTo>
                  <a:pt x="148" y="253"/>
                </a:lnTo>
                <a:lnTo>
                  <a:pt x="167" y="251"/>
                </a:lnTo>
                <a:lnTo>
                  <a:pt x="168" y="251"/>
                </a:lnTo>
                <a:lnTo>
                  <a:pt x="178" y="249"/>
                </a:lnTo>
                <a:lnTo>
                  <a:pt x="182" y="249"/>
                </a:lnTo>
                <a:lnTo>
                  <a:pt x="182" y="248"/>
                </a:lnTo>
                <a:lnTo>
                  <a:pt x="202" y="246"/>
                </a:lnTo>
                <a:lnTo>
                  <a:pt x="209" y="246"/>
                </a:lnTo>
                <a:lnTo>
                  <a:pt x="228" y="244"/>
                </a:lnTo>
                <a:lnTo>
                  <a:pt x="235" y="244"/>
                </a:lnTo>
                <a:lnTo>
                  <a:pt x="254" y="241"/>
                </a:lnTo>
                <a:lnTo>
                  <a:pt x="265" y="241"/>
                </a:lnTo>
                <a:lnTo>
                  <a:pt x="268" y="239"/>
                </a:lnTo>
                <a:lnTo>
                  <a:pt x="295" y="238"/>
                </a:lnTo>
                <a:lnTo>
                  <a:pt x="299" y="237"/>
                </a:lnTo>
                <a:lnTo>
                  <a:pt x="301" y="237"/>
                </a:lnTo>
                <a:lnTo>
                  <a:pt x="307" y="237"/>
                </a:lnTo>
                <a:lnTo>
                  <a:pt x="331" y="234"/>
                </a:lnTo>
                <a:lnTo>
                  <a:pt x="342" y="232"/>
                </a:lnTo>
                <a:lnTo>
                  <a:pt x="347" y="231"/>
                </a:lnTo>
                <a:lnTo>
                  <a:pt x="351" y="231"/>
                </a:lnTo>
                <a:lnTo>
                  <a:pt x="368" y="230"/>
                </a:lnTo>
                <a:lnTo>
                  <a:pt x="385" y="228"/>
                </a:lnTo>
                <a:lnTo>
                  <a:pt x="387" y="227"/>
                </a:lnTo>
                <a:lnTo>
                  <a:pt x="407" y="225"/>
                </a:lnTo>
                <a:lnTo>
                  <a:pt x="408" y="225"/>
                </a:lnTo>
                <a:lnTo>
                  <a:pt x="418" y="224"/>
                </a:lnTo>
                <a:lnTo>
                  <a:pt x="421" y="224"/>
                </a:lnTo>
                <a:lnTo>
                  <a:pt x="429" y="223"/>
                </a:lnTo>
                <a:lnTo>
                  <a:pt x="430" y="223"/>
                </a:lnTo>
                <a:lnTo>
                  <a:pt x="434" y="221"/>
                </a:lnTo>
                <a:lnTo>
                  <a:pt x="437" y="221"/>
                </a:lnTo>
                <a:lnTo>
                  <a:pt x="440" y="221"/>
                </a:lnTo>
                <a:lnTo>
                  <a:pt x="463" y="218"/>
                </a:lnTo>
                <a:lnTo>
                  <a:pt x="468" y="217"/>
                </a:lnTo>
                <a:lnTo>
                  <a:pt x="475" y="217"/>
                </a:lnTo>
                <a:lnTo>
                  <a:pt x="477" y="216"/>
                </a:lnTo>
                <a:lnTo>
                  <a:pt x="480" y="216"/>
                </a:lnTo>
                <a:lnTo>
                  <a:pt x="483" y="216"/>
                </a:lnTo>
                <a:lnTo>
                  <a:pt x="486" y="214"/>
                </a:lnTo>
                <a:lnTo>
                  <a:pt x="494" y="214"/>
                </a:lnTo>
                <a:lnTo>
                  <a:pt x="506" y="213"/>
                </a:lnTo>
                <a:lnTo>
                  <a:pt x="516" y="212"/>
                </a:lnTo>
                <a:lnTo>
                  <a:pt x="520" y="210"/>
                </a:lnTo>
                <a:lnTo>
                  <a:pt x="520" y="209"/>
                </a:lnTo>
                <a:lnTo>
                  <a:pt x="519" y="196"/>
                </a:lnTo>
                <a:lnTo>
                  <a:pt x="519" y="186"/>
                </a:lnTo>
                <a:lnTo>
                  <a:pt x="523" y="181"/>
                </a:lnTo>
                <a:lnTo>
                  <a:pt x="536" y="179"/>
                </a:lnTo>
                <a:lnTo>
                  <a:pt x="541" y="174"/>
                </a:lnTo>
                <a:lnTo>
                  <a:pt x="541" y="164"/>
                </a:lnTo>
                <a:lnTo>
                  <a:pt x="541" y="159"/>
                </a:lnTo>
                <a:lnTo>
                  <a:pt x="544" y="154"/>
                </a:lnTo>
                <a:lnTo>
                  <a:pt x="551" y="147"/>
                </a:lnTo>
                <a:lnTo>
                  <a:pt x="560" y="140"/>
                </a:lnTo>
                <a:lnTo>
                  <a:pt x="569" y="139"/>
                </a:lnTo>
                <a:lnTo>
                  <a:pt x="570" y="139"/>
                </a:lnTo>
                <a:lnTo>
                  <a:pt x="583" y="138"/>
                </a:lnTo>
                <a:lnTo>
                  <a:pt x="602" y="121"/>
                </a:lnTo>
                <a:lnTo>
                  <a:pt x="601" y="118"/>
                </a:lnTo>
                <a:lnTo>
                  <a:pt x="612" y="111"/>
                </a:lnTo>
                <a:lnTo>
                  <a:pt x="621" y="108"/>
                </a:lnTo>
                <a:lnTo>
                  <a:pt x="624" y="106"/>
                </a:lnTo>
                <a:lnTo>
                  <a:pt x="628" y="96"/>
                </a:lnTo>
                <a:lnTo>
                  <a:pt x="628" y="94"/>
                </a:lnTo>
                <a:lnTo>
                  <a:pt x="628" y="89"/>
                </a:lnTo>
                <a:lnTo>
                  <a:pt x="638" y="82"/>
                </a:lnTo>
                <a:lnTo>
                  <a:pt x="649" y="72"/>
                </a:lnTo>
                <a:lnTo>
                  <a:pt x="652" y="75"/>
                </a:lnTo>
                <a:lnTo>
                  <a:pt x="650" y="79"/>
                </a:lnTo>
                <a:lnTo>
                  <a:pt x="662" y="80"/>
                </a:lnTo>
                <a:lnTo>
                  <a:pt x="662" y="79"/>
                </a:lnTo>
                <a:lnTo>
                  <a:pt x="663" y="76"/>
                </a:lnTo>
                <a:lnTo>
                  <a:pt x="666" y="69"/>
                </a:lnTo>
                <a:lnTo>
                  <a:pt x="670" y="65"/>
                </a:lnTo>
                <a:lnTo>
                  <a:pt x="680" y="59"/>
                </a:lnTo>
                <a:lnTo>
                  <a:pt x="682" y="57"/>
                </a:lnTo>
                <a:lnTo>
                  <a:pt x="689" y="59"/>
                </a:lnTo>
                <a:lnTo>
                  <a:pt x="691" y="61"/>
                </a:lnTo>
                <a:lnTo>
                  <a:pt x="695" y="61"/>
                </a:lnTo>
                <a:lnTo>
                  <a:pt x="698" y="58"/>
                </a:lnTo>
                <a:lnTo>
                  <a:pt x="699" y="58"/>
                </a:lnTo>
                <a:lnTo>
                  <a:pt x="704" y="41"/>
                </a:lnTo>
                <a:lnTo>
                  <a:pt x="706" y="39"/>
                </a:lnTo>
                <a:lnTo>
                  <a:pt x="709" y="34"/>
                </a:lnTo>
                <a:lnTo>
                  <a:pt x="718" y="32"/>
                </a:lnTo>
                <a:lnTo>
                  <a:pt x="720" y="25"/>
                </a:lnTo>
                <a:lnTo>
                  <a:pt x="721" y="12"/>
                </a:lnTo>
                <a:lnTo>
                  <a:pt x="721" y="2"/>
                </a:lnTo>
                <a:lnTo>
                  <a:pt x="723" y="0"/>
                </a:lnTo>
                <a:lnTo>
                  <a:pt x="714" y="1"/>
                </a:lnTo>
                <a:lnTo>
                  <a:pt x="707" y="2"/>
                </a:lnTo>
                <a:lnTo>
                  <a:pt x="699" y="2"/>
                </a:lnTo>
                <a:lnTo>
                  <a:pt x="699" y="5"/>
                </a:lnTo>
                <a:lnTo>
                  <a:pt x="681" y="8"/>
                </a:lnTo>
                <a:lnTo>
                  <a:pt x="678" y="8"/>
                </a:lnTo>
                <a:lnTo>
                  <a:pt x="675" y="9"/>
                </a:lnTo>
                <a:lnTo>
                  <a:pt x="673" y="9"/>
                </a:lnTo>
                <a:lnTo>
                  <a:pt x="671" y="9"/>
                </a:lnTo>
                <a:lnTo>
                  <a:pt x="668" y="11"/>
                </a:lnTo>
                <a:lnTo>
                  <a:pt x="662" y="11"/>
                </a:lnTo>
                <a:lnTo>
                  <a:pt x="650" y="12"/>
                </a:lnTo>
                <a:lnTo>
                  <a:pt x="642" y="15"/>
                </a:lnTo>
                <a:lnTo>
                  <a:pt x="639" y="15"/>
                </a:lnTo>
                <a:lnTo>
                  <a:pt x="638" y="15"/>
                </a:lnTo>
                <a:lnTo>
                  <a:pt x="623" y="18"/>
                </a:lnTo>
                <a:lnTo>
                  <a:pt x="619" y="18"/>
                </a:lnTo>
                <a:lnTo>
                  <a:pt x="609" y="19"/>
                </a:lnTo>
                <a:lnTo>
                  <a:pt x="587" y="22"/>
                </a:lnTo>
                <a:lnTo>
                  <a:pt x="585" y="22"/>
                </a:lnTo>
                <a:lnTo>
                  <a:pt x="569" y="25"/>
                </a:lnTo>
                <a:lnTo>
                  <a:pt x="556" y="26"/>
                </a:lnTo>
                <a:lnTo>
                  <a:pt x="554" y="26"/>
                </a:lnTo>
                <a:lnTo>
                  <a:pt x="551" y="26"/>
                </a:lnTo>
                <a:lnTo>
                  <a:pt x="549" y="29"/>
                </a:lnTo>
                <a:lnTo>
                  <a:pt x="542" y="30"/>
                </a:lnTo>
                <a:lnTo>
                  <a:pt x="530" y="32"/>
                </a:lnTo>
                <a:lnTo>
                  <a:pt x="523" y="32"/>
                </a:lnTo>
                <a:lnTo>
                  <a:pt x="516" y="33"/>
                </a:lnTo>
                <a:lnTo>
                  <a:pt x="506" y="34"/>
                </a:lnTo>
                <a:lnTo>
                  <a:pt x="504" y="34"/>
                </a:lnTo>
                <a:lnTo>
                  <a:pt x="502" y="34"/>
                </a:lnTo>
                <a:lnTo>
                  <a:pt x="486" y="36"/>
                </a:lnTo>
                <a:lnTo>
                  <a:pt x="477" y="39"/>
                </a:lnTo>
                <a:lnTo>
                  <a:pt x="457" y="40"/>
                </a:lnTo>
                <a:lnTo>
                  <a:pt x="450" y="40"/>
                </a:lnTo>
                <a:lnTo>
                  <a:pt x="443" y="41"/>
                </a:lnTo>
                <a:lnTo>
                  <a:pt x="440" y="41"/>
                </a:lnTo>
                <a:lnTo>
                  <a:pt x="439" y="41"/>
                </a:lnTo>
                <a:lnTo>
                  <a:pt x="427" y="41"/>
                </a:lnTo>
                <a:lnTo>
                  <a:pt x="415" y="43"/>
                </a:lnTo>
                <a:lnTo>
                  <a:pt x="414" y="43"/>
                </a:lnTo>
                <a:lnTo>
                  <a:pt x="409" y="43"/>
                </a:lnTo>
                <a:lnTo>
                  <a:pt x="401" y="46"/>
                </a:lnTo>
                <a:lnTo>
                  <a:pt x="396" y="46"/>
                </a:lnTo>
                <a:lnTo>
                  <a:pt x="385" y="47"/>
                </a:lnTo>
                <a:lnTo>
                  <a:pt x="371" y="48"/>
                </a:lnTo>
                <a:lnTo>
                  <a:pt x="368" y="48"/>
                </a:lnTo>
                <a:lnTo>
                  <a:pt x="361" y="50"/>
                </a:lnTo>
                <a:lnTo>
                  <a:pt x="355" y="50"/>
                </a:lnTo>
                <a:lnTo>
                  <a:pt x="353" y="50"/>
                </a:lnTo>
                <a:lnTo>
                  <a:pt x="342" y="51"/>
                </a:lnTo>
                <a:lnTo>
                  <a:pt x="335" y="51"/>
                </a:lnTo>
                <a:lnTo>
                  <a:pt x="328" y="51"/>
                </a:lnTo>
                <a:lnTo>
                  <a:pt x="325" y="51"/>
                </a:lnTo>
                <a:lnTo>
                  <a:pt x="318" y="51"/>
                </a:lnTo>
                <a:lnTo>
                  <a:pt x="310" y="53"/>
                </a:lnTo>
                <a:lnTo>
                  <a:pt x="307" y="54"/>
                </a:lnTo>
                <a:lnTo>
                  <a:pt x="304" y="55"/>
                </a:lnTo>
                <a:lnTo>
                  <a:pt x="303" y="53"/>
                </a:lnTo>
                <a:lnTo>
                  <a:pt x="293" y="55"/>
                </a:lnTo>
                <a:lnTo>
                  <a:pt x="288" y="55"/>
                </a:lnTo>
                <a:lnTo>
                  <a:pt x="282" y="55"/>
                </a:lnTo>
                <a:lnTo>
                  <a:pt x="278" y="57"/>
                </a:lnTo>
                <a:lnTo>
                  <a:pt x="263" y="58"/>
                </a:lnTo>
                <a:lnTo>
                  <a:pt x="259" y="59"/>
                </a:lnTo>
                <a:lnTo>
                  <a:pt x="257" y="59"/>
                </a:lnTo>
                <a:lnTo>
                  <a:pt x="247" y="59"/>
                </a:lnTo>
                <a:lnTo>
                  <a:pt x="239" y="61"/>
                </a:lnTo>
                <a:lnTo>
                  <a:pt x="228" y="62"/>
                </a:lnTo>
                <a:lnTo>
                  <a:pt x="221" y="64"/>
                </a:lnTo>
                <a:lnTo>
                  <a:pt x="213" y="65"/>
                </a:lnTo>
                <a:lnTo>
                  <a:pt x="209" y="65"/>
                </a:lnTo>
                <a:lnTo>
                  <a:pt x="195" y="66"/>
                </a:lnTo>
                <a:lnTo>
                  <a:pt x="195" y="64"/>
                </a:lnTo>
                <a:lnTo>
                  <a:pt x="175" y="64"/>
                </a:lnTo>
                <a:lnTo>
                  <a:pt x="177" y="66"/>
                </a:lnTo>
                <a:lnTo>
                  <a:pt x="178" y="69"/>
                </a:lnTo>
                <a:lnTo>
                  <a:pt x="180" y="83"/>
                </a:lnTo>
                <a:lnTo>
                  <a:pt x="160" y="85"/>
                </a:lnTo>
                <a:lnTo>
                  <a:pt x="152" y="86"/>
                </a:lnTo>
                <a:lnTo>
                  <a:pt x="142" y="86"/>
                </a:lnTo>
                <a:lnTo>
                  <a:pt x="139" y="86"/>
                </a:lnTo>
                <a:lnTo>
                  <a:pt x="137" y="86"/>
                </a:lnTo>
                <a:lnTo>
                  <a:pt x="119" y="89"/>
                </a:lnTo>
                <a:lnTo>
                  <a:pt x="114" y="89"/>
                </a:lnTo>
                <a:lnTo>
                  <a:pt x="113" y="89"/>
                </a:lnTo>
              </a:path>
            </a:pathLst>
          </a:custGeom>
          <a:solidFill>
            <a:srgbClr val="00B050"/>
          </a:solidFill>
          <a:ln w="6480">
            <a:solidFill>
              <a:schemeClr val="tx1"/>
            </a:solidFill>
            <a:round/>
          </a:ln>
        </p:spPr>
        <p:style>
          <a:lnRef idx="0">
            <a:scrgbClr r="0" g="0" b="0"/>
          </a:lnRef>
          <a:fillRef idx="0">
            <a:scrgbClr r="0" g="0" b="0"/>
          </a:fillRef>
          <a:effectRef idx="0">
            <a:scrgbClr r="0" g="0" b="0"/>
          </a:effectRef>
          <a:fontRef idx="minor"/>
        </p:style>
      </p:sp>
      <p:sp>
        <p:nvSpPr>
          <p:cNvPr id="308" name="CustomShape 73"/>
          <p:cNvSpPr/>
          <p:nvPr/>
        </p:nvSpPr>
        <p:spPr>
          <a:xfrm>
            <a:off x="2289600" y="3032280"/>
            <a:ext cx="662760" cy="745920"/>
          </a:xfrm>
          <a:custGeom>
            <a:avLst/>
            <a:gdLst/>
            <a:ahLst/>
            <a:cxnLst/>
            <a:rect l="l" t="t" r="r" b="b"/>
            <a:pathLst>
              <a:path w="470" h="599">
                <a:moveTo>
                  <a:pt x="19" y="415"/>
                </a:moveTo>
                <a:lnTo>
                  <a:pt x="12" y="457"/>
                </a:lnTo>
                <a:lnTo>
                  <a:pt x="12" y="458"/>
                </a:lnTo>
                <a:lnTo>
                  <a:pt x="9" y="475"/>
                </a:lnTo>
                <a:lnTo>
                  <a:pt x="6" y="493"/>
                </a:lnTo>
                <a:lnTo>
                  <a:pt x="0" y="529"/>
                </a:lnTo>
                <a:lnTo>
                  <a:pt x="0" y="540"/>
                </a:lnTo>
                <a:lnTo>
                  <a:pt x="26" y="545"/>
                </a:lnTo>
                <a:lnTo>
                  <a:pt x="55" y="549"/>
                </a:lnTo>
                <a:lnTo>
                  <a:pt x="95" y="556"/>
                </a:lnTo>
                <a:lnTo>
                  <a:pt x="98" y="556"/>
                </a:lnTo>
                <a:lnTo>
                  <a:pt x="109" y="557"/>
                </a:lnTo>
                <a:lnTo>
                  <a:pt x="125" y="560"/>
                </a:lnTo>
                <a:lnTo>
                  <a:pt x="192" y="568"/>
                </a:lnTo>
                <a:lnTo>
                  <a:pt x="214" y="572"/>
                </a:lnTo>
                <a:lnTo>
                  <a:pt x="221" y="572"/>
                </a:lnTo>
                <a:lnTo>
                  <a:pt x="235" y="574"/>
                </a:lnTo>
                <a:lnTo>
                  <a:pt x="257" y="577"/>
                </a:lnTo>
                <a:lnTo>
                  <a:pt x="278" y="579"/>
                </a:lnTo>
                <a:lnTo>
                  <a:pt x="300" y="582"/>
                </a:lnTo>
                <a:lnTo>
                  <a:pt x="301" y="584"/>
                </a:lnTo>
                <a:lnTo>
                  <a:pt x="340" y="588"/>
                </a:lnTo>
                <a:lnTo>
                  <a:pt x="372" y="592"/>
                </a:lnTo>
                <a:lnTo>
                  <a:pt x="383" y="593"/>
                </a:lnTo>
                <a:lnTo>
                  <a:pt x="421" y="598"/>
                </a:lnTo>
                <a:lnTo>
                  <a:pt x="427" y="545"/>
                </a:lnTo>
                <a:lnTo>
                  <a:pt x="428" y="543"/>
                </a:lnTo>
                <a:lnTo>
                  <a:pt x="430" y="515"/>
                </a:lnTo>
                <a:lnTo>
                  <a:pt x="433" y="500"/>
                </a:lnTo>
                <a:lnTo>
                  <a:pt x="433" y="488"/>
                </a:lnTo>
                <a:lnTo>
                  <a:pt x="435" y="471"/>
                </a:lnTo>
                <a:lnTo>
                  <a:pt x="435" y="470"/>
                </a:lnTo>
                <a:lnTo>
                  <a:pt x="435" y="458"/>
                </a:lnTo>
                <a:lnTo>
                  <a:pt x="438" y="433"/>
                </a:lnTo>
                <a:lnTo>
                  <a:pt x="441" y="406"/>
                </a:lnTo>
                <a:lnTo>
                  <a:pt x="445" y="379"/>
                </a:lnTo>
                <a:lnTo>
                  <a:pt x="449" y="339"/>
                </a:lnTo>
                <a:lnTo>
                  <a:pt x="451" y="325"/>
                </a:lnTo>
                <a:lnTo>
                  <a:pt x="452" y="311"/>
                </a:lnTo>
                <a:lnTo>
                  <a:pt x="452" y="307"/>
                </a:lnTo>
                <a:lnTo>
                  <a:pt x="455" y="283"/>
                </a:lnTo>
                <a:lnTo>
                  <a:pt x="456" y="271"/>
                </a:lnTo>
                <a:lnTo>
                  <a:pt x="459" y="246"/>
                </a:lnTo>
                <a:lnTo>
                  <a:pt x="462" y="222"/>
                </a:lnTo>
                <a:lnTo>
                  <a:pt x="464" y="201"/>
                </a:lnTo>
                <a:lnTo>
                  <a:pt x="464" y="200"/>
                </a:lnTo>
                <a:lnTo>
                  <a:pt x="466" y="189"/>
                </a:lnTo>
                <a:lnTo>
                  <a:pt x="467" y="175"/>
                </a:lnTo>
                <a:lnTo>
                  <a:pt x="469" y="161"/>
                </a:lnTo>
                <a:lnTo>
                  <a:pt x="433" y="157"/>
                </a:lnTo>
                <a:lnTo>
                  <a:pt x="430" y="157"/>
                </a:lnTo>
                <a:lnTo>
                  <a:pt x="392" y="152"/>
                </a:lnTo>
                <a:lnTo>
                  <a:pt x="388" y="152"/>
                </a:lnTo>
                <a:lnTo>
                  <a:pt x="370" y="151"/>
                </a:lnTo>
                <a:lnTo>
                  <a:pt x="308" y="143"/>
                </a:lnTo>
                <a:lnTo>
                  <a:pt x="311" y="115"/>
                </a:lnTo>
                <a:lnTo>
                  <a:pt x="314" y="94"/>
                </a:lnTo>
                <a:lnTo>
                  <a:pt x="315" y="87"/>
                </a:lnTo>
                <a:lnTo>
                  <a:pt x="316" y="79"/>
                </a:lnTo>
                <a:lnTo>
                  <a:pt x="318" y="61"/>
                </a:lnTo>
                <a:lnTo>
                  <a:pt x="320" y="52"/>
                </a:lnTo>
                <a:lnTo>
                  <a:pt x="322" y="33"/>
                </a:lnTo>
                <a:lnTo>
                  <a:pt x="291" y="30"/>
                </a:lnTo>
                <a:lnTo>
                  <a:pt x="290" y="30"/>
                </a:lnTo>
                <a:lnTo>
                  <a:pt x="284" y="29"/>
                </a:lnTo>
                <a:lnTo>
                  <a:pt x="267" y="26"/>
                </a:lnTo>
                <a:lnTo>
                  <a:pt x="247" y="23"/>
                </a:lnTo>
                <a:lnTo>
                  <a:pt x="237" y="23"/>
                </a:lnTo>
                <a:lnTo>
                  <a:pt x="233" y="22"/>
                </a:lnTo>
                <a:lnTo>
                  <a:pt x="232" y="22"/>
                </a:lnTo>
                <a:lnTo>
                  <a:pt x="232" y="20"/>
                </a:lnTo>
                <a:lnTo>
                  <a:pt x="168" y="12"/>
                </a:lnTo>
                <a:lnTo>
                  <a:pt x="148" y="9"/>
                </a:lnTo>
                <a:lnTo>
                  <a:pt x="109" y="5"/>
                </a:lnTo>
                <a:lnTo>
                  <a:pt x="85" y="0"/>
                </a:lnTo>
                <a:lnTo>
                  <a:pt x="84" y="12"/>
                </a:lnTo>
                <a:lnTo>
                  <a:pt x="74" y="72"/>
                </a:lnTo>
                <a:lnTo>
                  <a:pt x="69" y="108"/>
                </a:lnTo>
                <a:lnTo>
                  <a:pt x="62" y="148"/>
                </a:lnTo>
                <a:lnTo>
                  <a:pt x="56" y="178"/>
                </a:lnTo>
                <a:lnTo>
                  <a:pt x="52" y="203"/>
                </a:lnTo>
                <a:lnTo>
                  <a:pt x="51" y="215"/>
                </a:lnTo>
                <a:lnTo>
                  <a:pt x="49" y="225"/>
                </a:lnTo>
                <a:lnTo>
                  <a:pt x="47" y="241"/>
                </a:lnTo>
                <a:lnTo>
                  <a:pt x="42" y="265"/>
                </a:lnTo>
                <a:lnTo>
                  <a:pt x="42" y="269"/>
                </a:lnTo>
                <a:lnTo>
                  <a:pt x="30" y="339"/>
                </a:lnTo>
                <a:lnTo>
                  <a:pt x="29" y="358"/>
                </a:lnTo>
                <a:lnTo>
                  <a:pt x="27" y="364"/>
                </a:lnTo>
                <a:lnTo>
                  <a:pt x="26" y="369"/>
                </a:lnTo>
                <a:lnTo>
                  <a:pt x="24" y="378"/>
                </a:lnTo>
                <a:lnTo>
                  <a:pt x="20" y="400"/>
                </a:lnTo>
                <a:lnTo>
                  <a:pt x="19" y="415"/>
                </a:lnTo>
              </a:path>
            </a:pathLst>
          </a:custGeom>
          <a:solidFill>
            <a:schemeClr val="bg1"/>
          </a:solidFill>
          <a:ln w="6480">
            <a:solidFill>
              <a:schemeClr val="tx1"/>
            </a:solidFill>
            <a:round/>
          </a:ln>
        </p:spPr>
        <p:style>
          <a:lnRef idx="0">
            <a:scrgbClr r="0" g="0" b="0"/>
          </a:lnRef>
          <a:fillRef idx="0">
            <a:scrgbClr r="0" g="0" b="0"/>
          </a:fillRef>
          <a:effectRef idx="0">
            <a:scrgbClr r="0" g="0" b="0"/>
          </a:effectRef>
          <a:fontRef idx="minor"/>
        </p:style>
      </p:sp>
      <p:sp>
        <p:nvSpPr>
          <p:cNvPr id="309" name="CustomShape 74"/>
          <p:cNvSpPr/>
          <p:nvPr/>
        </p:nvSpPr>
        <p:spPr>
          <a:xfrm>
            <a:off x="6659640" y="3348720"/>
            <a:ext cx="31680" cy="25920"/>
          </a:xfrm>
          <a:custGeom>
            <a:avLst/>
            <a:gdLst/>
            <a:ahLst/>
            <a:cxnLst/>
            <a:rect l="l" t="t" r="r" b="b"/>
            <a:pathLst>
              <a:path w="23" h="22">
                <a:moveTo>
                  <a:pt x="0" y="7"/>
                </a:moveTo>
                <a:lnTo>
                  <a:pt x="8" y="12"/>
                </a:lnTo>
                <a:lnTo>
                  <a:pt x="10" y="15"/>
                </a:lnTo>
                <a:lnTo>
                  <a:pt x="11" y="21"/>
                </a:lnTo>
                <a:lnTo>
                  <a:pt x="16" y="14"/>
                </a:lnTo>
                <a:lnTo>
                  <a:pt x="22" y="7"/>
                </a:lnTo>
                <a:lnTo>
                  <a:pt x="10" y="0"/>
                </a:lnTo>
                <a:lnTo>
                  <a:pt x="3" y="1"/>
                </a:lnTo>
                <a:lnTo>
                  <a:pt x="3" y="4"/>
                </a:lnTo>
                <a:lnTo>
                  <a:pt x="0" y="7"/>
                </a:lnTo>
              </a:path>
            </a:pathLst>
          </a:custGeom>
          <a:solidFill>
            <a:schemeClr val="accent6">
              <a:lumMod val="20000"/>
              <a:lumOff val="80000"/>
            </a:schemeClr>
          </a:solidFill>
          <a:ln w="6480">
            <a:solidFill>
              <a:schemeClr val="tx1"/>
            </a:solidFill>
            <a:round/>
          </a:ln>
        </p:spPr>
        <p:style>
          <a:lnRef idx="0">
            <a:scrgbClr r="0" g="0" b="0"/>
          </a:lnRef>
          <a:fillRef idx="0">
            <a:scrgbClr r="0" g="0" b="0"/>
          </a:fillRef>
          <a:effectRef idx="0">
            <a:scrgbClr r="0" g="0" b="0"/>
          </a:effectRef>
          <a:fontRef idx="minor"/>
        </p:style>
      </p:sp>
      <p:sp>
        <p:nvSpPr>
          <p:cNvPr id="310" name="CustomShape 75"/>
          <p:cNvSpPr/>
          <p:nvPr/>
        </p:nvSpPr>
        <p:spPr>
          <a:xfrm>
            <a:off x="6035760" y="3195360"/>
            <a:ext cx="538920" cy="482040"/>
          </a:xfrm>
          <a:custGeom>
            <a:avLst/>
            <a:gdLst/>
            <a:ahLst/>
            <a:cxnLst/>
            <a:rect l="l" t="t" r="r" b="b"/>
            <a:pathLst>
              <a:path w="383" h="387">
                <a:moveTo>
                  <a:pt x="84" y="150"/>
                </a:moveTo>
                <a:lnTo>
                  <a:pt x="89" y="146"/>
                </a:lnTo>
                <a:lnTo>
                  <a:pt x="92" y="143"/>
                </a:lnTo>
                <a:lnTo>
                  <a:pt x="102" y="135"/>
                </a:lnTo>
                <a:lnTo>
                  <a:pt x="103" y="130"/>
                </a:lnTo>
                <a:lnTo>
                  <a:pt x="105" y="130"/>
                </a:lnTo>
                <a:lnTo>
                  <a:pt x="107" y="124"/>
                </a:lnTo>
                <a:lnTo>
                  <a:pt x="109" y="120"/>
                </a:lnTo>
                <a:lnTo>
                  <a:pt x="114" y="116"/>
                </a:lnTo>
                <a:lnTo>
                  <a:pt x="119" y="113"/>
                </a:lnTo>
                <a:lnTo>
                  <a:pt x="120" y="102"/>
                </a:lnTo>
                <a:lnTo>
                  <a:pt x="117" y="99"/>
                </a:lnTo>
                <a:lnTo>
                  <a:pt x="119" y="88"/>
                </a:lnTo>
                <a:lnTo>
                  <a:pt x="120" y="80"/>
                </a:lnTo>
                <a:lnTo>
                  <a:pt x="124" y="74"/>
                </a:lnTo>
                <a:lnTo>
                  <a:pt x="123" y="67"/>
                </a:lnTo>
                <a:lnTo>
                  <a:pt x="123" y="56"/>
                </a:lnTo>
                <a:lnTo>
                  <a:pt x="123" y="53"/>
                </a:lnTo>
                <a:lnTo>
                  <a:pt x="124" y="49"/>
                </a:lnTo>
                <a:lnTo>
                  <a:pt x="127" y="41"/>
                </a:lnTo>
                <a:lnTo>
                  <a:pt x="127" y="29"/>
                </a:lnTo>
                <a:lnTo>
                  <a:pt x="124" y="27"/>
                </a:lnTo>
                <a:lnTo>
                  <a:pt x="124" y="26"/>
                </a:lnTo>
                <a:lnTo>
                  <a:pt x="124" y="16"/>
                </a:lnTo>
                <a:lnTo>
                  <a:pt x="119" y="6"/>
                </a:lnTo>
                <a:lnTo>
                  <a:pt x="121" y="2"/>
                </a:lnTo>
                <a:lnTo>
                  <a:pt x="127" y="1"/>
                </a:lnTo>
                <a:lnTo>
                  <a:pt x="128" y="0"/>
                </a:lnTo>
                <a:lnTo>
                  <a:pt x="128" y="1"/>
                </a:lnTo>
                <a:lnTo>
                  <a:pt x="130" y="5"/>
                </a:lnTo>
                <a:lnTo>
                  <a:pt x="131" y="16"/>
                </a:lnTo>
                <a:lnTo>
                  <a:pt x="132" y="19"/>
                </a:lnTo>
                <a:lnTo>
                  <a:pt x="132" y="22"/>
                </a:lnTo>
                <a:lnTo>
                  <a:pt x="134" y="24"/>
                </a:lnTo>
                <a:lnTo>
                  <a:pt x="135" y="41"/>
                </a:lnTo>
                <a:lnTo>
                  <a:pt x="137" y="42"/>
                </a:lnTo>
                <a:lnTo>
                  <a:pt x="138" y="51"/>
                </a:lnTo>
                <a:lnTo>
                  <a:pt x="138" y="52"/>
                </a:lnTo>
                <a:lnTo>
                  <a:pt x="139" y="62"/>
                </a:lnTo>
                <a:lnTo>
                  <a:pt x="141" y="66"/>
                </a:lnTo>
                <a:lnTo>
                  <a:pt x="141" y="69"/>
                </a:lnTo>
                <a:lnTo>
                  <a:pt x="141" y="71"/>
                </a:lnTo>
                <a:lnTo>
                  <a:pt x="145" y="95"/>
                </a:lnTo>
                <a:lnTo>
                  <a:pt x="145" y="96"/>
                </a:lnTo>
                <a:lnTo>
                  <a:pt x="146" y="98"/>
                </a:lnTo>
                <a:lnTo>
                  <a:pt x="148" y="98"/>
                </a:lnTo>
                <a:lnTo>
                  <a:pt x="155" y="96"/>
                </a:lnTo>
                <a:lnTo>
                  <a:pt x="157" y="96"/>
                </a:lnTo>
                <a:lnTo>
                  <a:pt x="157" y="95"/>
                </a:lnTo>
                <a:lnTo>
                  <a:pt x="195" y="89"/>
                </a:lnTo>
                <a:lnTo>
                  <a:pt x="197" y="88"/>
                </a:lnTo>
                <a:lnTo>
                  <a:pt x="203" y="87"/>
                </a:lnTo>
                <a:lnTo>
                  <a:pt x="207" y="87"/>
                </a:lnTo>
                <a:lnTo>
                  <a:pt x="221" y="84"/>
                </a:lnTo>
                <a:lnTo>
                  <a:pt x="224" y="84"/>
                </a:lnTo>
                <a:lnTo>
                  <a:pt x="231" y="83"/>
                </a:lnTo>
                <a:lnTo>
                  <a:pt x="233" y="103"/>
                </a:lnTo>
                <a:lnTo>
                  <a:pt x="240" y="138"/>
                </a:lnTo>
                <a:lnTo>
                  <a:pt x="247" y="130"/>
                </a:lnTo>
                <a:lnTo>
                  <a:pt x="254" y="121"/>
                </a:lnTo>
                <a:lnTo>
                  <a:pt x="256" y="118"/>
                </a:lnTo>
                <a:lnTo>
                  <a:pt x="260" y="116"/>
                </a:lnTo>
                <a:lnTo>
                  <a:pt x="269" y="102"/>
                </a:lnTo>
                <a:lnTo>
                  <a:pt x="274" y="103"/>
                </a:lnTo>
                <a:lnTo>
                  <a:pt x="287" y="83"/>
                </a:lnTo>
                <a:lnTo>
                  <a:pt x="300" y="89"/>
                </a:lnTo>
                <a:lnTo>
                  <a:pt x="303" y="89"/>
                </a:lnTo>
                <a:lnTo>
                  <a:pt x="314" y="89"/>
                </a:lnTo>
                <a:lnTo>
                  <a:pt x="316" y="89"/>
                </a:lnTo>
                <a:lnTo>
                  <a:pt x="322" y="78"/>
                </a:lnTo>
                <a:lnTo>
                  <a:pt x="322" y="76"/>
                </a:lnTo>
                <a:lnTo>
                  <a:pt x="325" y="74"/>
                </a:lnTo>
                <a:lnTo>
                  <a:pt x="330" y="74"/>
                </a:lnTo>
                <a:lnTo>
                  <a:pt x="340" y="66"/>
                </a:lnTo>
                <a:lnTo>
                  <a:pt x="350" y="71"/>
                </a:lnTo>
                <a:lnTo>
                  <a:pt x="352" y="73"/>
                </a:lnTo>
                <a:lnTo>
                  <a:pt x="362" y="69"/>
                </a:lnTo>
                <a:lnTo>
                  <a:pt x="369" y="81"/>
                </a:lnTo>
                <a:lnTo>
                  <a:pt x="376" y="88"/>
                </a:lnTo>
                <a:lnTo>
                  <a:pt x="379" y="96"/>
                </a:lnTo>
                <a:lnTo>
                  <a:pt x="382" y="98"/>
                </a:lnTo>
                <a:lnTo>
                  <a:pt x="379" y="102"/>
                </a:lnTo>
                <a:lnTo>
                  <a:pt x="379" y="106"/>
                </a:lnTo>
                <a:lnTo>
                  <a:pt x="376" y="120"/>
                </a:lnTo>
                <a:lnTo>
                  <a:pt x="359" y="112"/>
                </a:lnTo>
                <a:lnTo>
                  <a:pt x="359" y="110"/>
                </a:lnTo>
                <a:lnTo>
                  <a:pt x="357" y="109"/>
                </a:lnTo>
                <a:lnTo>
                  <a:pt x="348" y="103"/>
                </a:lnTo>
                <a:lnTo>
                  <a:pt x="346" y="102"/>
                </a:lnTo>
                <a:lnTo>
                  <a:pt x="339" y="99"/>
                </a:lnTo>
                <a:lnTo>
                  <a:pt x="336" y="96"/>
                </a:lnTo>
                <a:lnTo>
                  <a:pt x="333" y="95"/>
                </a:lnTo>
                <a:lnTo>
                  <a:pt x="328" y="92"/>
                </a:lnTo>
                <a:lnTo>
                  <a:pt x="329" y="110"/>
                </a:lnTo>
                <a:lnTo>
                  <a:pt x="326" y="131"/>
                </a:lnTo>
                <a:lnTo>
                  <a:pt x="322" y="135"/>
                </a:lnTo>
                <a:lnTo>
                  <a:pt x="319" y="139"/>
                </a:lnTo>
                <a:lnTo>
                  <a:pt x="319" y="146"/>
                </a:lnTo>
                <a:lnTo>
                  <a:pt x="305" y="159"/>
                </a:lnTo>
                <a:lnTo>
                  <a:pt x="300" y="177"/>
                </a:lnTo>
                <a:lnTo>
                  <a:pt x="287" y="168"/>
                </a:lnTo>
                <a:lnTo>
                  <a:pt x="287" y="170"/>
                </a:lnTo>
                <a:lnTo>
                  <a:pt x="283" y="179"/>
                </a:lnTo>
                <a:lnTo>
                  <a:pt x="276" y="208"/>
                </a:lnTo>
                <a:lnTo>
                  <a:pt x="276" y="210"/>
                </a:lnTo>
                <a:lnTo>
                  <a:pt x="276" y="213"/>
                </a:lnTo>
                <a:lnTo>
                  <a:pt x="274" y="215"/>
                </a:lnTo>
                <a:lnTo>
                  <a:pt x="269" y="221"/>
                </a:lnTo>
                <a:lnTo>
                  <a:pt x="256" y="218"/>
                </a:lnTo>
                <a:lnTo>
                  <a:pt x="246" y="208"/>
                </a:lnTo>
                <a:lnTo>
                  <a:pt x="239" y="206"/>
                </a:lnTo>
                <a:lnTo>
                  <a:pt x="236" y="232"/>
                </a:lnTo>
                <a:lnTo>
                  <a:pt x="235" y="233"/>
                </a:lnTo>
                <a:lnTo>
                  <a:pt x="233" y="243"/>
                </a:lnTo>
                <a:lnTo>
                  <a:pt x="228" y="250"/>
                </a:lnTo>
                <a:lnTo>
                  <a:pt x="224" y="261"/>
                </a:lnTo>
                <a:lnTo>
                  <a:pt x="224" y="267"/>
                </a:lnTo>
                <a:lnTo>
                  <a:pt x="221" y="275"/>
                </a:lnTo>
                <a:lnTo>
                  <a:pt x="221" y="276"/>
                </a:lnTo>
                <a:lnTo>
                  <a:pt x="217" y="280"/>
                </a:lnTo>
                <a:lnTo>
                  <a:pt x="210" y="290"/>
                </a:lnTo>
                <a:lnTo>
                  <a:pt x="207" y="302"/>
                </a:lnTo>
                <a:lnTo>
                  <a:pt x="202" y="312"/>
                </a:lnTo>
                <a:lnTo>
                  <a:pt x="204" y="315"/>
                </a:lnTo>
                <a:lnTo>
                  <a:pt x="207" y="316"/>
                </a:lnTo>
                <a:lnTo>
                  <a:pt x="210" y="319"/>
                </a:lnTo>
                <a:lnTo>
                  <a:pt x="208" y="322"/>
                </a:lnTo>
                <a:lnTo>
                  <a:pt x="204" y="333"/>
                </a:lnTo>
                <a:lnTo>
                  <a:pt x="193" y="344"/>
                </a:lnTo>
                <a:lnTo>
                  <a:pt x="191" y="340"/>
                </a:lnTo>
                <a:lnTo>
                  <a:pt x="168" y="354"/>
                </a:lnTo>
                <a:lnTo>
                  <a:pt x="160" y="350"/>
                </a:lnTo>
                <a:lnTo>
                  <a:pt x="160" y="354"/>
                </a:lnTo>
                <a:lnTo>
                  <a:pt x="163" y="358"/>
                </a:lnTo>
                <a:lnTo>
                  <a:pt x="153" y="365"/>
                </a:lnTo>
                <a:lnTo>
                  <a:pt x="152" y="363"/>
                </a:lnTo>
                <a:lnTo>
                  <a:pt x="141" y="369"/>
                </a:lnTo>
                <a:lnTo>
                  <a:pt x="134" y="376"/>
                </a:lnTo>
                <a:lnTo>
                  <a:pt x="131" y="373"/>
                </a:lnTo>
                <a:lnTo>
                  <a:pt x="124" y="369"/>
                </a:lnTo>
                <a:lnTo>
                  <a:pt x="120" y="366"/>
                </a:lnTo>
                <a:lnTo>
                  <a:pt x="114" y="373"/>
                </a:lnTo>
                <a:lnTo>
                  <a:pt x="96" y="386"/>
                </a:lnTo>
                <a:lnTo>
                  <a:pt x="91" y="381"/>
                </a:lnTo>
                <a:lnTo>
                  <a:pt x="71" y="369"/>
                </a:lnTo>
                <a:lnTo>
                  <a:pt x="67" y="356"/>
                </a:lnTo>
                <a:lnTo>
                  <a:pt x="70" y="354"/>
                </a:lnTo>
                <a:lnTo>
                  <a:pt x="66" y="352"/>
                </a:lnTo>
                <a:lnTo>
                  <a:pt x="52" y="352"/>
                </a:lnTo>
                <a:lnTo>
                  <a:pt x="52" y="350"/>
                </a:lnTo>
                <a:lnTo>
                  <a:pt x="31" y="336"/>
                </a:lnTo>
                <a:lnTo>
                  <a:pt x="33" y="334"/>
                </a:lnTo>
                <a:lnTo>
                  <a:pt x="27" y="329"/>
                </a:lnTo>
                <a:lnTo>
                  <a:pt x="23" y="323"/>
                </a:lnTo>
                <a:lnTo>
                  <a:pt x="23" y="322"/>
                </a:lnTo>
                <a:lnTo>
                  <a:pt x="15" y="316"/>
                </a:lnTo>
                <a:lnTo>
                  <a:pt x="15" y="315"/>
                </a:lnTo>
                <a:lnTo>
                  <a:pt x="15" y="309"/>
                </a:lnTo>
                <a:lnTo>
                  <a:pt x="1" y="297"/>
                </a:lnTo>
                <a:lnTo>
                  <a:pt x="1" y="283"/>
                </a:lnTo>
                <a:lnTo>
                  <a:pt x="2" y="283"/>
                </a:lnTo>
                <a:lnTo>
                  <a:pt x="0" y="271"/>
                </a:lnTo>
                <a:lnTo>
                  <a:pt x="0" y="265"/>
                </a:lnTo>
                <a:lnTo>
                  <a:pt x="8" y="265"/>
                </a:lnTo>
                <a:lnTo>
                  <a:pt x="16" y="261"/>
                </a:lnTo>
                <a:lnTo>
                  <a:pt x="22" y="253"/>
                </a:lnTo>
                <a:lnTo>
                  <a:pt x="22" y="243"/>
                </a:lnTo>
                <a:lnTo>
                  <a:pt x="24" y="242"/>
                </a:lnTo>
                <a:lnTo>
                  <a:pt x="27" y="242"/>
                </a:lnTo>
                <a:lnTo>
                  <a:pt x="31" y="237"/>
                </a:lnTo>
                <a:lnTo>
                  <a:pt x="26" y="225"/>
                </a:lnTo>
                <a:lnTo>
                  <a:pt x="31" y="200"/>
                </a:lnTo>
                <a:lnTo>
                  <a:pt x="34" y="196"/>
                </a:lnTo>
                <a:lnTo>
                  <a:pt x="38" y="192"/>
                </a:lnTo>
                <a:lnTo>
                  <a:pt x="48" y="207"/>
                </a:lnTo>
                <a:lnTo>
                  <a:pt x="49" y="206"/>
                </a:lnTo>
                <a:lnTo>
                  <a:pt x="55" y="199"/>
                </a:lnTo>
                <a:lnTo>
                  <a:pt x="58" y="182"/>
                </a:lnTo>
                <a:lnTo>
                  <a:pt x="58" y="178"/>
                </a:lnTo>
                <a:lnTo>
                  <a:pt x="56" y="175"/>
                </a:lnTo>
                <a:lnTo>
                  <a:pt x="55" y="172"/>
                </a:lnTo>
                <a:lnTo>
                  <a:pt x="58" y="168"/>
                </a:lnTo>
                <a:lnTo>
                  <a:pt x="59" y="164"/>
                </a:lnTo>
                <a:lnTo>
                  <a:pt x="69" y="160"/>
                </a:lnTo>
                <a:lnTo>
                  <a:pt x="73" y="149"/>
                </a:lnTo>
                <a:lnTo>
                  <a:pt x="84" y="150"/>
                </a:lnTo>
              </a:path>
            </a:pathLst>
          </a:custGeom>
          <a:solidFill>
            <a:schemeClr val="bg1"/>
          </a:solidFill>
          <a:ln w="6480">
            <a:solidFill>
              <a:schemeClr val="tx1"/>
            </a:solidFill>
            <a:round/>
          </a:ln>
        </p:spPr>
        <p:style>
          <a:lnRef idx="0">
            <a:scrgbClr r="0" g="0" b="0"/>
          </a:lnRef>
          <a:fillRef idx="0">
            <a:scrgbClr r="0" g="0" b="0"/>
          </a:fillRef>
          <a:effectRef idx="0">
            <a:scrgbClr r="0" g="0" b="0"/>
          </a:effectRef>
          <a:fontRef idx="minor"/>
        </p:style>
      </p:sp>
      <p:sp>
        <p:nvSpPr>
          <p:cNvPr id="311" name="CustomShape 76"/>
          <p:cNvSpPr/>
          <p:nvPr/>
        </p:nvSpPr>
        <p:spPr>
          <a:xfrm>
            <a:off x="2725920" y="2677320"/>
            <a:ext cx="833040" cy="603000"/>
          </a:xfrm>
          <a:custGeom>
            <a:avLst/>
            <a:gdLst/>
            <a:ahLst/>
            <a:cxnLst/>
            <a:rect l="l" t="t" r="r" b="b"/>
            <a:pathLst>
              <a:path w="590" h="485">
                <a:moveTo>
                  <a:pt x="381" y="471"/>
                </a:moveTo>
                <a:lnTo>
                  <a:pt x="376" y="471"/>
                </a:lnTo>
                <a:lnTo>
                  <a:pt x="365" y="468"/>
                </a:lnTo>
                <a:lnTo>
                  <a:pt x="336" y="467"/>
                </a:lnTo>
                <a:lnTo>
                  <a:pt x="333" y="465"/>
                </a:lnTo>
                <a:lnTo>
                  <a:pt x="300" y="463"/>
                </a:lnTo>
                <a:lnTo>
                  <a:pt x="296" y="463"/>
                </a:lnTo>
                <a:lnTo>
                  <a:pt x="274" y="461"/>
                </a:lnTo>
                <a:lnTo>
                  <a:pt x="252" y="459"/>
                </a:lnTo>
                <a:lnTo>
                  <a:pt x="231" y="456"/>
                </a:lnTo>
                <a:lnTo>
                  <a:pt x="180" y="452"/>
                </a:lnTo>
                <a:lnTo>
                  <a:pt x="160" y="449"/>
                </a:lnTo>
                <a:lnTo>
                  <a:pt x="124" y="445"/>
                </a:lnTo>
                <a:lnTo>
                  <a:pt x="121" y="445"/>
                </a:lnTo>
                <a:lnTo>
                  <a:pt x="84" y="441"/>
                </a:lnTo>
                <a:lnTo>
                  <a:pt x="80" y="441"/>
                </a:lnTo>
                <a:lnTo>
                  <a:pt x="62" y="439"/>
                </a:lnTo>
                <a:lnTo>
                  <a:pt x="0" y="431"/>
                </a:lnTo>
                <a:lnTo>
                  <a:pt x="2" y="403"/>
                </a:lnTo>
                <a:lnTo>
                  <a:pt x="5" y="382"/>
                </a:lnTo>
                <a:lnTo>
                  <a:pt x="6" y="375"/>
                </a:lnTo>
                <a:lnTo>
                  <a:pt x="8" y="367"/>
                </a:lnTo>
                <a:lnTo>
                  <a:pt x="9" y="349"/>
                </a:lnTo>
                <a:lnTo>
                  <a:pt x="12" y="341"/>
                </a:lnTo>
                <a:lnTo>
                  <a:pt x="13" y="321"/>
                </a:lnTo>
                <a:lnTo>
                  <a:pt x="15" y="309"/>
                </a:lnTo>
                <a:lnTo>
                  <a:pt x="20" y="271"/>
                </a:lnTo>
                <a:lnTo>
                  <a:pt x="20" y="267"/>
                </a:lnTo>
                <a:lnTo>
                  <a:pt x="24" y="241"/>
                </a:lnTo>
                <a:lnTo>
                  <a:pt x="27" y="214"/>
                </a:lnTo>
                <a:lnTo>
                  <a:pt x="29" y="213"/>
                </a:lnTo>
                <a:lnTo>
                  <a:pt x="29" y="208"/>
                </a:lnTo>
                <a:lnTo>
                  <a:pt x="31" y="188"/>
                </a:lnTo>
                <a:lnTo>
                  <a:pt x="31" y="181"/>
                </a:lnTo>
                <a:lnTo>
                  <a:pt x="34" y="166"/>
                </a:lnTo>
                <a:lnTo>
                  <a:pt x="34" y="160"/>
                </a:lnTo>
                <a:lnTo>
                  <a:pt x="38" y="134"/>
                </a:lnTo>
                <a:lnTo>
                  <a:pt x="40" y="120"/>
                </a:lnTo>
                <a:lnTo>
                  <a:pt x="41" y="108"/>
                </a:lnTo>
                <a:lnTo>
                  <a:pt x="42" y="92"/>
                </a:lnTo>
                <a:lnTo>
                  <a:pt x="45" y="80"/>
                </a:lnTo>
                <a:lnTo>
                  <a:pt x="48" y="56"/>
                </a:lnTo>
                <a:lnTo>
                  <a:pt x="48" y="54"/>
                </a:lnTo>
                <a:lnTo>
                  <a:pt x="51" y="36"/>
                </a:lnTo>
                <a:lnTo>
                  <a:pt x="55" y="0"/>
                </a:lnTo>
                <a:lnTo>
                  <a:pt x="105" y="6"/>
                </a:lnTo>
                <a:lnTo>
                  <a:pt x="135" y="9"/>
                </a:lnTo>
                <a:lnTo>
                  <a:pt x="145" y="11"/>
                </a:lnTo>
                <a:lnTo>
                  <a:pt x="151" y="11"/>
                </a:lnTo>
                <a:lnTo>
                  <a:pt x="202" y="16"/>
                </a:lnTo>
                <a:lnTo>
                  <a:pt x="212" y="19"/>
                </a:lnTo>
                <a:lnTo>
                  <a:pt x="241" y="22"/>
                </a:lnTo>
                <a:lnTo>
                  <a:pt x="249" y="23"/>
                </a:lnTo>
                <a:lnTo>
                  <a:pt x="259" y="23"/>
                </a:lnTo>
                <a:lnTo>
                  <a:pt x="268" y="24"/>
                </a:lnTo>
                <a:lnTo>
                  <a:pt x="295" y="27"/>
                </a:lnTo>
                <a:lnTo>
                  <a:pt x="354" y="33"/>
                </a:lnTo>
                <a:lnTo>
                  <a:pt x="364" y="34"/>
                </a:lnTo>
                <a:lnTo>
                  <a:pt x="419" y="40"/>
                </a:lnTo>
                <a:lnTo>
                  <a:pt x="421" y="40"/>
                </a:lnTo>
                <a:lnTo>
                  <a:pt x="431" y="40"/>
                </a:lnTo>
                <a:lnTo>
                  <a:pt x="439" y="40"/>
                </a:lnTo>
                <a:lnTo>
                  <a:pt x="440" y="40"/>
                </a:lnTo>
                <a:lnTo>
                  <a:pt x="447" y="40"/>
                </a:lnTo>
                <a:lnTo>
                  <a:pt x="511" y="45"/>
                </a:lnTo>
                <a:lnTo>
                  <a:pt x="514" y="45"/>
                </a:lnTo>
                <a:lnTo>
                  <a:pt x="529" y="47"/>
                </a:lnTo>
                <a:lnTo>
                  <a:pt x="537" y="47"/>
                </a:lnTo>
                <a:lnTo>
                  <a:pt x="589" y="51"/>
                </a:lnTo>
                <a:lnTo>
                  <a:pt x="587" y="77"/>
                </a:lnTo>
                <a:lnTo>
                  <a:pt x="587" y="97"/>
                </a:lnTo>
                <a:lnTo>
                  <a:pt x="586" y="104"/>
                </a:lnTo>
                <a:lnTo>
                  <a:pt x="584" y="131"/>
                </a:lnTo>
                <a:lnTo>
                  <a:pt x="584" y="140"/>
                </a:lnTo>
                <a:lnTo>
                  <a:pt x="584" y="142"/>
                </a:lnTo>
                <a:lnTo>
                  <a:pt x="583" y="158"/>
                </a:lnTo>
                <a:lnTo>
                  <a:pt x="582" y="174"/>
                </a:lnTo>
                <a:lnTo>
                  <a:pt x="582" y="185"/>
                </a:lnTo>
                <a:lnTo>
                  <a:pt x="580" y="198"/>
                </a:lnTo>
                <a:lnTo>
                  <a:pt x="579" y="212"/>
                </a:lnTo>
                <a:lnTo>
                  <a:pt x="579" y="213"/>
                </a:lnTo>
                <a:lnTo>
                  <a:pt x="579" y="214"/>
                </a:lnTo>
                <a:lnTo>
                  <a:pt x="579" y="226"/>
                </a:lnTo>
                <a:lnTo>
                  <a:pt x="577" y="253"/>
                </a:lnTo>
                <a:lnTo>
                  <a:pt x="577" y="266"/>
                </a:lnTo>
                <a:lnTo>
                  <a:pt x="576" y="271"/>
                </a:lnTo>
                <a:lnTo>
                  <a:pt x="575" y="285"/>
                </a:lnTo>
                <a:lnTo>
                  <a:pt x="575" y="310"/>
                </a:lnTo>
                <a:lnTo>
                  <a:pt x="572" y="348"/>
                </a:lnTo>
                <a:lnTo>
                  <a:pt x="570" y="361"/>
                </a:lnTo>
                <a:lnTo>
                  <a:pt x="570" y="374"/>
                </a:lnTo>
                <a:lnTo>
                  <a:pt x="569" y="388"/>
                </a:lnTo>
                <a:lnTo>
                  <a:pt x="568" y="402"/>
                </a:lnTo>
                <a:lnTo>
                  <a:pt x="568" y="407"/>
                </a:lnTo>
                <a:lnTo>
                  <a:pt x="568" y="416"/>
                </a:lnTo>
                <a:lnTo>
                  <a:pt x="568" y="422"/>
                </a:lnTo>
                <a:lnTo>
                  <a:pt x="568" y="429"/>
                </a:lnTo>
                <a:lnTo>
                  <a:pt x="566" y="441"/>
                </a:lnTo>
                <a:lnTo>
                  <a:pt x="565" y="450"/>
                </a:lnTo>
                <a:lnTo>
                  <a:pt x="565" y="470"/>
                </a:lnTo>
                <a:lnTo>
                  <a:pt x="564" y="484"/>
                </a:lnTo>
                <a:lnTo>
                  <a:pt x="516" y="479"/>
                </a:lnTo>
                <a:lnTo>
                  <a:pt x="497" y="479"/>
                </a:lnTo>
                <a:lnTo>
                  <a:pt x="491" y="479"/>
                </a:lnTo>
                <a:lnTo>
                  <a:pt x="476" y="478"/>
                </a:lnTo>
                <a:lnTo>
                  <a:pt x="467" y="478"/>
                </a:lnTo>
                <a:lnTo>
                  <a:pt x="465" y="478"/>
                </a:lnTo>
                <a:lnTo>
                  <a:pt x="451" y="477"/>
                </a:lnTo>
                <a:lnTo>
                  <a:pt x="400" y="472"/>
                </a:lnTo>
                <a:lnTo>
                  <a:pt x="392" y="471"/>
                </a:lnTo>
                <a:lnTo>
                  <a:pt x="389" y="471"/>
                </a:lnTo>
                <a:lnTo>
                  <a:pt x="383" y="471"/>
                </a:lnTo>
                <a:lnTo>
                  <a:pt x="381" y="471"/>
                </a:lnTo>
              </a:path>
            </a:pathLst>
          </a:custGeom>
          <a:solidFill>
            <a:srgbClr val="00B050"/>
          </a:solidFill>
          <a:ln w="6480">
            <a:solidFill>
              <a:schemeClr val="tx1"/>
            </a:solidFill>
            <a:round/>
          </a:ln>
        </p:spPr>
        <p:style>
          <a:lnRef idx="0">
            <a:scrgbClr r="0" g="0" b="0"/>
          </a:lnRef>
          <a:fillRef idx="0">
            <a:scrgbClr r="0" g="0" b="0"/>
          </a:fillRef>
          <a:effectRef idx="0">
            <a:scrgbClr r="0" g="0" b="0"/>
          </a:effectRef>
          <a:fontRef idx="minor"/>
        </p:style>
      </p:sp>
      <p:sp>
        <p:nvSpPr>
          <p:cNvPr id="312" name="CustomShape 77"/>
          <p:cNvSpPr/>
          <p:nvPr/>
        </p:nvSpPr>
        <p:spPr>
          <a:xfrm>
            <a:off x="5424840" y="4032360"/>
            <a:ext cx="472320" cy="674640"/>
          </a:xfrm>
          <a:custGeom>
            <a:avLst/>
            <a:gdLst/>
            <a:ahLst/>
            <a:cxnLst/>
            <a:rect l="l" t="t" r="r" b="b"/>
            <a:pathLst>
              <a:path w="335" h="542">
                <a:moveTo>
                  <a:pt x="20" y="448"/>
                </a:moveTo>
                <a:lnTo>
                  <a:pt x="20" y="450"/>
                </a:lnTo>
                <a:lnTo>
                  <a:pt x="22" y="454"/>
                </a:lnTo>
                <a:lnTo>
                  <a:pt x="22" y="460"/>
                </a:lnTo>
                <a:lnTo>
                  <a:pt x="26" y="486"/>
                </a:lnTo>
                <a:lnTo>
                  <a:pt x="26" y="488"/>
                </a:lnTo>
                <a:lnTo>
                  <a:pt x="27" y="503"/>
                </a:lnTo>
                <a:lnTo>
                  <a:pt x="30" y="517"/>
                </a:lnTo>
                <a:lnTo>
                  <a:pt x="31" y="529"/>
                </a:lnTo>
                <a:lnTo>
                  <a:pt x="33" y="525"/>
                </a:lnTo>
                <a:lnTo>
                  <a:pt x="44" y="525"/>
                </a:lnTo>
                <a:lnTo>
                  <a:pt x="49" y="531"/>
                </a:lnTo>
                <a:lnTo>
                  <a:pt x="56" y="528"/>
                </a:lnTo>
                <a:lnTo>
                  <a:pt x="56" y="511"/>
                </a:lnTo>
                <a:lnTo>
                  <a:pt x="63" y="491"/>
                </a:lnTo>
                <a:lnTo>
                  <a:pt x="72" y="496"/>
                </a:lnTo>
                <a:lnTo>
                  <a:pt x="73" y="510"/>
                </a:lnTo>
                <a:lnTo>
                  <a:pt x="66" y="541"/>
                </a:lnTo>
                <a:lnTo>
                  <a:pt x="109" y="529"/>
                </a:lnTo>
                <a:lnTo>
                  <a:pt x="124" y="510"/>
                </a:lnTo>
                <a:lnTo>
                  <a:pt x="119" y="504"/>
                </a:lnTo>
                <a:lnTo>
                  <a:pt x="120" y="491"/>
                </a:lnTo>
                <a:lnTo>
                  <a:pt x="97" y="470"/>
                </a:lnTo>
                <a:lnTo>
                  <a:pt x="98" y="453"/>
                </a:lnTo>
                <a:lnTo>
                  <a:pt x="128" y="449"/>
                </a:lnTo>
                <a:lnTo>
                  <a:pt x="131" y="449"/>
                </a:lnTo>
                <a:lnTo>
                  <a:pt x="137" y="449"/>
                </a:lnTo>
                <a:lnTo>
                  <a:pt x="139" y="448"/>
                </a:lnTo>
                <a:lnTo>
                  <a:pt x="152" y="446"/>
                </a:lnTo>
                <a:lnTo>
                  <a:pt x="171" y="445"/>
                </a:lnTo>
                <a:lnTo>
                  <a:pt x="177" y="443"/>
                </a:lnTo>
                <a:lnTo>
                  <a:pt x="178" y="443"/>
                </a:lnTo>
                <a:lnTo>
                  <a:pt x="181" y="443"/>
                </a:lnTo>
                <a:lnTo>
                  <a:pt x="192" y="442"/>
                </a:lnTo>
                <a:lnTo>
                  <a:pt x="195" y="442"/>
                </a:lnTo>
                <a:lnTo>
                  <a:pt x="207" y="441"/>
                </a:lnTo>
                <a:lnTo>
                  <a:pt x="209" y="441"/>
                </a:lnTo>
                <a:lnTo>
                  <a:pt x="220" y="439"/>
                </a:lnTo>
                <a:lnTo>
                  <a:pt x="225" y="439"/>
                </a:lnTo>
                <a:lnTo>
                  <a:pt x="228" y="439"/>
                </a:lnTo>
                <a:lnTo>
                  <a:pt x="231" y="438"/>
                </a:lnTo>
                <a:lnTo>
                  <a:pt x="241" y="436"/>
                </a:lnTo>
                <a:lnTo>
                  <a:pt x="248" y="436"/>
                </a:lnTo>
                <a:lnTo>
                  <a:pt x="264" y="434"/>
                </a:lnTo>
                <a:lnTo>
                  <a:pt x="289" y="431"/>
                </a:lnTo>
                <a:lnTo>
                  <a:pt x="291" y="431"/>
                </a:lnTo>
                <a:lnTo>
                  <a:pt x="311" y="427"/>
                </a:lnTo>
                <a:lnTo>
                  <a:pt x="320" y="427"/>
                </a:lnTo>
                <a:lnTo>
                  <a:pt x="334" y="424"/>
                </a:lnTo>
                <a:lnTo>
                  <a:pt x="334" y="423"/>
                </a:lnTo>
                <a:lnTo>
                  <a:pt x="331" y="417"/>
                </a:lnTo>
                <a:lnTo>
                  <a:pt x="328" y="411"/>
                </a:lnTo>
                <a:lnTo>
                  <a:pt x="321" y="399"/>
                </a:lnTo>
                <a:lnTo>
                  <a:pt x="321" y="392"/>
                </a:lnTo>
                <a:lnTo>
                  <a:pt x="321" y="385"/>
                </a:lnTo>
                <a:lnTo>
                  <a:pt x="322" y="371"/>
                </a:lnTo>
                <a:lnTo>
                  <a:pt x="322" y="370"/>
                </a:lnTo>
                <a:lnTo>
                  <a:pt x="320" y="357"/>
                </a:lnTo>
                <a:lnTo>
                  <a:pt x="313" y="352"/>
                </a:lnTo>
                <a:lnTo>
                  <a:pt x="311" y="344"/>
                </a:lnTo>
                <a:lnTo>
                  <a:pt x="311" y="342"/>
                </a:lnTo>
                <a:lnTo>
                  <a:pt x="310" y="342"/>
                </a:lnTo>
                <a:lnTo>
                  <a:pt x="310" y="332"/>
                </a:lnTo>
                <a:lnTo>
                  <a:pt x="310" y="330"/>
                </a:lnTo>
                <a:lnTo>
                  <a:pt x="314" y="319"/>
                </a:lnTo>
                <a:lnTo>
                  <a:pt x="314" y="317"/>
                </a:lnTo>
                <a:lnTo>
                  <a:pt x="314" y="310"/>
                </a:lnTo>
                <a:lnTo>
                  <a:pt x="313" y="303"/>
                </a:lnTo>
                <a:lnTo>
                  <a:pt x="318" y="296"/>
                </a:lnTo>
                <a:lnTo>
                  <a:pt x="324" y="291"/>
                </a:lnTo>
                <a:lnTo>
                  <a:pt x="325" y="288"/>
                </a:lnTo>
                <a:lnTo>
                  <a:pt x="315" y="281"/>
                </a:lnTo>
                <a:lnTo>
                  <a:pt x="317" y="276"/>
                </a:lnTo>
                <a:lnTo>
                  <a:pt x="314" y="262"/>
                </a:lnTo>
                <a:lnTo>
                  <a:pt x="313" y="262"/>
                </a:lnTo>
                <a:lnTo>
                  <a:pt x="304" y="252"/>
                </a:lnTo>
                <a:lnTo>
                  <a:pt x="302" y="249"/>
                </a:lnTo>
                <a:lnTo>
                  <a:pt x="299" y="238"/>
                </a:lnTo>
                <a:lnTo>
                  <a:pt x="297" y="238"/>
                </a:lnTo>
                <a:lnTo>
                  <a:pt x="297" y="237"/>
                </a:lnTo>
                <a:lnTo>
                  <a:pt x="297" y="234"/>
                </a:lnTo>
                <a:lnTo>
                  <a:pt x="292" y="224"/>
                </a:lnTo>
                <a:lnTo>
                  <a:pt x="289" y="215"/>
                </a:lnTo>
                <a:lnTo>
                  <a:pt x="288" y="212"/>
                </a:lnTo>
                <a:lnTo>
                  <a:pt x="284" y="199"/>
                </a:lnTo>
                <a:lnTo>
                  <a:pt x="284" y="198"/>
                </a:lnTo>
                <a:lnTo>
                  <a:pt x="284" y="196"/>
                </a:lnTo>
                <a:lnTo>
                  <a:pt x="281" y="188"/>
                </a:lnTo>
                <a:lnTo>
                  <a:pt x="277" y="172"/>
                </a:lnTo>
                <a:lnTo>
                  <a:pt x="274" y="165"/>
                </a:lnTo>
                <a:lnTo>
                  <a:pt x="273" y="159"/>
                </a:lnTo>
                <a:lnTo>
                  <a:pt x="271" y="158"/>
                </a:lnTo>
                <a:lnTo>
                  <a:pt x="268" y="144"/>
                </a:lnTo>
                <a:lnTo>
                  <a:pt x="267" y="141"/>
                </a:lnTo>
                <a:lnTo>
                  <a:pt x="261" y="122"/>
                </a:lnTo>
                <a:lnTo>
                  <a:pt x="261" y="119"/>
                </a:lnTo>
                <a:lnTo>
                  <a:pt x="260" y="115"/>
                </a:lnTo>
                <a:lnTo>
                  <a:pt x="257" y="108"/>
                </a:lnTo>
                <a:lnTo>
                  <a:pt x="257" y="105"/>
                </a:lnTo>
                <a:lnTo>
                  <a:pt x="256" y="101"/>
                </a:lnTo>
                <a:lnTo>
                  <a:pt x="255" y="95"/>
                </a:lnTo>
                <a:lnTo>
                  <a:pt x="252" y="87"/>
                </a:lnTo>
                <a:lnTo>
                  <a:pt x="250" y="80"/>
                </a:lnTo>
                <a:lnTo>
                  <a:pt x="248" y="74"/>
                </a:lnTo>
                <a:lnTo>
                  <a:pt x="245" y="62"/>
                </a:lnTo>
                <a:lnTo>
                  <a:pt x="242" y="55"/>
                </a:lnTo>
                <a:lnTo>
                  <a:pt x="241" y="48"/>
                </a:lnTo>
                <a:lnTo>
                  <a:pt x="238" y="41"/>
                </a:lnTo>
                <a:lnTo>
                  <a:pt x="236" y="38"/>
                </a:lnTo>
                <a:lnTo>
                  <a:pt x="234" y="24"/>
                </a:lnTo>
                <a:lnTo>
                  <a:pt x="231" y="16"/>
                </a:lnTo>
                <a:lnTo>
                  <a:pt x="230" y="12"/>
                </a:lnTo>
                <a:lnTo>
                  <a:pt x="228" y="11"/>
                </a:lnTo>
                <a:lnTo>
                  <a:pt x="225" y="0"/>
                </a:lnTo>
                <a:lnTo>
                  <a:pt x="224" y="0"/>
                </a:lnTo>
                <a:lnTo>
                  <a:pt x="205" y="1"/>
                </a:lnTo>
                <a:lnTo>
                  <a:pt x="202" y="2"/>
                </a:lnTo>
                <a:lnTo>
                  <a:pt x="185" y="4"/>
                </a:lnTo>
                <a:lnTo>
                  <a:pt x="169" y="5"/>
                </a:lnTo>
                <a:lnTo>
                  <a:pt x="164" y="5"/>
                </a:lnTo>
                <a:lnTo>
                  <a:pt x="159" y="6"/>
                </a:lnTo>
                <a:lnTo>
                  <a:pt x="148" y="8"/>
                </a:lnTo>
                <a:lnTo>
                  <a:pt x="124" y="11"/>
                </a:lnTo>
                <a:lnTo>
                  <a:pt x="119" y="11"/>
                </a:lnTo>
                <a:lnTo>
                  <a:pt x="116" y="11"/>
                </a:lnTo>
                <a:lnTo>
                  <a:pt x="112" y="12"/>
                </a:lnTo>
                <a:lnTo>
                  <a:pt x="85" y="13"/>
                </a:lnTo>
                <a:lnTo>
                  <a:pt x="83" y="15"/>
                </a:lnTo>
                <a:lnTo>
                  <a:pt x="72" y="15"/>
                </a:lnTo>
                <a:lnTo>
                  <a:pt x="52" y="18"/>
                </a:lnTo>
                <a:lnTo>
                  <a:pt x="45" y="18"/>
                </a:lnTo>
                <a:lnTo>
                  <a:pt x="26" y="20"/>
                </a:lnTo>
                <a:lnTo>
                  <a:pt x="19" y="20"/>
                </a:lnTo>
                <a:lnTo>
                  <a:pt x="0" y="22"/>
                </a:lnTo>
                <a:lnTo>
                  <a:pt x="0" y="23"/>
                </a:lnTo>
                <a:lnTo>
                  <a:pt x="8" y="33"/>
                </a:lnTo>
                <a:lnTo>
                  <a:pt x="11" y="34"/>
                </a:lnTo>
                <a:lnTo>
                  <a:pt x="11" y="40"/>
                </a:lnTo>
                <a:lnTo>
                  <a:pt x="9" y="58"/>
                </a:lnTo>
                <a:lnTo>
                  <a:pt x="9" y="67"/>
                </a:lnTo>
                <a:lnTo>
                  <a:pt x="9" y="77"/>
                </a:lnTo>
                <a:lnTo>
                  <a:pt x="9" y="81"/>
                </a:lnTo>
                <a:lnTo>
                  <a:pt x="9" y="83"/>
                </a:lnTo>
                <a:lnTo>
                  <a:pt x="9" y="91"/>
                </a:lnTo>
                <a:lnTo>
                  <a:pt x="9" y="97"/>
                </a:lnTo>
                <a:lnTo>
                  <a:pt x="9" y="110"/>
                </a:lnTo>
                <a:lnTo>
                  <a:pt x="9" y="113"/>
                </a:lnTo>
                <a:lnTo>
                  <a:pt x="9" y="122"/>
                </a:lnTo>
                <a:lnTo>
                  <a:pt x="9" y="126"/>
                </a:lnTo>
                <a:lnTo>
                  <a:pt x="9" y="131"/>
                </a:lnTo>
                <a:lnTo>
                  <a:pt x="9" y="149"/>
                </a:lnTo>
                <a:lnTo>
                  <a:pt x="9" y="159"/>
                </a:lnTo>
                <a:lnTo>
                  <a:pt x="9" y="160"/>
                </a:lnTo>
                <a:lnTo>
                  <a:pt x="9" y="183"/>
                </a:lnTo>
                <a:lnTo>
                  <a:pt x="9" y="187"/>
                </a:lnTo>
                <a:lnTo>
                  <a:pt x="9" y="196"/>
                </a:lnTo>
                <a:lnTo>
                  <a:pt x="9" y="209"/>
                </a:lnTo>
                <a:lnTo>
                  <a:pt x="9" y="217"/>
                </a:lnTo>
                <a:lnTo>
                  <a:pt x="9" y="219"/>
                </a:lnTo>
                <a:lnTo>
                  <a:pt x="9" y="242"/>
                </a:lnTo>
                <a:lnTo>
                  <a:pt x="9" y="246"/>
                </a:lnTo>
                <a:lnTo>
                  <a:pt x="9" y="249"/>
                </a:lnTo>
                <a:lnTo>
                  <a:pt x="9" y="274"/>
                </a:lnTo>
                <a:lnTo>
                  <a:pt x="9" y="278"/>
                </a:lnTo>
                <a:lnTo>
                  <a:pt x="9" y="287"/>
                </a:lnTo>
                <a:lnTo>
                  <a:pt x="9" y="307"/>
                </a:lnTo>
                <a:lnTo>
                  <a:pt x="9" y="310"/>
                </a:lnTo>
                <a:lnTo>
                  <a:pt x="9" y="317"/>
                </a:lnTo>
                <a:lnTo>
                  <a:pt x="9" y="324"/>
                </a:lnTo>
                <a:lnTo>
                  <a:pt x="9" y="325"/>
                </a:lnTo>
                <a:lnTo>
                  <a:pt x="9" y="330"/>
                </a:lnTo>
                <a:lnTo>
                  <a:pt x="9" y="337"/>
                </a:lnTo>
                <a:lnTo>
                  <a:pt x="8" y="363"/>
                </a:lnTo>
                <a:lnTo>
                  <a:pt x="9" y="366"/>
                </a:lnTo>
                <a:lnTo>
                  <a:pt x="9" y="367"/>
                </a:lnTo>
                <a:lnTo>
                  <a:pt x="12" y="384"/>
                </a:lnTo>
                <a:lnTo>
                  <a:pt x="13" y="406"/>
                </a:lnTo>
                <a:lnTo>
                  <a:pt x="13" y="407"/>
                </a:lnTo>
                <a:lnTo>
                  <a:pt x="15" y="413"/>
                </a:lnTo>
                <a:lnTo>
                  <a:pt x="16" y="418"/>
                </a:lnTo>
                <a:lnTo>
                  <a:pt x="18" y="432"/>
                </a:lnTo>
                <a:lnTo>
                  <a:pt x="20" y="448"/>
                </a:lnTo>
              </a:path>
            </a:pathLst>
          </a:custGeom>
          <a:solidFill>
            <a:srgbClr val="00B050"/>
          </a:solidFill>
          <a:ln w="6480">
            <a:solidFill>
              <a:schemeClr val="tx1"/>
            </a:solidFill>
            <a:round/>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CustomShape 1"/>
          <p:cNvSpPr/>
          <p:nvPr/>
        </p:nvSpPr>
        <p:spPr>
          <a:xfrm>
            <a:off x="380880" y="152280"/>
            <a:ext cx="8612640" cy="1141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4400" b="1" u="sng" strike="noStrike" cap="small" spc="-1" dirty="0">
                <a:solidFill>
                  <a:srgbClr val="1F497D"/>
                </a:solidFill>
                <a:uFill>
                  <a:solidFill>
                    <a:srgbClr val="1F497D"/>
                  </a:solidFill>
                </a:uFill>
                <a:latin typeface="Segoe UI Black"/>
                <a:ea typeface="Segoe UI Black"/>
              </a:rPr>
              <a:t>On-Bill Loan </a:t>
            </a:r>
            <a:r>
              <a:rPr lang="en-US" sz="4400" b="1" u="sng" strike="noStrike" cap="small" spc="-1" dirty="0" smtClean="0">
                <a:solidFill>
                  <a:srgbClr val="1F497D"/>
                </a:solidFill>
                <a:uFill>
                  <a:solidFill>
                    <a:srgbClr val="1F497D"/>
                  </a:solidFill>
                </a:uFill>
                <a:latin typeface="Segoe UI Black"/>
                <a:ea typeface="Segoe UI Black"/>
              </a:rPr>
              <a:t>&amp; On-Bill </a:t>
            </a:r>
            <a:r>
              <a:rPr lang="en-US" sz="4400" b="1" u="sng" strike="noStrike" cap="small" spc="-1" dirty="0">
                <a:solidFill>
                  <a:srgbClr val="1F497D"/>
                </a:solidFill>
                <a:uFill>
                  <a:solidFill>
                    <a:srgbClr val="1F497D"/>
                  </a:solidFill>
                </a:uFill>
                <a:latin typeface="Segoe UI Black"/>
                <a:ea typeface="Segoe UI Black"/>
              </a:rPr>
              <a:t>Tariff</a:t>
            </a:r>
            <a:endParaRPr lang="en-US" sz="1800" b="0" strike="noStrike" spc="-1" dirty="0">
              <a:solidFill>
                <a:srgbClr val="000000"/>
              </a:solidFill>
              <a:uFill>
                <a:solidFill>
                  <a:srgbClr val="FFFFFF"/>
                </a:solidFill>
              </a:uFill>
              <a:latin typeface="Arial"/>
            </a:endParaRPr>
          </a:p>
        </p:txBody>
      </p:sp>
      <p:sp>
        <p:nvSpPr>
          <p:cNvPr id="216" name="CustomShape 2"/>
          <p:cNvSpPr/>
          <p:nvPr/>
        </p:nvSpPr>
        <p:spPr>
          <a:xfrm>
            <a:off x="474120" y="1554480"/>
            <a:ext cx="8685720" cy="4658400"/>
          </a:xfrm>
          <a:prstGeom prst="rect">
            <a:avLst/>
          </a:prstGeom>
          <a:noFill/>
          <a:ln>
            <a:noFill/>
          </a:ln>
        </p:spPr>
        <p:style>
          <a:lnRef idx="0">
            <a:scrgbClr r="0" g="0" b="0"/>
          </a:lnRef>
          <a:fillRef idx="0">
            <a:scrgbClr r="0" g="0" b="0"/>
          </a:fillRef>
          <a:effectRef idx="0">
            <a:scrgbClr r="0" g="0" b="0"/>
          </a:effectRef>
          <a:fontRef idx="minor"/>
        </p:style>
      </p:sp>
      <p:sp>
        <p:nvSpPr>
          <p:cNvPr id="217" name="CustomShape 3"/>
          <p:cNvSpPr/>
          <p:nvPr/>
        </p:nvSpPr>
        <p:spPr>
          <a:xfrm>
            <a:off x="0" y="6470640"/>
            <a:ext cx="9142920" cy="386280"/>
          </a:xfrm>
          <a:prstGeom prst="rect">
            <a:avLst/>
          </a:prstGeom>
          <a:solidFill>
            <a:srgbClr val="55BC5C"/>
          </a:solidFill>
          <a:ln>
            <a:noFill/>
          </a:ln>
        </p:spPr>
        <p:style>
          <a:lnRef idx="2">
            <a:schemeClr val="accent1">
              <a:shade val="50000"/>
            </a:schemeClr>
          </a:lnRef>
          <a:fillRef idx="1">
            <a:schemeClr val="accent1"/>
          </a:fillRef>
          <a:effectRef idx="0">
            <a:schemeClr val="accent1"/>
          </a:effectRef>
          <a:fontRef idx="minor"/>
        </p:style>
      </p:sp>
      <p:sp>
        <p:nvSpPr>
          <p:cNvPr id="218" name="CustomShape 4"/>
          <p:cNvSpPr/>
          <p:nvPr/>
        </p:nvSpPr>
        <p:spPr>
          <a:xfrm>
            <a:off x="0" y="6546960"/>
            <a:ext cx="9142920" cy="386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p:style>
      </p:sp>
      <p:sp>
        <p:nvSpPr>
          <p:cNvPr id="219" name="CustomShape 5"/>
          <p:cNvSpPr/>
          <p:nvPr/>
        </p:nvSpPr>
        <p:spPr>
          <a:xfrm>
            <a:off x="6553080" y="6492960"/>
            <a:ext cx="213264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362BF690-B54F-40BA-AC57-AF4158DDB10B}" type="slidenum">
              <a:rPr lang="en-US" sz="1200" b="0" strike="noStrike" spc="-1">
                <a:solidFill>
                  <a:srgbClr val="FFFFFF"/>
                </a:solidFill>
                <a:uFill>
                  <a:solidFill>
                    <a:srgbClr val="FFFFFF"/>
                  </a:solidFill>
                </a:uFill>
                <a:latin typeface="Garamond"/>
                <a:ea typeface="DejaVu Sans"/>
              </a:rPr>
              <a:t>6</a:t>
            </a:fld>
            <a:endParaRPr lang="en-US" sz="1800" b="0" strike="noStrike" spc="-1">
              <a:solidFill>
                <a:srgbClr val="000000"/>
              </a:solidFill>
              <a:uFill>
                <a:solidFill>
                  <a:srgbClr val="FFFFFF"/>
                </a:solidFill>
              </a:uFill>
              <a:latin typeface="Arial"/>
            </a:endParaRPr>
          </a:p>
        </p:txBody>
      </p:sp>
      <p:sp>
        <p:nvSpPr>
          <p:cNvPr id="220" name="CustomShape 6"/>
          <p:cNvSpPr/>
          <p:nvPr/>
        </p:nvSpPr>
        <p:spPr>
          <a:xfrm>
            <a:off x="626400" y="1430640"/>
            <a:ext cx="8685720" cy="4934520"/>
          </a:xfrm>
          <a:prstGeom prst="rect">
            <a:avLst/>
          </a:prstGeom>
          <a:noFill/>
          <a:ln>
            <a:noFill/>
          </a:ln>
        </p:spPr>
        <p:style>
          <a:lnRef idx="0">
            <a:scrgbClr r="0" g="0" b="0"/>
          </a:lnRef>
          <a:fillRef idx="0">
            <a:scrgbClr r="0" g="0" b="0"/>
          </a:fillRef>
          <a:effectRef idx="0">
            <a:scrgbClr r="0" g="0" b="0"/>
          </a:effectRef>
          <a:fontRef idx="minor"/>
        </p:style>
      </p:sp>
      <p:sp>
        <p:nvSpPr>
          <p:cNvPr id="221" name="CustomShape 7"/>
          <p:cNvSpPr/>
          <p:nvPr/>
        </p:nvSpPr>
        <p:spPr>
          <a:xfrm>
            <a:off x="304920" y="1432080"/>
            <a:ext cx="8533440" cy="4941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000">
              <a:lnSpc>
                <a:spcPct val="100000"/>
              </a:lnSpc>
              <a:buClr>
                <a:srgbClr val="1F497D"/>
              </a:buClr>
              <a:buFont typeface="Arial"/>
              <a:buChar char="•"/>
            </a:pPr>
            <a:endParaRPr lang="en-US" sz="1800" b="0" strike="noStrike" spc="-1" dirty="0">
              <a:solidFill>
                <a:srgbClr val="000000"/>
              </a:solidFill>
              <a:uFill>
                <a:solidFill>
                  <a:srgbClr val="FFFFFF"/>
                </a:solidFill>
              </a:uFill>
              <a:latin typeface="Arial"/>
            </a:endParaRPr>
          </a:p>
          <a:p>
            <a:pPr marL="343080" indent="-342000">
              <a:lnSpc>
                <a:spcPct val="100000"/>
              </a:lnSpc>
              <a:spcAft>
                <a:spcPts val="1800"/>
              </a:spcAft>
              <a:buClr>
                <a:srgbClr val="1F497D"/>
              </a:buClr>
              <a:buFont typeface="Arial"/>
              <a:buChar char="•"/>
            </a:pPr>
            <a:r>
              <a:rPr lang="en-US" sz="3000" b="1" strike="noStrike" spc="-1" dirty="0">
                <a:solidFill>
                  <a:srgbClr val="000000"/>
                </a:solidFill>
                <a:uFill>
                  <a:solidFill>
                    <a:srgbClr val="FFFFFF"/>
                  </a:solidFill>
                </a:uFill>
                <a:latin typeface="Segoe UI"/>
                <a:ea typeface="DejaVu Sans"/>
              </a:rPr>
              <a:t>On-Bill Loan </a:t>
            </a:r>
            <a:r>
              <a:rPr lang="en-US" sz="3000" b="0" strike="noStrike" spc="-1" dirty="0">
                <a:solidFill>
                  <a:srgbClr val="000000"/>
                </a:solidFill>
                <a:uFill>
                  <a:solidFill>
                    <a:srgbClr val="FFFFFF"/>
                  </a:solidFill>
                </a:uFill>
                <a:latin typeface="Segoe UI"/>
                <a:ea typeface="DejaVu Sans"/>
              </a:rPr>
              <a:t>– traditional financing to an individual, repaid through the utility bill </a:t>
            </a:r>
            <a:endParaRPr lang="en-US" sz="1800" b="0" strike="noStrike" spc="-1" dirty="0">
              <a:solidFill>
                <a:srgbClr val="000000"/>
              </a:solidFill>
              <a:uFill>
                <a:solidFill>
                  <a:srgbClr val="FFFFFF"/>
                </a:solidFill>
              </a:uFill>
              <a:latin typeface="Arial"/>
            </a:endParaRPr>
          </a:p>
          <a:p>
            <a:pPr marL="343080" indent="-342000">
              <a:lnSpc>
                <a:spcPct val="100000"/>
              </a:lnSpc>
              <a:spcAft>
                <a:spcPts val="1800"/>
              </a:spcAft>
              <a:buClr>
                <a:srgbClr val="1F497D"/>
              </a:buClr>
              <a:buFont typeface="Arial"/>
              <a:buChar char="•"/>
            </a:pPr>
            <a:r>
              <a:rPr lang="en-US" sz="3000" b="1" strike="noStrike" spc="-1" dirty="0">
                <a:solidFill>
                  <a:srgbClr val="000000"/>
                </a:solidFill>
                <a:uFill>
                  <a:solidFill>
                    <a:srgbClr val="FFFFFF"/>
                  </a:solidFill>
                </a:uFill>
                <a:latin typeface="Segoe UI"/>
                <a:ea typeface="DejaVu Sans"/>
              </a:rPr>
              <a:t>On-Bill Tariff </a:t>
            </a:r>
            <a:r>
              <a:rPr lang="en-US" sz="3000" b="0" strike="noStrike" spc="-1" dirty="0">
                <a:solidFill>
                  <a:srgbClr val="000000"/>
                </a:solidFill>
                <a:uFill>
                  <a:solidFill>
                    <a:srgbClr val="FFFFFF"/>
                  </a:solidFill>
                </a:uFill>
                <a:latin typeface="Segoe UI"/>
                <a:ea typeface="DejaVu Sans"/>
              </a:rPr>
              <a:t>– cost recovery charge attached to the utility meter</a:t>
            </a:r>
            <a:endParaRPr lang="en-US" sz="1800" b="0" strike="noStrike" spc="-1" dirty="0">
              <a:solidFill>
                <a:srgbClr val="000000"/>
              </a:solidFill>
              <a:uFill>
                <a:solidFill>
                  <a:srgbClr val="FFFFFF"/>
                </a:solidFill>
              </a:uFill>
              <a:latin typeface="Arial"/>
            </a:endParaRPr>
          </a:p>
          <a:p>
            <a:pPr marL="343080" indent="-342000">
              <a:lnSpc>
                <a:spcPct val="100000"/>
              </a:lnSpc>
              <a:spcAft>
                <a:spcPts val="1800"/>
              </a:spcAft>
              <a:buClr>
                <a:srgbClr val="1F497D"/>
              </a:buClr>
              <a:buFont typeface="Arial"/>
              <a:buChar char="•"/>
            </a:pPr>
            <a:r>
              <a:rPr lang="en-US" sz="3000" b="1" strike="noStrike" spc="-1" dirty="0">
                <a:solidFill>
                  <a:srgbClr val="000000"/>
                </a:solidFill>
                <a:uFill>
                  <a:solidFill>
                    <a:srgbClr val="FFFFFF"/>
                  </a:solidFill>
                </a:uFill>
                <a:latin typeface="Segoe UI"/>
                <a:ea typeface="DejaVu Sans"/>
              </a:rPr>
              <a:t>Meter-Based Loan </a:t>
            </a:r>
            <a:r>
              <a:rPr lang="en-US" sz="3000" b="0" strike="noStrike" spc="-1" dirty="0">
                <a:solidFill>
                  <a:srgbClr val="000000"/>
                </a:solidFill>
                <a:uFill>
                  <a:solidFill>
                    <a:srgbClr val="FFFFFF"/>
                  </a:solidFill>
                </a:uFill>
                <a:latin typeface="Segoe UI"/>
                <a:ea typeface="DejaVu Sans"/>
              </a:rPr>
              <a:t>– loan is attached to the utility meter (and not the individual) </a:t>
            </a:r>
            <a:endParaRPr lang="en-US" sz="18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CustomShape 1"/>
          <p:cNvSpPr/>
          <p:nvPr/>
        </p:nvSpPr>
        <p:spPr>
          <a:xfrm>
            <a:off x="749520" y="329760"/>
            <a:ext cx="8410320" cy="5883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720">
              <a:lnSpc>
                <a:spcPct val="100000"/>
              </a:lnSpc>
            </a:pPr>
            <a:r>
              <a:rPr lang="en-US" sz="4000" b="1" u="sng" strike="noStrike" cap="small" spc="-1" dirty="0">
                <a:solidFill>
                  <a:srgbClr val="1F497D"/>
                </a:solidFill>
                <a:uFill>
                  <a:solidFill>
                    <a:srgbClr val="1F497D"/>
                  </a:solidFill>
                </a:uFill>
                <a:latin typeface="Segoe UI Black"/>
                <a:ea typeface="Segoe UI Black"/>
              </a:rPr>
              <a:t>On-Bill Opportunities</a:t>
            </a:r>
            <a:endParaRPr lang="en-US" sz="1800" b="0" strike="noStrike" spc="-1" dirty="0">
              <a:solidFill>
                <a:srgbClr val="000000"/>
              </a:solidFill>
              <a:uFill>
                <a:solidFill>
                  <a:srgbClr val="FFFFFF"/>
                </a:solidFill>
              </a:uFill>
              <a:latin typeface="Arial"/>
            </a:endParaRPr>
          </a:p>
          <a:p>
            <a:pPr marL="689040" indent="-463320">
              <a:lnSpc>
                <a:spcPct val="100000"/>
              </a:lnSpc>
              <a:spcAft>
                <a:spcPts val="400"/>
              </a:spcAft>
              <a:buClr>
                <a:srgbClr val="1F497D"/>
              </a:buClr>
              <a:buSzPct val="125000"/>
              <a:buFont typeface="Arial"/>
              <a:buChar char="•"/>
            </a:pPr>
            <a:r>
              <a:rPr lang="en-US" sz="2600" b="0" strike="noStrike" spc="-1" dirty="0">
                <a:solidFill>
                  <a:srgbClr val="000000"/>
                </a:solidFill>
                <a:uFill>
                  <a:solidFill>
                    <a:srgbClr val="1F497D"/>
                  </a:solidFill>
                </a:uFill>
                <a:latin typeface="Segoe UI"/>
                <a:ea typeface="DejaVu Sans"/>
              </a:rPr>
              <a:t>Reduce barriers to clean energy programs</a:t>
            </a:r>
            <a:endParaRPr lang="en-US" sz="1800" b="0" strike="noStrike" spc="-1" dirty="0">
              <a:solidFill>
                <a:srgbClr val="000000"/>
              </a:solidFill>
              <a:uFill>
                <a:solidFill>
                  <a:srgbClr val="FFFFFF"/>
                </a:solidFill>
              </a:uFill>
              <a:latin typeface="Arial"/>
            </a:endParaRPr>
          </a:p>
          <a:p>
            <a:pPr marL="689040" indent="-463320">
              <a:lnSpc>
                <a:spcPct val="100000"/>
              </a:lnSpc>
              <a:spcAft>
                <a:spcPts val="400"/>
              </a:spcAft>
              <a:buClr>
                <a:srgbClr val="1F497D"/>
              </a:buClr>
              <a:buSzPct val="125000"/>
              <a:buFont typeface="Arial"/>
              <a:buChar char="•"/>
            </a:pPr>
            <a:r>
              <a:rPr lang="en-US" sz="2600" b="0" strike="noStrike" spc="-1" dirty="0">
                <a:solidFill>
                  <a:srgbClr val="000000"/>
                </a:solidFill>
                <a:uFill>
                  <a:solidFill>
                    <a:srgbClr val="1F497D"/>
                  </a:solidFill>
                </a:uFill>
                <a:latin typeface="Segoe UI"/>
                <a:ea typeface="DejaVu Sans"/>
              </a:rPr>
              <a:t>Deeper energy savings</a:t>
            </a:r>
            <a:endParaRPr lang="en-US" sz="1800" b="0" strike="noStrike" spc="-1" dirty="0">
              <a:solidFill>
                <a:srgbClr val="000000"/>
              </a:solidFill>
              <a:uFill>
                <a:solidFill>
                  <a:srgbClr val="FFFFFF"/>
                </a:solidFill>
              </a:uFill>
              <a:latin typeface="Arial"/>
            </a:endParaRPr>
          </a:p>
          <a:p>
            <a:pPr marL="689040" indent="-463320">
              <a:lnSpc>
                <a:spcPct val="100000"/>
              </a:lnSpc>
              <a:spcAft>
                <a:spcPts val="400"/>
              </a:spcAft>
              <a:buClr>
                <a:srgbClr val="1F497D"/>
              </a:buClr>
              <a:buSzPct val="125000"/>
              <a:buFont typeface="Arial"/>
              <a:buChar char="•"/>
            </a:pPr>
            <a:r>
              <a:rPr lang="en-US" sz="2600" b="0" strike="noStrike" spc="-1" dirty="0">
                <a:solidFill>
                  <a:srgbClr val="000000"/>
                </a:solidFill>
                <a:uFill>
                  <a:solidFill>
                    <a:srgbClr val="1F497D"/>
                  </a:solidFill>
                </a:uFill>
                <a:latin typeface="Segoe UI"/>
                <a:ea typeface="DejaVu Sans"/>
              </a:rPr>
              <a:t>Low risk of defaults</a:t>
            </a:r>
            <a:endParaRPr lang="en-US" sz="1800" b="0" strike="noStrike" spc="-1" dirty="0">
              <a:solidFill>
                <a:srgbClr val="000000"/>
              </a:solidFill>
              <a:uFill>
                <a:solidFill>
                  <a:srgbClr val="FFFFFF"/>
                </a:solidFill>
              </a:uFill>
              <a:latin typeface="Arial"/>
            </a:endParaRPr>
          </a:p>
          <a:p>
            <a:pPr marL="689040" indent="-463320">
              <a:lnSpc>
                <a:spcPct val="100000"/>
              </a:lnSpc>
              <a:buClr>
                <a:srgbClr val="1F497D"/>
              </a:buClr>
              <a:buSzPct val="125000"/>
              <a:buFont typeface="Arial"/>
              <a:buChar char="•"/>
            </a:pPr>
            <a:r>
              <a:rPr lang="en-US" sz="2600" b="0" strike="noStrike" spc="-1" dirty="0">
                <a:solidFill>
                  <a:srgbClr val="000000"/>
                </a:solidFill>
                <a:uFill>
                  <a:solidFill>
                    <a:srgbClr val="1F497D"/>
                  </a:solidFill>
                </a:uFill>
                <a:latin typeface="Segoe UI"/>
                <a:ea typeface="DejaVu Sans"/>
              </a:rPr>
              <a:t>Improved utility-customer relationships</a:t>
            </a:r>
            <a:endParaRPr lang="en-US" sz="1800" b="0" strike="noStrike" spc="-1" dirty="0">
              <a:solidFill>
                <a:srgbClr val="000000"/>
              </a:solidFill>
              <a:uFill>
                <a:solidFill>
                  <a:srgbClr val="FFFFFF"/>
                </a:solidFill>
              </a:uFill>
              <a:latin typeface="Arial"/>
            </a:endParaRPr>
          </a:p>
          <a:p>
            <a:pPr marL="720">
              <a:lnSpc>
                <a:spcPct val="100000"/>
              </a:lnSpc>
            </a:pPr>
            <a:endParaRPr lang="en-US" sz="4000" b="1" u="sng" strike="noStrike" cap="small" spc="-1" dirty="0" smtClean="0">
              <a:solidFill>
                <a:srgbClr val="1F497D"/>
              </a:solidFill>
              <a:uFill>
                <a:solidFill>
                  <a:srgbClr val="1F497D"/>
                </a:solidFill>
              </a:uFill>
              <a:latin typeface="Segoe UI Black"/>
              <a:ea typeface="Segoe UI Black"/>
            </a:endParaRPr>
          </a:p>
          <a:p>
            <a:pPr marL="720">
              <a:lnSpc>
                <a:spcPct val="100000"/>
              </a:lnSpc>
            </a:pPr>
            <a:r>
              <a:rPr lang="en-US" sz="4000" b="1" u="sng" strike="noStrike" cap="small" spc="-1" dirty="0" smtClean="0">
                <a:solidFill>
                  <a:srgbClr val="1F497D"/>
                </a:solidFill>
                <a:uFill>
                  <a:solidFill>
                    <a:srgbClr val="1F497D"/>
                  </a:solidFill>
                </a:uFill>
                <a:latin typeface="Segoe UI Black"/>
                <a:ea typeface="Segoe UI Black"/>
              </a:rPr>
              <a:t>On-Bill </a:t>
            </a:r>
            <a:r>
              <a:rPr lang="en-US" sz="4000" b="1" u="sng" strike="noStrike" cap="small" spc="-1" dirty="0">
                <a:solidFill>
                  <a:srgbClr val="1F497D"/>
                </a:solidFill>
                <a:uFill>
                  <a:solidFill>
                    <a:srgbClr val="1F497D"/>
                  </a:solidFill>
                </a:uFill>
                <a:latin typeface="Segoe UI Black"/>
                <a:ea typeface="Segoe UI Black"/>
              </a:rPr>
              <a:t>Challenges</a:t>
            </a:r>
            <a:endParaRPr lang="en-US" sz="1800" b="0" strike="noStrike" spc="-1" dirty="0">
              <a:solidFill>
                <a:srgbClr val="000000"/>
              </a:solidFill>
              <a:uFill>
                <a:solidFill>
                  <a:srgbClr val="FFFFFF"/>
                </a:solidFill>
              </a:uFill>
              <a:latin typeface="Arial"/>
            </a:endParaRPr>
          </a:p>
          <a:p>
            <a:pPr marL="689040" indent="-464760">
              <a:lnSpc>
                <a:spcPct val="100000"/>
              </a:lnSpc>
              <a:spcAft>
                <a:spcPts val="400"/>
              </a:spcAft>
              <a:buClr>
                <a:srgbClr val="1F497D"/>
              </a:buClr>
              <a:buSzPct val="125000"/>
              <a:buFont typeface="Arial"/>
              <a:buChar char="•"/>
            </a:pPr>
            <a:r>
              <a:rPr lang="en-US" sz="2600" b="0" strike="noStrike" spc="-1" dirty="0">
                <a:solidFill>
                  <a:srgbClr val="000000"/>
                </a:solidFill>
                <a:uFill>
                  <a:solidFill>
                    <a:srgbClr val="1F497D"/>
                  </a:solidFill>
                </a:uFill>
                <a:latin typeface="Segoe UI"/>
                <a:ea typeface="DejaVu Sans"/>
              </a:rPr>
              <a:t>Where does the capital come from?</a:t>
            </a:r>
            <a:endParaRPr lang="en-US" sz="1800" b="0" strike="noStrike" spc="-1" dirty="0">
              <a:solidFill>
                <a:srgbClr val="000000"/>
              </a:solidFill>
              <a:uFill>
                <a:solidFill>
                  <a:srgbClr val="FFFFFF"/>
                </a:solidFill>
              </a:uFill>
              <a:latin typeface="Arial"/>
            </a:endParaRPr>
          </a:p>
          <a:p>
            <a:pPr marL="689040" indent="-464760">
              <a:lnSpc>
                <a:spcPct val="100000"/>
              </a:lnSpc>
              <a:spcAft>
                <a:spcPts val="400"/>
              </a:spcAft>
              <a:buClr>
                <a:srgbClr val="1F497D"/>
              </a:buClr>
              <a:buSzPct val="125000"/>
              <a:buFont typeface="Arial"/>
              <a:buChar char="•"/>
            </a:pPr>
            <a:r>
              <a:rPr lang="en-US" sz="2600" b="0" strike="noStrike" spc="-1" dirty="0">
                <a:solidFill>
                  <a:srgbClr val="000000"/>
                </a:solidFill>
                <a:uFill>
                  <a:solidFill>
                    <a:srgbClr val="1F497D"/>
                  </a:solidFill>
                </a:uFill>
                <a:latin typeface="Segoe UI"/>
                <a:ea typeface="DejaVu Sans"/>
              </a:rPr>
              <a:t>Utility capacity</a:t>
            </a:r>
            <a:endParaRPr lang="en-US" sz="1800" b="0" strike="noStrike" spc="-1" dirty="0">
              <a:solidFill>
                <a:srgbClr val="000000"/>
              </a:solidFill>
              <a:uFill>
                <a:solidFill>
                  <a:srgbClr val="FFFFFF"/>
                </a:solidFill>
              </a:uFill>
              <a:latin typeface="Arial"/>
            </a:endParaRPr>
          </a:p>
          <a:p>
            <a:pPr marL="689040" indent="-464760">
              <a:lnSpc>
                <a:spcPct val="100000"/>
              </a:lnSpc>
              <a:spcAft>
                <a:spcPts val="400"/>
              </a:spcAft>
              <a:buClr>
                <a:srgbClr val="1F497D"/>
              </a:buClr>
              <a:buSzPct val="125000"/>
              <a:buFont typeface="Arial"/>
              <a:buChar char="•"/>
            </a:pPr>
            <a:r>
              <a:rPr lang="en-US" sz="2600" b="0" strike="noStrike" spc="-1" dirty="0">
                <a:solidFill>
                  <a:srgbClr val="000000"/>
                </a:solidFill>
                <a:uFill>
                  <a:solidFill>
                    <a:srgbClr val="1F497D"/>
                  </a:solidFill>
                </a:uFill>
                <a:latin typeface="Segoe UI"/>
                <a:ea typeface="DejaVu Sans"/>
              </a:rPr>
              <a:t>Contractors</a:t>
            </a:r>
            <a:endParaRPr lang="en-US" sz="1800" b="0" strike="noStrike" spc="-1" dirty="0">
              <a:solidFill>
                <a:srgbClr val="000000"/>
              </a:solidFill>
              <a:uFill>
                <a:solidFill>
                  <a:srgbClr val="FFFFFF"/>
                </a:solidFill>
              </a:uFill>
              <a:latin typeface="Arial"/>
            </a:endParaRPr>
          </a:p>
          <a:p>
            <a:pPr marL="689040" indent="-464760">
              <a:lnSpc>
                <a:spcPct val="100000"/>
              </a:lnSpc>
              <a:buClr>
                <a:srgbClr val="1F497D"/>
              </a:buClr>
              <a:buSzPct val="125000"/>
              <a:buFont typeface="Arial"/>
              <a:buChar char="•"/>
            </a:pPr>
            <a:r>
              <a:rPr lang="en-US" sz="2600" b="0" strike="noStrike" spc="-1" dirty="0">
                <a:solidFill>
                  <a:srgbClr val="000000"/>
                </a:solidFill>
                <a:uFill>
                  <a:solidFill>
                    <a:srgbClr val="1F497D"/>
                  </a:solidFill>
                </a:uFill>
                <a:latin typeface="Segoe UI"/>
                <a:ea typeface="DejaVu Sans"/>
              </a:rPr>
              <a:t>“We don’t want to be a bank”</a:t>
            </a:r>
            <a:endParaRPr lang="en-US" sz="1800" b="0" strike="noStrike" spc="-1" dirty="0">
              <a:solidFill>
                <a:srgbClr val="000000"/>
              </a:solidFill>
              <a:uFill>
                <a:solidFill>
                  <a:srgbClr val="FFFFFF"/>
                </a:solidFill>
              </a:uFill>
              <a:latin typeface="Arial"/>
            </a:endParaRPr>
          </a:p>
          <a:p>
            <a:pPr>
              <a:lnSpc>
                <a:spcPct val="100000"/>
              </a:lnSpc>
            </a:pPr>
            <a:endParaRPr lang="en-US" sz="1800" b="0" strike="noStrike" spc="-1" dirty="0">
              <a:solidFill>
                <a:srgbClr val="000000"/>
              </a:solidFill>
              <a:uFill>
                <a:solidFill>
                  <a:srgbClr val="FFFFFF"/>
                </a:solidFill>
              </a:uFill>
              <a:latin typeface="Arial"/>
            </a:endParaRPr>
          </a:p>
        </p:txBody>
      </p:sp>
      <p:sp>
        <p:nvSpPr>
          <p:cNvPr id="223" name="CustomShape 2"/>
          <p:cNvSpPr/>
          <p:nvPr/>
        </p:nvSpPr>
        <p:spPr>
          <a:xfrm>
            <a:off x="0" y="6470640"/>
            <a:ext cx="9142920" cy="386280"/>
          </a:xfrm>
          <a:prstGeom prst="rect">
            <a:avLst/>
          </a:prstGeom>
          <a:solidFill>
            <a:srgbClr val="55BC5C"/>
          </a:solidFill>
          <a:ln>
            <a:noFill/>
          </a:ln>
        </p:spPr>
        <p:style>
          <a:lnRef idx="2">
            <a:schemeClr val="accent1">
              <a:shade val="50000"/>
            </a:schemeClr>
          </a:lnRef>
          <a:fillRef idx="1">
            <a:schemeClr val="accent1"/>
          </a:fillRef>
          <a:effectRef idx="0">
            <a:schemeClr val="accent1"/>
          </a:effectRef>
          <a:fontRef idx="minor"/>
        </p:style>
      </p:sp>
      <p:sp>
        <p:nvSpPr>
          <p:cNvPr id="224" name="CustomShape 3"/>
          <p:cNvSpPr/>
          <p:nvPr/>
        </p:nvSpPr>
        <p:spPr>
          <a:xfrm>
            <a:off x="0" y="6546960"/>
            <a:ext cx="9142920" cy="386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p:style>
      </p:sp>
      <p:sp>
        <p:nvSpPr>
          <p:cNvPr id="225" name="CustomShape 4"/>
          <p:cNvSpPr/>
          <p:nvPr/>
        </p:nvSpPr>
        <p:spPr>
          <a:xfrm>
            <a:off x="6553080" y="6492960"/>
            <a:ext cx="213264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924BC6FA-5296-4340-8629-815099194A33}" type="slidenum">
              <a:rPr lang="en-US" sz="1200" b="0" strike="noStrike" spc="-1">
                <a:solidFill>
                  <a:srgbClr val="FFFFFF"/>
                </a:solidFill>
                <a:uFill>
                  <a:solidFill>
                    <a:srgbClr val="FFFFFF"/>
                  </a:solidFill>
                </a:uFill>
                <a:latin typeface="Garamond"/>
                <a:ea typeface="DejaVu Sans"/>
              </a:rPr>
              <a:t>7</a:t>
            </a:fld>
            <a:endParaRPr lang="en-U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CustomShape 1"/>
          <p:cNvSpPr/>
          <p:nvPr/>
        </p:nvSpPr>
        <p:spPr>
          <a:xfrm>
            <a:off x="380880" y="152280"/>
            <a:ext cx="8612640" cy="1141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4400" b="1" u="sng" strike="noStrike" cap="small" spc="-1">
                <a:solidFill>
                  <a:srgbClr val="1F497D"/>
                </a:solidFill>
                <a:uFill>
                  <a:solidFill>
                    <a:srgbClr val="1F497D"/>
                  </a:solidFill>
                </a:uFill>
                <a:latin typeface="Segoe UI Black"/>
                <a:ea typeface="Segoe UI Black"/>
              </a:rPr>
              <a:t>Expanding Access with On-Bill</a:t>
            </a:r>
            <a:endParaRPr lang="en-US" sz="1800" b="0" strike="noStrike" spc="-1">
              <a:solidFill>
                <a:srgbClr val="000000"/>
              </a:solidFill>
              <a:uFill>
                <a:solidFill>
                  <a:srgbClr val="FFFFFF"/>
                </a:solidFill>
              </a:uFill>
              <a:latin typeface="Arial"/>
            </a:endParaRPr>
          </a:p>
        </p:txBody>
      </p:sp>
      <p:sp>
        <p:nvSpPr>
          <p:cNvPr id="227" name="CustomShape 2"/>
          <p:cNvSpPr/>
          <p:nvPr/>
        </p:nvSpPr>
        <p:spPr>
          <a:xfrm>
            <a:off x="474120" y="1278360"/>
            <a:ext cx="8685720" cy="4934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000">
              <a:lnSpc>
                <a:spcPct val="100000"/>
              </a:lnSpc>
              <a:buClr>
                <a:srgbClr val="1F497D"/>
              </a:buClr>
              <a:buFont typeface="Arial"/>
              <a:buChar char="•"/>
            </a:pPr>
            <a:endParaRPr lang="en-US" sz="1800" b="0" strike="noStrike" spc="-1" dirty="0">
              <a:solidFill>
                <a:srgbClr val="000000"/>
              </a:solidFill>
              <a:uFill>
                <a:solidFill>
                  <a:srgbClr val="FFFFFF"/>
                </a:solidFill>
              </a:uFill>
              <a:latin typeface="Arial"/>
            </a:endParaRPr>
          </a:p>
          <a:p>
            <a:pPr marL="343080" indent="-342000">
              <a:lnSpc>
                <a:spcPct val="100000"/>
              </a:lnSpc>
              <a:spcAft>
                <a:spcPts val="600"/>
              </a:spcAft>
              <a:buClr>
                <a:srgbClr val="1F497D"/>
              </a:buClr>
              <a:buFont typeface="Arial"/>
              <a:buChar char="•"/>
            </a:pPr>
            <a:r>
              <a:rPr lang="en-US" sz="2800" b="0" strike="noStrike" spc="-1" dirty="0">
                <a:solidFill>
                  <a:srgbClr val="000000"/>
                </a:solidFill>
                <a:uFill>
                  <a:solidFill>
                    <a:srgbClr val="FFFFFF"/>
                  </a:solidFill>
                </a:uFill>
                <a:latin typeface="Segoe UI"/>
                <a:ea typeface="DejaVu Sans"/>
              </a:rPr>
              <a:t>Many on-bill programs feature:</a:t>
            </a:r>
            <a:endParaRPr lang="en-US" sz="1800" b="0" strike="noStrike" spc="-1" dirty="0">
              <a:solidFill>
                <a:srgbClr val="000000"/>
              </a:solidFill>
              <a:uFill>
                <a:solidFill>
                  <a:srgbClr val="FFFFFF"/>
                </a:solidFill>
              </a:uFill>
              <a:latin typeface="Arial"/>
            </a:endParaRPr>
          </a:p>
          <a:p>
            <a:pPr marL="915120" lvl="1" indent="-456840">
              <a:lnSpc>
                <a:spcPct val="100000"/>
              </a:lnSpc>
              <a:spcAft>
                <a:spcPts val="600"/>
              </a:spcAft>
              <a:buClr>
                <a:srgbClr val="1F497D"/>
              </a:buClr>
              <a:buFont typeface="Symbol"/>
              <a:buChar char=""/>
            </a:pPr>
            <a:r>
              <a:rPr lang="en-US" sz="2800" b="0" strike="noStrike" spc="-1" dirty="0">
                <a:solidFill>
                  <a:srgbClr val="000000"/>
                </a:solidFill>
                <a:uFill>
                  <a:solidFill>
                    <a:srgbClr val="FFFFFF"/>
                  </a:solidFill>
                </a:uFill>
                <a:latin typeface="Segoe UI"/>
                <a:ea typeface="DejaVu Sans"/>
              </a:rPr>
              <a:t>No upfront costs to participants</a:t>
            </a:r>
            <a:endParaRPr lang="en-US" sz="1800" b="0" strike="noStrike" spc="-1" dirty="0">
              <a:solidFill>
                <a:srgbClr val="000000"/>
              </a:solidFill>
              <a:uFill>
                <a:solidFill>
                  <a:srgbClr val="FFFFFF"/>
                </a:solidFill>
              </a:uFill>
              <a:latin typeface="Arial"/>
            </a:endParaRPr>
          </a:p>
          <a:p>
            <a:pPr marL="915120" lvl="1" indent="-456840">
              <a:lnSpc>
                <a:spcPct val="100000"/>
              </a:lnSpc>
              <a:spcAft>
                <a:spcPts val="600"/>
              </a:spcAft>
              <a:buClr>
                <a:srgbClr val="1F497D"/>
              </a:buClr>
              <a:buFont typeface="Symbol"/>
              <a:buChar char=""/>
            </a:pPr>
            <a:r>
              <a:rPr lang="en-US" sz="2800" b="0" strike="noStrike" spc="-1" dirty="0">
                <a:solidFill>
                  <a:srgbClr val="000000"/>
                </a:solidFill>
                <a:uFill>
                  <a:solidFill>
                    <a:srgbClr val="FFFFFF"/>
                  </a:solidFill>
                </a:uFill>
                <a:latin typeface="Segoe UI"/>
                <a:ea typeface="DejaVu Sans"/>
              </a:rPr>
              <a:t>Alternative underwriting </a:t>
            </a:r>
            <a:endParaRPr lang="en-US" sz="1800" b="0" strike="noStrike" spc="-1" dirty="0">
              <a:solidFill>
                <a:srgbClr val="000000"/>
              </a:solidFill>
              <a:uFill>
                <a:solidFill>
                  <a:srgbClr val="FFFFFF"/>
                </a:solidFill>
              </a:uFill>
              <a:latin typeface="Arial"/>
            </a:endParaRPr>
          </a:p>
          <a:p>
            <a:pPr marL="457920">
              <a:lnSpc>
                <a:spcPct val="100000"/>
              </a:lnSpc>
              <a:spcAft>
                <a:spcPts val="600"/>
              </a:spcAft>
            </a:pPr>
            <a:r>
              <a:rPr lang="en-US" sz="2400" b="0" strike="noStrike" spc="-1" dirty="0">
                <a:solidFill>
                  <a:srgbClr val="000000"/>
                </a:solidFill>
                <a:uFill>
                  <a:solidFill>
                    <a:srgbClr val="FFFFFF"/>
                  </a:solidFill>
                </a:uFill>
                <a:latin typeface="Segoe UI"/>
                <a:ea typeface="DejaVu Sans"/>
              </a:rPr>
              <a:t>	(i.e. good bill payment history in lieu of credit check)</a:t>
            </a:r>
            <a:endParaRPr lang="en-US" sz="1800" b="0" strike="noStrike" spc="-1" dirty="0">
              <a:solidFill>
                <a:srgbClr val="000000"/>
              </a:solidFill>
              <a:uFill>
                <a:solidFill>
                  <a:srgbClr val="FFFFFF"/>
                </a:solidFill>
              </a:uFill>
              <a:latin typeface="Arial"/>
            </a:endParaRPr>
          </a:p>
          <a:p>
            <a:pPr marL="343080" indent="-342000">
              <a:lnSpc>
                <a:spcPct val="100000"/>
              </a:lnSpc>
              <a:spcAft>
                <a:spcPts val="600"/>
              </a:spcAft>
              <a:buClr>
                <a:srgbClr val="1F497D"/>
              </a:buClr>
              <a:buFont typeface="Arial"/>
              <a:buChar char="•"/>
            </a:pPr>
            <a:r>
              <a:rPr lang="en-US" sz="2800" b="0" strike="noStrike" spc="-1" dirty="0">
                <a:solidFill>
                  <a:srgbClr val="000000"/>
                </a:solidFill>
                <a:uFill>
                  <a:solidFill>
                    <a:srgbClr val="FFFFFF"/>
                  </a:solidFill>
                </a:uFill>
                <a:latin typeface="Segoe UI"/>
                <a:ea typeface="DejaVu Sans"/>
              </a:rPr>
              <a:t>Default rates are typically low, even with alternative underwriting</a:t>
            </a:r>
            <a:endParaRPr lang="en-US" sz="1800" b="0" strike="noStrike" spc="-1" dirty="0">
              <a:solidFill>
                <a:srgbClr val="000000"/>
              </a:solidFill>
              <a:uFill>
                <a:solidFill>
                  <a:srgbClr val="FFFFFF"/>
                </a:solidFill>
              </a:uFill>
              <a:latin typeface="Arial"/>
            </a:endParaRPr>
          </a:p>
          <a:p>
            <a:pPr marL="343080" indent="-342000">
              <a:lnSpc>
                <a:spcPct val="100000"/>
              </a:lnSpc>
              <a:spcAft>
                <a:spcPts val="600"/>
              </a:spcAft>
              <a:buClr>
                <a:srgbClr val="1F497D"/>
              </a:buClr>
              <a:buFont typeface="Arial"/>
              <a:buChar char="•"/>
            </a:pPr>
            <a:r>
              <a:rPr lang="en-US" sz="2800" b="0" strike="noStrike" spc="-1" dirty="0">
                <a:solidFill>
                  <a:srgbClr val="000000"/>
                </a:solidFill>
                <a:uFill>
                  <a:solidFill>
                    <a:srgbClr val="FFFFFF"/>
                  </a:solidFill>
                </a:uFill>
                <a:latin typeface="Segoe UI"/>
                <a:ea typeface="DejaVu Sans"/>
              </a:rPr>
              <a:t>Opportunity for cash-strapped and credit-poor households </a:t>
            </a:r>
            <a:endParaRPr lang="en-US" sz="1800" b="0" strike="noStrike" spc="-1" dirty="0">
              <a:solidFill>
                <a:srgbClr val="000000"/>
              </a:solidFill>
              <a:uFill>
                <a:solidFill>
                  <a:srgbClr val="FFFFFF"/>
                </a:solidFill>
              </a:uFill>
              <a:latin typeface="Arial"/>
            </a:endParaRPr>
          </a:p>
          <a:p>
            <a:pPr marL="343080" indent="-342000">
              <a:lnSpc>
                <a:spcPct val="100000"/>
              </a:lnSpc>
              <a:spcAft>
                <a:spcPts val="600"/>
              </a:spcAft>
              <a:buClr>
                <a:srgbClr val="1F497D"/>
              </a:buClr>
              <a:buFont typeface="Arial"/>
              <a:buChar char="•"/>
            </a:pPr>
            <a:r>
              <a:rPr lang="en-US" sz="2800" b="0" strike="noStrike" spc="-1" dirty="0">
                <a:solidFill>
                  <a:srgbClr val="000000"/>
                </a:solidFill>
                <a:uFill>
                  <a:solidFill>
                    <a:srgbClr val="FFFFFF"/>
                  </a:solidFill>
                </a:uFill>
                <a:latin typeface="Segoe UI"/>
                <a:ea typeface="DejaVu Sans"/>
              </a:rPr>
              <a:t>Transferability can allow renters to participate </a:t>
            </a:r>
            <a:endParaRPr lang="en-US" sz="1800" b="0" strike="noStrike" spc="-1" dirty="0">
              <a:solidFill>
                <a:srgbClr val="000000"/>
              </a:solidFill>
              <a:uFill>
                <a:solidFill>
                  <a:srgbClr val="FFFFFF"/>
                </a:solidFill>
              </a:uFill>
              <a:latin typeface="Arial"/>
            </a:endParaRPr>
          </a:p>
        </p:txBody>
      </p:sp>
      <p:sp>
        <p:nvSpPr>
          <p:cNvPr id="228" name="CustomShape 3"/>
          <p:cNvSpPr/>
          <p:nvPr/>
        </p:nvSpPr>
        <p:spPr>
          <a:xfrm>
            <a:off x="0" y="6470640"/>
            <a:ext cx="9142920" cy="386280"/>
          </a:xfrm>
          <a:prstGeom prst="rect">
            <a:avLst/>
          </a:prstGeom>
          <a:solidFill>
            <a:srgbClr val="55BC5C"/>
          </a:solidFill>
          <a:ln>
            <a:noFill/>
          </a:ln>
        </p:spPr>
        <p:style>
          <a:lnRef idx="2">
            <a:schemeClr val="accent1">
              <a:shade val="50000"/>
            </a:schemeClr>
          </a:lnRef>
          <a:fillRef idx="1">
            <a:schemeClr val="accent1"/>
          </a:fillRef>
          <a:effectRef idx="0">
            <a:schemeClr val="accent1"/>
          </a:effectRef>
          <a:fontRef idx="minor"/>
        </p:style>
      </p:sp>
      <p:sp>
        <p:nvSpPr>
          <p:cNvPr id="229" name="CustomShape 4"/>
          <p:cNvSpPr/>
          <p:nvPr/>
        </p:nvSpPr>
        <p:spPr>
          <a:xfrm>
            <a:off x="0" y="6546960"/>
            <a:ext cx="9142920" cy="386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p:style>
      </p:sp>
      <p:sp>
        <p:nvSpPr>
          <p:cNvPr id="230" name="CustomShape 5"/>
          <p:cNvSpPr/>
          <p:nvPr/>
        </p:nvSpPr>
        <p:spPr>
          <a:xfrm>
            <a:off x="6553080" y="6492960"/>
            <a:ext cx="213264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815B049E-DE75-47EE-A854-3790C33B70F9}" type="slidenum">
              <a:rPr lang="en-US" sz="1200" b="0" strike="noStrike" spc="-1">
                <a:solidFill>
                  <a:srgbClr val="FFFFFF"/>
                </a:solidFill>
                <a:uFill>
                  <a:solidFill>
                    <a:srgbClr val="FFFFFF"/>
                  </a:solidFill>
                </a:uFill>
                <a:latin typeface="Garamond"/>
                <a:ea typeface="DejaVu Sans"/>
              </a:rPr>
              <a:t>8</a:t>
            </a:fld>
            <a:endParaRPr lang="en-U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CustomShape 1"/>
          <p:cNvSpPr/>
          <p:nvPr/>
        </p:nvSpPr>
        <p:spPr>
          <a:xfrm>
            <a:off x="87120" y="76320"/>
            <a:ext cx="9295920" cy="1066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4000" b="1" u="sng" strike="noStrike" cap="small" spc="-1">
                <a:solidFill>
                  <a:srgbClr val="1F497D"/>
                </a:solidFill>
                <a:uFill>
                  <a:solidFill>
                    <a:srgbClr val="1F497D"/>
                  </a:solidFill>
                </a:uFill>
                <a:latin typeface="Segoe UI Black"/>
                <a:ea typeface="Segoe UI Black"/>
              </a:rPr>
              <a:t>Where Does the Capital Come From?</a:t>
            </a:r>
            <a:endParaRPr lang="en-US" sz="1800" b="0" strike="noStrike" spc="-1">
              <a:solidFill>
                <a:srgbClr val="000000"/>
              </a:solidFill>
              <a:uFill>
                <a:solidFill>
                  <a:srgbClr val="FFFFFF"/>
                </a:solidFill>
              </a:uFill>
              <a:latin typeface="Arial"/>
            </a:endParaRPr>
          </a:p>
        </p:txBody>
      </p:sp>
      <p:sp>
        <p:nvSpPr>
          <p:cNvPr id="232" name="CustomShape 2"/>
          <p:cNvSpPr/>
          <p:nvPr/>
        </p:nvSpPr>
        <p:spPr>
          <a:xfrm>
            <a:off x="457200" y="1219320"/>
            <a:ext cx="8228520" cy="5027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000">
              <a:lnSpc>
                <a:spcPct val="100000"/>
              </a:lnSpc>
              <a:buClr>
                <a:srgbClr val="1F497D"/>
              </a:buClr>
              <a:buFont typeface="Arial"/>
              <a:buChar char="•"/>
            </a:pPr>
            <a:r>
              <a:rPr lang="en-US" sz="2800" b="0" strike="noStrike" spc="-1" dirty="0">
                <a:solidFill>
                  <a:srgbClr val="000000"/>
                </a:solidFill>
                <a:uFill>
                  <a:solidFill>
                    <a:srgbClr val="FFFFFF"/>
                  </a:solidFill>
                </a:uFill>
                <a:latin typeface="Segoe UI"/>
                <a:ea typeface="DejaVu Sans"/>
              </a:rPr>
              <a:t>USDA loan programs for rural utilities</a:t>
            </a:r>
            <a:endParaRPr lang="en-US" sz="1800" b="0" strike="noStrike" spc="-1" dirty="0">
              <a:solidFill>
                <a:srgbClr val="000000"/>
              </a:solidFill>
              <a:uFill>
                <a:solidFill>
                  <a:srgbClr val="FFFFFF"/>
                </a:solidFill>
              </a:uFill>
              <a:latin typeface="Arial"/>
              <a:ea typeface="Microsoft YaHei"/>
            </a:endParaRPr>
          </a:p>
          <a:p>
            <a:pPr marL="801000" lvl="1" indent="-342720">
              <a:lnSpc>
                <a:spcPct val="100000"/>
              </a:lnSpc>
              <a:buClr>
                <a:srgbClr val="1F497D"/>
              </a:buClr>
              <a:buFont typeface="Symbol"/>
              <a:buChar char=""/>
            </a:pPr>
            <a:r>
              <a:rPr lang="en-US" sz="2000" b="0" strike="noStrike" spc="-1" dirty="0">
                <a:solidFill>
                  <a:srgbClr val="000000"/>
                </a:solidFill>
                <a:uFill>
                  <a:solidFill>
                    <a:srgbClr val="FFFFFF"/>
                  </a:solidFill>
                </a:uFill>
                <a:latin typeface="Segoe UI"/>
                <a:ea typeface="DejaVu Sans"/>
              </a:rPr>
              <a:t>Energy Efficiency &amp; Conservation Loan Program (EECLP) </a:t>
            </a:r>
            <a:endParaRPr lang="en-US" sz="1800" b="0" strike="noStrike" spc="-1" dirty="0">
              <a:solidFill>
                <a:srgbClr val="000000"/>
              </a:solidFill>
              <a:uFill>
                <a:solidFill>
                  <a:srgbClr val="FFFFFF"/>
                </a:solidFill>
              </a:uFill>
              <a:latin typeface="Arial"/>
              <a:ea typeface="Microsoft YaHei"/>
            </a:endParaRPr>
          </a:p>
          <a:p>
            <a:pPr marL="801000" lvl="1" indent="-342720">
              <a:lnSpc>
                <a:spcPct val="100000"/>
              </a:lnSpc>
              <a:buClr>
                <a:srgbClr val="1F497D"/>
              </a:buClr>
              <a:buFont typeface="Symbol"/>
              <a:buChar char=""/>
            </a:pPr>
            <a:r>
              <a:rPr lang="en-US" sz="2000" b="0" strike="noStrike" spc="-1" dirty="0">
                <a:solidFill>
                  <a:srgbClr val="000000"/>
                </a:solidFill>
                <a:uFill>
                  <a:solidFill>
                    <a:srgbClr val="FFFFFF"/>
                  </a:solidFill>
                </a:uFill>
                <a:latin typeface="Segoe UI"/>
                <a:ea typeface="DejaVu Sans"/>
              </a:rPr>
              <a:t>Rural Energy Savings Program (RESP)</a:t>
            </a:r>
            <a:endParaRPr lang="en-US" sz="1800" b="0" strike="noStrike" spc="-1" dirty="0">
              <a:solidFill>
                <a:srgbClr val="000000"/>
              </a:solidFill>
              <a:uFill>
                <a:solidFill>
                  <a:srgbClr val="FFFFFF"/>
                </a:solidFill>
              </a:uFill>
              <a:latin typeface="Arial"/>
              <a:ea typeface="Microsoft YaHei"/>
            </a:endParaRPr>
          </a:p>
          <a:p>
            <a:pPr marL="801000" lvl="1" indent="-342720">
              <a:lnSpc>
                <a:spcPct val="100000"/>
              </a:lnSpc>
              <a:spcAft>
                <a:spcPts val="600"/>
              </a:spcAft>
              <a:buClr>
                <a:srgbClr val="1F497D"/>
              </a:buClr>
              <a:buFont typeface="Symbol"/>
              <a:buChar char=""/>
            </a:pPr>
            <a:r>
              <a:rPr lang="en-US" sz="2000" b="0" strike="noStrike" spc="-1" dirty="0">
                <a:solidFill>
                  <a:srgbClr val="000000"/>
                </a:solidFill>
                <a:uFill>
                  <a:solidFill>
                    <a:srgbClr val="FFFFFF"/>
                  </a:solidFill>
                </a:uFill>
                <a:latin typeface="Segoe UI"/>
                <a:ea typeface="DejaVu Sans"/>
              </a:rPr>
              <a:t>Rural Economic Development Loan &amp; Grant (REDLG) Program</a:t>
            </a:r>
            <a:endParaRPr lang="en-US" sz="1800" b="0" strike="noStrike" spc="-1" dirty="0">
              <a:solidFill>
                <a:srgbClr val="000000"/>
              </a:solidFill>
              <a:uFill>
                <a:solidFill>
                  <a:srgbClr val="FFFFFF"/>
                </a:solidFill>
              </a:uFill>
              <a:latin typeface="Arial"/>
              <a:ea typeface="Microsoft YaHei"/>
            </a:endParaRPr>
          </a:p>
          <a:p>
            <a:pPr marL="343080" indent="-342000">
              <a:lnSpc>
                <a:spcPct val="100000"/>
              </a:lnSpc>
              <a:spcAft>
                <a:spcPts val="600"/>
              </a:spcAft>
              <a:buClr>
                <a:srgbClr val="1F497D"/>
              </a:buClr>
              <a:buFont typeface="Arial"/>
              <a:buChar char="•"/>
            </a:pPr>
            <a:r>
              <a:rPr lang="en-US" sz="2800" b="0" strike="noStrike" spc="-1" dirty="0">
                <a:solidFill>
                  <a:srgbClr val="000000"/>
                </a:solidFill>
                <a:uFill>
                  <a:solidFill>
                    <a:srgbClr val="FFFFFF"/>
                  </a:solidFill>
                </a:uFill>
                <a:latin typeface="Segoe UI"/>
                <a:ea typeface="DejaVu Sans"/>
              </a:rPr>
              <a:t>Cooperative Banks </a:t>
            </a:r>
            <a:endParaRPr lang="en-US" sz="1800" b="0" strike="noStrike" spc="-1" dirty="0">
              <a:solidFill>
                <a:srgbClr val="000000"/>
              </a:solidFill>
              <a:uFill>
                <a:solidFill>
                  <a:srgbClr val="FFFFFF"/>
                </a:solidFill>
              </a:uFill>
              <a:latin typeface="Arial"/>
              <a:ea typeface="Microsoft YaHei"/>
            </a:endParaRPr>
          </a:p>
          <a:p>
            <a:pPr marL="343080" indent="-342000">
              <a:lnSpc>
                <a:spcPct val="100000"/>
              </a:lnSpc>
              <a:spcAft>
                <a:spcPts val="600"/>
              </a:spcAft>
              <a:buClr>
                <a:srgbClr val="1F497D"/>
              </a:buClr>
              <a:buFont typeface="Arial"/>
              <a:buChar char="•"/>
            </a:pPr>
            <a:r>
              <a:rPr lang="en-US" sz="2800" b="0" strike="noStrike" spc="-1" dirty="0">
                <a:solidFill>
                  <a:srgbClr val="000000"/>
                </a:solidFill>
                <a:uFill>
                  <a:solidFill>
                    <a:srgbClr val="FFFFFF"/>
                  </a:solidFill>
                </a:uFill>
                <a:latin typeface="Segoe UI"/>
                <a:ea typeface="DejaVu Sans"/>
              </a:rPr>
              <a:t>Credit Unions</a:t>
            </a:r>
            <a:endParaRPr lang="en-US" sz="1800" b="0" strike="noStrike" spc="-1" dirty="0">
              <a:solidFill>
                <a:srgbClr val="000000"/>
              </a:solidFill>
              <a:uFill>
                <a:solidFill>
                  <a:srgbClr val="FFFFFF"/>
                </a:solidFill>
              </a:uFill>
              <a:latin typeface="Arial"/>
              <a:ea typeface="Microsoft YaHei"/>
            </a:endParaRPr>
          </a:p>
          <a:p>
            <a:pPr marL="343080" indent="-342000">
              <a:lnSpc>
                <a:spcPct val="100000"/>
              </a:lnSpc>
              <a:spcAft>
                <a:spcPts val="600"/>
              </a:spcAft>
              <a:buClr>
                <a:srgbClr val="1F497D"/>
              </a:buClr>
              <a:buFont typeface="Arial"/>
              <a:buChar char="•"/>
            </a:pPr>
            <a:r>
              <a:rPr lang="en-US" sz="2800" b="0" strike="noStrike" spc="-1" dirty="0">
                <a:solidFill>
                  <a:srgbClr val="000000"/>
                </a:solidFill>
                <a:uFill>
                  <a:solidFill>
                    <a:srgbClr val="FFFFFF"/>
                  </a:solidFill>
                </a:uFill>
                <a:latin typeface="Segoe UI"/>
                <a:ea typeface="DejaVu Sans"/>
              </a:rPr>
              <a:t>Community Development Finance Institute (CDFIs)</a:t>
            </a:r>
            <a:endParaRPr lang="en-US" sz="1800" b="0" strike="noStrike" spc="-1" dirty="0">
              <a:solidFill>
                <a:srgbClr val="000000"/>
              </a:solidFill>
              <a:uFill>
                <a:solidFill>
                  <a:srgbClr val="FFFFFF"/>
                </a:solidFill>
              </a:uFill>
              <a:latin typeface="Arial"/>
              <a:ea typeface="Microsoft YaHei"/>
            </a:endParaRPr>
          </a:p>
          <a:p>
            <a:pPr marL="343080" indent="-342000">
              <a:lnSpc>
                <a:spcPct val="100000"/>
              </a:lnSpc>
              <a:spcAft>
                <a:spcPts val="600"/>
              </a:spcAft>
              <a:buClr>
                <a:srgbClr val="1F497D"/>
              </a:buClr>
              <a:buFont typeface="Arial"/>
              <a:buChar char="•"/>
            </a:pPr>
            <a:r>
              <a:rPr lang="en-US" sz="2800" b="0" strike="noStrike" spc="-1" dirty="0">
                <a:solidFill>
                  <a:srgbClr val="000000"/>
                </a:solidFill>
                <a:uFill>
                  <a:solidFill>
                    <a:srgbClr val="FFFFFF"/>
                  </a:solidFill>
                </a:uFill>
                <a:latin typeface="Segoe UI"/>
                <a:ea typeface="DejaVu Sans"/>
              </a:rPr>
              <a:t>Utility Internal </a:t>
            </a:r>
            <a:r>
              <a:rPr lang="en-US" sz="2800" b="0" strike="noStrike" spc="-1" dirty="0" smtClean="0">
                <a:solidFill>
                  <a:srgbClr val="000000"/>
                </a:solidFill>
                <a:uFill>
                  <a:solidFill>
                    <a:srgbClr val="FFFFFF"/>
                  </a:solidFill>
                </a:uFill>
                <a:latin typeface="Segoe UI"/>
                <a:ea typeface="DejaVu Sans"/>
              </a:rPr>
              <a:t>Funds</a:t>
            </a:r>
            <a:endParaRPr lang="en-US" spc="-1" dirty="0">
              <a:solidFill>
                <a:srgbClr val="000000"/>
              </a:solidFill>
              <a:uFill>
                <a:solidFill>
                  <a:srgbClr val="FFFFFF"/>
                </a:solidFill>
              </a:uFill>
              <a:latin typeface="Arial"/>
              <a:ea typeface="Microsoft YaHei"/>
            </a:endParaRPr>
          </a:p>
          <a:p>
            <a:pPr marL="343080" indent="-342000">
              <a:lnSpc>
                <a:spcPct val="100000"/>
              </a:lnSpc>
              <a:spcAft>
                <a:spcPts val="600"/>
              </a:spcAft>
              <a:buClr>
                <a:srgbClr val="1F497D"/>
              </a:buClr>
              <a:buFont typeface="Arial"/>
              <a:buChar char="•"/>
            </a:pPr>
            <a:r>
              <a:rPr lang="en-US" sz="2800" b="0" strike="noStrike" spc="-1" dirty="0" smtClean="0">
                <a:solidFill>
                  <a:srgbClr val="000000"/>
                </a:solidFill>
                <a:uFill>
                  <a:solidFill>
                    <a:srgbClr val="FFFFFF"/>
                  </a:solidFill>
                </a:uFill>
                <a:latin typeface="Segoe UI"/>
                <a:ea typeface="DejaVu Sans"/>
              </a:rPr>
              <a:t>Large </a:t>
            </a:r>
            <a:r>
              <a:rPr lang="en-US" sz="2800" b="0" strike="noStrike" spc="-1" dirty="0">
                <a:solidFill>
                  <a:srgbClr val="000000"/>
                </a:solidFill>
                <a:uFill>
                  <a:solidFill>
                    <a:srgbClr val="FFFFFF"/>
                  </a:solidFill>
                </a:uFill>
                <a:latin typeface="Segoe UI"/>
                <a:ea typeface="DejaVu Sans"/>
              </a:rPr>
              <a:t>Private Lenders?</a:t>
            </a:r>
            <a:endParaRPr lang="en-US" sz="1800" b="0" strike="noStrike" spc="-1" dirty="0">
              <a:solidFill>
                <a:srgbClr val="000000"/>
              </a:solidFill>
              <a:uFill>
                <a:solidFill>
                  <a:srgbClr val="FFFFFF"/>
                </a:solidFill>
              </a:uFill>
              <a:latin typeface="Arial"/>
              <a:ea typeface="Microsoft YaHei"/>
            </a:endParaRPr>
          </a:p>
        </p:txBody>
      </p:sp>
      <p:sp>
        <p:nvSpPr>
          <p:cNvPr id="233" name="CustomShape 3"/>
          <p:cNvSpPr/>
          <p:nvPr/>
        </p:nvSpPr>
        <p:spPr>
          <a:xfrm>
            <a:off x="0" y="6470640"/>
            <a:ext cx="9142920" cy="386280"/>
          </a:xfrm>
          <a:prstGeom prst="rect">
            <a:avLst/>
          </a:prstGeom>
          <a:solidFill>
            <a:srgbClr val="55BC5C"/>
          </a:solidFill>
          <a:ln>
            <a:noFill/>
          </a:ln>
        </p:spPr>
        <p:style>
          <a:lnRef idx="2">
            <a:schemeClr val="accent1">
              <a:shade val="50000"/>
            </a:schemeClr>
          </a:lnRef>
          <a:fillRef idx="1">
            <a:schemeClr val="accent1"/>
          </a:fillRef>
          <a:effectRef idx="0">
            <a:schemeClr val="accent1"/>
          </a:effectRef>
          <a:fontRef idx="minor"/>
        </p:style>
      </p:sp>
      <p:sp>
        <p:nvSpPr>
          <p:cNvPr id="234" name="CustomShape 4"/>
          <p:cNvSpPr/>
          <p:nvPr/>
        </p:nvSpPr>
        <p:spPr>
          <a:xfrm>
            <a:off x="0" y="6546960"/>
            <a:ext cx="9142920" cy="386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p:style>
      </p:sp>
      <p:sp>
        <p:nvSpPr>
          <p:cNvPr id="235" name="CustomShape 5"/>
          <p:cNvSpPr/>
          <p:nvPr/>
        </p:nvSpPr>
        <p:spPr>
          <a:xfrm>
            <a:off x="6553080" y="6492960"/>
            <a:ext cx="213264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FD30CCB5-EC51-477E-AFC5-CE3E9A32FE8D}" type="slidenum">
              <a:rPr lang="en-US" sz="1200" b="0" strike="noStrike" spc="-1">
                <a:solidFill>
                  <a:srgbClr val="FFFFFF"/>
                </a:solidFill>
                <a:uFill>
                  <a:solidFill>
                    <a:srgbClr val="FFFFFF"/>
                  </a:solidFill>
                </a:uFill>
                <a:latin typeface="Garamond"/>
                <a:ea typeface="DejaVu Sans"/>
              </a:rPr>
              <a:t>9</a:t>
            </a:fld>
            <a:endParaRPr lang="en-U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27617</TotalTime>
  <Words>1267</Words>
  <Application>Microsoft Office PowerPoint</Application>
  <PresentationFormat>On-screen Show (4:3)</PresentationFormat>
  <Paragraphs>186</Paragraphs>
  <Slides>13</Slides>
  <Notes>13</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13</vt:i4>
      </vt:variant>
    </vt:vector>
  </HeadingPairs>
  <TitlesOfParts>
    <vt:vector size="28" baseType="lpstr">
      <vt:lpstr>Microsoft YaHei</vt:lpstr>
      <vt:lpstr>Arial</vt:lpstr>
      <vt:lpstr>Calibri</vt:lpstr>
      <vt:lpstr>Cambria</vt:lpstr>
      <vt:lpstr>DejaVu Sans</vt:lpstr>
      <vt:lpstr>Garamond</vt:lpstr>
      <vt:lpstr>Georgia</vt:lpstr>
      <vt:lpstr>Segoe UI</vt:lpstr>
      <vt:lpstr>Segoe UI Black</vt:lpstr>
      <vt:lpstr>Symbol</vt:lpstr>
      <vt:lpstr>Times New Roman</vt:lpstr>
      <vt:lpstr>Wingdings</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ECSC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MN Energy Fair slides</dc:title>
  <dc:subject/>
  <dc:creator>JM Cross</dc:creator>
  <dc:description/>
  <cp:lastModifiedBy>JM Cross</cp:lastModifiedBy>
  <cp:revision>1259</cp:revision>
  <cp:lastPrinted>2017-04-17T20:47:30Z</cp:lastPrinted>
  <dcterms:created xsi:type="dcterms:W3CDTF">2009-08-25T13:57:06Z</dcterms:created>
  <dcterms:modified xsi:type="dcterms:W3CDTF">2018-06-20T02:38:31Z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Company">
    <vt:lpwstr>ECSC</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17</vt:i4>
  </property>
  <property fmtid="{D5CDD505-2E9C-101B-9397-08002B2CF9AE}" pid="9" name="PresentationFormat">
    <vt:lpwstr>On-screen Show (4:3)</vt:lpwstr>
  </property>
  <property fmtid="{D5CDD505-2E9C-101B-9397-08002B2CF9AE}" pid="10" name="ScaleCrop">
    <vt:bool>false</vt:bool>
  </property>
  <property fmtid="{D5CDD505-2E9C-101B-9397-08002B2CF9AE}" pid="11" name="ShareDoc">
    <vt:bool>false</vt:bool>
  </property>
  <property fmtid="{D5CDD505-2E9C-101B-9397-08002B2CF9AE}" pid="12" name="Slides">
    <vt:i4>17</vt:i4>
  </property>
</Properties>
</file>