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84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2" r:id="rId3"/>
    <p:sldId id="376" r:id="rId4"/>
    <p:sldId id="378" r:id="rId5"/>
    <p:sldId id="379" r:id="rId6"/>
    <p:sldId id="368" r:id="rId7"/>
    <p:sldId id="391" r:id="rId8"/>
    <p:sldId id="373" r:id="rId9"/>
    <p:sldId id="380" r:id="rId10"/>
    <p:sldId id="282" r:id="rId11"/>
    <p:sldId id="283" r:id="rId12"/>
    <p:sldId id="285" r:id="rId13"/>
    <p:sldId id="367" r:id="rId14"/>
    <p:sldId id="369" r:id="rId15"/>
    <p:sldId id="390" r:id="rId16"/>
    <p:sldId id="381" r:id="rId17"/>
    <p:sldId id="382" r:id="rId18"/>
    <p:sldId id="383" r:id="rId19"/>
    <p:sldId id="384" r:id="rId20"/>
    <p:sldId id="389" r:id="rId21"/>
    <p:sldId id="387" r:id="rId22"/>
    <p:sldId id="386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53" autoAdjust="0"/>
    <p:restoredTop sz="72253" autoAdjust="0"/>
  </p:normalViewPr>
  <p:slideViewPr>
    <p:cSldViewPr snapToGrid="0">
      <p:cViewPr varScale="1">
        <p:scale>
          <a:sx n="62" d="100"/>
          <a:sy n="62" d="100"/>
        </p:scale>
        <p:origin x="1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47522F-4551-490F-959B-55681094DBD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5953A8-8DFA-4C07-AD32-FB6CB5947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6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C8DC26-3D9C-4BC3-9EDF-94F1E738F94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B0112D-0404-4153-8167-0922FEA9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9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112D-0404-4153-8167-0922FEA990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34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112D-0404-4153-8167-0922FEA99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LARGER</a:t>
            </a:r>
            <a:r>
              <a:rPr lang="en-US" baseline="0" dirty="0" smtClean="0"/>
              <a:t> CONVERSATION ABOUT THE INCREASED SAFETY RISKS TO VICTIMS WHEN LEAVING, AND THE MANY ABUSIVE TACTICS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112D-0404-4153-8167-0922FEA990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16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112D-0404-4153-8167-0922FEA990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5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112D-0404-4153-8167-0922FEA990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3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112D-0404-4153-8167-0922FEA990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03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**TURN OVER TO UGI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112D-0404-4153-8167-0922FEA990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57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112D-0404-4153-8167-0922FEA990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6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c.pa.gov/about_puc/consolidated_case_view.aspx?Docket=M-2014-244882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558343"/>
            <a:ext cx="7315200" cy="125569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Resolving Unique Utility Issues for </a:t>
            </a:r>
            <a:br>
              <a:rPr lang="en-US" sz="3600" b="1" dirty="0" smtClean="0"/>
            </a:br>
            <a:r>
              <a:rPr lang="en-US" sz="3600" b="1" dirty="0" smtClean="0"/>
              <a:t>Victims of Domestic </a:t>
            </a:r>
            <a:r>
              <a:rPr lang="en-US" sz="3600" b="1" dirty="0"/>
              <a:t>Violence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4350" y="3002797"/>
            <a:ext cx="7346196" cy="2564521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3400" b="1" dirty="0" smtClean="0"/>
              <a:t>Elizabeth Marx, Supervising Attorney</a:t>
            </a:r>
            <a:endParaRPr lang="en-US" sz="3400" b="1" dirty="0"/>
          </a:p>
          <a:p>
            <a:pPr algn="ctr"/>
            <a:r>
              <a:rPr lang="en-US" sz="3400" b="1" dirty="0" smtClean="0"/>
              <a:t>Pennsylvania Utility Law Project</a:t>
            </a:r>
          </a:p>
          <a:p>
            <a:pPr algn="ctr"/>
            <a:endParaRPr lang="en-US" sz="3400" b="1" dirty="0" smtClean="0"/>
          </a:p>
          <a:p>
            <a:pPr algn="ctr"/>
            <a:r>
              <a:rPr lang="en-US" sz="3400" b="1" dirty="0" smtClean="0"/>
              <a:t>The National Energy and Utility Affordability Conference</a:t>
            </a:r>
          </a:p>
          <a:p>
            <a:pPr algn="ctr"/>
            <a:r>
              <a:rPr lang="en-US" sz="3400" b="1" dirty="0" smtClean="0"/>
              <a:t>Phoenix, AZ</a:t>
            </a:r>
          </a:p>
          <a:p>
            <a:pPr algn="ctr"/>
            <a:r>
              <a:rPr lang="en-US" sz="3400" b="1" dirty="0" smtClean="0"/>
              <a:t>June 26-28,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634" y="2226102"/>
            <a:ext cx="1747330" cy="227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2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Authority - Pennsylvania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427362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Pennsylvania Statutes, Title 66, Chapter 14</a:t>
            </a:r>
          </a:p>
          <a:p>
            <a:pPr lvl="1"/>
            <a:r>
              <a:rPr lang="en-US" sz="2400" dirty="0" smtClean="0"/>
              <a:t>Responsible Utility Customer Protection Act</a:t>
            </a:r>
          </a:p>
          <a:p>
            <a:pPr lvl="1"/>
            <a:r>
              <a:rPr lang="en-US" sz="2400" dirty="0" smtClean="0"/>
              <a:t>66 Pa. C.S.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§§ </a:t>
            </a:r>
            <a:r>
              <a:rPr lang="en-US" sz="2400" dirty="0" smtClean="0"/>
              <a:t>1401-1419 </a:t>
            </a:r>
          </a:p>
          <a:p>
            <a:pPr lvl="1"/>
            <a:r>
              <a:rPr lang="en-US" sz="2400" dirty="0" smtClean="0"/>
              <a:t>66 Pa. C.S. </a:t>
            </a:r>
            <a:r>
              <a:rPr lang="en-US" sz="2400" dirty="0" smtClean="0">
                <a:cs typeface="Times New Roman" panose="02020603050405020304" pitchFamily="18" charset="0"/>
              </a:rPr>
              <a:t>§ 1417: </a:t>
            </a:r>
          </a:p>
          <a:p>
            <a:pPr lvl="2"/>
            <a:r>
              <a:rPr lang="en-US" sz="2200" dirty="0" smtClean="0">
                <a:cs typeface="Times New Roman" panose="02020603050405020304" pitchFamily="18" charset="0"/>
              </a:rPr>
              <a:t>“This chapter shall not apply to victims under a protection from abuse order … or a court order issued by a court of competent jurisdiction in this Commonwealth, which provides clear evidence of domestic violence against the applicant or customer.”</a:t>
            </a:r>
            <a:endParaRPr lang="en-US" sz="2200" dirty="0" smtClean="0"/>
          </a:p>
          <a:p>
            <a:r>
              <a:rPr lang="en-US" sz="2800" b="1" dirty="0" smtClean="0">
                <a:cs typeface="Times New Roman" panose="02020603050405020304" pitchFamily="18" charset="0"/>
              </a:rPr>
              <a:t>Pennsylvania Code, Title 52, Chapter 56</a:t>
            </a:r>
          </a:p>
          <a:p>
            <a:pPr lvl="1"/>
            <a:r>
              <a:rPr lang="en-US" sz="2400" dirty="0" smtClean="0">
                <a:cs typeface="Times New Roman" panose="02020603050405020304" pitchFamily="18" charset="0"/>
              </a:rPr>
              <a:t>Subchapters A-K: General Regulations</a:t>
            </a:r>
          </a:p>
          <a:p>
            <a:pPr lvl="2"/>
            <a:r>
              <a:rPr lang="en-US" sz="2000" i="1" dirty="0" smtClean="0">
                <a:cs typeface="Times New Roman" panose="02020603050405020304" pitchFamily="18" charset="0"/>
              </a:rPr>
              <a:t>Amended to include regulated water / wastewater</a:t>
            </a:r>
          </a:p>
          <a:p>
            <a:pPr lvl="1"/>
            <a:r>
              <a:rPr lang="en-US" sz="2400" dirty="0" smtClean="0">
                <a:cs typeface="Times New Roman" panose="02020603050405020304" pitchFamily="18" charset="0"/>
              </a:rPr>
              <a:t>Subchapters L-V: Victims of DV with PFA</a:t>
            </a:r>
          </a:p>
          <a:p>
            <a:pPr lvl="2"/>
            <a:r>
              <a:rPr lang="en-US" sz="2000" i="1" dirty="0" smtClean="0">
                <a:cs typeface="Times New Roman" panose="02020603050405020304" pitchFamily="18" charset="0"/>
              </a:rPr>
              <a:t>Amended to include court order with clear evidence of domestic violence.</a:t>
            </a:r>
          </a:p>
          <a:p>
            <a:pPr marL="182880" lvl="2">
              <a:spcBef>
                <a:spcPts val="1200"/>
              </a:spcBef>
              <a:spcAft>
                <a:spcPts val="0"/>
              </a:spcAft>
            </a:pPr>
            <a:r>
              <a:rPr lang="en-US" sz="2800" b="1" dirty="0" smtClean="0">
                <a:cs typeface="Times New Roman" panose="02020603050405020304" pitchFamily="18" charset="0"/>
              </a:rPr>
              <a:t>PUC Order Amending Current Regulations: </a:t>
            </a:r>
          </a:p>
          <a:p>
            <a:pPr marL="640080" lvl="3">
              <a:spcBef>
                <a:spcPts val="1200"/>
              </a:spcBef>
              <a:spcAft>
                <a:spcPts val="0"/>
              </a:spcAft>
            </a:pPr>
            <a:r>
              <a:rPr lang="en-US" sz="2000" dirty="0" smtClean="0"/>
              <a:t>PUC </a:t>
            </a:r>
            <a:r>
              <a:rPr lang="en-US" sz="2000" dirty="0"/>
              <a:t>Final Implementation </a:t>
            </a:r>
            <a:r>
              <a:rPr lang="en-US" sz="2000" dirty="0" smtClean="0"/>
              <a:t>Order, </a:t>
            </a:r>
            <a:r>
              <a:rPr lang="en-US" sz="2000" dirty="0" smtClean="0">
                <a:hlinkClick r:id="rId3"/>
              </a:rPr>
              <a:t>Docket </a:t>
            </a:r>
            <a:r>
              <a:rPr lang="en-US" sz="2000" dirty="0">
                <a:hlinkClick r:id="rId3"/>
              </a:rPr>
              <a:t>No. </a:t>
            </a:r>
            <a:r>
              <a:rPr lang="en-US" sz="2000" dirty="0" smtClean="0">
                <a:hlinkClick r:id="rId3"/>
              </a:rPr>
              <a:t>M-2014-2448824</a:t>
            </a:r>
            <a:endParaRPr lang="en-US" sz="2000" dirty="0" smtClean="0"/>
          </a:p>
          <a:p>
            <a:pPr marL="182880" lvl="2">
              <a:spcBef>
                <a:spcPts val="1200"/>
              </a:spcBef>
              <a:spcAft>
                <a:spcPts val="0"/>
              </a:spcAft>
            </a:pPr>
            <a:r>
              <a:rPr lang="en-US" sz="3100" b="1" dirty="0" smtClean="0"/>
              <a:t>Pending Rulemaking </a:t>
            </a:r>
          </a:p>
        </p:txBody>
      </p:sp>
    </p:spTree>
    <p:extLst>
      <p:ext uri="{BB962C8B-B14F-4D97-AF65-F5344CB8AC3E}">
        <p14:creationId xmlns:p14="http://schemas.microsoft.com/office/powerpoint/2010/main" val="30051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Security Deposits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77479" y="864108"/>
            <a:ext cx="8219660" cy="5120640"/>
          </a:xfrm>
        </p:spPr>
        <p:txBody>
          <a:bodyPr>
            <a:normAutofit/>
          </a:bodyPr>
          <a:lstStyle/>
          <a:p>
            <a:r>
              <a:rPr lang="en-US" sz="2400" b="1" dirty="0">
                <a:cs typeface="Times New Roman" panose="02020603050405020304" pitchFamily="18" charset="0"/>
              </a:rPr>
              <a:t>PFA / Other Order:</a:t>
            </a:r>
          </a:p>
          <a:p>
            <a:pPr lvl="1"/>
            <a:r>
              <a:rPr lang="en-US" sz="2200" dirty="0">
                <a:cs typeface="Times New Roman" panose="02020603050405020304" pitchFamily="18" charset="0"/>
              </a:rPr>
              <a:t>Waiver if Show “Not an Unsatisfactory Credit Risk”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52 Pa. Code 56.282(3)</a:t>
            </a:r>
          </a:p>
          <a:p>
            <a:r>
              <a:rPr lang="en-US" sz="2400" b="1" dirty="0" smtClean="0">
                <a:cs typeface="Times New Roman" panose="02020603050405020304" pitchFamily="18" charset="0"/>
              </a:rPr>
              <a:t>CAP-Eligible </a:t>
            </a:r>
            <a:r>
              <a:rPr lang="en-US" sz="2400" b="1" dirty="0">
                <a:cs typeface="Times New Roman" panose="02020603050405020304" pitchFamily="18" charset="0"/>
              </a:rPr>
              <a:t>(low income / payment troubled)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No security deposit if applicant/customer is CAP-eligible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66 </a:t>
            </a:r>
            <a:r>
              <a:rPr lang="en-US" sz="2000" dirty="0">
                <a:cs typeface="Times New Roman" panose="02020603050405020304" pitchFamily="18" charset="0"/>
              </a:rPr>
              <a:t>Pa. C.S. 1404(a.1</a:t>
            </a:r>
            <a:r>
              <a:rPr lang="en-US" sz="2000" dirty="0" smtClean="0">
                <a:cs typeface="Times New Roman" panose="02020603050405020304" pitchFamily="18" charset="0"/>
              </a:rPr>
              <a:t>)</a:t>
            </a:r>
          </a:p>
          <a:p>
            <a:pPr lvl="3"/>
            <a:endParaRPr lang="en-US" sz="22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9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Prior Arrears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120" y="765314"/>
            <a:ext cx="7842834" cy="529452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PFA / Other Order</a:t>
            </a:r>
          </a:p>
          <a:p>
            <a:pPr lvl="1"/>
            <a:r>
              <a:rPr lang="en-US" sz="2000" dirty="0" smtClean="0"/>
              <a:t>No </a:t>
            </a:r>
            <a:r>
              <a:rPr lang="en-US" sz="2000" dirty="0" smtClean="0"/>
              <a:t>liability for arrears in another name, unless court order declaring it to be victim’s debt.</a:t>
            </a:r>
          </a:p>
          <a:p>
            <a:pPr lvl="1"/>
            <a:r>
              <a:rPr lang="en-US" sz="2000" dirty="0" smtClean="0"/>
              <a:t>Flexible payment </a:t>
            </a:r>
            <a:r>
              <a:rPr lang="en-US" sz="2000" dirty="0" smtClean="0"/>
              <a:t>arrangements if debt is in victim’s name</a:t>
            </a:r>
            <a:r>
              <a:rPr lang="en-US" sz="2000" dirty="0" smtClean="0"/>
              <a:t>.</a:t>
            </a:r>
            <a:endParaRPr lang="en-US" sz="1600" b="1" dirty="0"/>
          </a:p>
          <a:p>
            <a:pPr lvl="1"/>
            <a:r>
              <a:rPr lang="en-US" b="1" dirty="0"/>
              <a:t>52 Pa Code Section 56.285: </a:t>
            </a:r>
            <a:endParaRPr lang="en-US" sz="2000" b="1" dirty="0" smtClean="0"/>
          </a:p>
          <a:p>
            <a:r>
              <a:rPr lang="en-US" sz="2400" b="1" dirty="0" smtClean="0"/>
              <a:t>First-Time CAP Enrollment</a:t>
            </a:r>
          </a:p>
          <a:p>
            <a:pPr lvl="1"/>
            <a:r>
              <a:rPr lang="en-US" sz="2000" dirty="0" smtClean="0"/>
              <a:t>Freezes balance</a:t>
            </a:r>
          </a:p>
          <a:p>
            <a:pPr lvl="1"/>
            <a:r>
              <a:rPr lang="en-US" sz="2000" dirty="0" smtClean="0"/>
              <a:t>Each on-time CAP bill payment will forgive a portion of the arrears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94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Terminations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920" y="864108"/>
            <a:ext cx="826008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Termination </a:t>
            </a:r>
            <a:r>
              <a:rPr lang="en-US" sz="2800" b="1" dirty="0" smtClean="0"/>
              <a:t>Protections – </a:t>
            </a:r>
            <a:endParaRPr lang="en-US" sz="2400" dirty="0" smtClean="0"/>
          </a:p>
          <a:p>
            <a:r>
              <a:rPr lang="en-US" sz="2400" b="1" dirty="0"/>
              <a:t>PFA / Other Order</a:t>
            </a:r>
          </a:p>
          <a:p>
            <a:pPr lvl="1"/>
            <a:r>
              <a:rPr lang="en-US" sz="2200" dirty="0" smtClean="0"/>
              <a:t>No </a:t>
            </a:r>
            <a:r>
              <a:rPr lang="en-US" sz="2200" dirty="0" smtClean="0"/>
              <a:t>termination for debt accrued in someone else’s name</a:t>
            </a:r>
          </a:p>
          <a:p>
            <a:pPr lvl="1"/>
            <a:r>
              <a:rPr lang="en-US" sz="2200" dirty="0" smtClean="0"/>
              <a:t>Additional </a:t>
            </a:r>
            <a:r>
              <a:rPr lang="en-US" sz="2200" dirty="0" smtClean="0"/>
              <a:t>48 hour notice </a:t>
            </a:r>
            <a:r>
              <a:rPr lang="en-US" sz="2200" dirty="0" smtClean="0"/>
              <a:t>of termination</a:t>
            </a:r>
            <a:endParaRPr lang="en-US" sz="2200" dirty="0"/>
          </a:p>
          <a:p>
            <a:r>
              <a:rPr lang="en-US" sz="2400" b="1" dirty="0" smtClean="0"/>
              <a:t>Third Party Notification</a:t>
            </a:r>
          </a:p>
          <a:p>
            <a:r>
              <a:rPr lang="en-US" sz="2400" b="1" dirty="0" smtClean="0"/>
              <a:t>Password Protection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171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Leveraging Utility </a:t>
            </a:r>
            <a:r>
              <a:rPr lang="en-US" b="1" dirty="0" smtClean="0"/>
              <a:t>Relief in Protection From Abuse Order (PFA)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607" y="864108"/>
            <a:ext cx="791963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Requesting Utility Relief in PFA Order</a:t>
            </a:r>
          </a:p>
          <a:p>
            <a:r>
              <a:rPr lang="en-US" sz="2600" dirty="0" smtClean="0"/>
              <a:t>Out </a:t>
            </a:r>
            <a:r>
              <a:rPr lang="en-US" sz="2600" dirty="0" smtClean="0"/>
              <a:t>of Pocket Losses</a:t>
            </a:r>
          </a:p>
          <a:p>
            <a:pPr lvl="1"/>
            <a:r>
              <a:rPr lang="en-US" sz="2200" dirty="0" smtClean="0"/>
              <a:t>“Directing the defendant to pay the plaintiff for reasonable losses suffered as a result of the abuse, including </a:t>
            </a:r>
            <a:r>
              <a:rPr lang="en-US" sz="2200" b="1" dirty="0" smtClean="0"/>
              <a:t>… </a:t>
            </a:r>
            <a:r>
              <a:rPr lang="en-US" sz="2200" dirty="0" smtClean="0"/>
              <a:t>relocation and moving expenses, … loss of earnings or support, … and other out-of-pocket losses for injuries sustained.” </a:t>
            </a:r>
            <a:r>
              <a:rPr lang="en-US" sz="2400" dirty="0"/>
              <a:t>23 Pa. C.S. 6108(8</a:t>
            </a:r>
            <a:r>
              <a:rPr lang="en-US" sz="2400" dirty="0" smtClean="0"/>
              <a:t>)</a:t>
            </a:r>
            <a:endParaRPr lang="en-US" sz="2200" dirty="0" smtClean="0"/>
          </a:p>
          <a:p>
            <a:r>
              <a:rPr lang="en-US" sz="2600" dirty="0" smtClean="0"/>
              <a:t>Other </a:t>
            </a:r>
            <a:r>
              <a:rPr lang="en-US" sz="2600" dirty="0" smtClean="0"/>
              <a:t>Relief</a:t>
            </a:r>
          </a:p>
          <a:p>
            <a:pPr lvl="1"/>
            <a:r>
              <a:rPr lang="en-US" sz="2200" dirty="0" smtClean="0"/>
              <a:t>“Granting any other appropriate relief sought by the plaintiff</a:t>
            </a:r>
            <a:r>
              <a:rPr lang="en-US" sz="2200" dirty="0" smtClean="0"/>
              <a:t>.”</a:t>
            </a:r>
            <a:r>
              <a:rPr lang="en-US" sz="2200" dirty="0"/>
              <a:t> 23 Pa. C.S. 6108(10</a:t>
            </a:r>
            <a:r>
              <a:rPr lang="en-US" sz="2200" dirty="0" smtClean="0"/>
              <a:t>)</a:t>
            </a: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5960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25712" cy="4601183"/>
          </a:xfrm>
        </p:spPr>
        <p:txBody>
          <a:bodyPr/>
          <a:lstStyle/>
          <a:p>
            <a:r>
              <a:rPr lang="en-US" b="1" dirty="0" smtClean="0"/>
              <a:t>Challenges with Pennsylvania’s DV </a:t>
            </a:r>
            <a:r>
              <a:rPr lang="en-US" b="1" dirty="0" smtClean="0"/>
              <a:t>Utility Provisions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Legal Insufficiencies: </a:t>
            </a:r>
          </a:p>
          <a:p>
            <a:r>
              <a:rPr lang="en-US" sz="2400" dirty="0" smtClean="0"/>
              <a:t>Narrow Definition </a:t>
            </a:r>
            <a:r>
              <a:rPr lang="en-US" sz="2400" dirty="0"/>
              <a:t>of Domestic </a:t>
            </a:r>
            <a:r>
              <a:rPr lang="en-US" sz="2400" dirty="0" smtClean="0"/>
              <a:t>Violence </a:t>
            </a:r>
            <a:endParaRPr lang="en-US" sz="2400" dirty="0"/>
          </a:p>
          <a:p>
            <a:r>
              <a:rPr lang="en-US" sz="2400" dirty="0" smtClean="0"/>
              <a:t>Little Protection for Survivors Without Current Service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Practical Issues:</a:t>
            </a:r>
          </a:p>
          <a:p>
            <a:r>
              <a:rPr lang="en-US" sz="2400" dirty="0" smtClean="0"/>
              <a:t>Implementation</a:t>
            </a:r>
            <a:endParaRPr lang="en-US" sz="2400" dirty="0"/>
          </a:p>
          <a:p>
            <a:r>
              <a:rPr lang="en-US" sz="2400" dirty="0"/>
              <a:t>Access </a:t>
            </a:r>
          </a:p>
          <a:p>
            <a:r>
              <a:rPr lang="en-US" sz="2400" dirty="0" smtClean="0"/>
              <a:t>Knowledge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5368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8133588" cy="3255264"/>
          </a:xfrm>
        </p:spPr>
        <p:txBody>
          <a:bodyPr/>
          <a:lstStyle/>
          <a:p>
            <a:r>
              <a:rPr lang="en-US" b="1" dirty="0" smtClean="0"/>
              <a:t>Advocacy in Your State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82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Security Deposits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41559" y="864108"/>
            <a:ext cx="8149388" cy="5120640"/>
          </a:xfrm>
        </p:spPr>
        <p:txBody>
          <a:bodyPr/>
          <a:lstStyle/>
          <a:p>
            <a:r>
              <a:rPr lang="en-US" sz="2400" b="1" dirty="0" smtClean="0"/>
              <a:t>Adopt Domestic Violence Waiver</a:t>
            </a:r>
          </a:p>
          <a:p>
            <a:pPr lvl="1"/>
            <a:r>
              <a:rPr lang="en-US" sz="2000" dirty="0" smtClean="0"/>
              <a:t>Consider self-certification to prevent exclusion of high-risk cases</a:t>
            </a:r>
          </a:p>
          <a:p>
            <a:r>
              <a:rPr lang="en-US" sz="2400" b="1" dirty="0" smtClean="0"/>
              <a:t>Leverage Current Waiver Rules </a:t>
            </a:r>
          </a:p>
          <a:p>
            <a:r>
              <a:rPr lang="en-US" sz="2400" b="1" dirty="0" smtClean="0"/>
              <a:t>Consider DV as Mitigating Factor in Assessing Creditworthiness</a:t>
            </a:r>
          </a:p>
          <a:p>
            <a:r>
              <a:rPr lang="en-US" sz="2400" b="1" dirty="0" smtClean="0"/>
              <a:t>Partner with Domestic Violence Programs for Direct Assistance</a:t>
            </a:r>
          </a:p>
          <a:p>
            <a:r>
              <a:rPr lang="en-US" sz="2400" b="1" dirty="0" smtClean="0"/>
              <a:t>Allow </a:t>
            </a:r>
            <a:r>
              <a:rPr lang="en-US" sz="2400" b="1" dirty="0"/>
              <a:t>Payment Over Time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26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Arrearage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8017932" cy="5120640"/>
          </a:xfrm>
        </p:spPr>
        <p:txBody>
          <a:bodyPr/>
          <a:lstStyle/>
          <a:p>
            <a:r>
              <a:rPr lang="en-US" sz="2400" b="1" dirty="0" smtClean="0"/>
              <a:t>Adopt DV </a:t>
            </a:r>
            <a:r>
              <a:rPr lang="en-US" sz="2400" b="1" dirty="0"/>
              <a:t>Exception for Adult Occupant Liability</a:t>
            </a:r>
          </a:p>
          <a:p>
            <a:r>
              <a:rPr lang="en-US" sz="2400" b="1" dirty="0" smtClean="0"/>
              <a:t>Improve Arrearage Forgiveness Programs</a:t>
            </a:r>
          </a:p>
          <a:p>
            <a:pPr lvl="1"/>
            <a:r>
              <a:rPr lang="en-US" sz="2200" dirty="0" smtClean="0"/>
              <a:t>Allow victims to enroll when they apply for service</a:t>
            </a:r>
          </a:p>
          <a:p>
            <a:pPr lvl="1"/>
            <a:r>
              <a:rPr lang="en-US" sz="2200" dirty="0" smtClean="0"/>
              <a:t>Improve referral procedures</a:t>
            </a:r>
          </a:p>
          <a:p>
            <a:pPr lvl="1"/>
            <a:r>
              <a:rPr lang="en-US" sz="2200" dirty="0" smtClean="0"/>
              <a:t>Outreach to public housing providers and DV programs</a:t>
            </a:r>
            <a:endParaRPr lang="en-US" sz="2200" dirty="0"/>
          </a:p>
          <a:p>
            <a:r>
              <a:rPr lang="en-US" sz="2400" b="1" dirty="0" smtClean="0"/>
              <a:t>Allow Extended Payment Arrangements Based on Individualized Circumstances</a:t>
            </a:r>
          </a:p>
          <a:p>
            <a:r>
              <a:rPr lang="en-US" sz="2400" b="1" dirty="0" smtClean="0"/>
              <a:t>Waive Fees</a:t>
            </a:r>
          </a:p>
          <a:p>
            <a:r>
              <a:rPr lang="en-US" sz="2400" b="1" dirty="0" smtClean="0"/>
              <a:t>Waive / Accept Lesser Amount to Connect </a:t>
            </a:r>
          </a:p>
          <a:p>
            <a:r>
              <a:rPr lang="en-US" sz="2400" b="1" dirty="0" smtClean="0"/>
              <a:t>If Joint Arrears, Pursue Abuser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Terminations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Provide Personal Contact / Additional Notice</a:t>
            </a:r>
          </a:p>
          <a:p>
            <a:r>
              <a:rPr lang="en-US" sz="2400" b="1" dirty="0" smtClean="0"/>
              <a:t>Provide Extended Timeframe for Disconnect</a:t>
            </a:r>
          </a:p>
          <a:p>
            <a:r>
              <a:rPr lang="en-US" sz="2400" b="1" dirty="0" smtClean="0"/>
              <a:t>Refer to Universal Service Programs</a:t>
            </a:r>
          </a:p>
          <a:p>
            <a:r>
              <a:rPr lang="en-US" sz="2400" b="1" dirty="0" smtClean="0"/>
              <a:t>Allow Third Party Notification</a:t>
            </a:r>
          </a:p>
          <a:p>
            <a:r>
              <a:rPr lang="en-US" sz="2400" b="1" dirty="0" smtClean="0"/>
              <a:t>Offer Account Password Protection</a:t>
            </a:r>
          </a:p>
          <a:p>
            <a:r>
              <a:rPr lang="en-US" sz="2400" b="1" dirty="0" smtClean="0"/>
              <a:t>Provide Referrals to Domestic Violence Programs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81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506488" cy="512064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Mission: </a:t>
            </a:r>
          </a:p>
          <a:p>
            <a:pPr marL="0" indent="0">
              <a:buNone/>
            </a:pPr>
            <a:r>
              <a:rPr lang="en-US" sz="2400" dirty="0" smtClean="0"/>
              <a:t>To assist Pennsylvania’s low income residential utility and energy consumers connect to and maintain affordable utility and energy services in their home.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600" dirty="0" smtClean="0"/>
              <a:t>Representation</a:t>
            </a:r>
            <a:endParaRPr lang="en-US" sz="2400" dirty="0"/>
          </a:p>
          <a:p>
            <a:r>
              <a:rPr lang="en-US" sz="2600" dirty="0" smtClean="0"/>
              <a:t>Education / Training</a:t>
            </a:r>
          </a:p>
          <a:p>
            <a:r>
              <a:rPr lang="en-US" sz="2600" dirty="0" smtClean="0"/>
              <a:t>Technical Assistance</a:t>
            </a:r>
          </a:p>
          <a:p>
            <a:r>
              <a:rPr lang="en-US" sz="2600" dirty="0" smtClean="0"/>
              <a:t>Advocacy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22" y="1957317"/>
            <a:ext cx="2254410" cy="293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97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Universal Service Programs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816454" cy="5120640"/>
          </a:xfrm>
        </p:spPr>
        <p:txBody>
          <a:bodyPr/>
          <a:lstStyle/>
          <a:p>
            <a:r>
              <a:rPr lang="en-US" sz="2200" b="1" dirty="0"/>
              <a:t>Waive recent payment requirements</a:t>
            </a:r>
          </a:p>
          <a:p>
            <a:r>
              <a:rPr lang="en-US" sz="2200" b="1" dirty="0" smtClean="0"/>
              <a:t>Allow </a:t>
            </a:r>
            <a:r>
              <a:rPr lang="en-US" sz="2200" b="1" dirty="0"/>
              <a:t>Enrollment Upon Connection / Reconnection</a:t>
            </a:r>
          </a:p>
          <a:p>
            <a:r>
              <a:rPr lang="en-US" sz="2200" b="1" dirty="0"/>
              <a:t>Defer Debt / Provide Arrearage Forgiveness Over Time</a:t>
            </a:r>
          </a:p>
          <a:p>
            <a:r>
              <a:rPr lang="en-US" sz="2200" b="1" dirty="0"/>
              <a:t>Prioritize DV Victims / Include DV as </a:t>
            </a:r>
            <a:r>
              <a:rPr lang="en-US" sz="2200" b="1" dirty="0" smtClean="0"/>
              <a:t>Recognized Hardship</a:t>
            </a:r>
          </a:p>
          <a:p>
            <a:r>
              <a:rPr lang="en-US" sz="2200" b="1" dirty="0" smtClean="0"/>
              <a:t>Do Not Include Child Support as “Income” In Eligibility Calculation</a:t>
            </a:r>
          </a:p>
          <a:p>
            <a:r>
              <a:rPr lang="en-US" sz="2200" b="1" dirty="0" smtClean="0"/>
              <a:t>Accept Applicants with “Zero Income”</a:t>
            </a:r>
          </a:p>
          <a:p>
            <a:r>
              <a:rPr lang="en-US" sz="2200" b="1" dirty="0" smtClean="0"/>
              <a:t>Promote Programs through Domestic Violence Programs</a:t>
            </a: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155994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00015" y="2823411"/>
            <a:ext cx="7315200" cy="2903621"/>
          </a:xfrm>
        </p:spPr>
        <p:txBody>
          <a:bodyPr>
            <a:normAutofit/>
          </a:bodyPr>
          <a:lstStyle/>
          <a:p>
            <a:r>
              <a:rPr lang="en-US" dirty="0" smtClean="0"/>
              <a:t>Elizabeth Marx, Supervising</a:t>
            </a:r>
          </a:p>
          <a:p>
            <a:r>
              <a:rPr lang="en-US" dirty="0" smtClean="0"/>
              <a:t>Pennsylvania Utility Law Project</a:t>
            </a:r>
          </a:p>
          <a:p>
            <a:r>
              <a:rPr lang="en-US" dirty="0" smtClean="0"/>
              <a:t>emarxpulp@palegalaid.net</a:t>
            </a:r>
          </a:p>
          <a:p>
            <a:r>
              <a:rPr lang="en-US" dirty="0" smtClean="0"/>
              <a:t>717-236-9486 x. 205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Domestic Violence?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Department </a:t>
            </a:r>
            <a:r>
              <a:rPr lang="en-US" sz="2800" b="1" dirty="0"/>
              <a:t>of </a:t>
            </a:r>
            <a:r>
              <a:rPr lang="en-US" sz="2800" b="1" dirty="0" smtClean="0"/>
              <a:t>Justice</a:t>
            </a:r>
          </a:p>
          <a:p>
            <a:pPr marL="0" indent="0">
              <a:buNone/>
            </a:pPr>
            <a:r>
              <a:rPr lang="en-US" sz="2800" b="1" dirty="0" smtClean="0"/>
              <a:t>Office </a:t>
            </a:r>
            <a:r>
              <a:rPr lang="en-US" sz="2800" b="1" dirty="0"/>
              <a:t>of Violence Against </a:t>
            </a:r>
            <a:r>
              <a:rPr lang="en-US" sz="2800" b="1" dirty="0" smtClean="0"/>
              <a:t>Women: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A pattern of abusive behavior in any relationship that is used by one partner to gain or maintain </a:t>
            </a:r>
            <a:r>
              <a:rPr lang="en-US" sz="4000" b="1" dirty="0" smtClean="0"/>
              <a:t>power and control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over another intimate partner.  Domestic violence can be physical, sexual, emotional, economic, or psychological actions or threats of actions that influence another person.</a:t>
            </a:r>
          </a:p>
        </p:txBody>
      </p:sp>
    </p:spTree>
    <p:extLst>
      <p:ext uri="{BB962C8B-B14F-4D97-AF65-F5344CB8AC3E}">
        <p14:creationId xmlns:p14="http://schemas.microsoft.com/office/powerpoint/2010/main" val="13533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Power and Control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1800" dirty="0" smtClean="0"/>
              <a:t>Credit: </a:t>
            </a:r>
            <a:br>
              <a:rPr lang="en-US" sz="1800" dirty="0" smtClean="0"/>
            </a:br>
            <a:r>
              <a:rPr lang="en-US" sz="1800" dirty="0" smtClean="0"/>
              <a:t>Domestic Violence </a:t>
            </a:r>
            <a:r>
              <a:rPr lang="en-US" sz="1800" dirty="0"/>
              <a:t>Intervention Project, http://www.theduluthmodel.org/training/wheels.html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642" y="0"/>
            <a:ext cx="7780421" cy="6848126"/>
          </a:xfrm>
        </p:spPr>
      </p:pic>
    </p:spTree>
    <p:extLst>
      <p:ext uri="{BB962C8B-B14F-4D97-AF65-F5344CB8AC3E}">
        <p14:creationId xmlns:p14="http://schemas.microsoft.com/office/powerpoint/2010/main" val="326192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406399"/>
            <a:ext cx="7315200" cy="616857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Finances / Credit</a:t>
            </a:r>
          </a:p>
          <a:p>
            <a:pPr lvl="1"/>
            <a:r>
              <a:rPr lang="en-US" dirty="0" smtClean="0"/>
              <a:t>Opening / Abusing Credit</a:t>
            </a:r>
          </a:p>
          <a:p>
            <a:pPr lvl="1"/>
            <a:r>
              <a:rPr lang="en-US" dirty="0" smtClean="0"/>
              <a:t>Bouncing Checks</a:t>
            </a:r>
          </a:p>
          <a:p>
            <a:pPr lvl="1"/>
            <a:r>
              <a:rPr lang="en-US" dirty="0" smtClean="0"/>
              <a:t>Forging Checks / Financial Documents</a:t>
            </a:r>
          </a:p>
          <a:p>
            <a:pPr lvl="1"/>
            <a:r>
              <a:rPr lang="en-US" dirty="0" smtClean="0"/>
              <a:t>Denying Access to Finances / Credit</a:t>
            </a:r>
          </a:p>
          <a:p>
            <a:pPr lvl="1"/>
            <a:r>
              <a:rPr lang="en-US" dirty="0" smtClean="0"/>
              <a:t>Accumulating Debt / Filing Bankruptcy</a:t>
            </a:r>
          </a:p>
          <a:p>
            <a:r>
              <a:rPr lang="en-US" b="1" dirty="0" smtClean="0"/>
              <a:t>Employment &amp; Workplace</a:t>
            </a:r>
          </a:p>
          <a:p>
            <a:pPr lvl="1"/>
            <a:r>
              <a:rPr lang="en-US" dirty="0" smtClean="0"/>
              <a:t>Stalking / Abuse at Workplace</a:t>
            </a:r>
          </a:p>
          <a:p>
            <a:pPr lvl="1"/>
            <a:r>
              <a:rPr lang="en-US" dirty="0" smtClean="0"/>
              <a:t>Sabotaging Performance / Reputation</a:t>
            </a:r>
          </a:p>
          <a:p>
            <a:pPr lvl="1"/>
            <a:r>
              <a:rPr lang="en-US" dirty="0" smtClean="0"/>
              <a:t>Causing Tardiness / Repeated Absences / Leave Early</a:t>
            </a:r>
          </a:p>
          <a:p>
            <a:r>
              <a:rPr lang="en-US" b="1" dirty="0" smtClean="0"/>
              <a:t>Child Support</a:t>
            </a:r>
          </a:p>
          <a:p>
            <a:pPr lvl="1"/>
            <a:r>
              <a:rPr lang="en-US" dirty="0" smtClean="0"/>
              <a:t>Refusing to Pay Support / Work Reduced Hours / Not Reporting Income</a:t>
            </a:r>
          </a:p>
          <a:p>
            <a:pPr lvl="1"/>
            <a:r>
              <a:rPr lang="en-US" dirty="0" smtClean="0"/>
              <a:t>Denying Paternity</a:t>
            </a:r>
          </a:p>
          <a:p>
            <a:pPr lvl="1"/>
            <a:r>
              <a:rPr lang="en-US" dirty="0" smtClean="0"/>
              <a:t>Not Providing Available Insurance / Health Care</a:t>
            </a:r>
          </a:p>
          <a:p>
            <a:r>
              <a:rPr lang="en-US" b="1" dirty="0" smtClean="0"/>
              <a:t>Housing</a:t>
            </a:r>
          </a:p>
          <a:p>
            <a:pPr lvl="1"/>
            <a:r>
              <a:rPr lang="en-US" dirty="0" smtClean="0"/>
              <a:t>Repeated Police Visits / Eviction</a:t>
            </a:r>
          </a:p>
          <a:p>
            <a:pPr lvl="1"/>
            <a:r>
              <a:rPr lang="en-US" dirty="0" smtClean="0"/>
              <a:t>Interference with Lease / Public Housing Agreements</a:t>
            </a:r>
          </a:p>
          <a:p>
            <a:r>
              <a:rPr lang="en-US" b="1" dirty="0" smtClean="0"/>
              <a:t>Public Assistance</a:t>
            </a:r>
          </a:p>
          <a:p>
            <a:pPr lvl="1"/>
            <a:r>
              <a:rPr lang="en-US" dirty="0" smtClean="0"/>
              <a:t>Causing Infractions / Threatening to Report </a:t>
            </a:r>
          </a:p>
          <a:p>
            <a:pPr lvl="1"/>
            <a:r>
              <a:rPr lang="en-US" dirty="0" smtClean="0"/>
              <a:t>Stealing Checks</a:t>
            </a:r>
          </a:p>
          <a:p>
            <a:pPr lvl="1"/>
            <a:r>
              <a:rPr lang="en-US" dirty="0" smtClean="0"/>
              <a:t>Causing Sanctions</a:t>
            </a:r>
          </a:p>
          <a:p>
            <a:r>
              <a:rPr lang="en-US" b="1" dirty="0" smtClean="0"/>
              <a:t>Legal Issues</a:t>
            </a:r>
          </a:p>
          <a:p>
            <a:pPr lvl="1"/>
            <a:r>
              <a:rPr lang="en-US" dirty="0" smtClean="0"/>
              <a:t>Abuse of Process</a:t>
            </a:r>
          </a:p>
        </p:txBody>
      </p:sp>
    </p:spTree>
    <p:extLst>
      <p:ext uri="{BB962C8B-B14F-4D97-AF65-F5344CB8AC3E}">
        <p14:creationId xmlns:p14="http://schemas.microsoft.com/office/powerpoint/2010/main" val="12082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8902" y="1751308"/>
            <a:ext cx="10151389" cy="345324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What does it take to establish safety?</a:t>
            </a:r>
            <a:r>
              <a:rPr lang="en-US" sz="4800" b="1" dirty="0" smtClean="0"/>
              <a:t> to start over?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115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DV and Utilities?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Transition / Relocation</a:t>
            </a:r>
          </a:p>
          <a:p>
            <a:r>
              <a:rPr lang="en-US" sz="3200" b="1" dirty="0" smtClean="0"/>
              <a:t>Unique Financial Hardship</a:t>
            </a:r>
          </a:p>
          <a:p>
            <a:r>
              <a:rPr lang="en-US" sz="3200" b="1" dirty="0" smtClean="0"/>
              <a:t>Access to Public Housing</a:t>
            </a:r>
          </a:p>
          <a:p>
            <a:r>
              <a:rPr lang="en-US" sz="3200" b="1" dirty="0" smtClean="0"/>
              <a:t>Child Custody / Child Safety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2355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PULP’s Domestic Violence Utility Initiative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3325" y="785730"/>
            <a:ext cx="8059784" cy="52773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Project Goal</a:t>
            </a:r>
          </a:p>
          <a:p>
            <a:pPr marL="0" indent="0">
              <a:buNone/>
            </a:pPr>
            <a:r>
              <a:rPr lang="en-US" sz="2800" dirty="0" smtClean="0"/>
              <a:t>To </a:t>
            </a:r>
            <a:r>
              <a:rPr lang="en-US" sz="2800" dirty="0"/>
              <a:t>help </a:t>
            </a:r>
            <a:r>
              <a:rPr lang="en-US" sz="2800" dirty="0" smtClean="0"/>
              <a:t>survivors of domestic violence secure </a:t>
            </a:r>
            <a:r>
              <a:rPr lang="en-US" sz="2800" dirty="0"/>
              <a:t>affordable, reliable utility </a:t>
            </a:r>
            <a:r>
              <a:rPr lang="en-US" sz="2800" dirty="0" smtClean="0"/>
              <a:t>service.</a:t>
            </a:r>
          </a:p>
          <a:p>
            <a:pPr marL="0" indent="0">
              <a:buNone/>
            </a:pPr>
            <a:endParaRPr lang="en-US" sz="2400" b="1" dirty="0" smtClean="0"/>
          </a:p>
          <a:p>
            <a:pPr lvl="1"/>
            <a:r>
              <a:rPr lang="en-US" sz="2800" b="1" dirty="0" smtClean="0"/>
              <a:t>Objective 1: </a:t>
            </a:r>
            <a:r>
              <a:rPr lang="en-US" sz="2800" dirty="0" smtClean="0"/>
              <a:t>Direct Service</a:t>
            </a:r>
          </a:p>
          <a:p>
            <a:pPr lvl="1"/>
            <a:r>
              <a:rPr lang="en-US" sz="2800" b="1" dirty="0" smtClean="0"/>
              <a:t>Objective 2: </a:t>
            </a:r>
            <a:r>
              <a:rPr lang="en-US" sz="2800" dirty="0" smtClean="0"/>
              <a:t>Staff Capacity Building</a:t>
            </a:r>
          </a:p>
          <a:p>
            <a:pPr lvl="1"/>
            <a:r>
              <a:rPr lang="en-US" sz="2800" b="1" dirty="0" smtClean="0"/>
              <a:t>Objective 3: </a:t>
            </a:r>
            <a:r>
              <a:rPr lang="en-US" sz="2800" dirty="0" smtClean="0"/>
              <a:t>Survivor Training</a:t>
            </a:r>
          </a:p>
          <a:p>
            <a:pPr lvl="1"/>
            <a:r>
              <a:rPr lang="en-US" sz="2800" b="1" dirty="0" smtClean="0"/>
              <a:t>Objective 4: </a:t>
            </a:r>
            <a:r>
              <a:rPr lang="en-US" sz="2800" dirty="0" smtClean="0"/>
              <a:t>Improved Implementation of Legal Protections</a:t>
            </a:r>
          </a:p>
          <a:p>
            <a:pPr lvl="1"/>
            <a:endParaRPr lang="en-US" sz="2800" dirty="0" smtClean="0"/>
          </a:p>
          <a:p>
            <a:pPr marL="0" indent="0">
              <a:buNone/>
            </a:pPr>
            <a:r>
              <a:rPr lang="en-US" sz="3000" b="1" dirty="0" smtClean="0"/>
              <a:t>Partner Organizations</a:t>
            </a:r>
          </a:p>
          <a:p>
            <a:pPr lvl="1"/>
            <a:r>
              <a:rPr lang="en-US" sz="2800" dirty="0" smtClean="0"/>
              <a:t>The Women’s Resource Center (Scranton, PA)</a:t>
            </a:r>
          </a:p>
          <a:p>
            <a:pPr lvl="1"/>
            <a:r>
              <a:rPr lang="en-US" sz="2800" dirty="0" smtClean="0"/>
              <a:t>The Women’s Center, Inc (Bloomsburg, PA)</a:t>
            </a:r>
          </a:p>
          <a:p>
            <a:pPr lvl="1"/>
            <a:r>
              <a:rPr lang="en-US" sz="2800" dirty="0" smtClean="0"/>
              <a:t>Domestic Violence Service Center (Wilkes Barre, PA)</a:t>
            </a:r>
          </a:p>
          <a:p>
            <a:pPr lvl="2"/>
            <a:r>
              <a:rPr lang="en-US" sz="2600" i="1" dirty="0" smtClean="0"/>
              <a:t>Third agency added in 2016-2017 Program Year</a:t>
            </a:r>
          </a:p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DV Utility Protections in PA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 Case Study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846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2879</TotalTime>
  <Words>963</Words>
  <Application>Microsoft Office PowerPoint</Application>
  <PresentationFormat>Widescreen</PresentationFormat>
  <Paragraphs>168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Corbel</vt:lpstr>
      <vt:lpstr>Times New Roman</vt:lpstr>
      <vt:lpstr>Wingdings 2</vt:lpstr>
      <vt:lpstr>Frame</vt:lpstr>
      <vt:lpstr>Resolving Unique Utility Issues for  Victims of Domestic Violence </vt:lpstr>
      <vt:lpstr>PowerPoint Presentation</vt:lpstr>
      <vt:lpstr>What is Domestic Violence?</vt:lpstr>
      <vt:lpstr>Power and Control  Credit:  Domestic Violence Intervention Project, http://www.theduluthmodel.org/training/wheels.html</vt:lpstr>
      <vt:lpstr>Economic Abuse</vt:lpstr>
      <vt:lpstr>  What does it take to establish safety? to start over?</vt:lpstr>
      <vt:lpstr>Why DV and Utilities?</vt:lpstr>
      <vt:lpstr>PULP’s Domestic Violence Utility Initiative</vt:lpstr>
      <vt:lpstr>DV Utility Protections in PA</vt:lpstr>
      <vt:lpstr>Legal Authority - Pennsylvania</vt:lpstr>
      <vt:lpstr>Security Deposits</vt:lpstr>
      <vt:lpstr>Prior Arrears</vt:lpstr>
      <vt:lpstr>Terminations</vt:lpstr>
      <vt:lpstr>Leveraging Utility Relief in Protection From Abuse Order (PFA)</vt:lpstr>
      <vt:lpstr>Challenges with Pennsylvania’s DV Utility Provisions</vt:lpstr>
      <vt:lpstr>Advocacy in Your State</vt:lpstr>
      <vt:lpstr>Security Deposits</vt:lpstr>
      <vt:lpstr>Arrearage Management</vt:lpstr>
      <vt:lpstr>Terminations</vt:lpstr>
      <vt:lpstr>Universal Service Programs</vt:lpstr>
      <vt:lpstr>Questions / Comments?</vt:lpstr>
      <vt:lpstr>Thank you!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Survivor Utility Needs</dc:title>
  <dc:creator>Elizabeth Marx</dc:creator>
  <cp:lastModifiedBy>Elizabeth Marx</cp:lastModifiedBy>
  <cp:revision>159</cp:revision>
  <cp:lastPrinted>2016-02-29T22:06:28Z</cp:lastPrinted>
  <dcterms:created xsi:type="dcterms:W3CDTF">2015-10-16T18:47:24Z</dcterms:created>
  <dcterms:modified xsi:type="dcterms:W3CDTF">2018-05-11T18:21:21Z</dcterms:modified>
</cp:coreProperties>
</file>