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3" r:id="rId5"/>
    <p:sldId id="284" r:id="rId6"/>
    <p:sldId id="285" r:id="rId7"/>
    <p:sldId id="300" r:id="rId8"/>
    <p:sldId id="295" r:id="rId9"/>
    <p:sldId id="287" r:id="rId10"/>
    <p:sldId id="296" r:id="rId11"/>
    <p:sldId id="297" r:id="rId12"/>
    <p:sldId id="289" r:id="rId13"/>
    <p:sldId id="290" r:id="rId14"/>
    <p:sldId id="298" r:id="rId15"/>
    <p:sldId id="299" r:id="rId16"/>
    <p:sldId id="291" r:id="rId17"/>
    <p:sldId id="292" r:id="rId18"/>
    <p:sldId id="276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cel Energy" initials="X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5"/>
    <a:srgbClr val="EEEFE5"/>
    <a:srgbClr val="ECEDE3"/>
    <a:srgbClr val="69913B"/>
    <a:srgbClr val="D77600"/>
    <a:srgbClr val="CAAC97"/>
    <a:srgbClr val="000000"/>
    <a:srgbClr val="006690"/>
    <a:srgbClr val="796E65"/>
    <a:srgbClr val="A72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2" autoAdjust="0"/>
    <p:restoredTop sz="86466" autoAdjust="0"/>
  </p:normalViewPr>
  <p:slideViewPr>
    <p:cSldViewPr>
      <p:cViewPr>
        <p:scale>
          <a:sx n="103" d="100"/>
          <a:sy n="103" d="100"/>
        </p:scale>
        <p:origin x="-2244" y="-954"/>
      </p:cViewPr>
      <p:guideLst>
        <p:guide orient="horz" pos="1524"/>
        <p:guide pos="2928"/>
      </p:guideLst>
    </p:cSldViewPr>
  </p:slideViewPr>
  <p:outlineViewPr>
    <p:cViewPr>
      <p:scale>
        <a:sx n="33" d="100"/>
        <a:sy n="33" d="100"/>
      </p:scale>
      <p:origin x="0" y="1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6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07385-0A5F-5A43-8925-43B41A02991C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0427F-58DE-2A41-A86C-4FA7889EBDC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900" dirty="0" smtClean="0"/>
            <a:t>Colorado Coalition</a:t>
          </a:r>
          <a:endParaRPr lang="en-US" sz="1900" dirty="0"/>
        </a:p>
      </dgm:t>
    </dgm:pt>
    <dgm:pt modelId="{6EEB3DAA-8623-6E4B-866C-63C12533A845}" type="parTrans" cxnId="{21C185E1-8845-B144-B62D-B7C28ED0CEE5}">
      <dgm:prSet/>
      <dgm:spPr/>
      <dgm:t>
        <a:bodyPr/>
        <a:lstStyle/>
        <a:p>
          <a:endParaRPr lang="en-US"/>
        </a:p>
      </dgm:t>
    </dgm:pt>
    <dgm:pt modelId="{5E7E6E0F-4924-7244-848D-E4B6091F9F87}" type="sibTrans" cxnId="{21C185E1-8845-B144-B62D-B7C28ED0CEE5}">
      <dgm:prSet/>
      <dgm:spPr/>
      <dgm:t>
        <a:bodyPr/>
        <a:lstStyle/>
        <a:p>
          <a:endParaRPr lang="en-US"/>
        </a:p>
      </dgm:t>
    </dgm:pt>
    <dgm:pt modelId="{65ED01F3-5F0F-534B-9ED2-86DC38F0B92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200" dirty="0" smtClean="0"/>
            <a:t>Xcel Energy</a:t>
          </a:r>
          <a:endParaRPr lang="en-US" sz="1200" dirty="0"/>
        </a:p>
      </dgm:t>
    </dgm:pt>
    <dgm:pt modelId="{3C170ED5-EC8F-BF4E-81B6-96F7219C8370}" type="parTrans" cxnId="{7B1059D5-3878-F14F-BACE-05CAD7FBD9D9}">
      <dgm:prSet/>
      <dgm:spPr/>
      <dgm:t>
        <a:bodyPr/>
        <a:lstStyle/>
        <a:p>
          <a:endParaRPr lang="en-US"/>
        </a:p>
      </dgm:t>
    </dgm:pt>
    <dgm:pt modelId="{FE6C24D7-33ED-344B-992B-898B5C8A7566}" type="sibTrans" cxnId="{7B1059D5-3878-F14F-BACE-05CAD7FBD9D9}">
      <dgm:prSet/>
      <dgm:spPr/>
      <dgm:t>
        <a:bodyPr/>
        <a:lstStyle/>
        <a:p>
          <a:endParaRPr lang="en-US"/>
        </a:p>
      </dgm:t>
    </dgm:pt>
    <dgm:pt modelId="{AB63F407-0B79-9242-977C-10FD8130882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200" dirty="0" smtClean="0"/>
            <a:t>Commission Staff</a:t>
          </a:r>
          <a:endParaRPr lang="en-US" sz="1200" dirty="0"/>
        </a:p>
      </dgm:t>
    </dgm:pt>
    <dgm:pt modelId="{89A6142B-8B00-E34A-BE87-DB7444259A32}" type="parTrans" cxnId="{CC8FD17B-5FF9-4C46-9A45-B2ADFB14A6C1}">
      <dgm:prSet/>
      <dgm:spPr/>
      <dgm:t>
        <a:bodyPr/>
        <a:lstStyle/>
        <a:p>
          <a:endParaRPr lang="en-US"/>
        </a:p>
      </dgm:t>
    </dgm:pt>
    <dgm:pt modelId="{D300F4D9-D40C-3249-A9CA-F9AC06187081}" type="sibTrans" cxnId="{CC8FD17B-5FF9-4C46-9A45-B2ADFB14A6C1}">
      <dgm:prSet/>
      <dgm:spPr/>
      <dgm:t>
        <a:bodyPr/>
        <a:lstStyle/>
        <a:p>
          <a:endParaRPr lang="en-US"/>
        </a:p>
      </dgm:t>
    </dgm:pt>
    <dgm:pt modelId="{7A8926E8-65FC-694E-9133-C8596A3A5C2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200" dirty="0" smtClean="0"/>
            <a:t>Energy Outreach Colorado</a:t>
          </a:r>
          <a:endParaRPr lang="en-US" sz="1200" dirty="0"/>
        </a:p>
      </dgm:t>
    </dgm:pt>
    <dgm:pt modelId="{942489BE-6B2D-544B-A443-57DAB64FEB76}" type="parTrans" cxnId="{E9FC3021-A791-2846-A614-5075EFC3D4A5}">
      <dgm:prSet/>
      <dgm:spPr/>
      <dgm:t>
        <a:bodyPr/>
        <a:lstStyle/>
        <a:p>
          <a:endParaRPr lang="en-US"/>
        </a:p>
      </dgm:t>
    </dgm:pt>
    <dgm:pt modelId="{5DB92711-8095-364E-A8B4-4D35579A28B7}" type="sibTrans" cxnId="{E9FC3021-A791-2846-A614-5075EFC3D4A5}">
      <dgm:prSet/>
      <dgm:spPr/>
      <dgm:t>
        <a:bodyPr/>
        <a:lstStyle/>
        <a:p>
          <a:endParaRPr lang="en-US"/>
        </a:p>
      </dgm:t>
    </dgm:pt>
    <dgm:pt modelId="{28A00443-DB89-C442-BCC8-1D2749B220A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200" dirty="0" smtClean="0"/>
            <a:t>Energy Assistance/Weatherization</a:t>
          </a:r>
          <a:endParaRPr lang="en-US" sz="1200" dirty="0"/>
        </a:p>
      </dgm:t>
    </dgm:pt>
    <dgm:pt modelId="{D0716353-6A66-C841-8AE5-20A8B45B2FDF}" type="parTrans" cxnId="{07548CA8-59C1-3C4A-9E09-A918372ED774}">
      <dgm:prSet/>
      <dgm:spPr/>
      <dgm:t>
        <a:bodyPr/>
        <a:lstStyle/>
        <a:p>
          <a:endParaRPr lang="en-US"/>
        </a:p>
      </dgm:t>
    </dgm:pt>
    <dgm:pt modelId="{37F3275C-2001-AC42-9147-CC971FBEE37E}" type="sibTrans" cxnId="{07548CA8-59C1-3C4A-9E09-A918372ED774}">
      <dgm:prSet/>
      <dgm:spPr/>
      <dgm:t>
        <a:bodyPr/>
        <a:lstStyle/>
        <a:p>
          <a:endParaRPr lang="en-US"/>
        </a:p>
      </dgm:t>
    </dgm:pt>
    <dgm:pt modelId="{365E298B-4810-AC4A-9333-1303619CD0F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200" dirty="0" smtClean="0"/>
            <a:t>Atmos</a:t>
          </a:r>
          <a:endParaRPr lang="en-US" sz="1200" dirty="0"/>
        </a:p>
      </dgm:t>
    </dgm:pt>
    <dgm:pt modelId="{01D90A9F-152E-FC41-AD35-47C023D9CABE}" type="parTrans" cxnId="{3ACDD5A6-D8F7-114C-B1A6-0878A65C2B58}">
      <dgm:prSet/>
      <dgm:spPr/>
      <dgm:t>
        <a:bodyPr/>
        <a:lstStyle/>
        <a:p>
          <a:endParaRPr lang="en-US"/>
        </a:p>
      </dgm:t>
    </dgm:pt>
    <dgm:pt modelId="{738A2B54-844A-FC41-9A69-518398F3112C}" type="sibTrans" cxnId="{3ACDD5A6-D8F7-114C-B1A6-0878A65C2B58}">
      <dgm:prSet/>
      <dgm:spPr/>
      <dgm:t>
        <a:bodyPr/>
        <a:lstStyle/>
        <a:p>
          <a:endParaRPr lang="en-US"/>
        </a:p>
      </dgm:t>
    </dgm:pt>
    <dgm:pt modelId="{4D7F9CB9-932E-EE46-A2B9-E9C660CFC6D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200" dirty="0" smtClean="0"/>
            <a:t>Black Hills</a:t>
          </a:r>
          <a:endParaRPr lang="en-US" sz="1200" dirty="0"/>
        </a:p>
      </dgm:t>
      <dgm:extLst>
        <a:ext uri="{E40237B7-FDA0-4F09-8148-C483321AD2D9}">
          <dgm14:cNvPr xmlns:dgm14="http://schemas.microsoft.com/office/drawing/2010/diagram" id="0" name="" descr="Groups in coalition include Xcel Energy, Atmos, Black Hills, Commission Staff, Energy Outreach Colorado and Energy Assistance/Weatherization" title="Colorado Coalition example"/>
        </a:ext>
      </dgm:extLst>
    </dgm:pt>
    <dgm:pt modelId="{C4B77FF5-05A7-734B-A028-1C0CBDF9BCCE}" type="parTrans" cxnId="{B2F9F96B-47B2-BE44-A0E4-36725E6B1F29}">
      <dgm:prSet/>
      <dgm:spPr/>
      <dgm:t>
        <a:bodyPr/>
        <a:lstStyle/>
        <a:p>
          <a:endParaRPr lang="en-US"/>
        </a:p>
      </dgm:t>
    </dgm:pt>
    <dgm:pt modelId="{F94900FC-E8E3-1046-9DD0-C51813F3155C}" type="sibTrans" cxnId="{B2F9F96B-47B2-BE44-A0E4-36725E6B1F29}">
      <dgm:prSet/>
      <dgm:spPr/>
      <dgm:t>
        <a:bodyPr/>
        <a:lstStyle/>
        <a:p>
          <a:endParaRPr lang="en-US"/>
        </a:p>
      </dgm:t>
    </dgm:pt>
    <dgm:pt modelId="{1A0498BC-29BA-6541-A539-74EAD958BEFD}" type="pres">
      <dgm:prSet presAssocID="{D3307385-0A5F-5A43-8925-43B41A0299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A4BA9-34DD-1749-9F64-101CED6C8F65}" type="pres">
      <dgm:prSet presAssocID="{4010427F-58DE-2A41-A86C-4FA7889EBDC8}" presName="centerShape" presStyleLbl="node0" presStyleIdx="0" presStyleCnt="1" custScaleX="112528" custScaleY="65471"/>
      <dgm:spPr/>
      <dgm:t>
        <a:bodyPr/>
        <a:lstStyle/>
        <a:p>
          <a:endParaRPr lang="en-US"/>
        </a:p>
      </dgm:t>
    </dgm:pt>
    <dgm:pt modelId="{A903C1BE-6689-3440-B1D9-E5FDF51F7CB0}" type="pres">
      <dgm:prSet presAssocID="{65ED01F3-5F0F-534B-9ED2-86DC38F0B929}" presName="node" presStyleLbl="node1" presStyleIdx="0" presStyleCnt="6" custScaleX="160842" custScaleY="9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1F10-028F-C44C-87F6-579CA3CF5CF2}" type="pres">
      <dgm:prSet presAssocID="{65ED01F3-5F0F-534B-9ED2-86DC38F0B929}" presName="dummy" presStyleCnt="0"/>
      <dgm:spPr/>
      <dgm:t>
        <a:bodyPr/>
        <a:lstStyle/>
        <a:p>
          <a:endParaRPr lang="en-US"/>
        </a:p>
      </dgm:t>
    </dgm:pt>
    <dgm:pt modelId="{CBDCF4F6-1CD7-C641-B6A9-3003FCD192F8}" type="pres">
      <dgm:prSet presAssocID="{FE6C24D7-33ED-344B-992B-898B5C8A756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0A335CF-649D-D746-B4A1-2DDE382BB068}" type="pres">
      <dgm:prSet presAssocID="{365E298B-4810-AC4A-9333-1303619CD0FA}" presName="node" presStyleLbl="node1" presStyleIdx="1" presStyleCnt="6" custScaleX="160842" custScaleY="9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1F168-BA32-DC46-ACBB-5684AABC8BFA}" type="pres">
      <dgm:prSet presAssocID="{365E298B-4810-AC4A-9333-1303619CD0FA}" presName="dummy" presStyleCnt="0"/>
      <dgm:spPr/>
      <dgm:t>
        <a:bodyPr/>
        <a:lstStyle/>
        <a:p>
          <a:endParaRPr lang="en-US"/>
        </a:p>
      </dgm:t>
    </dgm:pt>
    <dgm:pt modelId="{4530FC74-8FB2-2347-A8F3-4B3D97C3B1BC}" type="pres">
      <dgm:prSet presAssocID="{738A2B54-844A-FC41-9A69-518398F3112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4915392-587A-7641-B80E-0AF069214FCD}" type="pres">
      <dgm:prSet presAssocID="{4D7F9CB9-932E-EE46-A2B9-E9C660CFC6DD}" presName="node" presStyleLbl="node1" presStyleIdx="2" presStyleCnt="6" custScaleX="160842" custScaleY="9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BA5B8-38AD-7543-B5EB-A402DFBBEB2B}" type="pres">
      <dgm:prSet presAssocID="{4D7F9CB9-932E-EE46-A2B9-E9C660CFC6DD}" presName="dummy" presStyleCnt="0"/>
      <dgm:spPr/>
      <dgm:t>
        <a:bodyPr/>
        <a:lstStyle/>
        <a:p>
          <a:endParaRPr lang="en-US"/>
        </a:p>
      </dgm:t>
    </dgm:pt>
    <dgm:pt modelId="{A38B23A6-ACBE-0045-9E88-2F42535E890E}" type="pres">
      <dgm:prSet presAssocID="{F94900FC-E8E3-1046-9DD0-C51813F3155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52E7877-39A3-4643-BC14-95FDFFB54D3D}" type="pres">
      <dgm:prSet presAssocID="{AB63F407-0B79-9242-977C-10FD8130882C}" presName="node" presStyleLbl="node1" presStyleIdx="3" presStyleCnt="6" custScaleX="160842" custScaleY="9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DDA32-00EE-594D-B8DE-55DAC27AF9DA}" type="pres">
      <dgm:prSet presAssocID="{AB63F407-0B79-9242-977C-10FD8130882C}" presName="dummy" presStyleCnt="0"/>
      <dgm:spPr/>
      <dgm:t>
        <a:bodyPr/>
        <a:lstStyle/>
        <a:p>
          <a:endParaRPr lang="en-US"/>
        </a:p>
      </dgm:t>
    </dgm:pt>
    <dgm:pt modelId="{C8F8891A-E795-6249-A457-DE72DF3EE212}" type="pres">
      <dgm:prSet presAssocID="{D300F4D9-D40C-3249-A9CA-F9AC0618708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92D67AD-A0D8-7749-829B-92EF8C30188E}" type="pres">
      <dgm:prSet presAssocID="{7A8926E8-65FC-694E-9133-C8596A3A5C2F}" presName="node" presStyleLbl="node1" presStyleIdx="4" presStyleCnt="6" custScaleX="160842" custScaleY="9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0BACA-8502-5646-9D7B-824A736FDD70}" type="pres">
      <dgm:prSet presAssocID="{7A8926E8-65FC-694E-9133-C8596A3A5C2F}" presName="dummy" presStyleCnt="0"/>
      <dgm:spPr/>
      <dgm:t>
        <a:bodyPr/>
        <a:lstStyle/>
        <a:p>
          <a:endParaRPr lang="en-US"/>
        </a:p>
      </dgm:t>
    </dgm:pt>
    <dgm:pt modelId="{D2E5027D-74DA-824E-9F06-5A125F15512E}" type="pres">
      <dgm:prSet presAssocID="{5DB92711-8095-364E-A8B4-4D35579A28B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A031C9F-B4A9-7344-BBFE-3E768AC05916}" type="pres">
      <dgm:prSet presAssocID="{28A00443-DB89-C442-BCC8-1D2749B220A5}" presName="node" presStyleLbl="node1" presStyleIdx="5" presStyleCnt="6" custScaleX="160842" custScaleY="9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6B2A1-74D3-E54D-BB7D-10127A23A2D5}" type="pres">
      <dgm:prSet presAssocID="{28A00443-DB89-C442-BCC8-1D2749B220A5}" presName="dummy" presStyleCnt="0"/>
      <dgm:spPr/>
      <dgm:t>
        <a:bodyPr/>
        <a:lstStyle/>
        <a:p>
          <a:endParaRPr lang="en-US"/>
        </a:p>
      </dgm:t>
    </dgm:pt>
    <dgm:pt modelId="{B9F0D26C-CF10-CC40-B225-822754ACE9FA}" type="pres">
      <dgm:prSet presAssocID="{37F3275C-2001-AC42-9147-CC971FBEE37E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CC2124C-B864-5341-BBE9-7502F62DEDFD}" type="presOf" srcId="{D3307385-0A5F-5A43-8925-43B41A02991C}" destId="{1A0498BC-29BA-6541-A539-74EAD958BEFD}" srcOrd="0" destOrd="0" presId="urn:microsoft.com/office/officeart/2005/8/layout/radial6"/>
    <dgm:cxn modelId="{3ACDD5A6-D8F7-114C-B1A6-0878A65C2B58}" srcId="{4010427F-58DE-2A41-A86C-4FA7889EBDC8}" destId="{365E298B-4810-AC4A-9333-1303619CD0FA}" srcOrd="1" destOrd="0" parTransId="{01D90A9F-152E-FC41-AD35-47C023D9CABE}" sibTransId="{738A2B54-844A-FC41-9A69-518398F3112C}"/>
    <dgm:cxn modelId="{A23DD0C3-6EF3-BA4F-BBE2-7DF640A144C7}" type="presOf" srcId="{37F3275C-2001-AC42-9147-CC971FBEE37E}" destId="{B9F0D26C-CF10-CC40-B225-822754ACE9FA}" srcOrd="0" destOrd="0" presId="urn:microsoft.com/office/officeart/2005/8/layout/radial6"/>
    <dgm:cxn modelId="{7B1059D5-3878-F14F-BACE-05CAD7FBD9D9}" srcId="{4010427F-58DE-2A41-A86C-4FA7889EBDC8}" destId="{65ED01F3-5F0F-534B-9ED2-86DC38F0B929}" srcOrd="0" destOrd="0" parTransId="{3C170ED5-EC8F-BF4E-81B6-96F7219C8370}" sibTransId="{FE6C24D7-33ED-344B-992B-898B5C8A7566}"/>
    <dgm:cxn modelId="{6F96B81F-762A-F94E-A8AC-07239BF5FE01}" type="presOf" srcId="{5DB92711-8095-364E-A8B4-4D35579A28B7}" destId="{D2E5027D-74DA-824E-9F06-5A125F15512E}" srcOrd="0" destOrd="0" presId="urn:microsoft.com/office/officeart/2005/8/layout/radial6"/>
    <dgm:cxn modelId="{CEA8ABDD-FDB4-8D49-9628-FA7D49AC304E}" type="presOf" srcId="{28A00443-DB89-C442-BCC8-1D2749B220A5}" destId="{4A031C9F-B4A9-7344-BBFE-3E768AC05916}" srcOrd="0" destOrd="0" presId="urn:microsoft.com/office/officeart/2005/8/layout/radial6"/>
    <dgm:cxn modelId="{CC8FD17B-5FF9-4C46-9A45-B2ADFB14A6C1}" srcId="{4010427F-58DE-2A41-A86C-4FA7889EBDC8}" destId="{AB63F407-0B79-9242-977C-10FD8130882C}" srcOrd="3" destOrd="0" parTransId="{89A6142B-8B00-E34A-BE87-DB7444259A32}" sibTransId="{D300F4D9-D40C-3249-A9CA-F9AC06187081}"/>
    <dgm:cxn modelId="{BA31FC0E-451A-D246-BD07-05A4ED4EF5AD}" type="presOf" srcId="{4D7F9CB9-932E-EE46-A2B9-E9C660CFC6DD}" destId="{D4915392-587A-7641-B80E-0AF069214FCD}" srcOrd="0" destOrd="0" presId="urn:microsoft.com/office/officeart/2005/8/layout/radial6"/>
    <dgm:cxn modelId="{ECA9F12B-56F3-EA44-98EE-AD9405359EBC}" type="presOf" srcId="{4010427F-58DE-2A41-A86C-4FA7889EBDC8}" destId="{138A4BA9-34DD-1749-9F64-101CED6C8F65}" srcOrd="0" destOrd="0" presId="urn:microsoft.com/office/officeart/2005/8/layout/radial6"/>
    <dgm:cxn modelId="{097DBB3B-22AC-444E-9A23-BE72A6E3A57A}" type="presOf" srcId="{7A8926E8-65FC-694E-9133-C8596A3A5C2F}" destId="{792D67AD-A0D8-7749-829B-92EF8C30188E}" srcOrd="0" destOrd="0" presId="urn:microsoft.com/office/officeart/2005/8/layout/radial6"/>
    <dgm:cxn modelId="{E9FC3021-A791-2846-A614-5075EFC3D4A5}" srcId="{4010427F-58DE-2A41-A86C-4FA7889EBDC8}" destId="{7A8926E8-65FC-694E-9133-C8596A3A5C2F}" srcOrd="4" destOrd="0" parTransId="{942489BE-6B2D-544B-A443-57DAB64FEB76}" sibTransId="{5DB92711-8095-364E-A8B4-4D35579A28B7}"/>
    <dgm:cxn modelId="{05D3CCEC-8F28-FA4E-905A-D9D9C0548DB4}" type="presOf" srcId="{738A2B54-844A-FC41-9A69-518398F3112C}" destId="{4530FC74-8FB2-2347-A8F3-4B3D97C3B1BC}" srcOrd="0" destOrd="0" presId="urn:microsoft.com/office/officeart/2005/8/layout/radial6"/>
    <dgm:cxn modelId="{EE27CFD9-17ED-1249-B246-FA4C17ED4C67}" type="presOf" srcId="{65ED01F3-5F0F-534B-9ED2-86DC38F0B929}" destId="{A903C1BE-6689-3440-B1D9-E5FDF51F7CB0}" srcOrd="0" destOrd="0" presId="urn:microsoft.com/office/officeart/2005/8/layout/radial6"/>
    <dgm:cxn modelId="{31386F7C-4216-184F-88CC-2B524D11BBFF}" type="presOf" srcId="{365E298B-4810-AC4A-9333-1303619CD0FA}" destId="{60A335CF-649D-D746-B4A1-2DDE382BB068}" srcOrd="0" destOrd="0" presId="urn:microsoft.com/office/officeart/2005/8/layout/radial6"/>
    <dgm:cxn modelId="{A9E1D739-3E1B-C249-8960-856327BA859F}" type="presOf" srcId="{F94900FC-E8E3-1046-9DD0-C51813F3155C}" destId="{A38B23A6-ACBE-0045-9E88-2F42535E890E}" srcOrd="0" destOrd="0" presId="urn:microsoft.com/office/officeart/2005/8/layout/radial6"/>
    <dgm:cxn modelId="{21C185E1-8845-B144-B62D-B7C28ED0CEE5}" srcId="{D3307385-0A5F-5A43-8925-43B41A02991C}" destId="{4010427F-58DE-2A41-A86C-4FA7889EBDC8}" srcOrd="0" destOrd="0" parTransId="{6EEB3DAA-8623-6E4B-866C-63C12533A845}" sibTransId="{5E7E6E0F-4924-7244-848D-E4B6091F9F87}"/>
    <dgm:cxn modelId="{7DD461D4-382E-014E-973A-E0371E284DD9}" type="presOf" srcId="{FE6C24D7-33ED-344B-992B-898B5C8A7566}" destId="{CBDCF4F6-1CD7-C641-B6A9-3003FCD192F8}" srcOrd="0" destOrd="0" presId="urn:microsoft.com/office/officeart/2005/8/layout/radial6"/>
    <dgm:cxn modelId="{07548CA8-59C1-3C4A-9E09-A918372ED774}" srcId="{4010427F-58DE-2A41-A86C-4FA7889EBDC8}" destId="{28A00443-DB89-C442-BCC8-1D2749B220A5}" srcOrd="5" destOrd="0" parTransId="{D0716353-6A66-C841-8AE5-20A8B45B2FDF}" sibTransId="{37F3275C-2001-AC42-9147-CC971FBEE37E}"/>
    <dgm:cxn modelId="{6B285E6A-02DE-5B45-8DEF-BB96844BCEE5}" type="presOf" srcId="{D300F4D9-D40C-3249-A9CA-F9AC06187081}" destId="{C8F8891A-E795-6249-A457-DE72DF3EE212}" srcOrd="0" destOrd="0" presId="urn:microsoft.com/office/officeart/2005/8/layout/radial6"/>
    <dgm:cxn modelId="{B2F9F96B-47B2-BE44-A0E4-36725E6B1F29}" srcId="{4010427F-58DE-2A41-A86C-4FA7889EBDC8}" destId="{4D7F9CB9-932E-EE46-A2B9-E9C660CFC6DD}" srcOrd="2" destOrd="0" parTransId="{C4B77FF5-05A7-734B-A028-1C0CBDF9BCCE}" sibTransId="{F94900FC-E8E3-1046-9DD0-C51813F3155C}"/>
    <dgm:cxn modelId="{A4DEB6B8-93C9-904D-9A7B-15E08A9200F9}" type="presOf" srcId="{AB63F407-0B79-9242-977C-10FD8130882C}" destId="{A52E7877-39A3-4643-BC14-95FDFFB54D3D}" srcOrd="0" destOrd="0" presId="urn:microsoft.com/office/officeart/2005/8/layout/radial6"/>
    <dgm:cxn modelId="{501C70E3-C2F8-874F-BAC5-9134E045B6D3}" type="presParOf" srcId="{1A0498BC-29BA-6541-A539-74EAD958BEFD}" destId="{138A4BA9-34DD-1749-9F64-101CED6C8F65}" srcOrd="0" destOrd="0" presId="urn:microsoft.com/office/officeart/2005/8/layout/radial6"/>
    <dgm:cxn modelId="{724F0570-32BE-D648-BFD2-30C83941FCDC}" type="presParOf" srcId="{1A0498BC-29BA-6541-A539-74EAD958BEFD}" destId="{A903C1BE-6689-3440-B1D9-E5FDF51F7CB0}" srcOrd="1" destOrd="0" presId="urn:microsoft.com/office/officeart/2005/8/layout/radial6"/>
    <dgm:cxn modelId="{A2A4F123-5A1C-7F45-8F92-C198674B46D0}" type="presParOf" srcId="{1A0498BC-29BA-6541-A539-74EAD958BEFD}" destId="{03BC1F10-028F-C44C-87F6-579CA3CF5CF2}" srcOrd="2" destOrd="0" presId="urn:microsoft.com/office/officeart/2005/8/layout/radial6"/>
    <dgm:cxn modelId="{F2C56570-18A9-CD4B-BA33-014649C419BE}" type="presParOf" srcId="{1A0498BC-29BA-6541-A539-74EAD958BEFD}" destId="{CBDCF4F6-1CD7-C641-B6A9-3003FCD192F8}" srcOrd="3" destOrd="0" presId="urn:microsoft.com/office/officeart/2005/8/layout/radial6"/>
    <dgm:cxn modelId="{E20541C1-6DBF-AC41-932A-96AA1A61781F}" type="presParOf" srcId="{1A0498BC-29BA-6541-A539-74EAD958BEFD}" destId="{60A335CF-649D-D746-B4A1-2DDE382BB068}" srcOrd="4" destOrd="0" presId="urn:microsoft.com/office/officeart/2005/8/layout/radial6"/>
    <dgm:cxn modelId="{EEB98E72-1BE9-AE4E-B4E3-94F47327B517}" type="presParOf" srcId="{1A0498BC-29BA-6541-A539-74EAD958BEFD}" destId="{3EC1F168-BA32-DC46-ACBB-5684AABC8BFA}" srcOrd="5" destOrd="0" presId="urn:microsoft.com/office/officeart/2005/8/layout/radial6"/>
    <dgm:cxn modelId="{2ABCED37-CC7A-AD4D-9EE0-0C2077B36D93}" type="presParOf" srcId="{1A0498BC-29BA-6541-A539-74EAD958BEFD}" destId="{4530FC74-8FB2-2347-A8F3-4B3D97C3B1BC}" srcOrd="6" destOrd="0" presId="urn:microsoft.com/office/officeart/2005/8/layout/radial6"/>
    <dgm:cxn modelId="{0B418643-CC64-9E4E-AD3D-ADBCC1C63A5D}" type="presParOf" srcId="{1A0498BC-29BA-6541-A539-74EAD958BEFD}" destId="{D4915392-587A-7641-B80E-0AF069214FCD}" srcOrd="7" destOrd="0" presId="urn:microsoft.com/office/officeart/2005/8/layout/radial6"/>
    <dgm:cxn modelId="{E7A7F45C-EB3E-BE48-B490-D62DF944D704}" type="presParOf" srcId="{1A0498BC-29BA-6541-A539-74EAD958BEFD}" destId="{9D4BA5B8-38AD-7543-B5EB-A402DFBBEB2B}" srcOrd="8" destOrd="0" presId="urn:microsoft.com/office/officeart/2005/8/layout/radial6"/>
    <dgm:cxn modelId="{8D8E72AE-EB33-B249-B123-CAC0BB5AFDE4}" type="presParOf" srcId="{1A0498BC-29BA-6541-A539-74EAD958BEFD}" destId="{A38B23A6-ACBE-0045-9E88-2F42535E890E}" srcOrd="9" destOrd="0" presId="urn:microsoft.com/office/officeart/2005/8/layout/radial6"/>
    <dgm:cxn modelId="{0CFA4FAE-257B-A643-81B0-F5D62297B6F4}" type="presParOf" srcId="{1A0498BC-29BA-6541-A539-74EAD958BEFD}" destId="{A52E7877-39A3-4643-BC14-95FDFFB54D3D}" srcOrd="10" destOrd="0" presId="urn:microsoft.com/office/officeart/2005/8/layout/radial6"/>
    <dgm:cxn modelId="{735B395D-1DB3-0B4A-97D6-1951A286A2A6}" type="presParOf" srcId="{1A0498BC-29BA-6541-A539-74EAD958BEFD}" destId="{63EDDA32-00EE-594D-B8DE-55DAC27AF9DA}" srcOrd="11" destOrd="0" presId="urn:microsoft.com/office/officeart/2005/8/layout/radial6"/>
    <dgm:cxn modelId="{8E843516-EC08-EB4F-9982-FB758A5535C3}" type="presParOf" srcId="{1A0498BC-29BA-6541-A539-74EAD958BEFD}" destId="{C8F8891A-E795-6249-A457-DE72DF3EE212}" srcOrd="12" destOrd="0" presId="urn:microsoft.com/office/officeart/2005/8/layout/radial6"/>
    <dgm:cxn modelId="{AA6C8FB0-D1A7-9647-981E-3BCB592979F4}" type="presParOf" srcId="{1A0498BC-29BA-6541-A539-74EAD958BEFD}" destId="{792D67AD-A0D8-7749-829B-92EF8C30188E}" srcOrd="13" destOrd="0" presId="urn:microsoft.com/office/officeart/2005/8/layout/radial6"/>
    <dgm:cxn modelId="{E410DED5-0A65-C042-8835-293B894D5C70}" type="presParOf" srcId="{1A0498BC-29BA-6541-A539-74EAD958BEFD}" destId="{4750BACA-8502-5646-9D7B-824A736FDD70}" srcOrd="14" destOrd="0" presId="urn:microsoft.com/office/officeart/2005/8/layout/radial6"/>
    <dgm:cxn modelId="{ABBE1685-125E-1340-AFCB-A65319CC2C16}" type="presParOf" srcId="{1A0498BC-29BA-6541-A539-74EAD958BEFD}" destId="{D2E5027D-74DA-824E-9F06-5A125F15512E}" srcOrd="15" destOrd="0" presId="urn:microsoft.com/office/officeart/2005/8/layout/radial6"/>
    <dgm:cxn modelId="{CFC18312-55B3-C34D-8E7E-945A72805645}" type="presParOf" srcId="{1A0498BC-29BA-6541-A539-74EAD958BEFD}" destId="{4A031C9F-B4A9-7344-BBFE-3E768AC05916}" srcOrd="16" destOrd="0" presId="urn:microsoft.com/office/officeart/2005/8/layout/radial6"/>
    <dgm:cxn modelId="{7062EE88-21AF-F047-9F36-B34D84EA0012}" type="presParOf" srcId="{1A0498BC-29BA-6541-A539-74EAD958BEFD}" destId="{71F6B2A1-74D3-E54D-BB7D-10127A23A2D5}" srcOrd="17" destOrd="0" presId="urn:microsoft.com/office/officeart/2005/8/layout/radial6"/>
    <dgm:cxn modelId="{8C93573A-8BDA-804B-9717-3CB63DD7A6F8}" type="presParOf" srcId="{1A0498BC-29BA-6541-A539-74EAD958BEFD}" destId="{B9F0D26C-CF10-CC40-B225-822754ACE9F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621F6-915D-2D43-8873-B8DBD0B38FC3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46D2128-260A-A54D-9DBC-3EA59C157E18}">
      <dgm:prSet phldrT="[Text]" custT="1"/>
      <dgm:spPr/>
      <dgm:t>
        <a:bodyPr/>
        <a:lstStyle/>
        <a:p>
          <a:r>
            <a:rPr lang="en-US" sz="2000" dirty="0" smtClean="0"/>
            <a:t>Xcel Energy</a:t>
          </a:r>
          <a:endParaRPr lang="en-US" sz="2000" dirty="0"/>
        </a:p>
      </dgm:t>
    </dgm:pt>
    <dgm:pt modelId="{D28DD168-04DD-514C-8D68-886312F4E417}" type="parTrans" cxnId="{7072F9F7-591A-354D-9419-8221BEECFC3A}">
      <dgm:prSet/>
      <dgm:spPr/>
      <dgm:t>
        <a:bodyPr/>
        <a:lstStyle/>
        <a:p>
          <a:endParaRPr lang="en-US"/>
        </a:p>
      </dgm:t>
    </dgm:pt>
    <dgm:pt modelId="{AA576942-72B2-0E48-B61F-C8204ACF0DB4}" type="sibTrans" cxnId="{7072F9F7-591A-354D-9419-8221BEECFC3A}">
      <dgm:prSet/>
      <dgm:spPr/>
      <dgm:t>
        <a:bodyPr/>
        <a:lstStyle/>
        <a:p>
          <a:endParaRPr lang="en-US"/>
        </a:p>
      </dgm:t>
    </dgm:pt>
    <dgm:pt modelId="{81B94A82-C578-A94A-94FA-E7BF3F1E3F69}">
      <dgm:prSet phldrT="[Text]" custT="1"/>
      <dgm:spPr/>
      <dgm:t>
        <a:bodyPr/>
        <a:lstStyle/>
        <a:p>
          <a:r>
            <a:rPr lang="en-US" sz="2000" dirty="0" smtClean="0"/>
            <a:t>Community Action groups</a:t>
          </a:r>
          <a:endParaRPr lang="en-US" sz="2000" dirty="0"/>
        </a:p>
      </dgm:t>
    </dgm:pt>
    <dgm:pt modelId="{89C0927D-3E7E-ED4A-86EB-03AF0DE9EA5E}" type="parTrans" cxnId="{FE917193-F15C-6447-B066-E1D616E4358D}">
      <dgm:prSet/>
      <dgm:spPr/>
      <dgm:t>
        <a:bodyPr/>
        <a:lstStyle/>
        <a:p>
          <a:endParaRPr lang="en-US"/>
        </a:p>
      </dgm:t>
    </dgm:pt>
    <dgm:pt modelId="{84877BEB-6121-5D44-9D49-DDEC0595F1DD}" type="sibTrans" cxnId="{FE917193-F15C-6447-B066-E1D616E4358D}">
      <dgm:prSet/>
      <dgm:spPr/>
      <dgm:t>
        <a:bodyPr/>
        <a:lstStyle/>
        <a:p>
          <a:endParaRPr lang="en-US"/>
        </a:p>
      </dgm:t>
    </dgm:pt>
    <dgm:pt modelId="{9561C8E1-4163-3B4E-9498-DDB2499EC307}">
      <dgm:prSet phldrT="[Text]" custT="1"/>
      <dgm:spPr/>
      <dgm:t>
        <a:bodyPr/>
        <a:lstStyle/>
        <a:p>
          <a:r>
            <a:rPr lang="en-US" sz="2000" dirty="0" smtClean="0"/>
            <a:t>Chronic Care Collaborative</a:t>
          </a:r>
          <a:endParaRPr lang="en-US" sz="2000" dirty="0"/>
        </a:p>
      </dgm:t>
    </dgm:pt>
    <dgm:pt modelId="{AD86B806-A772-3842-B2D7-6262ACCA85FF}" type="parTrans" cxnId="{F70E1579-BDCD-744B-8069-1C3B4890F703}">
      <dgm:prSet/>
      <dgm:spPr/>
      <dgm:t>
        <a:bodyPr/>
        <a:lstStyle/>
        <a:p>
          <a:endParaRPr lang="en-US"/>
        </a:p>
      </dgm:t>
    </dgm:pt>
    <dgm:pt modelId="{259E21C3-3058-9345-80B8-C78C70D681EB}" type="sibTrans" cxnId="{F70E1579-BDCD-744B-8069-1C3B4890F703}">
      <dgm:prSet/>
      <dgm:spPr/>
      <dgm:t>
        <a:bodyPr/>
        <a:lstStyle/>
        <a:p>
          <a:endParaRPr lang="en-US"/>
        </a:p>
      </dgm:t>
    </dgm:pt>
    <dgm:pt modelId="{A3A28076-0445-974D-997A-E12582914F0A}">
      <dgm:prSet phldrT="[Text]" custT="1"/>
      <dgm:spPr/>
      <dgm:t>
        <a:bodyPr/>
        <a:lstStyle/>
        <a:p>
          <a:r>
            <a:rPr lang="en-US" sz="2000" dirty="0" smtClean="0"/>
            <a:t>Energy Cents Coalition</a:t>
          </a:r>
          <a:endParaRPr lang="en-US" sz="2000" dirty="0"/>
        </a:p>
      </dgm:t>
    </dgm:pt>
    <dgm:pt modelId="{86C8F608-6BE1-314C-8D25-76AC38B92251}" type="parTrans" cxnId="{FE681B36-9E50-5248-A275-FA3F5514C61D}">
      <dgm:prSet/>
      <dgm:spPr/>
      <dgm:t>
        <a:bodyPr/>
        <a:lstStyle/>
        <a:p>
          <a:endParaRPr lang="en-US"/>
        </a:p>
      </dgm:t>
    </dgm:pt>
    <dgm:pt modelId="{A7E448FE-178C-E84B-9EA4-E885DA523D50}" type="sibTrans" cxnId="{FE681B36-9E50-5248-A275-FA3F5514C61D}">
      <dgm:prSet/>
      <dgm:spPr/>
      <dgm:t>
        <a:bodyPr/>
        <a:lstStyle/>
        <a:p>
          <a:endParaRPr lang="en-US"/>
        </a:p>
      </dgm:t>
    </dgm:pt>
    <dgm:pt modelId="{436D1700-8C27-E648-9E6B-8749DD67449B}" type="pres">
      <dgm:prSet presAssocID="{804621F6-915D-2D43-8873-B8DBD0B38FC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1E7E6-9849-344E-8A4C-E9202EEF39CC}" type="pres">
      <dgm:prSet presAssocID="{F46D2128-260A-A54D-9DBC-3EA59C157E18}" presName="root1" presStyleCnt="0"/>
      <dgm:spPr/>
    </dgm:pt>
    <dgm:pt modelId="{22BEC4C4-68E9-304B-8E2E-71E87AAD89AF}" type="pres">
      <dgm:prSet presAssocID="{F46D2128-260A-A54D-9DBC-3EA59C157E18}" presName="LevelOneTextNode" presStyleLbl="node0" presStyleIdx="0" presStyleCnt="1" custScaleY="76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9017D-BF66-D146-9173-916DA1CA9462}" type="pres">
      <dgm:prSet presAssocID="{F46D2128-260A-A54D-9DBC-3EA59C157E18}" presName="level2hierChild" presStyleCnt="0"/>
      <dgm:spPr/>
    </dgm:pt>
    <dgm:pt modelId="{AE00BDAD-E698-914A-B7CC-177BD8FD38DD}" type="pres">
      <dgm:prSet presAssocID="{89C0927D-3E7E-ED4A-86EB-03AF0DE9EA5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800EDBA-4087-0642-983A-56F0D51375A8}" type="pres">
      <dgm:prSet presAssocID="{89C0927D-3E7E-ED4A-86EB-03AF0DE9EA5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C5A7D2D-22F0-264F-B265-D61DA85E2479}" type="pres">
      <dgm:prSet presAssocID="{81B94A82-C578-A94A-94FA-E7BF3F1E3F69}" presName="root2" presStyleCnt="0"/>
      <dgm:spPr/>
    </dgm:pt>
    <dgm:pt modelId="{1EFACAEC-4D1E-1742-B466-2E52DB15D543}" type="pres">
      <dgm:prSet presAssocID="{81B94A82-C578-A94A-94FA-E7BF3F1E3F69}" presName="LevelTwoTextNode" presStyleLbl="node2" presStyleIdx="0" presStyleCnt="3" custScaleX="127928" custScaleY="115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FAEAD-E3B3-6343-AE41-ED7E8E70856A}" type="pres">
      <dgm:prSet presAssocID="{81B94A82-C578-A94A-94FA-E7BF3F1E3F69}" presName="level3hierChild" presStyleCnt="0"/>
      <dgm:spPr/>
    </dgm:pt>
    <dgm:pt modelId="{17131E0D-1FB1-6F42-A0D4-00285AA8DB66}" type="pres">
      <dgm:prSet presAssocID="{AD86B806-A772-3842-B2D7-6262ACCA85F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2DE90E0-6C8B-8046-A7AA-8FA8C600F9AC}" type="pres">
      <dgm:prSet presAssocID="{AD86B806-A772-3842-B2D7-6262ACCA85F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B7E74D1-D1C5-6046-9F79-BA717C2A323A}" type="pres">
      <dgm:prSet presAssocID="{9561C8E1-4163-3B4E-9498-DDB2499EC307}" presName="root2" presStyleCnt="0"/>
      <dgm:spPr/>
    </dgm:pt>
    <dgm:pt modelId="{886D7C90-EADD-0246-88A9-87B7E57822B7}" type="pres">
      <dgm:prSet presAssocID="{9561C8E1-4163-3B4E-9498-DDB2499EC307}" presName="LevelTwoTextNode" presStyleLbl="node2" presStyleIdx="1" presStyleCnt="3" custScaleX="127928" custScaleY="115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7655CE-36E1-0D46-B5FE-12D79CD132F5}" type="pres">
      <dgm:prSet presAssocID="{9561C8E1-4163-3B4E-9498-DDB2499EC307}" presName="level3hierChild" presStyleCnt="0"/>
      <dgm:spPr/>
    </dgm:pt>
    <dgm:pt modelId="{26D125E3-4626-5840-8411-69FFE50FE7C8}" type="pres">
      <dgm:prSet presAssocID="{86C8F608-6BE1-314C-8D25-76AC38B9225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0F4CB4D-493D-3347-8AA9-41DA9F3B4EEA}" type="pres">
      <dgm:prSet presAssocID="{86C8F608-6BE1-314C-8D25-76AC38B9225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89E43F8-7B87-1240-A194-7E82824C4F07}" type="pres">
      <dgm:prSet presAssocID="{A3A28076-0445-974D-997A-E12582914F0A}" presName="root2" presStyleCnt="0"/>
      <dgm:spPr/>
    </dgm:pt>
    <dgm:pt modelId="{AF113DC0-10C7-1F47-9785-26B0BC5FED8D}" type="pres">
      <dgm:prSet presAssocID="{A3A28076-0445-974D-997A-E12582914F0A}" presName="LevelTwoTextNode" presStyleLbl="node2" presStyleIdx="2" presStyleCnt="3" custScaleX="127928" custScaleY="115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BCFE1-C16A-5D44-B421-B817FF372E55}" type="pres">
      <dgm:prSet presAssocID="{A3A28076-0445-974D-997A-E12582914F0A}" presName="level3hierChild" presStyleCnt="0"/>
      <dgm:spPr/>
    </dgm:pt>
  </dgm:ptLst>
  <dgm:cxnLst>
    <dgm:cxn modelId="{9D9FB856-35AD-FF47-BF69-5778FF9637A4}" type="presOf" srcId="{AD86B806-A772-3842-B2D7-6262ACCA85FF}" destId="{C2DE90E0-6C8B-8046-A7AA-8FA8C600F9AC}" srcOrd="1" destOrd="0" presId="urn:microsoft.com/office/officeart/2008/layout/HorizontalMultiLevelHierarchy"/>
    <dgm:cxn modelId="{501E7417-A5D2-7D4A-9F7A-E464B4683CFD}" type="presOf" srcId="{86C8F608-6BE1-314C-8D25-76AC38B92251}" destId="{20F4CB4D-493D-3347-8AA9-41DA9F3B4EEA}" srcOrd="1" destOrd="0" presId="urn:microsoft.com/office/officeart/2008/layout/HorizontalMultiLevelHierarchy"/>
    <dgm:cxn modelId="{B3A281E3-8C33-C046-A971-2B0E1BB2E850}" type="presOf" srcId="{804621F6-915D-2D43-8873-B8DBD0B38FC3}" destId="{436D1700-8C27-E648-9E6B-8749DD67449B}" srcOrd="0" destOrd="0" presId="urn:microsoft.com/office/officeart/2008/layout/HorizontalMultiLevelHierarchy"/>
    <dgm:cxn modelId="{9D3FE761-D185-3545-A24D-1B87FDCBE09F}" type="presOf" srcId="{A3A28076-0445-974D-997A-E12582914F0A}" destId="{AF113DC0-10C7-1F47-9785-26B0BC5FED8D}" srcOrd="0" destOrd="0" presId="urn:microsoft.com/office/officeart/2008/layout/HorizontalMultiLevelHierarchy"/>
    <dgm:cxn modelId="{F70E1579-BDCD-744B-8069-1C3B4890F703}" srcId="{F46D2128-260A-A54D-9DBC-3EA59C157E18}" destId="{9561C8E1-4163-3B4E-9498-DDB2499EC307}" srcOrd="1" destOrd="0" parTransId="{AD86B806-A772-3842-B2D7-6262ACCA85FF}" sibTransId="{259E21C3-3058-9345-80B8-C78C70D681EB}"/>
    <dgm:cxn modelId="{29D77FD0-708D-6241-8550-8FFDAD9E4F19}" type="presOf" srcId="{F46D2128-260A-A54D-9DBC-3EA59C157E18}" destId="{22BEC4C4-68E9-304B-8E2E-71E87AAD89AF}" srcOrd="0" destOrd="0" presId="urn:microsoft.com/office/officeart/2008/layout/HorizontalMultiLevelHierarchy"/>
    <dgm:cxn modelId="{1367E1F9-A614-9C40-84CA-6E11D2AE4552}" type="presOf" srcId="{89C0927D-3E7E-ED4A-86EB-03AF0DE9EA5E}" destId="{AE00BDAD-E698-914A-B7CC-177BD8FD38DD}" srcOrd="0" destOrd="0" presId="urn:microsoft.com/office/officeart/2008/layout/HorizontalMultiLevelHierarchy"/>
    <dgm:cxn modelId="{FE917193-F15C-6447-B066-E1D616E4358D}" srcId="{F46D2128-260A-A54D-9DBC-3EA59C157E18}" destId="{81B94A82-C578-A94A-94FA-E7BF3F1E3F69}" srcOrd="0" destOrd="0" parTransId="{89C0927D-3E7E-ED4A-86EB-03AF0DE9EA5E}" sibTransId="{84877BEB-6121-5D44-9D49-DDEC0595F1DD}"/>
    <dgm:cxn modelId="{FE681B36-9E50-5248-A275-FA3F5514C61D}" srcId="{F46D2128-260A-A54D-9DBC-3EA59C157E18}" destId="{A3A28076-0445-974D-997A-E12582914F0A}" srcOrd="2" destOrd="0" parTransId="{86C8F608-6BE1-314C-8D25-76AC38B92251}" sibTransId="{A7E448FE-178C-E84B-9EA4-E885DA523D50}"/>
    <dgm:cxn modelId="{566F175F-87C0-9746-8466-F4F47E0765BD}" type="presOf" srcId="{AD86B806-A772-3842-B2D7-6262ACCA85FF}" destId="{17131E0D-1FB1-6F42-A0D4-00285AA8DB66}" srcOrd="0" destOrd="0" presId="urn:microsoft.com/office/officeart/2008/layout/HorizontalMultiLevelHierarchy"/>
    <dgm:cxn modelId="{90E7BCF3-528A-1F4B-BAD3-D2334E4BAE09}" type="presOf" srcId="{89C0927D-3E7E-ED4A-86EB-03AF0DE9EA5E}" destId="{C800EDBA-4087-0642-983A-56F0D51375A8}" srcOrd="1" destOrd="0" presId="urn:microsoft.com/office/officeart/2008/layout/HorizontalMultiLevelHierarchy"/>
    <dgm:cxn modelId="{DC37AE6D-ACE6-6F4A-98AE-7ED7008D76E5}" type="presOf" srcId="{86C8F608-6BE1-314C-8D25-76AC38B92251}" destId="{26D125E3-4626-5840-8411-69FFE50FE7C8}" srcOrd="0" destOrd="0" presId="urn:microsoft.com/office/officeart/2008/layout/HorizontalMultiLevelHierarchy"/>
    <dgm:cxn modelId="{5AE72A02-FD2F-1C45-8574-2C2DDF2DC1FC}" type="presOf" srcId="{81B94A82-C578-A94A-94FA-E7BF3F1E3F69}" destId="{1EFACAEC-4D1E-1742-B466-2E52DB15D543}" srcOrd="0" destOrd="0" presId="urn:microsoft.com/office/officeart/2008/layout/HorizontalMultiLevelHierarchy"/>
    <dgm:cxn modelId="{E16866D0-0504-894D-A719-4B4DEECEE3E0}" type="presOf" srcId="{9561C8E1-4163-3B4E-9498-DDB2499EC307}" destId="{886D7C90-EADD-0246-88A9-87B7E57822B7}" srcOrd="0" destOrd="0" presId="urn:microsoft.com/office/officeart/2008/layout/HorizontalMultiLevelHierarchy"/>
    <dgm:cxn modelId="{7072F9F7-591A-354D-9419-8221BEECFC3A}" srcId="{804621F6-915D-2D43-8873-B8DBD0B38FC3}" destId="{F46D2128-260A-A54D-9DBC-3EA59C157E18}" srcOrd="0" destOrd="0" parTransId="{D28DD168-04DD-514C-8D68-886312F4E417}" sibTransId="{AA576942-72B2-0E48-B61F-C8204ACF0DB4}"/>
    <dgm:cxn modelId="{0621EED8-3525-1B4A-8AA9-2DFB7B25AB27}" type="presParOf" srcId="{436D1700-8C27-E648-9E6B-8749DD67449B}" destId="{24F1E7E6-9849-344E-8A4C-E9202EEF39CC}" srcOrd="0" destOrd="0" presId="urn:microsoft.com/office/officeart/2008/layout/HorizontalMultiLevelHierarchy"/>
    <dgm:cxn modelId="{3BB0632F-34A4-7043-A50F-1378FC9C4709}" type="presParOf" srcId="{24F1E7E6-9849-344E-8A4C-E9202EEF39CC}" destId="{22BEC4C4-68E9-304B-8E2E-71E87AAD89AF}" srcOrd="0" destOrd="0" presId="urn:microsoft.com/office/officeart/2008/layout/HorizontalMultiLevelHierarchy"/>
    <dgm:cxn modelId="{E204A616-8654-8C4E-AAE1-3F0A79E25CF9}" type="presParOf" srcId="{24F1E7E6-9849-344E-8A4C-E9202EEF39CC}" destId="{F339017D-BF66-D146-9173-916DA1CA9462}" srcOrd="1" destOrd="0" presId="urn:microsoft.com/office/officeart/2008/layout/HorizontalMultiLevelHierarchy"/>
    <dgm:cxn modelId="{933D7790-CD24-274E-98D1-CF1453030381}" type="presParOf" srcId="{F339017D-BF66-D146-9173-916DA1CA9462}" destId="{AE00BDAD-E698-914A-B7CC-177BD8FD38DD}" srcOrd="0" destOrd="0" presId="urn:microsoft.com/office/officeart/2008/layout/HorizontalMultiLevelHierarchy"/>
    <dgm:cxn modelId="{8BDCB62C-536B-D649-BC2B-507B520584DE}" type="presParOf" srcId="{AE00BDAD-E698-914A-B7CC-177BD8FD38DD}" destId="{C800EDBA-4087-0642-983A-56F0D51375A8}" srcOrd="0" destOrd="0" presId="urn:microsoft.com/office/officeart/2008/layout/HorizontalMultiLevelHierarchy"/>
    <dgm:cxn modelId="{89D88027-CE2D-114A-953E-043DCB289B5A}" type="presParOf" srcId="{F339017D-BF66-D146-9173-916DA1CA9462}" destId="{5C5A7D2D-22F0-264F-B265-D61DA85E2479}" srcOrd="1" destOrd="0" presId="urn:microsoft.com/office/officeart/2008/layout/HorizontalMultiLevelHierarchy"/>
    <dgm:cxn modelId="{A6B720CE-F68C-E640-83F7-2765368242AC}" type="presParOf" srcId="{5C5A7D2D-22F0-264F-B265-D61DA85E2479}" destId="{1EFACAEC-4D1E-1742-B466-2E52DB15D543}" srcOrd="0" destOrd="0" presId="urn:microsoft.com/office/officeart/2008/layout/HorizontalMultiLevelHierarchy"/>
    <dgm:cxn modelId="{81CCF129-65B6-004B-BBAB-65228C9B7BE3}" type="presParOf" srcId="{5C5A7D2D-22F0-264F-B265-D61DA85E2479}" destId="{1E7FAEAD-E3B3-6343-AE41-ED7E8E70856A}" srcOrd="1" destOrd="0" presId="urn:microsoft.com/office/officeart/2008/layout/HorizontalMultiLevelHierarchy"/>
    <dgm:cxn modelId="{8BB69DEB-51CC-9D41-9F3C-AC86A9ABF601}" type="presParOf" srcId="{F339017D-BF66-D146-9173-916DA1CA9462}" destId="{17131E0D-1FB1-6F42-A0D4-00285AA8DB66}" srcOrd="2" destOrd="0" presId="urn:microsoft.com/office/officeart/2008/layout/HorizontalMultiLevelHierarchy"/>
    <dgm:cxn modelId="{669EC27B-00E9-FA4E-B022-8986275D7F42}" type="presParOf" srcId="{17131E0D-1FB1-6F42-A0D4-00285AA8DB66}" destId="{C2DE90E0-6C8B-8046-A7AA-8FA8C600F9AC}" srcOrd="0" destOrd="0" presId="urn:microsoft.com/office/officeart/2008/layout/HorizontalMultiLevelHierarchy"/>
    <dgm:cxn modelId="{277CEC00-0040-2741-98A2-8AA117B6B05D}" type="presParOf" srcId="{F339017D-BF66-D146-9173-916DA1CA9462}" destId="{FB7E74D1-D1C5-6046-9F79-BA717C2A323A}" srcOrd="3" destOrd="0" presId="urn:microsoft.com/office/officeart/2008/layout/HorizontalMultiLevelHierarchy"/>
    <dgm:cxn modelId="{A97B5A64-83EC-B648-BFEB-16BC91294E01}" type="presParOf" srcId="{FB7E74D1-D1C5-6046-9F79-BA717C2A323A}" destId="{886D7C90-EADD-0246-88A9-87B7E57822B7}" srcOrd="0" destOrd="0" presId="urn:microsoft.com/office/officeart/2008/layout/HorizontalMultiLevelHierarchy"/>
    <dgm:cxn modelId="{B6261ADB-1993-1D42-9700-B4472522A263}" type="presParOf" srcId="{FB7E74D1-D1C5-6046-9F79-BA717C2A323A}" destId="{047655CE-36E1-0D46-B5FE-12D79CD132F5}" srcOrd="1" destOrd="0" presId="urn:microsoft.com/office/officeart/2008/layout/HorizontalMultiLevelHierarchy"/>
    <dgm:cxn modelId="{5C1F28AB-D831-D846-B79F-F0A0FCCA60AB}" type="presParOf" srcId="{F339017D-BF66-D146-9173-916DA1CA9462}" destId="{26D125E3-4626-5840-8411-69FFE50FE7C8}" srcOrd="4" destOrd="0" presId="urn:microsoft.com/office/officeart/2008/layout/HorizontalMultiLevelHierarchy"/>
    <dgm:cxn modelId="{EE44ADF3-2B56-5249-ACB7-45E01AEB400B}" type="presParOf" srcId="{26D125E3-4626-5840-8411-69FFE50FE7C8}" destId="{20F4CB4D-493D-3347-8AA9-41DA9F3B4EEA}" srcOrd="0" destOrd="0" presId="urn:microsoft.com/office/officeart/2008/layout/HorizontalMultiLevelHierarchy"/>
    <dgm:cxn modelId="{DE3519A4-F438-8146-BC57-A5D76C3D1C7A}" type="presParOf" srcId="{F339017D-BF66-D146-9173-916DA1CA9462}" destId="{589E43F8-7B87-1240-A194-7E82824C4F07}" srcOrd="5" destOrd="0" presId="urn:microsoft.com/office/officeart/2008/layout/HorizontalMultiLevelHierarchy"/>
    <dgm:cxn modelId="{A0C26879-E7B8-C046-BA72-162B29CADF64}" type="presParOf" srcId="{589E43F8-7B87-1240-A194-7E82824C4F07}" destId="{AF113DC0-10C7-1F47-9785-26B0BC5FED8D}" srcOrd="0" destOrd="0" presId="urn:microsoft.com/office/officeart/2008/layout/HorizontalMultiLevelHierarchy"/>
    <dgm:cxn modelId="{F8DCF8B8-D143-3546-A23D-9433CF703F5D}" type="presParOf" srcId="{589E43F8-7B87-1240-A194-7E82824C4F07}" destId="{50BBCFE1-C16A-5D44-B421-B817FF372E55}" srcOrd="1" destOrd="0" presId="urn:microsoft.com/office/officeart/2008/layout/HorizontalMultiLevelHierarchy"/>
  </dgm:cxnLst>
  <dgm:bg>
    <a:effectLst>
      <a:outerShdw blurRad="50800" dist="38100" dir="2700000" algn="tl" rotWithShape="0">
        <a:srgbClr val="000000">
          <a:alpha val="43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0D26C-CF10-CC40-B225-822754ACE9FA}">
      <dsp:nvSpPr>
        <dsp:cNvPr id="0" name=""/>
        <dsp:cNvSpPr/>
      </dsp:nvSpPr>
      <dsp:spPr>
        <a:xfrm>
          <a:off x="2277986" y="436486"/>
          <a:ext cx="2987826" cy="2987826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5027D-74DA-824E-9F06-5A125F15512E}">
      <dsp:nvSpPr>
        <dsp:cNvPr id="0" name=""/>
        <dsp:cNvSpPr/>
      </dsp:nvSpPr>
      <dsp:spPr>
        <a:xfrm>
          <a:off x="2277986" y="436486"/>
          <a:ext cx="2987826" cy="2987826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8891A-E795-6249-A457-DE72DF3EE212}">
      <dsp:nvSpPr>
        <dsp:cNvPr id="0" name=""/>
        <dsp:cNvSpPr/>
      </dsp:nvSpPr>
      <dsp:spPr>
        <a:xfrm>
          <a:off x="2277986" y="436486"/>
          <a:ext cx="2987826" cy="2987826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B23A6-ACBE-0045-9E88-2F42535E890E}">
      <dsp:nvSpPr>
        <dsp:cNvPr id="0" name=""/>
        <dsp:cNvSpPr/>
      </dsp:nvSpPr>
      <dsp:spPr>
        <a:xfrm>
          <a:off x="2277986" y="436486"/>
          <a:ext cx="2987826" cy="2987826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30FC74-8FB2-2347-A8F3-4B3D97C3B1BC}">
      <dsp:nvSpPr>
        <dsp:cNvPr id="0" name=""/>
        <dsp:cNvSpPr/>
      </dsp:nvSpPr>
      <dsp:spPr>
        <a:xfrm>
          <a:off x="2277986" y="436486"/>
          <a:ext cx="2987826" cy="2987826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CF4F6-1CD7-C641-B6A9-3003FCD192F8}">
      <dsp:nvSpPr>
        <dsp:cNvPr id="0" name=""/>
        <dsp:cNvSpPr/>
      </dsp:nvSpPr>
      <dsp:spPr>
        <a:xfrm>
          <a:off x="2277986" y="436486"/>
          <a:ext cx="2987826" cy="2987826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8A4BA9-34DD-1749-9F64-101CED6C8F65}">
      <dsp:nvSpPr>
        <dsp:cNvPr id="0" name=""/>
        <dsp:cNvSpPr/>
      </dsp:nvSpPr>
      <dsp:spPr>
        <a:xfrm>
          <a:off x="3017516" y="1491484"/>
          <a:ext cx="1508767" cy="87783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Colorado Coalition</a:t>
          </a:r>
          <a:endParaRPr lang="en-US" sz="1900" kern="1200" dirty="0"/>
        </a:p>
      </dsp:txBody>
      <dsp:txXfrm>
        <a:off x="3238470" y="1620039"/>
        <a:ext cx="1066859" cy="620720"/>
      </dsp:txXfrm>
    </dsp:sp>
    <dsp:sp modelId="{A903C1BE-6689-3440-B1D9-E5FDF51F7CB0}">
      <dsp:nvSpPr>
        <dsp:cNvPr id="0" name=""/>
        <dsp:cNvSpPr/>
      </dsp:nvSpPr>
      <dsp:spPr>
        <a:xfrm>
          <a:off x="3017104" y="31936"/>
          <a:ext cx="1509590" cy="87667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Xcel Energy</a:t>
          </a:r>
          <a:endParaRPr lang="en-US" sz="1200" kern="1200" dirty="0"/>
        </a:p>
      </dsp:txBody>
      <dsp:txXfrm>
        <a:off x="3238178" y="160322"/>
        <a:ext cx="1067442" cy="619903"/>
      </dsp:txXfrm>
    </dsp:sp>
    <dsp:sp modelId="{60A335CF-649D-D746-B4A1-2DDE382BB068}">
      <dsp:nvSpPr>
        <dsp:cNvPr id="0" name=""/>
        <dsp:cNvSpPr/>
      </dsp:nvSpPr>
      <dsp:spPr>
        <a:xfrm>
          <a:off x="4281610" y="761999"/>
          <a:ext cx="1509590" cy="87667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Atmos</a:t>
          </a:r>
          <a:endParaRPr lang="en-US" sz="1200" kern="1200" dirty="0"/>
        </a:p>
      </dsp:txBody>
      <dsp:txXfrm>
        <a:off x="4502684" y="890385"/>
        <a:ext cx="1067442" cy="619903"/>
      </dsp:txXfrm>
    </dsp:sp>
    <dsp:sp modelId="{D4915392-587A-7641-B80E-0AF069214FCD}">
      <dsp:nvSpPr>
        <dsp:cNvPr id="0" name=""/>
        <dsp:cNvSpPr/>
      </dsp:nvSpPr>
      <dsp:spPr>
        <a:xfrm>
          <a:off x="4281610" y="2222124"/>
          <a:ext cx="1509590" cy="87667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Black Hills</a:t>
          </a:r>
          <a:endParaRPr lang="en-US" sz="1200" kern="1200" dirty="0"/>
        </a:p>
      </dsp:txBody>
      <dsp:txXfrm>
        <a:off x="4502684" y="2350510"/>
        <a:ext cx="1067442" cy="619903"/>
      </dsp:txXfrm>
    </dsp:sp>
    <dsp:sp modelId="{A52E7877-39A3-4643-BC14-95FDFFB54D3D}">
      <dsp:nvSpPr>
        <dsp:cNvPr id="0" name=""/>
        <dsp:cNvSpPr/>
      </dsp:nvSpPr>
      <dsp:spPr>
        <a:xfrm>
          <a:off x="3017104" y="2952187"/>
          <a:ext cx="1509590" cy="87667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Commission Staff</a:t>
          </a:r>
          <a:endParaRPr lang="en-US" sz="1200" kern="1200" dirty="0"/>
        </a:p>
      </dsp:txBody>
      <dsp:txXfrm>
        <a:off x="3238178" y="3080573"/>
        <a:ext cx="1067442" cy="619903"/>
      </dsp:txXfrm>
    </dsp:sp>
    <dsp:sp modelId="{792D67AD-A0D8-7749-829B-92EF8C30188E}">
      <dsp:nvSpPr>
        <dsp:cNvPr id="0" name=""/>
        <dsp:cNvSpPr/>
      </dsp:nvSpPr>
      <dsp:spPr>
        <a:xfrm>
          <a:off x="1752599" y="2222124"/>
          <a:ext cx="1509590" cy="87667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Energy Outreach Colorado</a:t>
          </a:r>
          <a:endParaRPr lang="en-US" sz="1200" kern="1200" dirty="0"/>
        </a:p>
      </dsp:txBody>
      <dsp:txXfrm>
        <a:off x="1973673" y="2350510"/>
        <a:ext cx="1067442" cy="619903"/>
      </dsp:txXfrm>
    </dsp:sp>
    <dsp:sp modelId="{4A031C9F-B4A9-7344-BBFE-3E768AC05916}">
      <dsp:nvSpPr>
        <dsp:cNvPr id="0" name=""/>
        <dsp:cNvSpPr/>
      </dsp:nvSpPr>
      <dsp:spPr>
        <a:xfrm>
          <a:off x="1752599" y="761999"/>
          <a:ext cx="1509590" cy="87667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Energy Assistance/Weatherization</a:t>
          </a:r>
          <a:endParaRPr lang="en-US" sz="1200" kern="1200" dirty="0"/>
        </a:p>
      </dsp:txBody>
      <dsp:txXfrm>
        <a:off x="1973673" y="890385"/>
        <a:ext cx="1067442" cy="619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125E3-4626-5840-8411-69FFE50FE7C8}">
      <dsp:nvSpPr>
        <dsp:cNvPr id="0" name=""/>
        <dsp:cNvSpPr/>
      </dsp:nvSpPr>
      <dsp:spPr>
        <a:xfrm>
          <a:off x="1991869" y="1816100"/>
          <a:ext cx="452717" cy="966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358" y="0"/>
              </a:lnTo>
              <a:lnTo>
                <a:pt x="226358" y="966662"/>
              </a:lnTo>
              <a:lnTo>
                <a:pt x="452717" y="96666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1542" y="2272745"/>
        <a:ext cx="53371" cy="53371"/>
      </dsp:txXfrm>
    </dsp:sp>
    <dsp:sp modelId="{17131E0D-1FB1-6F42-A0D4-00285AA8DB66}">
      <dsp:nvSpPr>
        <dsp:cNvPr id="0" name=""/>
        <dsp:cNvSpPr/>
      </dsp:nvSpPr>
      <dsp:spPr>
        <a:xfrm>
          <a:off x="1991869" y="1770380"/>
          <a:ext cx="452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717" y="4572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6910" y="1804782"/>
        <a:ext cx="22635" cy="22635"/>
      </dsp:txXfrm>
    </dsp:sp>
    <dsp:sp modelId="{AE00BDAD-E698-914A-B7CC-177BD8FD38DD}">
      <dsp:nvSpPr>
        <dsp:cNvPr id="0" name=""/>
        <dsp:cNvSpPr/>
      </dsp:nvSpPr>
      <dsp:spPr>
        <a:xfrm>
          <a:off x="1991869" y="849437"/>
          <a:ext cx="452717" cy="966662"/>
        </a:xfrm>
        <a:custGeom>
          <a:avLst/>
          <a:gdLst/>
          <a:ahLst/>
          <a:cxnLst/>
          <a:rect l="0" t="0" r="0" b="0"/>
          <a:pathLst>
            <a:path>
              <a:moveTo>
                <a:pt x="0" y="966662"/>
              </a:moveTo>
              <a:lnTo>
                <a:pt x="226358" y="966662"/>
              </a:lnTo>
              <a:lnTo>
                <a:pt x="226358" y="0"/>
              </a:lnTo>
              <a:lnTo>
                <a:pt x="452717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1542" y="1306083"/>
        <a:ext cx="53371" cy="53371"/>
      </dsp:txXfrm>
    </dsp:sp>
    <dsp:sp modelId="{22BEC4C4-68E9-304B-8E2E-71E87AAD89AF}">
      <dsp:nvSpPr>
        <dsp:cNvPr id="0" name=""/>
        <dsp:cNvSpPr/>
      </dsp:nvSpPr>
      <dsp:spPr>
        <a:xfrm rot="16200000">
          <a:off x="262506" y="1471041"/>
          <a:ext cx="2768608" cy="6901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Xcel Energy</a:t>
          </a:r>
          <a:endParaRPr lang="en-US" sz="2000" kern="1200" dirty="0"/>
        </a:p>
      </dsp:txBody>
      <dsp:txXfrm>
        <a:off x="262506" y="1471041"/>
        <a:ext cx="2768608" cy="690118"/>
      </dsp:txXfrm>
    </dsp:sp>
    <dsp:sp modelId="{1EFACAEC-4D1E-1742-B466-2E52DB15D543}">
      <dsp:nvSpPr>
        <dsp:cNvPr id="0" name=""/>
        <dsp:cNvSpPr/>
      </dsp:nvSpPr>
      <dsp:spPr>
        <a:xfrm>
          <a:off x="2444586" y="452371"/>
          <a:ext cx="2895761" cy="7941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Community Action groups</a:t>
          </a:r>
          <a:endParaRPr lang="en-US" sz="2000" kern="1200" dirty="0"/>
        </a:p>
      </dsp:txBody>
      <dsp:txXfrm>
        <a:off x="2444586" y="452371"/>
        <a:ext cx="2895761" cy="794132"/>
      </dsp:txXfrm>
    </dsp:sp>
    <dsp:sp modelId="{886D7C90-EADD-0246-88A9-87B7E57822B7}">
      <dsp:nvSpPr>
        <dsp:cNvPr id="0" name=""/>
        <dsp:cNvSpPr/>
      </dsp:nvSpPr>
      <dsp:spPr>
        <a:xfrm>
          <a:off x="2444586" y="1419033"/>
          <a:ext cx="2895761" cy="7941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Chronic Care Collaborative</a:t>
          </a:r>
          <a:endParaRPr lang="en-US" sz="2000" kern="1200" dirty="0"/>
        </a:p>
      </dsp:txBody>
      <dsp:txXfrm>
        <a:off x="2444586" y="1419033"/>
        <a:ext cx="2895761" cy="794132"/>
      </dsp:txXfrm>
    </dsp:sp>
    <dsp:sp modelId="{AF113DC0-10C7-1F47-9785-26B0BC5FED8D}">
      <dsp:nvSpPr>
        <dsp:cNvPr id="0" name=""/>
        <dsp:cNvSpPr/>
      </dsp:nvSpPr>
      <dsp:spPr>
        <a:xfrm>
          <a:off x="2444586" y="2385695"/>
          <a:ext cx="2895761" cy="7941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Energy Cents Coalition</a:t>
          </a:r>
          <a:endParaRPr lang="en-US" sz="2000" kern="1200" dirty="0"/>
        </a:p>
      </dsp:txBody>
      <dsp:txXfrm>
        <a:off x="2444586" y="2385695"/>
        <a:ext cx="2895761" cy="794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183D-9F66-4691-AABB-1CB422A3E16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FB6E-7116-44DA-9184-02E5E6C9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4E706A-5310-4F58-816D-B9663BDF1DF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414010-A5E8-40F7-B610-FD89FDC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Coalitions</a:t>
            </a:r>
            <a:r>
              <a:rPr lang="en-US" baseline="0" dirty="0" smtClean="0"/>
              <a:t> can work --- Based on my experiences, I know this is not a myth. Some benefits I’ve seen: </a:t>
            </a:r>
            <a:r>
              <a:rPr lang="en-US" dirty="0" smtClean="0"/>
              <a:t>Increase customer advocacy;</a:t>
            </a:r>
            <a:r>
              <a:rPr lang="en-US" baseline="0" dirty="0" smtClean="0"/>
              <a:t> </a:t>
            </a:r>
            <a:r>
              <a:rPr lang="en-US" dirty="0" smtClean="0"/>
              <a:t>Cost savings to company</a:t>
            </a:r>
            <a:r>
              <a:rPr lang="en-US" baseline="0" dirty="0" smtClean="0"/>
              <a:t> through a r</a:t>
            </a:r>
            <a:r>
              <a:rPr lang="en-US" dirty="0" smtClean="0"/>
              <a:t>equest and obtaining additional funds for program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00200"/>
            <a:ext cx="6019800" cy="514350"/>
          </a:xfrm>
        </p:spPr>
        <p:txBody>
          <a:bodyPr anchor="ctr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343150"/>
            <a:ext cx="6019800" cy="514350"/>
          </a:xfr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086100"/>
            <a:ext cx="6019800" cy="514350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533744" y="971550"/>
            <a:ext cx="0" cy="28242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468630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6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04800" y="1257300"/>
            <a:ext cx="8534400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4263" indent="-169863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41463" indent="-169863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998663" indent="-169863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389116"/>
            <a:ext cx="7162800" cy="6586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="0" cap="none" baseline="0">
                <a:solidFill>
                  <a:srgbClr val="D81E0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53633" y="15951"/>
            <a:ext cx="5334000" cy="163475"/>
          </a:xfrm>
        </p:spPr>
        <p:txBody>
          <a:bodyPr anchor="ctr"/>
          <a:lstStyle>
            <a:lvl1pPr marL="0" indent="0" algn="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468630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5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3633" y="15951"/>
            <a:ext cx="5334000" cy="163475"/>
          </a:xfrm>
        </p:spPr>
        <p:txBody>
          <a:bodyPr anchor="ctr"/>
          <a:lstStyle>
            <a:lvl1pPr marL="0" indent="0" algn="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543050"/>
            <a:ext cx="9144000" cy="2000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381000">
              <a:schemeClr val="tx1">
                <a:lumMod val="75000"/>
                <a:lumOff val="25000"/>
                <a:alpha val="6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14550"/>
            <a:ext cx="8534400" cy="800100"/>
          </a:xfrm>
          <a:ln>
            <a:noFill/>
          </a:ln>
        </p:spPr>
        <p:txBody>
          <a:bodyPr anchor="ctr" anchorCtr="0">
            <a:noAutofit/>
          </a:bodyPr>
          <a:lstStyle>
            <a:lvl1pPr algn="ctr">
              <a:defRPr sz="2800" b="1" cap="none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Section / Chapter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04800" y="1257300"/>
            <a:ext cx="8534400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4263" indent="-169863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41463" indent="-169863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998663" indent="-169863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389116"/>
            <a:ext cx="8534400" cy="6586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="0" cap="none" baseline="0">
                <a:solidFill>
                  <a:srgbClr val="D81E0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53633" y="15951"/>
            <a:ext cx="5334000" cy="163475"/>
          </a:xfrm>
        </p:spPr>
        <p:txBody>
          <a:bodyPr anchor="ctr"/>
          <a:lstStyle>
            <a:lvl1pPr marL="0" indent="0" algn="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468630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12916"/>
            <a:ext cx="8610600" cy="658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1038002"/>
            <a:ext cx="8534401" cy="3476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468630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5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baseline="0">
          <a:solidFill>
            <a:srgbClr val="D81E05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0563" indent="-2333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Building an Effective Coalition in Your State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2495550"/>
            <a:ext cx="6019800" cy="514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Andrew Hawkins, Xcel Energy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NEUAC 2019 Conference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6"/>
          <a:stretch/>
        </p:blipFill>
        <p:spPr>
          <a:xfrm>
            <a:off x="6543675" y="1009650"/>
            <a:ext cx="26003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04950"/>
            <a:ext cx="4495800" cy="3371850"/>
          </a:xfrm>
        </p:spPr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Colorado medical exemption</a:t>
            </a:r>
          </a:p>
          <a:p>
            <a:pPr lvl="1"/>
            <a:r>
              <a:rPr lang="en-US" dirty="0"/>
              <a:t>Rate case positive </a:t>
            </a:r>
            <a:r>
              <a:rPr lang="en-US" dirty="0" smtClean="0"/>
              <a:t>feedback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Created program for medical/seniors</a:t>
            </a:r>
          </a:p>
          <a:p>
            <a:pPr lvl="1"/>
            <a:r>
              <a:rPr lang="en-US" dirty="0" smtClean="0"/>
              <a:t>Chronic Care Collaborative </a:t>
            </a:r>
          </a:p>
          <a:p>
            <a:pPr lvl="1"/>
            <a:r>
              <a:rPr lang="en-US" dirty="0" smtClean="0"/>
              <a:t>Paid internship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9116"/>
            <a:ext cx="7315200" cy="1039634"/>
          </a:xfrm>
        </p:spPr>
        <p:txBody>
          <a:bodyPr/>
          <a:lstStyle/>
          <a:p>
            <a:r>
              <a:rPr lang="en-US" dirty="0" smtClean="0"/>
              <a:t>Strengthen Existing and Form New Partnerships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title="Handshake between two peop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8242" r="18580" b="6868"/>
          <a:stretch/>
        </p:blipFill>
        <p:spPr>
          <a:xfrm>
            <a:off x="4937760" y="1280160"/>
            <a:ext cx="3910022" cy="3310128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4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9116"/>
            <a:ext cx="7543800" cy="734834"/>
          </a:xfrm>
        </p:spPr>
        <p:txBody>
          <a:bodyPr/>
          <a:lstStyle/>
          <a:p>
            <a:r>
              <a:rPr lang="en-US" dirty="0" smtClean="0"/>
              <a:t>Example of Xcel Energy’s Partnerships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Diagram 9" descr="Community Action groups; Chronic Care Collaborative; Energy Cents Coalition" title="Excel Energy and three of there partners"/>
          <p:cNvGraphicFramePr/>
          <p:nvPr>
            <p:extLst>
              <p:ext uri="{D42A27DB-BD31-4B8C-83A1-F6EECF244321}">
                <p14:modId xmlns:p14="http://schemas.microsoft.com/office/powerpoint/2010/main" val="1985749191"/>
              </p:ext>
            </p:extLst>
          </p:nvPr>
        </p:nvGraphicFramePr>
        <p:xfrm>
          <a:off x="533400" y="1047750"/>
          <a:ext cx="66421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6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$28 Million in available Bill Payment Assistance to Seniors, Medical need and low income households.</a:t>
            </a:r>
          </a:p>
          <a:p>
            <a:r>
              <a:rPr lang="en-US" dirty="0" smtClean="0"/>
              <a:t>In 2018 into Xcel enrolled all eligible LEAP households in Colorado and Minnesota onto the companies programs due to these relationships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Coalitions do work, utilities are not the bad guy</a:t>
            </a:r>
          </a:p>
          <a:p>
            <a:r>
              <a:rPr lang="en-US" dirty="0" smtClean="0"/>
              <a:t> I’d be looking to execute a strategy that included having all parties at the table, meeting regularly and working to strengthen and build new connections.</a:t>
            </a:r>
          </a:p>
          <a:p>
            <a:r>
              <a:rPr lang="en-US" dirty="0"/>
              <a:t>In your state, are all parties involved? If so, how regularly do you meet? How are your partnerships going?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09750"/>
            <a:ext cx="8534400" cy="25336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What are your questions?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62149"/>
            <a:ext cx="4495800" cy="8652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4800" y="4686300"/>
            <a:ext cx="2133600" cy="273844"/>
          </a:xfrm>
        </p:spPr>
        <p:txBody>
          <a:bodyPr/>
          <a:lstStyle/>
          <a:p>
            <a:fld id="{396272A9-6FE0-4626-AEC7-32312B63510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53312"/>
            <a:ext cx="8458200" cy="2762250"/>
          </a:xfrm>
        </p:spPr>
        <p:txBody>
          <a:bodyPr/>
          <a:lstStyle/>
          <a:p>
            <a:r>
              <a:rPr lang="en-US" dirty="0" smtClean="0"/>
              <a:t>My background and company</a:t>
            </a:r>
          </a:p>
          <a:p>
            <a:r>
              <a:rPr lang="en-US" dirty="0" smtClean="0"/>
              <a:t>Effective coalitions are not a myth</a:t>
            </a:r>
          </a:p>
          <a:p>
            <a:r>
              <a:rPr lang="en-US" dirty="0" smtClean="0"/>
              <a:t>Building a coalition strategy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answers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Andrew Hawki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2568" b="13784"/>
          <a:stretch/>
        </p:blipFill>
        <p:spPr>
          <a:xfrm>
            <a:off x="4937760" y="1280160"/>
            <a:ext cx="3907502" cy="3313310"/>
          </a:xfrm>
          <a:prstGeom prst="rect">
            <a:avLst/>
          </a:prstGeom>
          <a:ln>
            <a:noFill/>
          </a:ln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00150"/>
            <a:ext cx="4114800" cy="3200400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en-US" dirty="0" smtClean="0"/>
              <a:t>Started at Xcel Energy in 2001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10 + years experience with energy assistance and low income household programs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Outside of work, you’ll likely see me watching or playing hockey</a:t>
            </a:r>
            <a:r>
              <a:rPr lang="en-US" dirty="0"/>
              <a:t>, golf and </a:t>
            </a:r>
            <a:r>
              <a:rPr lang="en-US" dirty="0" smtClean="0"/>
              <a:t>tennis.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rth Dakota, South Dakota, Minnesota, Wisconsin, Michigan, Colorado, New Mexico, Texas" title="The eight states Xcel Energy serv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05" y="514350"/>
            <a:ext cx="3748895" cy="4495800"/>
          </a:xfrm>
          <a:prstGeom prst="rect">
            <a:avLst/>
          </a:prstGeom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47750"/>
            <a:ext cx="5105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D81E05"/>
                </a:solidFill>
                <a:latin typeface="+mj-lt"/>
              </a:rPr>
              <a:t>Serving eight states</a:t>
            </a:r>
          </a:p>
          <a:p>
            <a:pPr indent="-265176">
              <a:spcBef>
                <a:spcPts val="0"/>
              </a:spcBef>
              <a:buClrTx/>
            </a:pPr>
            <a:r>
              <a:rPr lang="en-US" sz="2200" dirty="0" smtClean="0">
                <a:solidFill>
                  <a:srgbClr val="D81E05"/>
                </a:solidFill>
                <a:latin typeface="+mn-lt"/>
              </a:rPr>
              <a:t>3.6 million electricity customers</a:t>
            </a:r>
          </a:p>
          <a:p>
            <a:pPr indent="-265176">
              <a:spcBef>
                <a:spcPts val="0"/>
              </a:spcBef>
              <a:buClrTx/>
            </a:pPr>
            <a:r>
              <a:rPr lang="en-US" sz="2200" dirty="0" smtClean="0">
                <a:solidFill>
                  <a:srgbClr val="D81E05"/>
                </a:solidFill>
                <a:latin typeface="+mn-lt"/>
              </a:rPr>
              <a:t>2 million natural gas customers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9116"/>
            <a:ext cx="5715000" cy="658634"/>
          </a:xfrm>
        </p:spPr>
        <p:txBody>
          <a:bodyPr/>
          <a:lstStyle/>
          <a:p>
            <a:r>
              <a:rPr lang="en-US" dirty="0" smtClean="0"/>
              <a:t>Xcel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495550"/>
            <a:ext cx="4191000" cy="2209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9" name="TextBox 8" descr="Wind energy; Energy efficiency; Carbon emissions reductions; Innovative technology; Storm restoration" title="Nationally recognized leader"/>
          <p:cNvSpPr txBox="1"/>
          <p:nvPr/>
        </p:nvSpPr>
        <p:spPr>
          <a:xfrm>
            <a:off x="381000" y="2343150"/>
            <a:ext cx="4191000" cy="2209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1600" dist="101600" dir="2700000" algn="tl" rotWithShape="0">
              <a:schemeClr val="tx1">
                <a:lumMod val="95000"/>
                <a:lumOff val="5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sz="2600" b="1" dirty="0" smtClean="0">
                <a:latin typeface="+mj-lt"/>
                <a:cs typeface="Arial"/>
              </a:rPr>
              <a:t>Nationally </a:t>
            </a:r>
            <a:r>
              <a:rPr lang="en-US" sz="2600" b="1" dirty="0">
                <a:latin typeface="+mj-lt"/>
                <a:cs typeface="Arial"/>
              </a:rPr>
              <a:t>recognized leader: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Wind energy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Energy efficiency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Carbon emissions reductions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Innovative technology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Storm </a:t>
            </a:r>
            <a:r>
              <a:rPr lang="en-US" sz="2400" dirty="0" smtClean="0">
                <a:latin typeface="Arial"/>
                <a:cs typeface="Arial"/>
              </a:rPr>
              <a:t>restoration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6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00150"/>
            <a:ext cx="4267200" cy="3524250"/>
          </a:xfrm>
        </p:spPr>
        <p:txBody>
          <a:bodyPr/>
          <a:lstStyle/>
          <a:p>
            <a:r>
              <a:rPr lang="en-US" dirty="0"/>
              <a:t>Coalitions can work </a:t>
            </a:r>
            <a:r>
              <a:rPr lang="en-US" dirty="0" smtClean="0"/>
              <a:t>and help build </a:t>
            </a:r>
            <a:r>
              <a:rPr lang="en-US" dirty="0"/>
              <a:t>trust</a:t>
            </a:r>
          </a:p>
          <a:p>
            <a:r>
              <a:rPr lang="en-US" dirty="0" smtClean="0"/>
              <a:t>Utility companies have </a:t>
            </a:r>
            <a:r>
              <a:rPr lang="en-US" dirty="0"/>
              <a:t>resources and staff willing to be a </a:t>
            </a:r>
            <a:r>
              <a:rPr lang="en-US" dirty="0" smtClean="0"/>
              <a:t>partner</a:t>
            </a:r>
          </a:p>
          <a:p>
            <a:r>
              <a:rPr lang="en-US" dirty="0" smtClean="0"/>
              <a:t>Coalitions benefit:</a:t>
            </a:r>
          </a:p>
          <a:p>
            <a:pPr lvl="1"/>
            <a:r>
              <a:rPr lang="en-US" dirty="0" smtClean="0"/>
              <a:t> Households in need</a:t>
            </a:r>
          </a:p>
          <a:p>
            <a:pPr lvl="1"/>
            <a:r>
              <a:rPr lang="en-US" dirty="0" smtClean="0"/>
              <a:t> Community partners</a:t>
            </a:r>
          </a:p>
          <a:p>
            <a:pPr lvl="1"/>
            <a:r>
              <a:rPr lang="en-US" dirty="0" smtClean="0"/>
              <a:t>Utilities, Government and Regulators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Coalitions Are Not a Myth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people-3152585_960_720.jpg" title="Eight hands stacked on top of one anoth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9289" r="16575" b="6148"/>
          <a:stretch/>
        </p:blipFill>
        <p:spPr>
          <a:xfrm>
            <a:off x="4937760" y="1280160"/>
            <a:ext cx="3903705" cy="331012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3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Hands holding a Rubic cub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3" b="21038"/>
          <a:stretch/>
        </p:blipFill>
        <p:spPr>
          <a:xfrm flipH="1">
            <a:off x="4937760" y="1280160"/>
            <a:ext cx="3974332" cy="331012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57300"/>
            <a:ext cx="3959352" cy="3086100"/>
          </a:xfrm>
        </p:spPr>
        <p:txBody>
          <a:bodyPr/>
          <a:lstStyle/>
          <a:p>
            <a:r>
              <a:rPr lang="en-US" dirty="0" smtClean="0"/>
              <a:t>A three-part strategy:</a:t>
            </a:r>
          </a:p>
          <a:p>
            <a:pPr lvl="1"/>
            <a:r>
              <a:rPr lang="en-US" dirty="0" smtClean="0"/>
              <a:t>Get everyone at the same table | Get all parties involved</a:t>
            </a:r>
          </a:p>
          <a:p>
            <a:pPr lvl="1"/>
            <a:r>
              <a:rPr lang="en-US" dirty="0" smtClean="0"/>
              <a:t>Conduct regular meetings</a:t>
            </a:r>
          </a:p>
          <a:p>
            <a:pPr lvl="1"/>
            <a:r>
              <a:rPr lang="en-US" dirty="0" smtClean="0"/>
              <a:t>Strengthen </a:t>
            </a:r>
            <a:r>
              <a:rPr lang="en-US" dirty="0"/>
              <a:t>existing </a:t>
            </a:r>
            <a:r>
              <a:rPr lang="en-US" dirty="0" smtClean="0"/>
              <a:t>and form new partnerships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Effective Coalition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57300"/>
            <a:ext cx="4191000" cy="3086100"/>
          </a:xfrm>
        </p:spPr>
        <p:txBody>
          <a:bodyPr/>
          <a:lstStyle/>
          <a:p>
            <a:r>
              <a:rPr lang="en-US" dirty="0" smtClean="0"/>
              <a:t>Who to invite?</a:t>
            </a:r>
          </a:p>
          <a:p>
            <a:r>
              <a:rPr lang="en-US" dirty="0" smtClean="0"/>
              <a:t>How do you determine?</a:t>
            </a:r>
          </a:p>
          <a:p>
            <a:r>
              <a:rPr lang="en-US" dirty="0" smtClean="0"/>
              <a:t>Example: Colorado Coalition utility stakeholder group</a:t>
            </a:r>
          </a:p>
          <a:p>
            <a:r>
              <a:rPr lang="en-US" dirty="0" smtClean="0"/>
              <a:t>Results: </a:t>
            </a:r>
          </a:p>
          <a:p>
            <a:pPr lvl="1"/>
            <a:r>
              <a:rPr lang="en-US" dirty="0" smtClean="0"/>
              <a:t>Enacted rule changes</a:t>
            </a:r>
          </a:p>
          <a:p>
            <a:pPr lvl="1"/>
            <a:r>
              <a:rPr lang="en-US" dirty="0" smtClean="0"/>
              <a:t>Streamlined reporting</a:t>
            </a:r>
          </a:p>
          <a:p>
            <a:pPr lvl="1"/>
            <a:r>
              <a:rPr lang="en-US" dirty="0" smtClean="0"/>
              <a:t>Efficiencies for enrollment and weatherization programs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All Parties Involved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title="Four people holding a piece of a puzzle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1560" r="16225" b="2333"/>
          <a:stretch/>
        </p:blipFill>
        <p:spPr>
          <a:xfrm>
            <a:off x="4937760" y="1280160"/>
            <a:ext cx="3910022" cy="3310128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4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6672627"/>
              </p:ext>
            </p:extLst>
          </p:nvPr>
        </p:nvGraphicFramePr>
        <p:xfrm>
          <a:off x="1295400" y="666750"/>
          <a:ext cx="75438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1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57300"/>
            <a:ext cx="4343400" cy="3371850"/>
          </a:xfrm>
        </p:spPr>
        <p:txBody>
          <a:bodyPr/>
          <a:lstStyle/>
          <a:p>
            <a:r>
              <a:rPr lang="en-US" dirty="0" smtClean="0"/>
              <a:t>How often should meetings be held?</a:t>
            </a:r>
          </a:p>
          <a:p>
            <a:r>
              <a:rPr lang="en-US" dirty="0" smtClean="0"/>
              <a:t>Example: Minnesota Policy Action Committee for Energy Assistance</a:t>
            </a:r>
          </a:p>
          <a:p>
            <a:pPr lvl="1"/>
            <a:r>
              <a:rPr lang="en-US" dirty="0" smtClean="0"/>
              <a:t>Fall/Winter/Spring </a:t>
            </a:r>
            <a:r>
              <a:rPr lang="en-US" dirty="0"/>
              <a:t>meetings</a:t>
            </a:r>
          </a:p>
          <a:p>
            <a:pPr lvl="2"/>
            <a:r>
              <a:rPr lang="en-US" dirty="0"/>
              <a:t>What works and doesn’t work</a:t>
            </a:r>
          </a:p>
          <a:p>
            <a:pPr lvl="2"/>
            <a:r>
              <a:rPr lang="en-US" dirty="0" smtClean="0"/>
              <a:t>Feedback from Stakeholders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Polar vortex/Increased Funding for Households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Regular Meetings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greement-3546008_960_720.jpg" title="Meeting between five people, wtih two shaking hand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-1895" r="15117" b="-331"/>
          <a:stretch/>
        </p:blipFill>
        <p:spPr>
          <a:xfrm>
            <a:off x="4937760" y="1280160"/>
            <a:ext cx="3910022" cy="331012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2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AUC 2019 PP">
  <a:themeElements>
    <a:clrScheme name="XE Brand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3B2"/>
      </a:accent1>
      <a:accent2>
        <a:srgbClr val="D57800"/>
      </a:accent2>
      <a:accent3>
        <a:srgbClr val="007B5F"/>
      </a:accent3>
      <a:accent4>
        <a:srgbClr val="005F83"/>
      </a:accent4>
      <a:accent5>
        <a:srgbClr val="F3D54E"/>
      </a:accent5>
      <a:accent6>
        <a:srgbClr val="C3C6A8"/>
      </a:accent6>
      <a:hlink>
        <a:srgbClr val="3366CC"/>
      </a:hlink>
      <a:folHlink>
        <a:srgbClr val="33C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>
              <a:lumMod val="85000"/>
              <a:lumOff val="1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152B4D3775DF40BBF856C15EADC3CA" ma:contentTypeVersion="0" ma:contentTypeDescription="Create a new document." ma:contentTypeScope="" ma:versionID="130c0b09197ca69e7ae3497375446a2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AC1DC9C-3DB8-48A4-9618-7EDADDE3FC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45AAA-814F-49A0-AD6F-B8F34B146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7A0697B-995F-4B74-9C1D-35AFB57956FD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NEAUC 2019 PP</Template>
  <TotalTime>2364</TotalTime>
  <Words>461</Words>
  <Application>Microsoft Office PowerPoint</Application>
  <PresentationFormat>On-screen Show (16:9)</PresentationFormat>
  <Paragraphs>99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NEAUC 2019 PP</vt:lpstr>
      <vt:lpstr>PowerPoint Presentation</vt:lpstr>
      <vt:lpstr>Agenda</vt:lpstr>
      <vt:lpstr>About Me</vt:lpstr>
      <vt:lpstr>Xcel Energy</vt:lpstr>
      <vt:lpstr>Effective Coalitions Are Not a Myth</vt:lpstr>
      <vt:lpstr>Building an Effective Coalition</vt:lpstr>
      <vt:lpstr>Get All Parties Involved</vt:lpstr>
      <vt:lpstr>Coalition Example</vt:lpstr>
      <vt:lpstr>Conduct Regular Meetings</vt:lpstr>
      <vt:lpstr>Strengthen Existing and Form New Partnerships</vt:lpstr>
      <vt:lpstr>Example of Xcel Energy’s Partnerships</vt:lpstr>
      <vt:lpstr>Results</vt:lpstr>
      <vt:lpstr>Summary</vt:lpstr>
      <vt:lpstr>Questions and Answers</vt:lpstr>
      <vt:lpstr>PowerPoint Presentation</vt:lpstr>
    </vt:vector>
  </TitlesOfParts>
  <Company>Xcel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Hawkins</dc:creator>
  <cp:lastModifiedBy>Andrew Hawkins</cp:lastModifiedBy>
  <cp:revision>70</cp:revision>
  <cp:lastPrinted>2014-11-25T15:14:51Z</cp:lastPrinted>
  <dcterms:created xsi:type="dcterms:W3CDTF">2019-05-20T13:08:14Z</dcterms:created>
  <dcterms:modified xsi:type="dcterms:W3CDTF">2019-05-30T13:15:19Z</dcterms:modified>
</cp:coreProperties>
</file>