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notesMasterIdLst>
    <p:notesMasterId r:id="rId8"/>
  </p:notesMasterIdLst>
  <p:sldIdLst>
    <p:sldId id="262" r:id="rId2"/>
    <p:sldId id="259" r:id="rId3"/>
    <p:sldId id="261" r:id="rId4"/>
    <p:sldId id="260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3582" autoAdjust="0"/>
  </p:normalViewPr>
  <p:slideViewPr>
    <p:cSldViewPr snapToGrid="0" snapToObjects="1">
      <p:cViewPr varScale="1">
        <p:scale>
          <a:sx n="58" d="100"/>
          <a:sy n="58" d="100"/>
        </p:scale>
        <p:origin x="900" y="3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Pre- and Post-LIHEAP Energy Burden by Poverty Level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Pre-LIHEAP Burden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&lt;=5%</c:v>
                </c:pt>
                <c:pt idx="1">
                  <c:v>6%-10%</c:v>
                </c:pt>
                <c:pt idx="2">
                  <c:v>11%-15%</c:v>
                </c:pt>
                <c:pt idx="3">
                  <c:v>16%-20%</c:v>
                </c:pt>
                <c:pt idx="4">
                  <c:v>21%-25%</c:v>
                </c:pt>
                <c:pt idx="5">
                  <c:v>&gt;25%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0.12</c:v>
                </c:pt>
                <c:pt idx="1">
                  <c:v>0.24</c:v>
                </c:pt>
                <c:pt idx="2">
                  <c:v>0.25</c:v>
                </c:pt>
                <c:pt idx="3">
                  <c:v>0.16</c:v>
                </c:pt>
                <c:pt idx="4">
                  <c:v>0.09</c:v>
                </c:pt>
                <c:pt idx="5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9D-4830-A0E1-EDCBADF5DC4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Post-LIHEAP Burden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&lt;=5%</c:v>
                </c:pt>
                <c:pt idx="1">
                  <c:v>6%-10%</c:v>
                </c:pt>
                <c:pt idx="2">
                  <c:v>11%-15%</c:v>
                </c:pt>
                <c:pt idx="3">
                  <c:v>16%-20%</c:v>
                </c:pt>
                <c:pt idx="4">
                  <c:v>21%-25%</c:v>
                </c:pt>
                <c:pt idx="5">
                  <c:v>&gt;25%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0.21</c:v>
                </c:pt>
                <c:pt idx="1">
                  <c:v>0.31</c:v>
                </c:pt>
                <c:pt idx="2">
                  <c:v>0.22</c:v>
                </c:pt>
                <c:pt idx="3">
                  <c:v>0.11</c:v>
                </c:pt>
                <c:pt idx="4">
                  <c:v>0.02</c:v>
                </c:pt>
                <c:pt idx="5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9D-4830-A0E1-EDCBADF5DC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463495712"/>
        <c:axId val="464122944"/>
      </c:barChart>
      <c:catAx>
        <c:axId val="463495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4122944"/>
        <c:crosses val="autoZero"/>
        <c:auto val="1"/>
        <c:lblAlgn val="ctr"/>
        <c:lblOffset val="100"/>
        <c:noMultiLvlLbl val="0"/>
      </c:catAx>
      <c:valAx>
        <c:axId val="46412294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5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0A547B-ECEE-4C6C-84A5-5BC7DCEFD77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B7A69C-46C7-40DC-A5BE-AEC7234CD5B8}">
      <dgm:prSet phldrT="[Text]" custT="1"/>
      <dgm:spPr/>
      <dgm:t>
        <a:bodyPr/>
        <a:lstStyle/>
        <a:p>
          <a:pPr marL="341313" indent="-341313">
            <a:buClr>
              <a:schemeClr val="accent2"/>
            </a:buClr>
            <a:buFontTx/>
            <a:buChar char="►"/>
          </a:pPr>
          <a:r>
            <a:rPr lang="en-US" sz="2400" dirty="0"/>
            <a:t> Phone interviews completed between 6/22/18 and 8/17/18</a:t>
          </a:r>
        </a:p>
      </dgm:t>
    </dgm:pt>
    <dgm:pt modelId="{F75590A8-A8B0-4D18-9F4B-BCD5101BCB63}" type="parTrans" cxnId="{94E21405-9D2D-4F2D-BA4A-567B6EBC9325}">
      <dgm:prSet/>
      <dgm:spPr/>
      <dgm:t>
        <a:bodyPr/>
        <a:lstStyle/>
        <a:p>
          <a:endParaRPr lang="en-US"/>
        </a:p>
      </dgm:t>
    </dgm:pt>
    <dgm:pt modelId="{61D8945E-0D67-4BEE-A1BA-61A23B33A5F2}" type="sibTrans" cxnId="{94E21405-9D2D-4F2D-BA4A-567B6EBC9325}">
      <dgm:prSet/>
      <dgm:spPr/>
      <dgm:t>
        <a:bodyPr/>
        <a:lstStyle/>
        <a:p>
          <a:endParaRPr lang="en-US"/>
        </a:p>
      </dgm:t>
    </dgm:pt>
    <dgm:pt modelId="{EA9B5DFF-55C0-4C91-BA18-B56869127109}">
      <dgm:prSet phldrT="[Text]" custT="1"/>
      <dgm:spPr/>
      <dgm:t>
        <a:bodyPr/>
        <a:lstStyle/>
        <a:p>
          <a:pPr marL="341313" indent="-341313">
            <a:buClr>
              <a:schemeClr val="accent2"/>
            </a:buClr>
            <a:buFontTx/>
            <a:buChar char="►"/>
          </a:pPr>
          <a:r>
            <a:rPr lang="en-US" sz="2400" dirty="0"/>
            <a:t> States included: </a:t>
          </a:r>
          <a:r>
            <a:rPr lang="es-ES" sz="2400" dirty="0"/>
            <a:t>CA, CT, </a:t>
          </a:r>
          <a:r>
            <a:rPr lang="en-US" sz="2400" dirty="0"/>
            <a:t>GA, IA, IN, LA, PA</a:t>
          </a:r>
        </a:p>
      </dgm:t>
    </dgm:pt>
    <dgm:pt modelId="{371EBA73-030B-4D0D-A826-57D7742DFB63}" type="parTrans" cxnId="{1B1C7574-5813-4758-8C08-C61AF8555A7B}">
      <dgm:prSet/>
      <dgm:spPr/>
      <dgm:t>
        <a:bodyPr/>
        <a:lstStyle/>
        <a:p>
          <a:endParaRPr lang="en-US"/>
        </a:p>
      </dgm:t>
    </dgm:pt>
    <dgm:pt modelId="{103FDFF9-94B1-4DDA-86AB-A0D1EB52D6C6}" type="sibTrans" cxnId="{1B1C7574-5813-4758-8C08-C61AF8555A7B}">
      <dgm:prSet/>
      <dgm:spPr/>
      <dgm:t>
        <a:bodyPr/>
        <a:lstStyle/>
        <a:p>
          <a:endParaRPr lang="en-US"/>
        </a:p>
      </dgm:t>
    </dgm:pt>
    <dgm:pt modelId="{12CDC5C1-FEA8-4D5D-B7DC-620D22B54EC9}">
      <dgm:prSet phldrT="[Text]" custT="1"/>
      <dgm:spPr/>
      <dgm:t>
        <a:bodyPr/>
        <a:lstStyle/>
        <a:p>
          <a:pPr marL="341313" indent="-341313">
            <a:buClr>
              <a:schemeClr val="accent2"/>
            </a:buClr>
            <a:buFontTx/>
            <a:buChar char="►"/>
          </a:pPr>
          <a:r>
            <a:rPr lang="en-US" sz="2400" dirty="0"/>
            <a:t> Total complete respondents: 624</a:t>
          </a:r>
        </a:p>
      </dgm:t>
    </dgm:pt>
    <dgm:pt modelId="{C2A92C74-D310-4BDA-8B12-4A6A16B88783}" type="parTrans" cxnId="{763C2DC1-D7F9-4DFE-9D7E-1A5FBE302E51}">
      <dgm:prSet/>
      <dgm:spPr/>
      <dgm:t>
        <a:bodyPr/>
        <a:lstStyle/>
        <a:p>
          <a:endParaRPr lang="en-US"/>
        </a:p>
      </dgm:t>
    </dgm:pt>
    <dgm:pt modelId="{9E77F388-BC73-458C-9388-822843FD9C64}" type="sibTrans" cxnId="{763C2DC1-D7F9-4DFE-9D7E-1A5FBE302E51}">
      <dgm:prSet/>
      <dgm:spPr/>
      <dgm:t>
        <a:bodyPr/>
        <a:lstStyle/>
        <a:p>
          <a:endParaRPr lang="en-US"/>
        </a:p>
      </dgm:t>
    </dgm:pt>
    <dgm:pt modelId="{BD599DA2-1925-4E7F-B175-759AED52F8FB}">
      <dgm:prSet phldrT="[Text]" custT="1"/>
      <dgm:spPr/>
      <dgm:t>
        <a:bodyPr/>
        <a:lstStyle/>
        <a:p>
          <a:pPr marL="341313" indent="-341313">
            <a:buClr>
              <a:schemeClr val="accent2"/>
            </a:buClr>
            <a:buFontTx/>
            <a:buChar char="►"/>
          </a:pPr>
          <a:endParaRPr lang="en-US" sz="2400" dirty="0"/>
        </a:p>
      </dgm:t>
    </dgm:pt>
    <dgm:pt modelId="{0A0ED7A0-10BF-4B02-B72B-12C138FBC69E}" type="sibTrans" cxnId="{475403C0-884D-4330-B839-2275F62D4253}">
      <dgm:prSet/>
      <dgm:spPr/>
      <dgm:t>
        <a:bodyPr/>
        <a:lstStyle/>
        <a:p>
          <a:endParaRPr lang="en-US"/>
        </a:p>
      </dgm:t>
    </dgm:pt>
    <dgm:pt modelId="{D764D76C-BB8C-42AD-BFD1-8FCE5C21AF0A}" type="parTrans" cxnId="{475403C0-884D-4330-B839-2275F62D4253}">
      <dgm:prSet/>
      <dgm:spPr/>
      <dgm:t>
        <a:bodyPr/>
        <a:lstStyle/>
        <a:p>
          <a:endParaRPr lang="en-US"/>
        </a:p>
      </dgm:t>
    </dgm:pt>
    <dgm:pt modelId="{AB7130B5-6CBB-4466-93BA-317BBC14CEEF}">
      <dgm:prSet phldrT="[Text]" custT="1"/>
      <dgm:spPr/>
      <dgm:t>
        <a:bodyPr/>
        <a:lstStyle/>
        <a:p>
          <a:pPr marL="341313" indent="-341313">
            <a:buClr>
              <a:schemeClr val="accent2"/>
            </a:buClr>
            <a:buFontTx/>
            <a:buChar char="►"/>
          </a:pPr>
          <a:endParaRPr lang="en-US" sz="2400" dirty="0"/>
        </a:p>
      </dgm:t>
    </dgm:pt>
    <dgm:pt modelId="{B8CE239A-E24E-4F7A-91A3-41F437804F56}" type="sibTrans" cxnId="{FBDBF7B8-7A15-43D4-BE6A-03CF5D2674DD}">
      <dgm:prSet/>
      <dgm:spPr/>
      <dgm:t>
        <a:bodyPr/>
        <a:lstStyle/>
        <a:p>
          <a:endParaRPr lang="en-US"/>
        </a:p>
      </dgm:t>
    </dgm:pt>
    <dgm:pt modelId="{7A1CF3FC-669C-47C3-B008-54E090E7B90F}" type="parTrans" cxnId="{FBDBF7B8-7A15-43D4-BE6A-03CF5D2674DD}">
      <dgm:prSet/>
      <dgm:spPr/>
      <dgm:t>
        <a:bodyPr/>
        <a:lstStyle/>
        <a:p>
          <a:endParaRPr lang="en-US"/>
        </a:p>
      </dgm:t>
    </dgm:pt>
    <dgm:pt modelId="{3D614BE3-9A80-462E-BD06-F180DA981AA3}">
      <dgm:prSet phldrT="[Text]" custT="1"/>
      <dgm:spPr/>
      <dgm:t>
        <a:bodyPr/>
        <a:lstStyle/>
        <a:p>
          <a:pPr>
            <a:buNone/>
          </a:pPr>
          <a:r>
            <a:rPr lang="en-US" sz="4800" dirty="0"/>
            <a:t>Survey Process</a:t>
          </a:r>
        </a:p>
      </dgm:t>
    </dgm:pt>
    <dgm:pt modelId="{2D2E4396-7335-44DE-BFE9-ADE199AD4640}" type="sibTrans" cxnId="{CB5ADA47-61EA-4270-B003-CE62E1FE3288}">
      <dgm:prSet/>
      <dgm:spPr/>
      <dgm:t>
        <a:bodyPr/>
        <a:lstStyle/>
        <a:p>
          <a:endParaRPr lang="en-US"/>
        </a:p>
      </dgm:t>
    </dgm:pt>
    <dgm:pt modelId="{84653169-61CA-4175-AFBC-C0D5DCCCCF31}" type="parTrans" cxnId="{CB5ADA47-61EA-4270-B003-CE62E1FE3288}">
      <dgm:prSet/>
      <dgm:spPr/>
      <dgm:t>
        <a:bodyPr/>
        <a:lstStyle/>
        <a:p>
          <a:endParaRPr lang="en-US"/>
        </a:p>
      </dgm:t>
    </dgm:pt>
    <dgm:pt modelId="{7CB6802D-B12C-4620-A328-24549CE5D4C3}">
      <dgm:prSet phldrT="[Text]" custT="1"/>
      <dgm:spPr/>
      <dgm:t>
        <a:bodyPr/>
        <a:lstStyle/>
        <a:p>
          <a:pPr marL="341313" indent="-341313">
            <a:buClr>
              <a:schemeClr val="accent2"/>
            </a:buClr>
            <a:buFontTx/>
            <a:buChar char="►"/>
          </a:pPr>
          <a:r>
            <a:rPr lang="en-US" sz="2400" dirty="0"/>
            <a:t>Previous Survey Years: 2003, 2008, 2009, and 2011</a:t>
          </a:r>
        </a:p>
      </dgm:t>
    </dgm:pt>
    <dgm:pt modelId="{FA73AA95-0D73-45A9-BB41-32FD566B54E4}" type="parTrans" cxnId="{EFF96A66-66AD-4769-B195-2CD3FDF956FB}">
      <dgm:prSet/>
      <dgm:spPr/>
      <dgm:t>
        <a:bodyPr/>
        <a:lstStyle/>
        <a:p>
          <a:endParaRPr lang="en-US"/>
        </a:p>
      </dgm:t>
    </dgm:pt>
    <dgm:pt modelId="{E7EF4F7A-ACAA-4DFA-8B95-78669C6BED37}" type="sibTrans" cxnId="{EFF96A66-66AD-4769-B195-2CD3FDF956FB}">
      <dgm:prSet/>
      <dgm:spPr/>
      <dgm:t>
        <a:bodyPr/>
        <a:lstStyle/>
        <a:p>
          <a:endParaRPr lang="en-US"/>
        </a:p>
      </dgm:t>
    </dgm:pt>
    <dgm:pt modelId="{323C34BF-4902-45C5-AEFF-B6DA98E815A5}">
      <dgm:prSet phldrT="[Text]" custT="1"/>
      <dgm:spPr/>
      <dgm:t>
        <a:bodyPr/>
        <a:lstStyle/>
        <a:p>
          <a:pPr marL="341313" indent="-341313">
            <a:buClr>
              <a:schemeClr val="accent2"/>
            </a:buClr>
            <a:buFontTx/>
            <a:buChar char="►"/>
          </a:pPr>
          <a:endParaRPr lang="en-US" sz="2400" dirty="0"/>
        </a:p>
      </dgm:t>
    </dgm:pt>
    <dgm:pt modelId="{0DA14BBC-9F8A-47A8-AC35-9E7EDAE2FC00}" type="parTrans" cxnId="{38D469CF-9140-4AC1-BA83-ACD65BBD1721}">
      <dgm:prSet/>
      <dgm:spPr/>
      <dgm:t>
        <a:bodyPr/>
        <a:lstStyle/>
        <a:p>
          <a:endParaRPr lang="en-US"/>
        </a:p>
      </dgm:t>
    </dgm:pt>
    <dgm:pt modelId="{D25EB895-68F9-437E-B4C7-65153B636027}" type="sibTrans" cxnId="{38D469CF-9140-4AC1-BA83-ACD65BBD1721}">
      <dgm:prSet/>
      <dgm:spPr/>
      <dgm:t>
        <a:bodyPr/>
        <a:lstStyle/>
        <a:p>
          <a:endParaRPr lang="en-US"/>
        </a:p>
      </dgm:t>
    </dgm:pt>
    <dgm:pt modelId="{068CF8C3-4C5B-474E-9A82-D984170E3A2A}" type="pres">
      <dgm:prSet presAssocID="{400A547B-ECEE-4C6C-84A5-5BC7DCEFD776}" presName="linear" presStyleCnt="0">
        <dgm:presLayoutVars>
          <dgm:dir/>
          <dgm:animLvl val="lvl"/>
          <dgm:resizeHandles val="exact"/>
        </dgm:presLayoutVars>
      </dgm:prSet>
      <dgm:spPr/>
    </dgm:pt>
    <dgm:pt modelId="{D57B802D-C6FC-4993-91A1-76C812D3F011}" type="pres">
      <dgm:prSet presAssocID="{3D614BE3-9A80-462E-BD06-F180DA981AA3}" presName="parentLin" presStyleCnt="0"/>
      <dgm:spPr/>
    </dgm:pt>
    <dgm:pt modelId="{5A2DB2CA-DBD5-41F4-A434-626AE249D45E}" type="pres">
      <dgm:prSet presAssocID="{3D614BE3-9A80-462E-BD06-F180DA981AA3}" presName="parentLeftMargin" presStyleLbl="node1" presStyleIdx="0" presStyleCnt="1"/>
      <dgm:spPr/>
    </dgm:pt>
    <dgm:pt modelId="{9458E366-DB25-431E-99C9-42E534FAF63B}" type="pres">
      <dgm:prSet presAssocID="{3D614BE3-9A80-462E-BD06-F180DA981AA3}" presName="parentText" presStyleLbl="node1" presStyleIdx="0" presStyleCnt="1" custScaleY="61202">
        <dgm:presLayoutVars>
          <dgm:chMax val="0"/>
          <dgm:bulletEnabled val="1"/>
        </dgm:presLayoutVars>
      </dgm:prSet>
      <dgm:spPr/>
    </dgm:pt>
    <dgm:pt modelId="{13FE215C-D1CD-4BF9-AEA7-EB3EE40D4626}" type="pres">
      <dgm:prSet presAssocID="{3D614BE3-9A80-462E-BD06-F180DA981AA3}" presName="negativeSpace" presStyleCnt="0"/>
      <dgm:spPr/>
    </dgm:pt>
    <dgm:pt modelId="{C02C4BBF-7F67-4D40-9917-34E3E40162AD}" type="pres">
      <dgm:prSet presAssocID="{3D614BE3-9A80-462E-BD06-F180DA981AA3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94E21405-9D2D-4F2D-BA4A-567B6EBC9325}" srcId="{3D614BE3-9A80-462E-BD06-F180DA981AA3}" destId="{36B7A69C-46C7-40DC-A5BE-AEC7234CD5B8}" srcOrd="0" destOrd="0" parTransId="{F75590A8-A8B0-4D18-9F4B-BCD5101BCB63}" sibTransId="{61D8945E-0D67-4BEE-A1BA-61A23B33A5F2}"/>
    <dgm:cxn modelId="{BC889307-C373-4FEB-BCEB-8EBAC24A1D9C}" type="presOf" srcId="{12CDC5C1-FEA8-4D5D-B7DC-620D22B54EC9}" destId="{C02C4BBF-7F67-4D40-9917-34E3E40162AD}" srcOrd="0" destOrd="4" presId="urn:microsoft.com/office/officeart/2005/8/layout/list1"/>
    <dgm:cxn modelId="{BC304834-BA15-4D4A-8A9E-9F771FFB2C54}" type="presOf" srcId="{3D614BE3-9A80-462E-BD06-F180DA981AA3}" destId="{9458E366-DB25-431E-99C9-42E534FAF63B}" srcOrd="1" destOrd="0" presId="urn:microsoft.com/office/officeart/2005/8/layout/list1"/>
    <dgm:cxn modelId="{06635C66-114C-44C9-97FC-6339B62C75D4}" type="presOf" srcId="{AB7130B5-6CBB-4466-93BA-317BBC14CEEF}" destId="{C02C4BBF-7F67-4D40-9917-34E3E40162AD}" srcOrd="0" destOrd="1" presId="urn:microsoft.com/office/officeart/2005/8/layout/list1"/>
    <dgm:cxn modelId="{EFF96A66-66AD-4769-B195-2CD3FDF956FB}" srcId="{3D614BE3-9A80-462E-BD06-F180DA981AA3}" destId="{7CB6802D-B12C-4620-A328-24549CE5D4C3}" srcOrd="6" destOrd="0" parTransId="{FA73AA95-0D73-45A9-BB41-32FD566B54E4}" sibTransId="{E7EF4F7A-ACAA-4DFA-8B95-78669C6BED37}"/>
    <dgm:cxn modelId="{CB5ADA47-61EA-4270-B003-CE62E1FE3288}" srcId="{400A547B-ECEE-4C6C-84A5-5BC7DCEFD776}" destId="{3D614BE3-9A80-462E-BD06-F180DA981AA3}" srcOrd="0" destOrd="0" parTransId="{84653169-61CA-4175-AFBC-C0D5DCCCCF31}" sibTransId="{2D2E4396-7335-44DE-BFE9-ADE199AD4640}"/>
    <dgm:cxn modelId="{1B1C7574-5813-4758-8C08-C61AF8555A7B}" srcId="{3D614BE3-9A80-462E-BD06-F180DA981AA3}" destId="{EA9B5DFF-55C0-4C91-BA18-B56869127109}" srcOrd="2" destOrd="0" parTransId="{371EBA73-030B-4D0D-A826-57D7742DFB63}" sibTransId="{103FDFF9-94B1-4DDA-86AB-A0D1EB52D6C6}"/>
    <dgm:cxn modelId="{9EB11E7C-4737-4F64-AD17-82DC4682FB79}" type="presOf" srcId="{7CB6802D-B12C-4620-A328-24549CE5D4C3}" destId="{C02C4BBF-7F67-4D40-9917-34E3E40162AD}" srcOrd="0" destOrd="6" presId="urn:microsoft.com/office/officeart/2005/8/layout/list1"/>
    <dgm:cxn modelId="{08C1F581-8EDB-4999-B57C-CD59737D37C7}" type="presOf" srcId="{36B7A69C-46C7-40DC-A5BE-AEC7234CD5B8}" destId="{C02C4BBF-7F67-4D40-9917-34E3E40162AD}" srcOrd="0" destOrd="0" presId="urn:microsoft.com/office/officeart/2005/8/layout/list1"/>
    <dgm:cxn modelId="{5CFADF90-2159-4C3E-930E-9BEA681B6235}" type="presOf" srcId="{EA9B5DFF-55C0-4C91-BA18-B56869127109}" destId="{C02C4BBF-7F67-4D40-9917-34E3E40162AD}" srcOrd="0" destOrd="2" presId="urn:microsoft.com/office/officeart/2005/8/layout/list1"/>
    <dgm:cxn modelId="{2F7E3B9E-1CA7-427C-8052-50BEFA1C8F6A}" type="presOf" srcId="{BD599DA2-1925-4E7F-B175-759AED52F8FB}" destId="{C02C4BBF-7F67-4D40-9917-34E3E40162AD}" srcOrd="0" destOrd="3" presId="urn:microsoft.com/office/officeart/2005/8/layout/list1"/>
    <dgm:cxn modelId="{FBDBF7B8-7A15-43D4-BE6A-03CF5D2674DD}" srcId="{3D614BE3-9A80-462E-BD06-F180DA981AA3}" destId="{AB7130B5-6CBB-4466-93BA-317BBC14CEEF}" srcOrd="1" destOrd="0" parTransId="{7A1CF3FC-669C-47C3-B008-54E090E7B90F}" sibTransId="{B8CE239A-E24E-4F7A-91A3-41F437804F56}"/>
    <dgm:cxn modelId="{475403C0-884D-4330-B839-2275F62D4253}" srcId="{3D614BE3-9A80-462E-BD06-F180DA981AA3}" destId="{BD599DA2-1925-4E7F-B175-759AED52F8FB}" srcOrd="3" destOrd="0" parTransId="{D764D76C-BB8C-42AD-BFD1-8FCE5C21AF0A}" sibTransId="{0A0ED7A0-10BF-4B02-B72B-12C138FBC69E}"/>
    <dgm:cxn modelId="{1B19D5C0-392A-4CCB-B0E7-7891D25E8C1B}" type="presOf" srcId="{3D614BE3-9A80-462E-BD06-F180DA981AA3}" destId="{5A2DB2CA-DBD5-41F4-A434-626AE249D45E}" srcOrd="0" destOrd="0" presId="urn:microsoft.com/office/officeart/2005/8/layout/list1"/>
    <dgm:cxn modelId="{763C2DC1-D7F9-4DFE-9D7E-1A5FBE302E51}" srcId="{3D614BE3-9A80-462E-BD06-F180DA981AA3}" destId="{12CDC5C1-FEA8-4D5D-B7DC-620D22B54EC9}" srcOrd="4" destOrd="0" parTransId="{C2A92C74-D310-4BDA-8B12-4A6A16B88783}" sibTransId="{9E77F388-BC73-458C-9388-822843FD9C64}"/>
    <dgm:cxn modelId="{38D469CF-9140-4AC1-BA83-ACD65BBD1721}" srcId="{3D614BE3-9A80-462E-BD06-F180DA981AA3}" destId="{323C34BF-4902-45C5-AEFF-B6DA98E815A5}" srcOrd="5" destOrd="0" parTransId="{0DA14BBC-9F8A-47A8-AC35-9E7EDAE2FC00}" sibTransId="{D25EB895-68F9-437E-B4C7-65153B636027}"/>
    <dgm:cxn modelId="{D00F22E3-7F90-4558-86E0-C247EE982F25}" type="presOf" srcId="{400A547B-ECEE-4C6C-84A5-5BC7DCEFD776}" destId="{068CF8C3-4C5B-474E-9A82-D984170E3A2A}" srcOrd="0" destOrd="0" presId="urn:microsoft.com/office/officeart/2005/8/layout/list1"/>
    <dgm:cxn modelId="{BFCBA3F7-5616-45F3-B913-17FA7E8E32A2}" type="presOf" srcId="{323C34BF-4902-45C5-AEFF-B6DA98E815A5}" destId="{C02C4BBF-7F67-4D40-9917-34E3E40162AD}" srcOrd="0" destOrd="5" presId="urn:microsoft.com/office/officeart/2005/8/layout/list1"/>
    <dgm:cxn modelId="{BC446198-711E-4B4C-96F6-E26D938DAD29}" type="presParOf" srcId="{068CF8C3-4C5B-474E-9A82-D984170E3A2A}" destId="{D57B802D-C6FC-4993-91A1-76C812D3F011}" srcOrd="0" destOrd="0" presId="urn:microsoft.com/office/officeart/2005/8/layout/list1"/>
    <dgm:cxn modelId="{E9AC8535-6A93-4DBC-8FBA-F0C36C419DDD}" type="presParOf" srcId="{D57B802D-C6FC-4993-91A1-76C812D3F011}" destId="{5A2DB2CA-DBD5-41F4-A434-626AE249D45E}" srcOrd="0" destOrd="0" presId="urn:microsoft.com/office/officeart/2005/8/layout/list1"/>
    <dgm:cxn modelId="{08C7862E-4358-4536-8504-C72C982FD6CF}" type="presParOf" srcId="{D57B802D-C6FC-4993-91A1-76C812D3F011}" destId="{9458E366-DB25-431E-99C9-42E534FAF63B}" srcOrd="1" destOrd="0" presId="urn:microsoft.com/office/officeart/2005/8/layout/list1"/>
    <dgm:cxn modelId="{EB2DB561-C428-4FAD-84D0-47D262B6C962}" type="presParOf" srcId="{068CF8C3-4C5B-474E-9A82-D984170E3A2A}" destId="{13FE215C-D1CD-4BF9-AEA7-EB3EE40D4626}" srcOrd="1" destOrd="0" presId="urn:microsoft.com/office/officeart/2005/8/layout/list1"/>
    <dgm:cxn modelId="{214D5B70-272A-4138-8E37-312FDBCE4C9C}" type="presParOf" srcId="{068CF8C3-4C5B-474E-9A82-D984170E3A2A}" destId="{C02C4BBF-7F67-4D40-9917-34E3E40162AD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0A547B-ECEE-4C6C-84A5-5BC7DCEFD776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B7A69C-46C7-40DC-A5BE-AEC7234CD5B8}">
      <dgm:prSet phldrT="[Text]"/>
      <dgm:spPr/>
      <dgm:t>
        <a:bodyPr/>
        <a:lstStyle/>
        <a:p>
          <a:pPr marL="341313" indent="-341313">
            <a:buClr>
              <a:schemeClr val="accent2"/>
            </a:buClr>
            <a:buFontTx/>
            <a:buChar char="►"/>
          </a:pPr>
          <a:r>
            <a:rPr lang="en-US" dirty="0"/>
            <a:t> Understand LIHEAP Recipient Situations</a:t>
          </a:r>
        </a:p>
      </dgm:t>
    </dgm:pt>
    <dgm:pt modelId="{F75590A8-A8B0-4D18-9F4B-BCD5101BCB63}" type="parTrans" cxnId="{94E21405-9D2D-4F2D-BA4A-567B6EBC9325}">
      <dgm:prSet/>
      <dgm:spPr/>
      <dgm:t>
        <a:bodyPr/>
        <a:lstStyle/>
        <a:p>
          <a:endParaRPr lang="en-US" sz="2000"/>
        </a:p>
      </dgm:t>
    </dgm:pt>
    <dgm:pt modelId="{61D8945E-0D67-4BEE-A1BA-61A23B33A5F2}" type="sibTrans" cxnId="{94E21405-9D2D-4F2D-BA4A-567B6EBC9325}">
      <dgm:prSet/>
      <dgm:spPr/>
      <dgm:t>
        <a:bodyPr/>
        <a:lstStyle/>
        <a:p>
          <a:endParaRPr lang="en-US"/>
        </a:p>
      </dgm:t>
    </dgm:pt>
    <dgm:pt modelId="{EA9B5DFF-55C0-4C91-BA18-B56869127109}">
      <dgm:prSet phldrT="[Text]"/>
      <dgm:spPr/>
      <dgm:t>
        <a:bodyPr/>
        <a:lstStyle/>
        <a:p>
          <a:pPr marL="341313" indent="-341313">
            <a:buClr>
              <a:schemeClr val="accent2"/>
            </a:buClr>
            <a:buFontTx/>
            <a:buChar char="►"/>
          </a:pPr>
          <a:r>
            <a:rPr lang="en-US" dirty="0"/>
            <a:t> Identify Trends in Energy Need</a:t>
          </a:r>
        </a:p>
      </dgm:t>
    </dgm:pt>
    <dgm:pt modelId="{371EBA73-030B-4D0D-A826-57D7742DFB63}" type="parTrans" cxnId="{1B1C7574-5813-4758-8C08-C61AF8555A7B}">
      <dgm:prSet/>
      <dgm:spPr/>
      <dgm:t>
        <a:bodyPr/>
        <a:lstStyle/>
        <a:p>
          <a:endParaRPr lang="en-US" sz="2000"/>
        </a:p>
      </dgm:t>
    </dgm:pt>
    <dgm:pt modelId="{103FDFF9-94B1-4DDA-86AB-A0D1EB52D6C6}" type="sibTrans" cxnId="{1B1C7574-5813-4758-8C08-C61AF8555A7B}">
      <dgm:prSet/>
      <dgm:spPr/>
      <dgm:t>
        <a:bodyPr/>
        <a:lstStyle/>
        <a:p>
          <a:endParaRPr lang="en-US"/>
        </a:p>
      </dgm:t>
    </dgm:pt>
    <dgm:pt modelId="{12CDC5C1-FEA8-4D5D-B7DC-620D22B54EC9}">
      <dgm:prSet phldrT="[Text]"/>
      <dgm:spPr/>
      <dgm:t>
        <a:bodyPr/>
        <a:lstStyle/>
        <a:p>
          <a:pPr marL="341313" indent="-341313">
            <a:buClr>
              <a:schemeClr val="accent2"/>
            </a:buClr>
            <a:buFontTx/>
            <a:buChar char="►"/>
          </a:pPr>
          <a:r>
            <a:rPr lang="en-US" dirty="0"/>
            <a:t> Document Consequences of Unaffordable Energy Bills</a:t>
          </a:r>
        </a:p>
      </dgm:t>
    </dgm:pt>
    <dgm:pt modelId="{C2A92C74-D310-4BDA-8B12-4A6A16B88783}" type="parTrans" cxnId="{763C2DC1-D7F9-4DFE-9D7E-1A5FBE302E51}">
      <dgm:prSet/>
      <dgm:spPr/>
      <dgm:t>
        <a:bodyPr/>
        <a:lstStyle/>
        <a:p>
          <a:endParaRPr lang="en-US" sz="2000"/>
        </a:p>
      </dgm:t>
    </dgm:pt>
    <dgm:pt modelId="{9E77F388-BC73-458C-9388-822843FD9C64}" type="sibTrans" cxnId="{763C2DC1-D7F9-4DFE-9D7E-1A5FBE302E51}">
      <dgm:prSet/>
      <dgm:spPr/>
      <dgm:t>
        <a:bodyPr/>
        <a:lstStyle/>
        <a:p>
          <a:endParaRPr lang="en-US"/>
        </a:p>
      </dgm:t>
    </dgm:pt>
    <dgm:pt modelId="{1974BE5B-1451-4635-AC00-E24E62FBDADE}">
      <dgm:prSet phldrT="[Text]"/>
      <dgm:spPr/>
      <dgm:t>
        <a:bodyPr/>
        <a:lstStyle/>
        <a:p>
          <a:pPr marL="341313" indent="-341313">
            <a:buClr>
              <a:schemeClr val="accent2"/>
            </a:buClr>
            <a:buFontTx/>
            <a:buChar char="►"/>
          </a:pPr>
          <a:r>
            <a:rPr lang="en-US" dirty="0"/>
            <a:t> Inform Policymakers and Public of Need for LIHEAP </a:t>
          </a:r>
        </a:p>
      </dgm:t>
    </dgm:pt>
    <dgm:pt modelId="{C9A6DA9D-C9A3-4378-B442-441003B14C6D}" type="parTrans" cxnId="{C782E288-5E84-4D76-8D84-E028550E15D9}">
      <dgm:prSet/>
      <dgm:spPr/>
      <dgm:t>
        <a:bodyPr/>
        <a:lstStyle/>
        <a:p>
          <a:endParaRPr lang="en-US" sz="2000"/>
        </a:p>
      </dgm:t>
    </dgm:pt>
    <dgm:pt modelId="{E8E821EF-4670-4E22-884E-596C87CC3E6C}" type="sibTrans" cxnId="{C782E288-5E84-4D76-8D84-E028550E15D9}">
      <dgm:prSet/>
      <dgm:spPr/>
      <dgm:t>
        <a:bodyPr/>
        <a:lstStyle/>
        <a:p>
          <a:endParaRPr lang="en-US"/>
        </a:p>
      </dgm:t>
    </dgm:pt>
    <dgm:pt modelId="{38D4E943-D760-4568-8088-D8166B5CADF4}" type="pres">
      <dgm:prSet presAssocID="{400A547B-ECEE-4C6C-84A5-5BC7DCEFD776}" presName="vert0" presStyleCnt="0">
        <dgm:presLayoutVars>
          <dgm:dir/>
          <dgm:animOne val="branch"/>
          <dgm:animLvl val="lvl"/>
        </dgm:presLayoutVars>
      </dgm:prSet>
      <dgm:spPr/>
    </dgm:pt>
    <dgm:pt modelId="{1AE4E74D-6135-4319-92AB-C196FDC84A35}" type="pres">
      <dgm:prSet presAssocID="{36B7A69C-46C7-40DC-A5BE-AEC7234CD5B8}" presName="thickLine" presStyleLbl="alignNode1" presStyleIdx="0" presStyleCnt="4"/>
      <dgm:spPr/>
    </dgm:pt>
    <dgm:pt modelId="{8982A3BC-DC79-4F81-ADF9-0652F9B07079}" type="pres">
      <dgm:prSet presAssocID="{36B7A69C-46C7-40DC-A5BE-AEC7234CD5B8}" presName="horz1" presStyleCnt="0"/>
      <dgm:spPr/>
    </dgm:pt>
    <dgm:pt modelId="{0797B8B3-7570-417A-A634-6FD11FE06893}" type="pres">
      <dgm:prSet presAssocID="{36B7A69C-46C7-40DC-A5BE-AEC7234CD5B8}" presName="tx1" presStyleLbl="revTx" presStyleIdx="0" presStyleCnt="4"/>
      <dgm:spPr/>
    </dgm:pt>
    <dgm:pt modelId="{3E8ACE8B-9244-4C60-8707-7FC643AAD125}" type="pres">
      <dgm:prSet presAssocID="{36B7A69C-46C7-40DC-A5BE-AEC7234CD5B8}" presName="vert1" presStyleCnt="0"/>
      <dgm:spPr/>
    </dgm:pt>
    <dgm:pt modelId="{AC970CE5-0ABB-4D20-A325-86004BEAEE78}" type="pres">
      <dgm:prSet presAssocID="{EA9B5DFF-55C0-4C91-BA18-B56869127109}" presName="thickLine" presStyleLbl="alignNode1" presStyleIdx="1" presStyleCnt="4"/>
      <dgm:spPr/>
    </dgm:pt>
    <dgm:pt modelId="{83D345B1-7C43-4F7C-AF58-944046085D09}" type="pres">
      <dgm:prSet presAssocID="{EA9B5DFF-55C0-4C91-BA18-B56869127109}" presName="horz1" presStyleCnt="0"/>
      <dgm:spPr/>
    </dgm:pt>
    <dgm:pt modelId="{9FF32F8D-39CF-48FE-8631-85446CA5BC2C}" type="pres">
      <dgm:prSet presAssocID="{EA9B5DFF-55C0-4C91-BA18-B56869127109}" presName="tx1" presStyleLbl="revTx" presStyleIdx="1" presStyleCnt="4"/>
      <dgm:spPr/>
    </dgm:pt>
    <dgm:pt modelId="{C2BB62FB-0BF4-4B2D-87BE-200DF633182E}" type="pres">
      <dgm:prSet presAssocID="{EA9B5DFF-55C0-4C91-BA18-B56869127109}" presName="vert1" presStyleCnt="0"/>
      <dgm:spPr/>
    </dgm:pt>
    <dgm:pt modelId="{1C5E46DF-9B89-44B7-B26D-006CC9645B8B}" type="pres">
      <dgm:prSet presAssocID="{12CDC5C1-FEA8-4D5D-B7DC-620D22B54EC9}" presName="thickLine" presStyleLbl="alignNode1" presStyleIdx="2" presStyleCnt="4"/>
      <dgm:spPr/>
    </dgm:pt>
    <dgm:pt modelId="{2CC4145E-30D5-4380-92C4-C1DB6CAFC5F4}" type="pres">
      <dgm:prSet presAssocID="{12CDC5C1-FEA8-4D5D-B7DC-620D22B54EC9}" presName="horz1" presStyleCnt="0"/>
      <dgm:spPr/>
    </dgm:pt>
    <dgm:pt modelId="{D5325A1D-66D7-42B0-A1E8-7DB9F5B196D6}" type="pres">
      <dgm:prSet presAssocID="{12CDC5C1-FEA8-4D5D-B7DC-620D22B54EC9}" presName="tx1" presStyleLbl="revTx" presStyleIdx="2" presStyleCnt="4"/>
      <dgm:spPr/>
    </dgm:pt>
    <dgm:pt modelId="{F4899D71-7595-4B60-8C4B-64DF5FF70567}" type="pres">
      <dgm:prSet presAssocID="{12CDC5C1-FEA8-4D5D-B7DC-620D22B54EC9}" presName="vert1" presStyleCnt="0"/>
      <dgm:spPr/>
    </dgm:pt>
    <dgm:pt modelId="{0D93E80C-FCDB-47CD-A9BA-BA6FF1DDE294}" type="pres">
      <dgm:prSet presAssocID="{1974BE5B-1451-4635-AC00-E24E62FBDADE}" presName="thickLine" presStyleLbl="alignNode1" presStyleIdx="3" presStyleCnt="4"/>
      <dgm:spPr/>
    </dgm:pt>
    <dgm:pt modelId="{04F4480D-4683-422A-9267-27F97EB767ED}" type="pres">
      <dgm:prSet presAssocID="{1974BE5B-1451-4635-AC00-E24E62FBDADE}" presName="horz1" presStyleCnt="0"/>
      <dgm:spPr/>
    </dgm:pt>
    <dgm:pt modelId="{8DF0C4D1-8ABC-4A79-A6E5-7B4B9CE36FDA}" type="pres">
      <dgm:prSet presAssocID="{1974BE5B-1451-4635-AC00-E24E62FBDADE}" presName="tx1" presStyleLbl="revTx" presStyleIdx="3" presStyleCnt="4"/>
      <dgm:spPr/>
    </dgm:pt>
    <dgm:pt modelId="{2EFC40CB-24D1-4EC0-B7AE-53D2D2790789}" type="pres">
      <dgm:prSet presAssocID="{1974BE5B-1451-4635-AC00-E24E62FBDADE}" presName="vert1" presStyleCnt="0"/>
      <dgm:spPr/>
    </dgm:pt>
  </dgm:ptLst>
  <dgm:cxnLst>
    <dgm:cxn modelId="{94E21405-9D2D-4F2D-BA4A-567B6EBC9325}" srcId="{400A547B-ECEE-4C6C-84A5-5BC7DCEFD776}" destId="{36B7A69C-46C7-40DC-A5BE-AEC7234CD5B8}" srcOrd="0" destOrd="0" parTransId="{F75590A8-A8B0-4D18-9F4B-BCD5101BCB63}" sibTransId="{61D8945E-0D67-4BEE-A1BA-61A23B33A5F2}"/>
    <dgm:cxn modelId="{2E84A018-CAF0-44C0-B3D1-5827DD0A564B}" type="presOf" srcId="{12CDC5C1-FEA8-4D5D-B7DC-620D22B54EC9}" destId="{D5325A1D-66D7-42B0-A1E8-7DB9F5B196D6}" srcOrd="0" destOrd="0" presId="urn:microsoft.com/office/officeart/2008/layout/LinedList"/>
    <dgm:cxn modelId="{1B1C7574-5813-4758-8C08-C61AF8555A7B}" srcId="{400A547B-ECEE-4C6C-84A5-5BC7DCEFD776}" destId="{EA9B5DFF-55C0-4C91-BA18-B56869127109}" srcOrd="1" destOrd="0" parTransId="{371EBA73-030B-4D0D-A826-57D7742DFB63}" sibTransId="{103FDFF9-94B1-4DDA-86AB-A0D1EB52D6C6}"/>
    <dgm:cxn modelId="{C782E288-5E84-4D76-8D84-E028550E15D9}" srcId="{400A547B-ECEE-4C6C-84A5-5BC7DCEFD776}" destId="{1974BE5B-1451-4635-AC00-E24E62FBDADE}" srcOrd="3" destOrd="0" parTransId="{C9A6DA9D-C9A3-4378-B442-441003B14C6D}" sibTransId="{E8E821EF-4670-4E22-884E-596C87CC3E6C}"/>
    <dgm:cxn modelId="{2C9D2F90-B013-49EF-A66F-6A219EF6E4B2}" type="presOf" srcId="{400A547B-ECEE-4C6C-84A5-5BC7DCEFD776}" destId="{38D4E943-D760-4568-8088-D8166B5CADF4}" srcOrd="0" destOrd="0" presId="urn:microsoft.com/office/officeart/2008/layout/LinedList"/>
    <dgm:cxn modelId="{8FB4D895-66B9-4E48-A5DA-056A80E413D5}" type="presOf" srcId="{36B7A69C-46C7-40DC-A5BE-AEC7234CD5B8}" destId="{0797B8B3-7570-417A-A634-6FD11FE06893}" srcOrd="0" destOrd="0" presId="urn:microsoft.com/office/officeart/2008/layout/LinedList"/>
    <dgm:cxn modelId="{763C2DC1-D7F9-4DFE-9D7E-1A5FBE302E51}" srcId="{400A547B-ECEE-4C6C-84A5-5BC7DCEFD776}" destId="{12CDC5C1-FEA8-4D5D-B7DC-620D22B54EC9}" srcOrd="2" destOrd="0" parTransId="{C2A92C74-D310-4BDA-8B12-4A6A16B88783}" sibTransId="{9E77F388-BC73-458C-9388-822843FD9C64}"/>
    <dgm:cxn modelId="{BEC6E5EF-8F32-457C-9114-05F2B5A7857E}" type="presOf" srcId="{EA9B5DFF-55C0-4C91-BA18-B56869127109}" destId="{9FF32F8D-39CF-48FE-8631-85446CA5BC2C}" srcOrd="0" destOrd="0" presId="urn:microsoft.com/office/officeart/2008/layout/LinedList"/>
    <dgm:cxn modelId="{66C7A9F3-24E2-4A61-AA3D-7299E07927BA}" type="presOf" srcId="{1974BE5B-1451-4635-AC00-E24E62FBDADE}" destId="{8DF0C4D1-8ABC-4A79-A6E5-7B4B9CE36FDA}" srcOrd="0" destOrd="0" presId="urn:microsoft.com/office/officeart/2008/layout/LinedList"/>
    <dgm:cxn modelId="{8905B96C-CC3D-40A6-8439-4E8BD53703F3}" type="presParOf" srcId="{38D4E943-D760-4568-8088-D8166B5CADF4}" destId="{1AE4E74D-6135-4319-92AB-C196FDC84A35}" srcOrd="0" destOrd="0" presId="urn:microsoft.com/office/officeart/2008/layout/LinedList"/>
    <dgm:cxn modelId="{8EFBC405-D900-42B9-A932-94469BF78F10}" type="presParOf" srcId="{38D4E943-D760-4568-8088-D8166B5CADF4}" destId="{8982A3BC-DC79-4F81-ADF9-0652F9B07079}" srcOrd="1" destOrd="0" presId="urn:microsoft.com/office/officeart/2008/layout/LinedList"/>
    <dgm:cxn modelId="{A16B707C-5078-4793-879F-0986666C14D4}" type="presParOf" srcId="{8982A3BC-DC79-4F81-ADF9-0652F9B07079}" destId="{0797B8B3-7570-417A-A634-6FD11FE06893}" srcOrd="0" destOrd="0" presId="urn:microsoft.com/office/officeart/2008/layout/LinedList"/>
    <dgm:cxn modelId="{008ADD35-9BA2-4EBC-9021-29EAB3A315BD}" type="presParOf" srcId="{8982A3BC-DC79-4F81-ADF9-0652F9B07079}" destId="{3E8ACE8B-9244-4C60-8707-7FC643AAD125}" srcOrd="1" destOrd="0" presId="urn:microsoft.com/office/officeart/2008/layout/LinedList"/>
    <dgm:cxn modelId="{BB96BAF2-7FD7-4739-8578-BE7F26CBEDCE}" type="presParOf" srcId="{38D4E943-D760-4568-8088-D8166B5CADF4}" destId="{AC970CE5-0ABB-4D20-A325-86004BEAEE78}" srcOrd="2" destOrd="0" presId="urn:microsoft.com/office/officeart/2008/layout/LinedList"/>
    <dgm:cxn modelId="{B4037FC0-DEB4-4801-9E7F-FE13D8A0952D}" type="presParOf" srcId="{38D4E943-D760-4568-8088-D8166B5CADF4}" destId="{83D345B1-7C43-4F7C-AF58-944046085D09}" srcOrd="3" destOrd="0" presId="urn:microsoft.com/office/officeart/2008/layout/LinedList"/>
    <dgm:cxn modelId="{B19B8AC6-8F87-4952-949D-14001E638F2C}" type="presParOf" srcId="{83D345B1-7C43-4F7C-AF58-944046085D09}" destId="{9FF32F8D-39CF-48FE-8631-85446CA5BC2C}" srcOrd="0" destOrd="0" presId="urn:microsoft.com/office/officeart/2008/layout/LinedList"/>
    <dgm:cxn modelId="{BA25A021-8222-4540-BBB0-D9EA29950911}" type="presParOf" srcId="{83D345B1-7C43-4F7C-AF58-944046085D09}" destId="{C2BB62FB-0BF4-4B2D-87BE-200DF633182E}" srcOrd="1" destOrd="0" presId="urn:microsoft.com/office/officeart/2008/layout/LinedList"/>
    <dgm:cxn modelId="{9AC298D5-2C0B-4D63-B1FF-E1F44A57ACA0}" type="presParOf" srcId="{38D4E943-D760-4568-8088-D8166B5CADF4}" destId="{1C5E46DF-9B89-44B7-B26D-006CC9645B8B}" srcOrd="4" destOrd="0" presId="urn:microsoft.com/office/officeart/2008/layout/LinedList"/>
    <dgm:cxn modelId="{C1C03D5A-E3D4-4DA0-A62A-BEFDC77FB973}" type="presParOf" srcId="{38D4E943-D760-4568-8088-D8166B5CADF4}" destId="{2CC4145E-30D5-4380-92C4-C1DB6CAFC5F4}" srcOrd="5" destOrd="0" presId="urn:microsoft.com/office/officeart/2008/layout/LinedList"/>
    <dgm:cxn modelId="{C14D0101-5696-4E37-ABEE-35382E2044FF}" type="presParOf" srcId="{2CC4145E-30D5-4380-92C4-C1DB6CAFC5F4}" destId="{D5325A1D-66D7-42B0-A1E8-7DB9F5B196D6}" srcOrd="0" destOrd="0" presId="urn:microsoft.com/office/officeart/2008/layout/LinedList"/>
    <dgm:cxn modelId="{A3D18DA9-9898-4B75-968D-09B54FEE19CE}" type="presParOf" srcId="{2CC4145E-30D5-4380-92C4-C1DB6CAFC5F4}" destId="{F4899D71-7595-4B60-8C4B-64DF5FF70567}" srcOrd="1" destOrd="0" presId="urn:microsoft.com/office/officeart/2008/layout/LinedList"/>
    <dgm:cxn modelId="{186C2D65-F32D-4897-8D69-D9F4C38826A6}" type="presParOf" srcId="{38D4E943-D760-4568-8088-D8166B5CADF4}" destId="{0D93E80C-FCDB-47CD-A9BA-BA6FF1DDE294}" srcOrd="6" destOrd="0" presId="urn:microsoft.com/office/officeart/2008/layout/LinedList"/>
    <dgm:cxn modelId="{2F377174-7786-45B8-9059-1027B1E49614}" type="presParOf" srcId="{38D4E943-D760-4568-8088-D8166B5CADF4}" destId="{04F4480D-4683-422A-9267-27F97EB767ED}" srcOrd="7" destOrd="0" presId="urn:microsoft.com/office/officeart/2008/layout/LinedList"/>
    <dgm:cxn modelId="{AA075B16-2759-4AC9-AA0C-E28EC32FC6F4}" type="presParOf" srcId="{04F4480D-4683-422A-9267-27F97EB767ED}" destId="{8DF0C4D1-8ABC-4A79-A6E5-7B4B9CE36FDA}" srcOrd="0" destOrd="0" presId="urn:microsoft.com/office/officeart/2008/layout/LinedList"/>
    <dgm:cxn modelId="{A1F79CE6-3AF5-4271-9F32-913FCB30FDD1}" type="presParOf" srcId="{04F4480D-4683-422A-9267-27F97EB767ED}" destId="{2EFC40CB-24D1-4EC0-B7AE-53D2D279078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1069B0-72CC-45A0-9BCE-18926DDE9EB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C7021B-F0EA-49F0-96DA-5DD8BBE0E474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US" sz="2100" b="1" dirty="0">
              <a:solidFill>
                <a:srgbClr val="0070C0"/>
              </a:solidFill>
            </a:rPr>
            <a:t>Poorest Families</a:t>
          </a:r>
        </a:p>
        <a:p>
          <a:pPr algn="ctr"/>
          <a:r>
            <a:rPr lang="en-US" sz="2100" dirty="0"/>
            <a:t>82% of respondents had incomes under $20k/year, </a:t>
          </a:r>
        </a:p>
        <a:p>
          <a:pPr algn="ctr"/>
          <a:r>
            <a:rPr lang="en-US" sz="2100" dirty="0"/>
            <a:t>61% under 100% FPL </a:t>
          </a:r>
        </a:p>
      </dgm:t>
    </dgm:pt>
    <dgm:pt modelId="{550DD579-D8EB-4A48-AFF1-3D1111CFA634}" type="parTrans" cxnId="{0188C5EC-A800-4EA0-B612-0A375CDD6E08}">
      <dgm:prSet/>
      <dgm:spPr/>
      <dgm:t>
        <a:bodyPr/>
        <a:lstStyle/>
        <a:p>
          <a:endParaRPr lang="en-US"/>
        </a:p>
      </dgm:t>
    </dgm:pt>
    <dgm:pt modelId="{88A2462F-844B-495E-920D-F6DBDF836C07}" type="sibTrans" cxnId="{0188C5EC-A800-4EA0-B612-0A375CDD6E08}">
      <dgm:prSet/>
      <dgm:spPr/>
      <dgm:t>
        <a:bodyPr/>
        <a:lstStyle/>
        <a:p>
          <a:endParaRPr lang="en-US"/>
        </a:p>
      </dgm:t>
    </dgm:pt>
    <dgm:pt modelId="{2E9C408A-CD2F-4F3E-AEB0-1AEC2BEA0924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b="1" dirty="0">
              <a:solidFill>
                <a:srgbClr val="0070C0"/>
              </a:solidFill>
            </a:rPr>
            <a:t>Vulnerable Populations</a:t>
          </a:r>
        </a:p>
        <a:p>
          <a:r>
            <a:rPr lang="en-US" dirty="0"/>
            <a:t>92% of respondents had at least one household member 60+, disabled, or child &lt;18</a:t>
          </a:r>
        </a:p>
      </dgm:t>
    </dgm:pt>
    <dgm:pt modelId="{5876A328-3325-4D07-A398-3DF68EC1ECE9}" type="parTrans" cxnId="{2C70EB39-B08A-490E-AD08-569CD4B203D9}">
      <dgm:prSet/>
      <dgm:spPr/>
      <dgm:t>
        <a:bodyPr/>
        <a:lstStyle/>
        <a:p>
          <a:endParaRPr lang="en-US"/>
        </a:p>
      </dgm:t>
    </dgm:pt>
    <dgm:pt modelId="{3F6BA1C0-C22F-4827-8677-EB1A7A605621}" type="sibTrans" cxnId="{2C70EB39-B08A-490E-AD08-569CD4B203D9}">
      <dgm:prSet/>
      <dgm:spPr/>
      <dgm:t>
        <a:bodyPr/>
        <a:lstStyle/>
        <a:p>
          <a:endParaRPr lang="en-US"/>
        </a:p>
      </dgm:t>
    </dgm:pt>
    <dgm:pt modelId="{050B9860-9303-443D-8FBA-C2E2CC20CE71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US" sz="2100" b="1" dirty="0">
              <a:solidFill>
                <a:srgbClr val="0070C0"/>
              </a:solidFill>
            </a:rPr>
            <a:t>Making Tough Choices</a:t>
          </a:r>
        </a:p>
        <a:p>
          <a:pPr algn="ctr"/>
          <a:r>
            <a:rPr lang="en-US" sz="2100" dirty="0"/>
            <a:t>72% of respondents reduced spending on other necessities to pay for heat</a:t>
          </a:r>
        </a:p>
      </dgm:t>
    </dgm:pt>
    <dgm:pt modelId="{D08513AF-669F-4C39-B595-5457FC7C7B69}" type="parTrans" cxnId="{012E2549-2860-451E-A38B-20FB34DA673E}">
      <dgm:prSet/>
      <dgm:spPr/>
      <dgm:t>
        <a:bodyPr/>
        <a:lstStyle/>
        <a:p>
          <a:endParaRPr lang="en-US"/>
        </a:p>
      </dgm:t>
    </dgm:pt>
    <dgm:pt modelId="{BC2E000A-0335-447F-9812-6FF54E805C27}" type="sibTrans" cxnId="{012E2549-2860-451E-A38B-20FB34DA673E}">
      <dgm:prSet/>
      <dgm:spPr/>
      <dgm:t>
        <a:bodyPr/>
        <a:lstStyle/>
        <a:p>
          <a:endParaRPr lang="en-US"/>
        </a:p>
      </dgm:t>
    </dgm:pt>
    <dgm:pt modelId="{E0D3BC33-5065-4782-BA3F-494465646AE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US" b="1" dirty="0">
              <a:solidFill>
                <a:srgbClr val="0070C0"/>
              </a:solidFill>
            </a:rPr>
            <a:t>Meeting Multiple Needs</a:t>
          </a:r>
        </a:p>
        <a:p>
          <a:pPr algn="ctr"/>
          <a:r>
            <a:rPr lang="en-US" dirty="0"/>
            <a:t>42% of respondents received LIHEAP 1 or 2 years out of the past 5, while 26% received it each of the past 5 years.</a:t>
          </a:r>
        </a:p>
      </dgm:t>
    </dgm:pt>
    <dgm:pt modelId="{E61B03C2-270F-4391-9205-F9E7680E5401}" type="parTrans" cxnId="{C2A78D92-460E-49BC-9F4F-A5F894620F7C}">
      <dgm:prSet/>
      <dgm:spPr/>
      <dgm:t>
        <a:bodyPr/>
        <a:lstStyle/>
        <a:p>
          <a:endParaRPr lang="en-US"/>
        </a:p>
      </dgm:t>
    </dgm:pt>
    <dgm:pt modelId="{710CF336-5730-4A04-A4ED-4F96A87B2706}" type="sibTrans" cxnId="{C2A78D92-460E-49BC-9F4F-A5F894620F7C}">
      <dgm:prSet/>
      <dgm:spPr/>
      <dgm:t>
        <a:bodyPr/>
        <a:lstStyle/>
        <a:p>
          <a:endParaRPr lang="en-US"/>
        </a:p>
      </dgm:t>
    </dgm:pt>
    <dgm:pt modelId="{3299F9BA-7E20-4292-B239-E7E21098C880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US" b="1" dirty="0">
              <a:solidFill>
                <a:srgbClr val="0070C0"/>
              </a:solidFill>
            </a:rPr>
            <a:t>Preventing Disconnect Notices</a:t>
          </a:r>
        </a:p>
        <a:p>
          <a:pPr algn="ctr"/>
          <a:r>
            <a:rPr lang="en-US" dirty="0"/>
            <a:t>64% of respondents did not receive a disconnection notice in the previous year</a:t>
          </a:r>
        </a:p>
      </dgm:t>
    </dgm:pt>
    <dgm:pt modelId="{94C4FC97-9E2F-42D0-98C3-F4CE460E4CDC}" type="parTrans" cxnId="{6315B461-CB5D-489C-958E-21BDF7343FA9}">
      <dgm:prSet/>
      <dgm:spPr/>
      <dgm:t>
        <a:bodyPr/>
        <a:lstStyle/>
        <a:p>
          <a:endParaRPr lang="en-US"/>
        </a:p>
      </dgm:t>
    </dgm:pt>
    <dgm:pt modelId="{713AC54A-8D6B-458D-829D-3360A4D9E651}" type="sibTrans" cxnId="{6315B461-CB5D-489C-958E-21BDF7343FA9}">
      <dgm:prSet/>
      <dgm:spPr/>
      <dgm:t>
        <a:bodyPr/>
        <a:lstStyle/>
        <a:p>
          <a:endParaRPr lang="en-US"/>
        </a:p>
      </dgm:t>
    </dgm:pt>
    <dgm:pt modelId="{7B58B46C-DEDB-4BF3-AFE7-44439C2C3C94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US" b="1" dirty="0">
              <a:solidFill>
                <a:srgbClr val="0070C0"/>
              </a:solidFill>
            </a:rPr>
            <a:t>More Families with Broken Heating/AC Systems</a:t>
          </a:r>
        </a:p>
        <a:p>
          <a:pPr algn="ctr"/>
          <a:r>
            <a:rPr lang="en-US" dirty="0"/>
            <a:t>20% of respondents had a broken heating system, 25% had broken A/C. </a:t>
          </a:r>
        </a:p>
      </dgm:t>
    </dgm:pt>
    <dgm:pt modelId="{829C6959-4D81-40CB-A192-92C5B1038272}" type="parTrans" cxnId="{4F0AA82A-22EA-4204-9842-4B49A229627E}">
      <dgm:prSet/>
      <dgm:spPr/>
      <dgm:t>
        <a:bodyPr/>
        <a:lstStyle/>
        <a:p>
          <a:endParaRPr lang="en-US"/>
        </a:p>
      </dgm:t>
    </dgm:pt>
    <dgm:pt modelId="{927D7A20-8737-4585-8315-B11A5B3A808D}" type="sibTrans" cxnId="{4F0AA82A-22EA-4204-9842-4B49A229627E}">
      <dgm:prSet/>
      <dgm:spPr/>
      <dgm:t>
        <a:bodyPr/>
        <a:lstStyle/>
        <a:p>
          <a:endParaRPr lang="en-US"/>
        </a:p>
      </dgm:t>
    </dgm:pt>
    <dgm:pt modelId="{69740E2C-ACB2-4200-B7BE-672FD218A33B}" type="pres">
      <dgm:prSet presAssocID="{401069B0-72CC-45A0-9BCE-18926DDE9EB7}" presName="diagram" presStyleCnt="0">
        <dgm:presLayoutVars>
          <dgm:dir/>
          <dgm:resizeHandles val="exact"/>
        </dgm:presLayoutVars>
      </dgm:prSet>
      <dgm:spPr/>
    </dgm:pt>
    <dgm:pt modelId="{DC1D967F-B537-4CDC-BF94-B762D2C40ABF}" type="pres">
      <dgm:prSet presAssocID="{17C7021B-F0EA-49F0-96DA-5DD8BBE0E474}" presName="node" presStyleLbl="node1" presStyleIdx="0" presStyleCnt="6" custLinFactNeighborX="720" custLinFactNeighborY="-14">
        <dgm:presLayoutVars>
          <dgm:bulletEnabled val="1"/>
        </dgm:presLayoutVars>
      </dgm:prSet>
      <dgm:spPr/>
    </dgm:pt>
    <dgm:pt modelId="{F1C2E5BC-527F-40AF-85C2-AFFE9A243A19}" type="pres">
      <dgm:prSet presAssocID="{88A2462F-844B-495E-920D-F6DBDF836C07}" presName="sibTrans" presStyleCnt="0"/>
      <dgm:spPr/>
    </dgm:pt>
    <dgm:pt modelId="{02C83D2B-C954-4140-8910-B4EB480429B2}" type="pres">
      <dgm:prSet presAssocID="{2E9C408A-CD2F-4F3E-AEB0-1AEC2BEA0924}" presName="node" presStyleLbl="node1" presStyleIdx="1" presStyleCnt="6">
        <dgm:presLayoutVars>
          <dgm:bulletEnabled val="1"/>
        </dgm:presLayoutVars>
      </dgm:prSet>
      <dgm:spPr/>
    </dgm:pt>
    <dgm:pt modelId="{CEAF614E-9E03-4CF9-AA9A-AAAF85A3DE93}" type="pres">
      <dgm:prSet presAssocID="{3F6BA1C0-C22F-4827-8677-EB1A7A605621}" presName="sibTrans" presStyleCnt="0"/>
      <dgm:spPr/>
    </dgm:pt>
    <dgm:pt modelId="{D0C86D20-DD18-4288-8567-0384D85B7974}" type="pres">
      <dgm:prSet presAssocID="{050B9860-9303-443D-8FBA-C2E2CC20CE71}" presName="node" presStyleLbl="node1" presStyleIdx="2" presStyleCnt="6">
        <dgm:presLayoutVars>
          <dgm:bulletEnabled val="1"/>
        </dgm:presLayoutVars>
      </dgm:prSet>
      <dgm:spPr/>
    </dgm:pt>
    <dgm:pt modelId="{0AE3F119-36D8-4841-A152-27E33D60FEC4}" type="pres">
      <dgm:prSet presAssocID="{BC2E000A-0335-447F-9812-6FF54E805C27}" presName="sibTrans" presStyleCnt="0"/>
      <dgm:spPr/>
    </dgm:pt>
    <dgm:pt modelId="{4FB100CF-8A2F-4F6C-814F-FB7048E39A5D}" type="pres">
      <dgm:prSet presAssocID="{E0D3BC33-5065-4782-BA3F-494465646AEC}" presName="node" presStyleLbl="node1" presStyleIdx="3" presStyleCnt="6">
        <dgm:presLayoutVars>
          <dgm:bulletEnabled val="1"/>
        </dgm:presLayoutVars>
      </dgm:prSet>
      <dgm:spPr/>
    </dgm:pt>
    <dgm:pt modelId="{F173D056-3521-4FA4-A36E-ADB4273BAC77}" type="pres">
      <dgm:prSet presAssocID="{710CF336-5730-4A04-A4ED-4F96A87B2706}" presName="sibTrans" presStyleCnt="0"/>
      <dgm:spPr/>
    </dgm:pt>
    <dgm:pt modelId="{AE352EE4-6315-447B-8387-E797B3138112}" type="pres">
      <dgm:prSet presAssocID="{7B58B46C-DEDB-4BF3-AFE7-44439C2C3C94}" presName="node" presStyleLbl="node1" presStyleIdx="4" presStyleCnt="6">
        <dgm:presLayoutVars>
          <dgm:bulletEnabled val="1"/>
        </dgm:presLayoutVars>
      </dgm:prSet>
      <dgm:spPr/>
    </dgm:pt>
    <dgm:pt modelId="{29DABFC6-3DE3-42E9-8DCB-6677BBF6345A}" type="pres">
      <dgm:prSet presAssocID="{927D7A20-8737-4585-8315-B11A5B3A808D}" presName="sibTrans" presStyleCnt="0"/>
      <dgm:spPr/>
    </dgm:pt>
    <dgm:pt modelId="{1FFBD278-52B9-449E-952E-B083E9336F36}" type="pres">
      <dgm:prSet presAssocID="{3299F9BA-7E20-4292-B239-E7E21098C880}" presName="node" presStyleLbl="node1" presStyleIdx="5" presStyleCnt="6">
        <dgm:presLayoutVars>
          <dgm:bulletEnabled val="1"/>
        </dgm:presLayoutVars>
      </dgm:prSet>
      <dgm:spPr/>
    </dgm:pt>
  </dgm:ptLst>
  <dgm:cxnLst>
    <dgm:cxn modelId="{4F0AA82A-22EA-4204-9842-4B49A229627E}" srcId="{401069B0-72CC-45A0-9BCE-18926DDE9EB7}" destId="{7B58B46C-DEDB-4BF3-AFE7-44439C2C3C94}" srcOrd="4" destOrd="0" parTransId="{829C6959-4D81-40CB-A192-92C5B1038272}" sibTransId="{927D7A20-8737-4585-8315-B11A5B3A808D}"/>
    <dgm:cxn modelId="{2C70EB39-B08A-490E-AD08-569CD4B203D9}" srcId="{401069B0-72CC-45A0-9BCE-18926DDE9EB7}" destId="{2E9C408A-CD2F-4F3E-AEB0-1AEC2BEA0924}" srcOrd="1" destOrd="0" parTransId="{5876A328-3325-4D07-A398-3DF68EC1ECE9}" sibTransId="{3F6BA1C0-C22F-4827-8677-EB1A7A605621}"/>
    <dgm:cxn modelId="{6315B461-CB5D-489C-958E-21BDF7343FA9}" srcId="{401069B0-72CC-45A0-9BCE-18926DDE9EB7}" destId="{3299F9BA-7E20-4292-B239-E7E21098C880}" srcOrd="5" destOrd="0" parTransId="{94C4FC97-9E2F-42D0-98C3-F4CE460E4CDC}" sibTransId="{713AC54A-8D6B-458D-829D-3360A4D9E651}"/>
    <dgm:cxn modelId="{012E2549-2860-451E-A38B-20FB34DA673E}" srcId="{401069B0-72CC-45A0-9BCE-18926DDE9EB7}" destId="{050B9860-9303-443D-8FBA-C2E2CC20CE71}" srcOrd="2" destOrd="0" parTransId="{D08513AF-669F-4C39-B595-5457FC7C7B69}" sibTransId="{BC2E000A-0335-447F-9812-6FF54E805C27}"/>
    <dgm:cxn modelId="{F3C78E6B-7D21-4903-861C-F6DD7B721AEE}" type="presOf" srcId="{401069B0-72CC-45A0-9BCE-18926DDE9EB7}" destId="{69740E2C-ACB2-4200-B7BE-672FD218A33B}" srcOrd="0" destOrd="0" presId="urn:microsoft.com/office/officeart/2005/8/layout/default"/>
    <dgm:cxn modelId="{61E5044C-0D16-4D0E-863D-C6026508B776}" type="presOf" srcId="{050B9860-9303-443D-8FBA-C2E2CC20CE71}" destId="{D0C86D20-DD18-4288-8567-0384D85B7974}" srcOrd="0" destOrd="0" presId="urn:microsoft.com/office/officeart/2005/8/layout/default"/>
    <dgm:cxn modelId="{74606A88-425F-47D5-9FDD-9814658877A2}" type="presOf" srcId="{17C7021B-F0EA-49F0-96DA-5DD8BBE0E474}" destId="{DC1D967F-B537-4CDC-BF94-B762D2C40ABF}" srcOrd="0" destOrd="0" presId="urn:microsoft.com/office/officeart/2005/8/layout/default"/>
    <dgm:cxn modelId="{C2A78D92-460E-49BC-9F4F-A5F894620F7C}" srcId="{401069B0-72CC-45A0-9BCE-18926DDE9EB7}" destId="{E0D3BC33-5065-4782-BA3F-494465646AEC}" srcOrd="3" destOrd="0" parTransId="{E61B03C2-270F-4391-9205-F9E7680E5401}" sibTransId="{710CF336-5730-4A04-A4ED-4F96A87B2706}"/>
    <dgm:cxn modelId="{685A2597-09C3-4C7D-B4F2-EEC2EFD70A6B}" type="presOf" srcId="{E0D3BC33-5065-4782-BA3F-494465646AEC}" destId="{4FB100CF-8A2F-4F6C-814F-FB7048E39A5D}" srcOrd="0" destOrd="0" presId="urn:microsoft.com/office/officeart/2005/8/layout/default"/>
    <dgm:cxn modelId="{2A490E9D-3C94-4868-AF57-F53D6A726324}" type="presOf" srcId="{7B58B46C-DEDB-4BF3-AFE7-44439C2C3C94}" destId="{AE352EE4-6315-447B-8387-E797B3138112}" srcOrd="0" destOrd="0" presId="urn:microsoft.com/office/officeart/2005/8/layout/default"/>
    <dgm:cxn modelId="{2713ABCD-7105-47AE-81E6-D24A2CD7EAE5}" type="presOf" srcId="{3299F9BA-7E20-4292-B239-E7E21098C880}" destId="{1FFBD278-52B9-449E-952E-B083E9336F36}" srcOrd="0" destOrd="0" presId="urn:microsoft.com/office/officeart/2005/8/layout/default"/>
    <dgm:cxn modelId="{CB34DADE-ADD8-4D4E-87A6-F6DC15B6E946}" type="presOf" srcId="{2E9C408A-CD2F-4F3E-AEB0-1AEC2BEA0924}" destId="{02C83D2B-C954-4140-8910-B4EB480429B2}" srcOrd="0" destOrd="0" presId="urn:microsoft.com/office/officeart/2005/8/layout/default"/>
    <dgm:cxn modelId="{0188C5EC-A800-4EA0-B612-0A375CDD6E08}" srcId="{401069B0-72CC-45A0-9BCE-18926DDE9EB7}" destId="{17C7021B-F0EA-49F0-96DA-5DD8BBE0E474}" srcOrd="0" destOrd="0" parTransId="{550DD579-D8EB-4A48-AFF1-3D1111CFA634}" sibTransId="{88A2462F-844B-495E-920D-F6DBDF836C07}"/>
    <dgm:cxn modelId="{F205BE26-3D72-479F-B264-0BDD340BC50F}" type="presParOf" srcId="{69740E2C-ACB2-4200-B7BE-672FD218A33B}" destId="{DC1D967F-B537-4CDC-BF94-B762D2C40ABF}" srcOrd="0" destOrd="0" presId="urn:microsoft.com/office/officeart/2005/8/layout/default"/>
    <dgm:cxn modelId="{EBD722DE-859F-4581-B278-D3340ED79412}" type="presParOf" srcId="{69740E2C-ACB2-4200-B7BE-672FD218A33B}" destId="{F1C2E5BC-527F-40AF-85C2-AFFE9A243A19}" srcOrd="1" destOrd="0" presId="urn:microsoft.com/office/officeart/2005/8/layout/default"/>
    <dgm:cxn modelId="{9C255379-EFE3-4EF4-A07B-9DBABBB6B2A4}" type="presParOf" srcId="{69740E2C-ACB2-4200-B7BE-672FD218A33B}" destId="{02C83D2B-C954-4140-8910-B4EB480429B2}" srcOrd="2" destOrd="0" presId="urn:microsoft.com/office/officeart/2005/8/layout/default"/>
    <dgm:cxn modelId="{1E4C8903-9D19-4824-95D1-E5C44639DDA7}" type="presParOf" srcId="{69740E2C-ACB2-4200-B7BE-672FD218A33B}" destId="{CEAF614E-9E03-4CF9-AA9A-AAAF85A3DE93}" srcOrd="3" destOrd="0" presId="urn:microsoft.com/office/officeart/2005/8/layout/default"/>
    <dgm:cxn modelId="{9E79EA44-6F67-42C6-B5CF-19E18F452422}" type="presParOf" srcId="{69740E2C-ACB2-4200-B7BE-672FD218A33B}" destId="{D0C86D20-DD18-4288-8567-0384D85B7974}" srcOrd="4" destOrd="0" presId="urn:microsoft.com/office/officeart/2005/8/layout/default"/>
    <dgm:cxn modelId="{BAC32CB3-F9E3-4630-8844-701C49F83D67}" type="presParOf" srcId="{69740E2C-ACB2-4200-B7BE-672FD218A33B}" destId="{0AE3F119-36D8-4841-A152-27E33D60FEC4}" srcOrd="5" destOrd="0" presId="urn:microsoft.com/office/officeart/2005/8/layout/default"/>
    <dgm:cxn modelId="{E6CB3ED8-BA90-4987-9483-6C18A1646607}" type="presParOf" srcId="{69740E2C-ACB2-4200-B7BE-672FD218A33B}" destId="{4FB100CF-8A2F-4F6C-814F-FB7048E39A5D}" srcOrd="6" destOrd="0" presId="urn:microsoft.com/office/officeart/2005/8/layout/default"/>
    <dgm:cxn modelId="{E5FED812-6AE5-40C6-A792-A0C9A0F66467}" type="presParOf" srcId="{69740E2C-ACB2-4200-B7BE-672FD218A33B}" destId="{F173D056-3521-4FA4-A36E-ADB4273BAC77}" srcOrd="7" destOrd="0" presId="urn:microsoft.com/office/officeart/2005/8/layout/default"/>
    <dgm:cxn modelId="{D50F7CB9-FF2D-4BB4-9A0D-78B99997F8B2}" type="presParOf" srcId="{69740E2C-ACB2-4200-B7BE-672FD218A33B}" destId="{AE352EE4-6315-447B-8387-E797B3138112}" srcOrd="8" destOrd="0" presId="urn:microsoft.com/office/officeart/2005/8/layout/default"/>
    <dgm:cxn modelId="{CDAE84DF-0AB8-4B9E-A0C4-AAF202D8BCE0}" type="presParOf" srcId="{69740E2C-ACB2-4200-B7BE-672FD218A33B}" destId="{29DABFC6-3DE3-42E9-8DCB-6677BBF6345A}" srcOrd="9" destOrd="0" presId="urn:microsoft.com/office/officeart/2005/8/layout/default"/>
    <dgm:cxn modelId="{A4DA3A93-1FB5-4C31-A998-5C5521CF0382}" type="presParOf" srcId="{69740E2C-ACB2-4200-B7BE-672FD218A33B}" destId="{1FFBD278-52B9-449E-952E-B083E9336F36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2C4BBF-7F67-4D40-9917-34E3E40162AD}">
      <dsp:nvSpPr>
        <dsp:cNvPr id="0" name=""/>
        <dsp:cNvSpPr/>
      </dsp:nvSpPr>
      <dsp:spPr>
        <a:xfrm>
          <a:off x="0" y="186604"/>
          <a:ext cx="11211389" cy="3935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0128" tIns="1062228" rIns="870128" bIns="170688" numCol="1" spcCol="1270" anchor="t" anchorCtr="0">
          <a:noAutofit/>
        </a:bodyPr>
        <a:lstStyle/>
        <a:p>
          <a:pPr marL="341313" lvl="1" indent="-341313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chemeClr val="accent2"/>
            </a:buClr>
            <a:buFontTx/>
            <a:buChar char="►"/>
          </a:pPr>
          <a:r>
            <a:rPr lang="en-US" sz="2400" kern="1200" dirty="0"/>
            <a:t> Phone interviews completed between 6/22/18 and 8/17/18</a:t>
          </a:r>
        </a:p>
        <a:p>
          <a:pPr marL="341313" lvl="1" indent="-341313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chemeClr val="accent2"/>
            </a:buClr>
            <a:buFontTx/>
            <a:buChar char="►"/>
          </a:pPr>
          <a:endParaRPr lang="en-US" sz="2400" kern="1200" dirty="0"/>
        </a:p>
        <a:p>
          <a:pPr marL="341313" lvl="1" indent="-341313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chemeClr val="accent2"/>
            </a:buClr>
            <a:buFontTx/>
            <a:buChar char="►"/>
          </a:pPr>
          <a:r>
            <a:rPr lang="en-US" sz="2400" kern="1200" dirty="0"/>
            <a:t> States included: </a:t>
          </a:r>
          <a:r>
            <a:rPr lang="es-ES" sz="2400" kern="1200" dirty="0"/>
            <a:t>CA, CT, </a:t>
          </a:r>
          <a:r>
            <a:rPr lang="en-US" sz="2400" kern="1200" dirty="0"/>
            <a:t>GA, IA, IN, LA, PA</a:t>
          </a:r>
        </a:p>
        <a:p>
          <a:pPr marL="341313" lvl="1" indent="-341313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chemeClr val="accent2"/>
            </a:buClr>
            <a:buFontTx/>
            <a:buChar char="►"/>
          </a:pPr>
          <a:endParaRPr lang="en-US" sz="2400" kern="1200" dirty="0"/>
        </a:p>
        <a:p>
          <a:pPr marL="341313" lvl="1" indent="-341313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chemeClr val="accent2"/>
            </a:buClr>
            <a:buFontTx/>
            <a:buChar char="►"/>
          </a:pPr>
          <a:r>
            <a:rPr lang="en-US" sz="2400" kern="1200" dirty="0"/>
            <a:t> Total complete respondents: 624</a:t>
          </a:r>
        </a:p>
        <a:p>
          <a:pPr marL="341313" lvl="1" indent="-341313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chemeClr val="accent2"/>
            </a:buClr>
            <a:buFontTx/>
            <a:buChar char="►"/>
          </a:pPr>
          <a:endParaRPr lang="en-US" sz="2400" kern="1200" dirty="0"/>
        </a:p>
        <a:p>
          <a:pPr marL="341313" lvl="1" indent="-341313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lr>
              <a:schemeClr val="accent2"/>
            </a:buClr>
            <a:buFontTx/>
            <a:buChar char="►"/>
          </a:pPr>
          <a:r>
            <a:rPr lang="en-US" sz="2400" kern="1200" dirty="0"/>
            <a:t>Previous Survey Years: 2003, 2008, 2009, and 2011</a:t>
          </a:r>
        </a:p>
      </dsp:txBody>
      <dsp:txXfrm>
        <a:off x="0" y="186604"/>
        <a:ext cx="11211389" cy="3935925"/>
      </dsp:txXfrm>
    </dsp:sp>
    <dsp:sp modelId="{9458E366-DB25-431E-99C9-42E534FAF63B}">
      <dsp:nvSpPr>
        <dsp:cNvPr id="0" name=""/>
        <dsp:cNvSpPr/>
      </dsp:nvSpPr>
      <dsp:spPr>
        <a:xfrm>
          <a:off x="560569" y="17956"/>
          <a:ext cx="7847972" cy="9214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635" tIns="0" rIns="296635" bIns="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Survey Process</a:t>
          </a:r>
        </a:p>
      </dsp:txBody>
      <dsp:txXfrm>
        <a:off x="605548" y="62935"/>
        <a:ext cx="7758014" cy="8314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E4E74D-6135-4319-92AB-C196FDC84A35}">
      <dsp:nvSpPr>
        <dsp:cNvPr id="0" name=""/>
        <dsp:cNvSpPr/>
      </dsp:nvSpPr>
      <dsp:spPr>
        <a:xfrm>
          <a:off x="0" y="0"/>
          <a:ext cx="100583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97B8B3-7570-417A-A634-6FD11FE06893}">
      <dsp:nvSpPr>
        <dsp:cNvPr id="0" name=""/>
        <dsp:cNvSpPr/>
      </dsp:nvSpPr>
      <dsp:spPr>
        <a:xfrm>
          <a:off x="0" y="0"/>
          <a:ext cx="10058399" cy="946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341313" lvl="0" indent="-341313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accent2"/>
            </a:buClr>
            <a:buFontTx/>
            <a:buNone/>
          </a:pPr>
          <a:r>
            <a:rPr lang="en-US" sz="3500" kern="1200" dirty="0"/>
            <a:t> Understand LIHEAP Recipient Situations</a:t>
          </a:r>
        </a:p>
      </dsp:txBody>
      <dsp:txXfrm>
        <a:off x="0" y="0"/>
        <a:ext cx="10058399" cy="946520"/>
      </dsp:txXfrm>
    </dsp:sp>
    <dsp:sp modelId="{AC970CE5-0ABB-4D20-A325-86004BEAEE78}">
      <dsp:nvSpPr>
        <dsp:cNvPr id="0" name=""/>
        <dsp:cNvSpPr/>
      </dsp:nvSpPr>
      <dsp:spPr>
        <a:xfrm>
          <a:off x="0" y="946520"/>
          <a:ext cx="10058399" cy="0"/>
        </a:xfrm>
        <a:prstGeom prst="line">
          <a:avLst/>
        </a:prstGeom>
        <a:solidFill>
          <a:schemeClr val="accent2">
            <a:hueOff val="-441124"/>
            <a:satOff val="497"/>
            <a:lumOff val="1177"/>
            <a:alphaOff val="0"/>
          </a:schemeClr>
        </a:solidFill>
        <a:ln w="15875" cap="flat" cmpd="sng" algn="ctr">
          <a:solidFill>
            <a:schemeClr val="accent2">
              <a:hueOff val="-441124"/>
              <a:satOff val="497"/>
              <a:lumOff val="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F32F8D-39CF-48FE-8631-85446CA5BC2C}">
      <dsp:nvSpPr>
        <dsp:cNvPr id="0" name=""/>
        <dsp:cNvSpPr/>
      </dsp:nvSpPr>
      <dsp:spPr>
        <a:xfrm>
          <a:off x="0" y="946520"/>
          <a:ext cx="10058399" cy="946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341313" lvl="0" indent="-341313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accent2"/>
            </a:buClr>
            <a:buFontTx/>
            <a:buNone/>
          </a:pPr>
          <a:r>
            <a:rPr lang="en-US" sz="3500" kern="1200" dirty="0"/>
            <a:t> Identify Trends in Energy Need</a:t>
          </a:r>
        </a:p>
      </dsp:txBody>
      <dsp:txXfrm>
        <a:off x="0" y="946520"/>
        <a:ext cx="10058399" cy="946520"/>
      </dsp:txXfrm>
    </dsp:sp>
    <dsp:sp modelId="{1C5E46DF-9B89-44B7-B26D-006CC9645B8B}">
      <dsp:nvSpPr>
        <dsp:cNvPr id="0" name=""/>
        <dsp:cNvSpPr/>
      </dsp:nvSpPr>
      <dsp:spPr>
        <a:xfrm>
          <a:off x="0" y="1893040"/>
          <a:ext cx="10058399" cy="0"/>
        </a:xfrm>
        <a:prstGeom prst="line">
          <a:avLst/>
        </a:prstGeom>
        <a:solidFill>
          <a:schemeClr val="accent2">
            <a:hueOff val="-882249"/>
            <a:satOff val="995"/>
            <a:lumOff val="2353"/>
            <a:alphaOff val="0"/>
          </a:schemeClr>
        </a:solidFill>
        <a:ln w="15875" cap="flat" cmpd="sng" algn="ctr">
          <a:solidFill>
            <a:schemeClr val="accent2">
              <a:hueOff val="-882249"/>
              <a:satOff val="995"/>
              <a:lumOff val="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325A1D-66D7-42B0-A1E8-7DB9F5B196D6}">
      <dsp:nvSpPr>
        <dsp:cNvPr id="0" name=""/>
        <dsp:cNvSpPr/>
      </dsp:nvSpPr>
      <dsp:spPr>
        <a:xfrm>
          <a:off x="0" y="1893040"/>
          <a:ext cx="10058399" cy="946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341313" lvl="0" indent="-341313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accent2"/>
            </a:buClr>
            <a:buFontTx/>
            <a:buNone/>
          </a:pPr>
          <a:r>
            <a:rPr lang="en-US" sz="3500" kern="1200" dirty="0"/>
            <a:t> Document Consequences of Unaffordable Energy Bills</a:t>
          </a:r>
        </a:p>
      </dsp:txBody>
      <dsp:txXfrm>
        <a:off x="0" y="1893040"/>
        <a:ext cx="10058399" cy="946520"/>
      </dsp:txXfrm>
    </dsp:sp>
    <dsp:sp modelId="{0D93E80C-FCDB-47CD-A9BA-BA6FF1DDE294}">
      <dsp:nvSpPr>
        <dsp:cNvPr id="0" name=""/>
        <dsp:cNvSpPr/>
      </dsp:nvSpPr>
      <dsp:spPr>
        <a:xfrm>
          <a:off x="0" y="2839560"/>
          <a:ext cx="10058399" cy="0"/>
        </a:xfrm>
        <a:prstGeom prst="line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accent2">
              <a:hueOff val="-1323373"/>
              <a:satOff val="1492"/>
              <a:lumOff val="3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F0C4D1-8ABC-4A79-A6E5-7B4B9CE36FDA}">
      <dsp:nvSpPr>
        <dsp:cNvPr id="0" name=""/>
        <dsp:cNvSpPr/>
      </dsp:nvSpPr>
      <dsp:spPr>
        <a:xfrm>
          <a:off x="0" y="2839560"/>
          <a:ext cx="10058399" cy="946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341313" lvl="0" indent="-341313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chemeClr val="accent2"/>
            </a:buClr>
            <a:buFontTx/>
            <a:buNone/>
          </a:pPr>
          <a:r>
            <a:rPr lang="en-US" sz="3500" kern="1200" dirty="0"/>
            <a:t> Inform Policymakers and Public of Need for LIHEAP </a:t>
          </a:r>
        </a:p>
      </dsp:txBody>
      <dsp:txXfrm>
        <a:off x="0" y="2839560"/>
        <a:ext cx="10058399" cy="9465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1D967F-B537-4CDC-BF94-B762D2C40ABF}">
      <dsp:nvSpPr>
        <dsp:cNvPr id="0" name=""/>
        <dsp:cNvSpPr/>
      </dsp:nvSpPr>
      <dsp:spPr>
        <a:xfrm>
          <a:off x="398010" y="0"/>
          <a:ext cx="3495411" cy="2097246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solidFill>
                <a:srgbClr val="0070C0"/>
              </a:solidFill>
            </a:rPr>
            <a:t>Poorest Families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82% of respondents had incomes under $20k/year,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61% under 100% FPL </a:t>
          </a:r>
        </a:p>
      </dsp:txBody>
      <dsp:txXfrm>
        <a:off x="398010" y="0"/>
        <a:ext cx="3495411" cy="2097246"/>
      </dsp:txXfrm>
    </dsp:sp>
    <dsp:sp modelId="{02C83D2B-C954-4140-8910-B4EB480429B2}">
      <dsp:nvSpPr>
        <dsp:cNvPr id="0" name=""/>
        <dsp:cNvSpPr/>
      </dsp:nvSpPr>
      <dsp:spPr>
        <a:xfrm>
          <a:off x="4217796" y="294"/>
          <a:ext cx="3495411" cy="2097246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solidFill>
                <a:srgbClr val="0070C0"/>
              </a:solidFill>
            </a:rPr>
            <a:t>Vulnerable Populations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92% of respondents had at least one household member 60+, disabled, or child &lt;18</a:t>
          </a:r>
        </a:p>
      </dsp:txBody>
      <dsp:txXfrm>
        <a:off x="4217796" y="294"/>
        <a:ext cx="3495411" cy="2097246"/>
      </dsp:txXfrm>
    </dsp:sp>
    <dsp:sp modelId="{D0C86D20-DD18-4288-8567-0384D85B7974}">
      <dsp:nvSpPr>
        <dsp:cNvPr id="0" name=""/>
        <dsp:cNvSpPr/>
      </dsp:nvSpPr>
      <dsp:spPr>
        <a:xfrm>
          <a:off x="8062748" y="294"/>
          <a:ext cx="3495411" cy="2097246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solidFill>
                <a:srgbClr val="0070C0"/>
              </a:solidFill>
            </a:rPr>
            <a:t>Making Tough Choices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72% of respondents reduced spending on other necessities to pay for heat</a:t>
          </a:r>
        </a:p>
      </dsp:txBody>
      <dsp:txXfrm>
        <a:off x="8062748" y="294"/>
        <a:ext cx="3495411" cy="2097246"/>
      </dsp:txXfrm>
    </dsp:sp>
    <dsp:sp modelId="{4FB100CF-8A2F-4F6C-814F-FB7048E39A5D}">
      <dsp:nvSpPr>
        <dsp:cNvPr id="0" name=""/>
        <dsp:cNvSpPr/>
      </dsp:nvSpPr>
      <dsp:spPr>
        <a:xfrm>
          <a:off x="372843" y="2447082"/>
          <a:ext cx="3495411" cy="2097246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solidFill>
                <a:srgbClr val="0070C0"/>
              </a:solidFill>
            </a:rPr>
            <a:t>Meeting Multiple Needs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42% of respondents received LIHEAP 1 or 2 years out of the past 5, while 26% received it each of the past 5 years.</a:t>
          </a:r>
        </a:p>
      </dsp:txBody>
      <dsp:txXfrm>
        <a:off x="372843" y="2447082"/>
        <a:ext cx="3495411" cy="2097246"/>
      </dsp:txXfrm>
    </dsp:sp>
    <dsp:sp modelId="{AE352EE4-6315-447B-8387-E797B3138112}">
      <dsp:nvSpPr>
        <dsp:cNvPr id="0" name=""/>
        <dsp:cNvSpPr/>
      </dsp:nvSpPr>
      <dsp:spPr>
        <a:xfrm>
          <a:off x="4217796" y="2447082"/>
          <a:ext cx="3495411" cy="2097246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solidFill>
                <a:srgbClr val="0070C0"/>
              </a:solidFill>
            </a:rPr>
            <a:t>More Families with Broken Heating/AC Systems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20% of respondents had a broken heating system, 25% had broken A/C. </a:t>
          </a:r>
        </a:p>
      </dsp:txBody>
      <dsp:txXfrm>
        <a:off x="4217796" y="2447082"/>
        <a:ext cx="3495411" cy="2097246"/>
      </dsp:txXfrm>
    </dsp:sp>
    <dsp:sp modelId="{1FFBD278-52B9-449E-952E-B083E9336F36}">
      <dsp:nvSpPr>
        <dsp:cNvPr id="0" name=""/>
        <dsp:cNvSpPr/>
      </dsp:nvSpPr>
      <dsp:spPr>
        <a:xfrm>
          <a:off x="8062748" y="2447082"/>
          <a:ext cx="3495411" cy="2097246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solidFill>
                <a:srgbClr val="0070C0"/>
              </a:solidFill>
            </a:rPr>
            <a:t>Preventing Disconnect Notices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64% of respondents did not receive a disconnection notice in the previous year</a:t>
          </a:r>
        </a:p>
      </dsp:txBody>
      <dsp:txXfrm>
        <a:off x="8062748" y="2447082"/>
        <a:ext cx="3495411" cy="2097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59A250-0A3F-48CC-B291-0DAF94B3369F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25677-FE49-4480-A1D8-C8D17AC70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78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A25677-FE49-4480-A1D8-C8D17AC700A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6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7897-AE27-A947-82AB-5869BBFEEB3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5F622-0688-5942-AF68-0689289F543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373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7897-AE27-A947-82AB-5869BBFEEB3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5F622-0688-5942-AF68-0689289F5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7897-AE27-A947-82AB-5869BBFEEB3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5F622-0688-5942-AF68-0689289F5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60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7897-AE27-A947-82AB-5869BBFEEB3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5F622-0688-5942-AF68-0689289F5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7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7897-AE27-A947-82AB-5869BBFEEB3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5F622-0688-5942-AF68-0689289F543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9434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7897-AE27-A947-82AB-5869BBFEEB3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5F622-0688-5942-AF68-0689289F5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10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7897-AE27-A947-82AB-5869BBFEEB3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5F622-0688-5942-AF68-0689289F5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10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7897-AE27-A947-82AB-5869BBFEEB3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5F622-0688-5942-AF68-0689289F5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57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7897-AE27-A947-82AB-5869BBFEEB3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5F622-0688-5942-AF68-0689289F5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267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C37897-AE27-A947-82AB-5869BBFEEB3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95F622-0688-5942-AF68-0689289F5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72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7897-AE27-A947-82AB-5869BBFEEB3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5F622-0688-5942-AF68-0689289F5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279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C37897-AE27-A947-82AB-5869BBFEEB3A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595F622-0688-5942-AF68-0689289F543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1738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neada.org/program-policy-reports/liheapsurvey/" TargetMode="External"/><Relationship Id="rId4" Type="http://schemas.openxmlformats.org/officeDocument/2006/relationships/hyperlink" Target="mailto:clovejoy@neada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1C0EFCB-9E0E-49BA-836C-CE01141547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LIHEAP Grantee Survey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1FEF7DA-5A84-4317-A3C7-632B77F6F9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19"/>
            <a:ext cx="10058400" cy="138788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Cassandra Lovejoy</a:t>
            </a:r>
          </a:p>
          <a:p>
            <a:r>
              <a:rPr lang="en-US" dirty="0"/>
              <a:t>National Energy Assistance Directors Association</a:t>
            </a:r>
          </a:p>
          <a:p>
            <a:r>
              <a:rPr lang="en-US" dirty="0"/>
              <a:t>June 3, 2019</a:t>
            </a:r>
          </a:p>
        </p:txBody>
      </p:sp>
    </p:spTree>
    <p:extLst>
      <p:ext uri="{BB962C8B-B14F-4D97-AF65-F5344CB8AC3E}">
        <p14:creationId xmlns:p14="http://schemas.microsoft.com/office/powerpoint/2010/main" val="1392400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27214-43D1-4386-9470-CF4D90171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2018 LIHEAP Survey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F6C5621-F1BE-4A0F-BFAA-C795630614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687982"/>
              </p:ext>
            </p:extLst>
          </p:nvPr>
        </p:nvGraphicFramePr>
        <p:xfrm>
          <a:off x="460053" y="2018872"/>
          <a:ext cx="11211389" cy="4140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706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587E7-FF61-4341-A5E9-DDC0AFEE0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Survey Uses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168AEA8D-1D92-4C6A-835E-376A694D51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23231677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0181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587E7-FF61-4341-A5E9-DDC0AFEE0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Highlights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95B581E0-7C10-489B-A96F-B6AA459535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3593959"/>
              </p:ext>
            </p:extLst>
          </p:nvPr>
        </p:nvGraphicFramePr>
        <p:xfrm>
          <a:off x="0" y="1801422"/>
          <a:ext cx="11931004" cy="4544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5037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C4C55-DD67-4473-8B04-6064DB6A5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Burden</a:t>
            </a: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7ED0B22D-775C-45EE-AFE3-ED228B8990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5462020"/>
              </p:ext>
            </p:extLst>
          </p:nvPr>
        </p:nvGraphicFramePr>
        <p:xfrm>
          <a:off x="1097280" y="1737360"/>
          <a:ext cx="10226266" cy="4298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>
            <a:extLst>
              <a:ext uri="{FF2B5EF4-FFF2-40B4-BE49-F238E27FC236}">
                <a16:creationId xmlns:a16="http://schemas.microsoft.com/office/drawing/2014/main" id="{D5BE4383-2C2A-4944-8E84-B1F41D73AA07}"/>
              </a:ext>
            </a:extLst>
          </p:cNvPr>
          <p:cNvSpPr txBox="1"/>
          <p:nvPr/>
        </p:nvSpPr>
        <p:spPr>
          <a:xfrm>
            <a:off x="2440882" y="5975373"/>
            <a:ext cx="7693516" cy="38270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Most of those with an energy burden &gt;25% have an energy burden &gt;40%</a:t>
            </a:r>
          </a:p>
        </p:txBody>
      </p:sp>
    </p:spTree>
    <p:extLst>
      <p:ext uri="{BB962C8B-B14F-4D97-AF65-F5344CB8AC3E}">
        <p14:creationId xmlns:p14="http://schemas.microsoft.com/office/powerpoint/2010/main" val="168513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2ABB703-2B0E-4C3B-B4A2-F3973548E5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6427F8-BE9B-483D-BE3F-4F62CEF90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1685" y="634946"/>
            <a:ext cx="5127171" cy="1450757"/>
          </a:xfrm>
        </p:spPr>
        <p:txBody>
          <a:bodyPr>
            <a:normAutofit/>
          </a:bodyPr>
          <a:lstStyle/>
          <a:p>
            <a:r>
              <a:rPr lang="en-US" dirty="0"/>
              <a:t>Contact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2C7337-6C73-43B2-993E-FF618B4BFF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192" y="2567083"/>
            <a:ext cx="5451627" cy="1403793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C21570E-E159-49A6-9891-FA397B7A9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411684" y="2086188"/>
            <a:ext cx="474880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7E832-AEBA-4394-ABFE-ABC5B2A3E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1684" y="2198914"/>
            <a:ext cx="5127172" cy="367018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b="1">
                <a:latin typeface="Garamond" panose="02020404030301010803" pitchFamily="18" charset="0"/>
              </a:rPr>
              <a:t>Cassandra Lovejoy</a:t>
            </a:r>
          </a:p>
          <a:p>
            <a:r>
              <a:rPr lang="en-US" b="1" dirty="0">
                <a:latin typeface="Garamond" panose="02020404030301010803" pitchFamily="18" charset="0"/>
              </a:rPr>
              <a:t>202-333-5915</a:t>
            </a:r>
          </a:p>
          <a:p>
            <a:r>
              <a:rPr lang="en-US" dirty="0">
                <a:hlinkClick r:id="rId4"/>
              </a:rPr>
              <a:t>clovejoy@neada.org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hlinkClick r:id="rId5"/>
              </a:rPr>
              <a:t>http://neada.org/program-policy-reports/liheapsurvey/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95DA498-D9A2-4DA9-B9DA-B3776E08CF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A73093-4B9D-420D-B17E-52293703A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1634888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304</TotalTime>
  <Words>270</Words>
  <Application>Microsoft Office PowerPoint</Application>
  <PresentationFormat>Widescreen</PresentationFormat>
  <Paragraphs>40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Garamond</vt:lpstr>
      <vt:lpstr>Retrospect</vt:lpstr>
      <vt:lpstr>LIHEAP Grantee Survey</vt:lpstr>
      <vt:lpstr>2018 LIHEAP Survey</vt:lpstr>
      <vt:lpstr>Survey Uses</vt:lpstr>
      <vt:lpstr>Survey Highlights</vt:lpstr>
      <vt:lpstr>Energy Burden</vt:lpstr>
      <vt:lpstr>Contact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Service Ad Campaign</dc:title>
  <dc:creator>Microsoft Office User</dc:creator>
  <cp:lastModifiedBy>NEADA &amp; EPC</cp:lastModifiedBy>
  <cp:revision>24</cp:revision>
  <dcterms:created xsi:type="dcterms:W3CDTF">2018-10-03T19:03:02Z</dcterms:created>
  <dcterms:modified xsi:type="dcterms:W3CDTF">2019-06-03T12:24:37Z</dcterms:modified>
</cp:coreProperties>
</file>