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7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orient="horz" pos="3888">
          <p15:clr>
            <a:srgbClr val="A4A3A4"/>
          </p15:clr>
        </p15:guide>
        <p15:guide id="3" pos="432">
          <p15:clr>
            <a:srgbClr val="A4A3A4"/>
          </p15:clr>
        </p15:guide>
        <p15:guide id="4" pos="5328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D47"/>
    <a:srgbClr val="0073CF"/>
    <a:srgbClr val="F4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26" y="108"/>
      </p:cViewPr>
      <p:guideLst>
        <p:guide orient="horz" pos="1152"/>
        <p:guide orient="horz" pos="3888"/>
        <p:guide pos="432"/>
        <p:guide pos="53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F1A8D6-CAC2-4D98-AF1D-159CC7B432C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7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813F73-6B1B-439C-A0CE-DCA26B2177B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1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CDC8AD-88A8-42FE-BA43-4C23079C996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72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D844C-FF9D-4A8C-A5CD-2979271CB2DE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4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SWOT = Strength, Weakness, Opportunity and Threat Analysis.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13F73-6B1B-439C-A0CE-DCA26B2177B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73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13F73-6B1B-439C-A0CE-DCA26B2177B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64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13F73-6B1B-439C-A0CE-DCA26B2177B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90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13F73-6B1B-439C-A0CE-DCA26B2177B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-58723" y="1107347"/>
            <a:ext cx="91440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73C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38328" tIns="0" rIns="0" bIns="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kern="0" dirty="0" smtClean="0"/>
              <a:t>Click to edit Master title style</a:t>
            </a:r>
            <a:endParaRPr lang="en-US" kern="0" dirty="0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3431097"/>
            <a:ext cx="9144000" cy="3426903"/>
          </a:xfrm>
          <a:prstGeom prst="rect">
            <a:avLst/>
          </a:prstGeom>
          <a:solidFill>
            <a:srgbClr val="EFB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0" y="-18067"/>
            <a:ext cx="9144000" cy="3449164"/>
          </a:xfrm>
          <a:prstGeom prst="rect">
            <a:avLst/>
          </a:prstGeom>
          <a:solidFill>
            <a:srgbClr val="0073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136709" y="1333500"/>
            <a:ext cx="6870583" cy="1905000"/>
          </a:xfrm>
        </p:spPr>
        <p:txBody>
          <a:bodyPr/>
          <a:lstStyle>
            <a:lvl1pPr marL="0" indent="0" algn="ctr">
              <a:buFontTx/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3146425" y="3633103"/>
            <a:ext cx="3027363" cy="385763"/>
          </a:xfrm>
        </p:spPr>
        <p:txBody>
          <a:bodyPr/>
          <a:lstStyle>
            <a:lvl1pPr marL="0" indent="0" algn="ctr">
              <a:buFontTx/>
              <a:buNone/>
              <a:defRPr sz="2200"/>
            </a:lvl1pPr>
            <a:lvl2pPr marL="344488" indent="0">
              <a:buFontTx/>
              <a:buNone/>
              <a:defRPr sz="2400"/>
            </a:lvl2pPr>
            <a:lvl3pPr marL="687387" indent="0">
              <a:buFontTx/>
              <a:buNone/>
              <a:defRPr sz="2400"/>
            </a:lvl3pPr>
            <a:lvl4pPr marL="1028700" indent="0">
              <a:buFontTx/>
              <a:buNone/>
              <a:defRPr sz="2400"/>
            </a:lvl4pPr>
            <a:lvl5pPr marL="1376362" indent="0">
              <a:buFontTx/>
              <a:buNone/>
              <a:defRPr sz="2400"/>
            </a:lvl5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266" y="6169929"/>
            <a:ext cx="1309468" cy="541468"/>
          </a:xfrm>
          <a:prstGeom prst="rect">
            <a:avLst/>
          </a:prstGeom>
        </p:spPr>
      </p:pic>
      <p:sp>
        <p:nvSpPr>
          <p:cNvPr id="8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164601" y="4070729"/>
            <a:ext cx="3027363" cy="385763"/>
          </a:xfrm>
        </p:spPr>
        <p:txBody>
          <a:bodyPr/>
          <a:lstStyle>
            <a:lvl1pPr marL="0" indent="0" algn="ctr">
              <a:buFontTx/>
              <a:buNone/>
              <a:defRPr sz="1600" i="1"/>
            </a:lvl1pPr>
            <a:lvl2pPr marL="344488" indent="0">
              <a:buFontTx/>
              <a:buNone/>
              <a:defRPr sz="2400"/>
            </a:lvl2pPr>
            <a:lvl3pPr marL="687387" indent="0">
              <a:buFontTx/>
              <a:buNone/>
              <a:defRPr sz="2400"/>
            </a:lvl3pPr>
            <a:lvl4pPr marL="1028700" indent="0">
              <a:buFontTx/>
              <a:buNone/>
              <a:defRPr sz="2400"/>
            </a:lvl4pPr>
            <a:lvl5pPr marL="1376362" indent="0">
              <a:buFontTx/>
              <a:buNone/>
              <a:defRPr sz="2400"/>
            </a:lvl5pPr>
          </a:lstStyle>
          <a:p>
            <a:pPr lvl="0"/>
            <a:r>
              <a:rPr lang="en-US" dirty="0" smtClean="0"/>
              <a:t>Click to add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38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8389"/>
            <a:ext cx="9144000" cy="12499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12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727" y="1543574"/>
            <a:ext cx="4135073" cy="4628626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334" y="1543574"/>
            <a:ext cx="3835866" cy="46286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2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53299"/>
            <a:ext cx="5486400" cy="29742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956277"/>
            <a:ext cx="5486400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copy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499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74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60350" y="1559624"/>
            <a:ext cx="4781550" cy="44211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243513" y="1559624"/>
            <a:ext cx="3481387" cy="438785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2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198884"/>
            <a:ext cx="7772400" cy="1362075"/>
          </a:xfrm>
        </p:spPr>
        <p:txBody>
          <a:bodyPr lIns="0" anchor="ctr"/>
          <a:lstStyle>
            <a:lvl1pPr algn="l">
              <a:defRPr sz="2400" b="0" i="1" cap="none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698697"/>
            <a:ext cx="7772400" cy="150018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Section Title</a:t>
            </a:r>
          </a:p>
        </p:txBody>
      </p:sp>
    </p:spTree>
    <p:extLst>
      <p:ext uri="{BB962C8B-B14F-4D97-AF65-F5344CB8AC3E}">
        <p14:creationId xmlns:p14="http://schemas.microsoft.com/office/powerpoint/2010/main" val="119600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0"/>
            <a:ext cx="9152389" cy="1252538"/>
          </a:xfrm>
          <a:prstGeom prst="rect">
            <a:avLst/>
          </a:prstGeom>
          <a:solidFill>
            <a:srgbClr val="0073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9" y="1092"/>
            <a:ext cx="91440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73C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38328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742" y="157713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519863"/>
            <a:ext cx="9144000" cy="338137"/>
          </a:xfrm>
          <a:prstGeom prst="rect">
            <a:avLst/>
          </a:prstGeom>
          <a:solidFill>
            <a:srgbClr val="EFB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34" name="Picture 10" descr="AtmosLogoR_W_SM"/>
          <p:cNvPicPr>
            <a:picLocks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638" y="409575"/>
            <a:ext cx="1077912" cy="45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  <p:sldLayoutId id="2147483658" r:id="rId5"/>
    <p:sldLayoutId id="2147483651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SzPct val="6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914400" indent="-22701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.Alderson@atmosenergy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1102349" y="1152580"/>
            <a:ext cx="6870583" cy="1905000"/>
          </a:xfrm>
        </p:spPr>
        <p:txBody>
          <a:bodyPr/>
          <a:lstStyle/>
          <a:p>
            <a:r>
              <a:rPr lang="en-US" sz="3200" dirty="0" smtClean="0"/>
              <a:t> Successful Advocacy – </a:t>
            </a:r>
          </a:p>
          <a:p>
            <a:r>
              <a:rPr lang="en-US" sz="3200" dirty="0" smtClean="0"/>
              <a:t>Bettering US </a:t>
            </a:r>
          </a:p>
          <a:p>
            <a:r>
              <a:rPr lang="en-US" sz="3200" dirty="0" smtClean="0"/>
              <a:t>LIHEAP Policy</a:t>
            </a:r>
            <a:endParaRPr lang="en-US" sz="32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2473779" y="3616774"/>
            <a:ext cx="4767942" cy="385763"/>
          </a:xfrm>
        </p:spPr>
        <p:txBody>
          <a:bodyPr/>
          <a:lstStyle/>
          <a:p>
            <a:pPr lvl="0" algn="l">
              <a:spcBef>
                <a:spcPct val="75000"/>
              </a:spcBef>
              <a:buSzPct val="50000"/>
            </a:pPr>
            <a:r>
              <a:rPr lang="en-US" b="1" dirty="0"/>
              <a:t>2019 NEUAC Annual Conference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1400" b="1" i="1" dirty="0">
                <a:solidFill>
                  <a:srgbClr val="000000"/>
                </a:solidFill>
                <a:latin typeface="Arial" charset="0"/>
              </a:rPr>
              <a:t>Dan Alderson, Manager, Customer </a:t>
            </a:r>
            <a:r>
              <a:rPr lang="en-US" sz="1400" b="1" i="1" dirty="0" smtClean="0">
                <a:solidFill>
                  <a:srgbClr val="000000"/>
                </a:solidFill>
                <a:latin typeface="Arial" charset="0"/>
              </a:rPr>
              <a:t>Advocacy </a:t>
            </a:r>
          </a:p>
          <a:p>
            <a:pPr lvl="0" algn="l">
              <a:spcBef>
                <a:spcPct val="75000"/>
              </a:spcBef>
              <a:buSzPct val="50000"/>
            </a:pPr>
            <a:r>
              <a:rPr lang="en-US" sz="1400" b="1" i="1" dirty="0" smtClean="0">
                <a:solidFill>
                  <a:srgbClr val="000000"/>
                </a:solidFill>
                <a:latin typeface="Arial" charset="0"/>
              </a:rPr>
              <a:t>Atmos </a:t>
            </a:r>
            <a:r>
              <a:rPr lang="en-US" sz="1400" b="1" i="1" dirty="0">
                <a:solidFill>
                  <a:srgbClr val="000000"/>
                </a:solidFill>
                <a:latin typeface="Arial" charset="0"/>
              </a:rPr>
              <a:t>Energy </a:t>
            </a:r>
          </a:p>
          <a:p>
            <a:pPr lvl="0" algn="l">
              <a:spcBef>
                <a:spcPct val="75000"/>
              </a:spcBef>
              <a:buSzPct val="50000"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</a:rPr>
              <a:t>Phone:  972-855-9891</a:t>
            </a:r>
          </a:p>
          <a:p>
            <a:pPr lvl="0" algn="l">
              <a:spcBef>
                <a:spcPct val="75000"/>
              </a:spcBef>
              <a:buSzPct val="50000"/>
            </a:pPr>
            <a:r>
              <a:rPr lang="en-US" sz="1400" b="1" i="1" dirty="0">
                <a:solidFill>
                  <a:schemeClr val="bg1"/>
                </a:solidFill>
                <a:latin typeface="Arial" charset="0"/>
                <a:hlinkClick r:id="rId3"/>
              </a:rPr>
              <a:t>Daniel.Alderson@atmosenergy.com</a:t>
            </a:r>
            <a:endParaRPr lang="en-US" sz="1400" b="1" i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7"/>
          <p:cNvSpPr txBox="1">
            <a:spLocks/>
          </p:cNvSpPr>
          <p:nvPr/>
        </p:nvSpPr>
        <p:spPr bwMode="auto">
          <a:xfrm>
            <a:off x="0" y="8389"/>
            <a:ext cx="9144000" cy="124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73C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0" i="1" cap="none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3200" kern="0" dirty="0">
                <a:solidFill>
                  <a:schemeClr val="bg1"/>
                </a:solidFill>
              </a:rPr>
              <a:t> </a:t>
            </a:r>
            <a:r>
              <a:rPr lang="en-US" sz="3200" kern="0" dirty="0" smtClean="0">
                <a:solidFill>
                  <a:schemeClr val="bg1"/>
                </a:solidFill>
              </a:rPr>
              <a:t>  </a:t>
            </a:r>
            <a:r>
              <a:rPr lang="en-US" sz="3200" i="0" kern="0" dirty="0" smtClean="0">
                <a:solidFill>
                  <a:schemeClr val="bg1"/>
                </a:solidFill>
              </a:rPr>
              <a:t>Are you On Board – Ready for Action? </a:t>
            </a:r>
            <a:endParaRPr lang="en-US" sz="3200" i="0" kern="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18407" y="1869621"/>
            <a:ext cx="8229600" cy="367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None/>
              <a:defRPr sz="3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/>
            <a:endParaRPr lang="en-US" sz="800" i="1" kern="0" dirty="0" smtClean="0">
              <a:solidFill>
                <a:srgbClr val="0066CC"/>
              </a:solidFill>
            </a:endParaRPr>
          </a:p>
          <a:p>
            <a:pPr algn="ctr"/>
            <a:endParaRPr lang="en-US" sz="2000" i="1" kern="0" dirty="0" smtClean="0"/>
          </a:p>
          <a:p>
            <a:pPr algn="ctr"/>
            <a:endParaRPr lang="en-US" i="1" kern="0" dirty="0" smtClean="0"/>
          </a:p>
          <a:p>
            <a:pPr algn="ctr"/>
            <a:endParaRPr lang="en-US" i="1" kern="0" dirty="0"/>
          </a:p>
          <a:p>
            <a:pPr algn="ctr"/>
            <a:endParaRPr lang="en-US" i="1" kern="0" dirty="0" smtClean="0"/>
          </a:p>
          <a:p>
            <a:pPr algn="ctr"/>
            <a:endParaRPr lang="en-US" i="1" kern="0" dirty="0"/>
          </a:p>
          <a:p>
            <a:pPr algn="ctr"/>
            <a:endParaRPr lang="en-US" i="1" kern="0" dirty="0" smtClean="0"/>
          </a:p>
          <a:p>
            <a:pPr algn="ctr"/>
            <a:r>
              <a:rPr lang="en-US" sz="2000" i="1" kern="0" dirty="0" smtClean="0"/>
              <a:t>Don’t Miss Session C-3 “Winning Advocacy Strategies” -  where the topic of Advocacy will be discussed even further…</a:t>
            </a:r>
            <a:endParaRPr lang="en-US" sz="2000" i="1" kern="0" dirty="0"/>
          </a:p>
          <a:p>
            <a:pPr algn="ctr"/>
            <a:endParaRPr lang="en-US" sz="2000" i="1" kern="0" dirty="0" smtClean="0"/>
          </a:p>
          <a:p>
            <a:pPr algn="ctr"/>
            <a:endParaRPr lang="en-US" sz="1400" i="1" kern="0" dirty="0"/>
          </a:p>
          <a:p>
            <a:pPr algn="ctr"/>
            <a:r>
              <a:rPr lang="en-US" i="1" kern="0" dirty="0" smtClean="0"/>
              <a:t>Questions?</a:t>
            </a:r>
          </a:p>
          <a:p>
            <a:pPr algn="ctr"/>
            <a:r>
              <a:rPr lang="en-US" i="1" kern="0" dirty="0" smtClean="0"/>
              <a:t>  </a:t>
            </a:r>
          </a:p>
          <a:p>
            <a:pPr algn="ctr"/>
            <a:r>
              <a:rPr lang="en-US" i="1" kern="0" dirty="0" smtClean="0"/>
              <a:t>Thank You!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5041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Know Your Subject Well…LIHEAP</a:t>
            </a:r>
            <a:endParaRPr lang="en-US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77130"/>
            <a:ext cx="7512342" cy="4924254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America’s premiere household energy assistance initiative: </a:t>
            </a:r>
          </a:p>
          <a:p>
            <a:pPr marL="0" indent="0">
              <a:buNone/>
            </a:pPr>
            <a:endParaRPr lang="en-US" sz="1050" dirty="0"/>
          </a:p>
          <a:p>
            <a:pPr marL="0" indent="0" algn="ctr">
              <a:buNone/>
            </a:pPr>
            <a:r>
              <a:rPr lang="en-US" sz="2600" b="1" dirty="0"/>
              <a:t>Low Income Home Energy Assistance Program</a:t>
            </a:r>
            <a:r>
              <a:rPr lang="en-US" sz="2400" dirty="0"/>
              <a:t>  </a:t>
            </a:r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Trump Budget rqst</a:t>
            </a:r>
            <a:r>
              <a:rPr lang="en-US" sz="2400" dirty="0"/>
              <a:t>: </a:t>
            </a:r>
            <a:r>
              <a:rPr lang="en-US" sz="2400" dirty="0" smtClean="0"/>
              <a:t>zero </a:t>
            </a:r>
            <a:r>
              <a:rPr lang="en-US" sz="2400" dirty="0"/>
              <a:t>in FY18, ‘19 &amp; ’20. </a:t>
            </a:r>
            <a:endParaRPr lang="en-US" sz="24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 smtClean="0"/>
              <a:t>But </a:t>
            </a:r>
            <a:r>
              <a:rPr lang="en-US" sz="2400" dirty="0"/>
              <a:t>Congress </a:t>
            </a:r>
            <a:r>
              <a:rPr lang="en-US" sz="2400" dirty="0" smtClean="0"/>
              <a:t>provided: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$3.39 billion in FY17 (level-funded w/FY16)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$3.64 billion in FY18 (+7.4%)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$3.65 billion in FY19 (+0.3%)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House Committee - </a:t>
            </a:r>
            <a:r>
              <a:rPr lang="en-US" sz="2400" dirty="0"/>
              <a:t>proposes</a:t>
            </a:r>
            <a:r>
              <a:rPr lang="en-US" sz="2400" dirty="0" smtClean="0"/>
              <a:t> </a:t>
            </a:r>
            <a:r>
              <a:rPr lang="en-US" sz="2400" dirty="0"/>
              <a:t>$3.84 billion for FY20 (+5.2%) Senate hasn’t yet acted.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848043" y="2205153"/>
            <a:ext cx="7537005" cy="150018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Know the problem – </a:t>
            </a:r>
            <a:r>
              <a:rPr lang="en-US" sz="2400" b="0" dirty="0" smtClean="0"/>
              <a:t>SWOT*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Engage decision makers – </a:t>
            </a:r>
            <a:r>
              <a:rPr lang="en-US" sz="2400" b="0" dirty="0" smtClean="0"/>
              <a:t>Appropriators/other influencers…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Remember its about relationships…</a:t>
            </a:r>
          </a:p>
          <a:p>
            <a:endParaRPr lang="en-US" sz="2400" u="sng" dirty="0"/>
          </a:p>
        </p:txBody>
      </p:sp>
      <p:sp>
        <p:nvSpPr>
          <p:cNvPr id="4" name="Title 7"/>
          <p:cNvSpPr txBox="1">
            <a:spLocks/>
          </p:cNvSpPr>
          <p:nvPr/>
        </p:nvSpPr>
        <p:spPr bwMode="auto">
          <a:xfrm>
            <a:off x="0" y="8389"/>
            <a:ext cx="9144000" cy="124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73C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0" i="1" cap="none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3200" b="1" kern="0" dirty="0">
                <a:solidFill>
                  <a:schemeClr val="bg1"/>
                </a:solidFill>
              </a:rPr>
              <a:t> </a:t>
            </a:r>
            <a:r>
              <a:rPr lang="en-US" sz="3200" b="1" kern="0" dirty="0" smtClean="0">
                <a:solidFill>
                  <a:schemeClr val="bg1"/>
                </a:solidFill>
              </a:rPr>
              <a:t>  </a:t>
            </a:r>
            <a:r>
              <a:rPr lang="en-US" sz="3200" b="1" i="0" kern="0" dirty="0" smtClean="0">
                <a:solidFill>
                  <a:schemeClr val="bg1"/>
                </a:solidFill>
              </a:rPr>
              <a:t>Policy – What Change is Needed? </a:t>
            </a:r>
            <a:endParaRPr lang="en-US" sz="3200" b="1" i="0" kern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49190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you really want?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 descr="C:\Users\ebriste\AppData\Local\Microsoft\Windows\Temporary Internet Files\Content.IE5\6VKPR9NH\digital-marketing-problem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620" y="4187515"/>
            <a:ext cx="3794760" cy="2048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32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852942" y="1694561"/>
            <a:ext cx="7772400" cy="1460119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/>
              <a:t>A</a:t>
            </a:r>
            <a:r>
              <a:rPr lang="en-US" sz="2400" dirty="0" smtClean="0"/>
              <a:t>dvocacy</a:t>
            </a:r>
            <a:r>
              <a:rPr lang="en-US" sz="2400" b="0" dirty="0" smtClean="0"/>
              <a:t> </a:t>
            </a:r>
            <a:r>
              <a:rPr lang="en-US" sz="2400" b="0" dirty="0"/>
              <a:t>is a social change process affecting attitudes, </a:t>
            </a:r>
            <a:r>
              <a:rPr lang="en-US" sz="2400" b="0" dirty="0" smtClean="0"/>
              <a:t>relationships </a:t>
            </a:r>
            <a:r>
              <a:rPr lang="en-US" sz="2400" b="0" dirty="0"/>
              <a:t>and power relations, which strengthens civil society and </a:t>
            </a:r>
            <a:r>
              <a:rPr lang="en-US" sz="2400" b="0" dirty="0" smtClean="0"/>
              <a:t>enhances democracy.</a:t>
            </a:r>
            <a:endParaRPr lang="en-US" sz="2400" b="0" dirty="0">
              <a:solidFill>
                <a:srgbClr val="FF0000"/>
              </a:solidFill>
            </a:endParaRPr>
          </a:p>
        </p:txBody>
      </p:sp>
      <p:sp>
        <p:nvSpPr>
          <p:cNvPr id="4" name="Title 7"/>
          <p:cNvSpPr txBox="1">
            <a:spLocks/>
          </p:cNvSpPr>
          <p:nvPr/>
        </p:nvSpPr>
        <p:spPr bwMode="auto">
          <a:xfrm>
            <a:off x="0" y="0"/>
            <a:ext cx="9144000" cy="124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73C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0" i="1" cap="none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3200" b="1" kern="0" dirty="0">
                <a:solidFill>
                  <a:schemeClr val="bg1"/>
                </a:solidFill>
              </a:rPr>
              <a:t> </a:t>
            </a:r>
            <a:r>
              <a:rPr lang="en-US" sz="3200" b="1" kern="0" dirty="0" smtClean="0">
                <a:solidFill>
                  <a:schemeClr val="bg1"/>
                </a:solidFill>
              </a:rPr>
              <a:t>  </a:t>
            </a:r>
            <a:r>
              <a:rPr lang="en-US" sz="3200" b="1" i="0" kern="0" dirty="0" smtClean="0">
                <a:solidFill>
                  <a:schemeClr val="bg1"/>
                </a:solidFill>
              </a:rPr>
              <a:t>Advocacy – What it is. Why it matters. </a:t>
            </a:r>
            <a:endParaRPr lang="en-US" sz="3200" b="1" i="0" kern="0" dirty="0">
              <a:solidFill>
                <a:schemeClr val="bg1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-522216" y="3599281"/>
            <a:ext cx="9120126" cy="227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rtl="0" eaLnBrk="1" fontAlgn="base" hangingPunct="1">
              <a:spcBef>
                <a:spcPct val="75000"/>
              </a:spcBef>
              <a:spcAft>
                <a:spcPct val="0"/>
              </a:spcAft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81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627063" indent="-107950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852488" indent="-111125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093788" indent="-127000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1550988" indent="-127000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charset="2"/>
              <a:buChar char="§"/>
              <a:defRPr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2008188" indent="-127000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charset="2"/>
              <a:buChar char="§"/>
              <a:defRPr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2465388" indent="-127000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charset="2"/>
              <a:buChar char="§"/>
              <a:defRPr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2922588" indent="-127000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charset="2"/>
              <a:buChar char="§"/>
              <a:defRPr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71450" marR="0" lvl="0" indent="-171450" algn="ctr" defTabSz="914400" rtl="0" eaLnBrk="1" fontAlgn="base" latinLnBrk="0" hangingPunct="1">
              <a:lnSpc>
                <a:spcPct val="100000"/>
              </a:lnSpc>
              <a:spcBef>
                <a:spcPct val="75000"/>
              </a:spcBef>
              <a:spcAft>
                <a:spcPct val="0"/>
              </a:spcAft>
              <a:buClrTx/>
              <a:buSzPct val="50000"/>
              <a:buFont typeface="Wingdings" pitchFamily="2" charset="2"/>
              <a:buNone/>
              <a:tabLst/>
              <a:defRPr/>
            </a:pPr>
            <a:r>
              <a:rPr kumimoji="0" lang="en-US" sz="24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/>
                <a:cs typeface="+mn-cs"/>
              </a:rPr>
              <a:t>“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/>
                <a:cs typeface="+mn-cs"/>
              </a:rPr>
              <a:t>When I feel the heat, I see the light…”</a:t>
            </a:r>
          </a:p>
          <a:p>
            <a:pPr marL="171450" marR="0" lvl="0" indent="-171450" algn="r" defTabSz="914400" rtl="0" eaLnBrk="1" fontAlgn="base" latinLnBrk="0" hangingPunct="1">
              <a:lnSpc>
                <a:spcPct val="100000"/>
              </a:lnSpc>
              <a:spcBef>
                <a:spcPct val="75000"/>
              </a:spcBef>
              <a:spcAft>
                <a:spcPct val="0"/>
              </a:spcAft>
              <a:buClrTx/>
              <a:buSzPct val="50000"/>
              <a:buFont typeface="Wingdings" pitchFamily="2" charset="2"/>
              <a:buNone/>
              <a:tabLst/>
              <a:defRPr/>
            </a:pPr>
            <a:r>
              <a:rPr kumimoji="0" lang="en-US" sz="24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/>
                <a:cs typeface="+mn-cs"/>
              </a:rPr>
              <a:t> 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/>
                <a:cs typeface="+mn-cs"/>
              </a:rPr>
              <a:t>C. Everett Dirksen </a:t>
            </a:r>
          </a:p>
          <a:p>
            <a:pPr marL="171450" marR="0" lvl="0" indent="-171450" algn="r" defTabSz="914400" rtl="0" eaLnBrk="1" fontAlgn="base" latinLnBrk="0" hangingPunct="1">
              <a:lnSpc>
                <a:spcPct val="100000"/>
              </a:lnSpc>
              <a:spcBef>
                <a:spcPct val="75000"/>
              </a:spcBef>
              <a:spcAft>
                <a:spcPct val="0"/>
              </a:spcAft>
              <a:buClrTx/>
              <a:buSzPct val="50000"/>
              <a:buFont typeface="Wingdings" pitchFamily="2" charset="2"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/>
                <a:cs typeface="+mn-cs"/>
              </a:rPr>
              <a:t>Former US Senator (D-IL)</a:t>
            </a:r>
          </a:p>
          <a:p>
            <a:pPr marL="171450" marR="0" lvl="0" indent="-171450" algn="ctr" defTabSz="914400" rtl="0" eaLnBrk="1" fontAlgn="base" latinLnBrk="0" hangingPunct="1">
              <a:lnSpc>
                <a:spcPct val="100000"/>
              </a:lnSpc>
              <a:spcBef>
                <a:spcPct val="75000"/>
              </a:spcBef>
              <a:spcAft>
                <a:spcPct val="0"/>
              </a:spcAft>
              <a:buClrTx/>
              <a:buSzPct val="50000"/>
              <a:buFont typeface="Wingdings" pitchFamily="2" charset="2"/>
              <a:buNone/>
              <a:tabLst/>
              <a:defRPr/>
            </a:pPr>
            <a:endParaRPr kumimoji="0" lang="en-US" sz="2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ＭＳ Ｐゴシック"/>
              <a:cs typeface="+mn-cs"/>
            </a:endParaRPr>
          </a:p>
          <a:p>
            <a:pPr marL="171450" marR="0" lvl="0" indent="-171450" algn="ctr" defTabSz="914400" rtl="0" eaLnBrk="1" fontAlgn="base" latinLnBrk="0" hangingPunct="1">
              <a:lnSpc>
                <a:spcPct val="100000"/>
              </a:lnSpc>
              <a:spcBef>
                <a:spcPct val="75000"/>
              </a:spcBef>
              <a:spcAft>
                <a:spcPct val="0"/>
              </a:spcAft>
              <a:buClrTx/>
              <a:buSzPct val="50000"/>
              <a:buFont typeface="Wingdings" pitchFamily="2" charset="2"/>
              <a:buNone/>
              <a:tabLst/>
              <a:defRPr/>
            </a:pPr>
            <a:endParaRPr kumimoji="0" lang="en-US" sz="2400" b="1" i="1" u="none" strike="noStrike" kern="0" cap="none" spc="0" normalizeH="0" baseline="0" noProof="0" dirty="0">
              <a:ln>
                <a:noFill/>
              </a:ln>
              <a:solidFill>
                <a:srgbClr val="1486DC">
                  <a:lumMod val="75000"/>
                </a:srgbClr>
              </a:solidFill>
              <a:effectLst/>
              <a:uLnTx/>
              <a:uFillTx/>
              <a:latin typeface="+mn-lt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38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7"/>
          <p:cNvSpPr txBox="1">
            <a:spLocks/>
          </p:cNvSpPr>
          <p:nvPr/>
        </p:nvSpPr>
        <p:spPr bwMode="auto">
          <a:xfrm>
            <a:off x="0" y="8389"/>
            <a:ext cx="9144000" cy="124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73C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0" i="1" cap="none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3200" kern="0" dirty="0">
                <a:solidFill>
                  <a:schemeClr val="bg1"/>
                </a:solidFill>
              </a:rPr>
              <a:t> </a:t>
            </a:r>
            <a:r>
              <a:rPr lang="en-US" sz="3200" kern="0" dirty="0" smtClean="0">
                <a:solidFill>
                  <a:schemeClr val="bg1"/>
                </a:solidFill>
              </a:rPr>
              <a:t>  </a:t>
            </a:r>
            <a:r>
              <a:rPr lang="en-US" sz="3200" b="1" i="0" kern="0" dirty="0" smtClean="0">
                <a:solidFill>
                  <a:schemeClr val="bg1"/>
                </a:solidFill>
              </a:rPr>
              <a:t>Advocacy – What it is. Why it matters.</a:t>
            </a:r>
            <a:endParaRPr lang="en-US" sz="3200" b="1" i="0" kern="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8600" y="15240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rtl="0" eaLnBrk="1" fontAlgn="base" hangingPunct="1">
              <a:spcBef>
                <a:spcPct val="75000"/>
              </a:spcBef>
              <a:spcAft>
                <a:spcPct val="0"/>
              </a:spcAft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81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627063" indent="-107950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852488" indent="-111125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093788" indent="-127000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1550988" indent="-127000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charset="2"/>
              <a:buChar char="§"/>
              <a:defRPr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2008188" indent="-127000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charset="2"/>
              <a:buChar char="§"/>
              <a:defRPr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2465388" indent="-127000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charset="2"/>
              <a:buChar char="§"/>
              <a:defRPr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2922588" indent="-127000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charset="2"/>
              <a:buChar char="§"/>
              <a:defRPr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75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ü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NEUAC LIHEAP Action Day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75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ü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Distilled Messages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75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ü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Influencers – 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Who has the relationships…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75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ü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Media – 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Social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 Platforms…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 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75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ü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Storytelling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75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ü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Be Persistent and Responsive!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75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ü"/>
              <a:tabLst/>
              <a:defRPr/>
            </a:pPr>
            <a:r>
              <a:rPr lang="en-US" sz="2400" b="1" kern="0" dirty="0" smtClean="0">
                <a:solidFill>
                  <a:srgbClr val="000000"/>
                </a:solidFill>
                <a:ea typeface="ＭＳ Ｐゴシック"/>
              </a:rPr>
              <a:t>Enlist colleagues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56442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7"/>
          <p:cNvSpPr txBox="1">
            <a:spLocks/>
          </p:cNvSpPr>
          <p:nvPr/>
        </p:nvSpPr>
        <p:spPr bwMode="auto">
          <a:xfrm>
            <a:off x="0" y="8389"/>
            <a:ext cx="9144000" cy="124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73C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0" i="1" cap="none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3200" b="1" kern="0" dirty="0">
                <a:solidFill>
                  <a:schemeClr val="bg1"/>
                </a:solidFill>
              </a:rPr>
              <a:t> </a:t>
            </a:r>
            <a:r>
              <a:rPr lang="en-US" sz="3200" b="1" kern="0" dirty="0" smtClean="0">
                <a:solidFill>
                  <a:schemeClr val="bg1"/>
                </a:solidFill>
              </a:rPr>
              <a:t>  </a:t>
            </a:r>
            <a:r>
              <a:rPr lang="en-US" sz="3200" b="1" i="0" kern="0" dirty="0" smtClean="0">
                <a:solidFill>
                  <a:schemeClr val="bg1"/>
                </a:solidFill>
              </a:rPr>
              <a:t>Advocacy – What it is. Why it Matters. </a:t>
            </a:r>
            <a:endParaRPr lang="en-US" sz="3200" b="1" i="0" kern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26" y="1576300"/>
            <a:ext cx="798657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SzPct val="100000"/>
              <a:buFont typeface="Wingdings" panose="05000000000000000000" pitchFamily="2" charset="2"/>
              <a:buChar char="ü"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SzPct val="100000"/>
              <a:buFont typeface="Wingdings" panose="05000000000000000000" pitchFamily="2" charset="2"/>
              <a:buChar char="ü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SzPct val="100000"/>
              <a:buFont typeface="Wingdings" panose="05000000000000000000" pitchFamily="2" charset="2"/>
              <a:buChar char="ü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 your team –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 should be on it?</a:t>
            </a:r>
          </a:p>
          <a:p>
            <a:pPr marL="457200" indent="-457200">
              <a:buSzPct val="100000"/>
              <a:buFont typeface="Wingdings" panose="05000000000000000000" pitchFamily="2" charset="2"/>
              <a:buChar char="ü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SzPct val="100000"/>
              <a:buFont typeface="Wingdings" panose="05000000000000000000" pitchFamily="2" charset="2"/>
              <a:buChar char="ü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Build a coalition –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ust have a common cause.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Don’t Miss Session C-2 where we will discuss 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“Building an Effective Coalition in Your State” </a:t>
            </a:r>
            <a:endParaRPr lang="en-US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SzPct val="100000"/>
              <a:buFont typeface="Wingdings" panose="05000000000000000000" pitchFamily="2" charset="2"/>
              <a:buChar char="ü"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SzPct val="100000"/>
              <a:buFont typeface="Wingdings" panose="05000000000000000000" pitchFamily="2" charset="2"/>
              <a:buChar char="ü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Diverse voices –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dministrators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fuel-funds,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CAPs, utilities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constituents, other stakeholders...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14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7"/>
          <p:cNvSpPr txBox="1">
            <a:spLocks/>
          </p:cNvSpPr>
          <p:nvPr/>
        </p:nvSpPr>
        <p:spPr bwMode="auto">
          <a:xfrm>
            <a:off x="0" y="8389"/>
            <a:ext cx="9144000" cy="124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73C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0" i="1" cap="none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3200" b="1" kern="0" dirty="0">
                <a:solidFill>
                  <a:schemeClr val="bg1"/>
                </a:solidFill>
              </a:rPr>
              <a:t> </a:t>
            </a:r>
            <a:r>
              <a:rPr lang="en-US" sz="3200" b="1" kern="0" dirty="0" smtClean="0">
                <a:solidFill>
                  <a:schemeClr val="bg1"/>
                </a:solidFill>
              </a:rPr>
              <a:t>  </a:t>
            </a:r>
            <a:r>
              <a:rPr lang="en-US" sz="3200" b="1" i="0" kern="0" dirty="0" smtClean="0">
                <a:solidFill>
                  <a:schemeClr val="bg1"/>
                </a:solidFill>
              </a:rPr>
              <a:t>Education – Tools That Work! </a:t>
            </a:r>
            <a:endParaRPr lang="en-US" sz="3200" b="1" i="0" kern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26" y="1576300"/>
            <a:ext cx="79865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SzPct val="100000"/>
              <a:buFont typeface="Wingdings" panose="05000000000000000000" pitchFamily="2" charset="2"/>
              <a:buChar char="ü"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SzPct val="100000"/>
              <a:buFont typeface="Wingdings" panose="05000000000000000000" pitchFamily="2" charset="2"/>
              <a:buChar char="ü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SzPct val="100000"/>
              <a:buFont typeface="Wingdings" panose="05000000000000000000" pitchFamily="2" charset="2"/>
              <a:buChar char="ü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NEUAC offers clear, state-specific fact sheets with a requested action –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keep to the facts, accurate and referenced sources.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SzPct val="100000"/>
              <a:buFont typeface="Wingdings" panose="05000000000000000000" pitchFamily="2" charset="2"/>
              <a:buChar char="ü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SzPct val="100000"/>
              <a:buFont typeface="Wingdings" panose="05000000000000000000" pitchFamily="2" charset="2"/>
              <a:buChar char="ü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Connect the dots –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utilize local/state leaders to help support and achieve desired action.</a:t>
            </a:r>
          </a:p>
        </p:txBody>
      </p:sp>
    </p:spTree>
    <p:extLst>
      <p:ext uri="{BB962C8B-B14F-4D97-AF65-F5344CB8AC3E}">
        <p14:creationId xmlns:p14="http://schemas.microsoft.com/office/powerpoint/2010/main" val="348475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Example:  NEUAC’s TX Lobby doc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105" y="1613306"/>
            <a:ext cx="2678815" cy="382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655" y="1602090"/>
            <a:ext cx="2914650" cy="392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02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7"/>
          <p:cNvSpPr txBox="1">
            <a:spLocks/>
          </p:cNvSpPr>
          <p:nvPr/>
        </p:nvSpPr>
        <p:spPr bwMode="auto">
          <a:xfrm>
            <a:off x="0" y="8389"/>
            <a:ext cx="9144000" cy="124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73C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0" i="1" cap="none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3200" kern="0" dirty="0">
                <a:solidFill>
                  <a:schemeClr val="bg1"/>
                </a:solidFill>
              </a:rPr>
              <a:t> </a:t>
            </a:r>
            <a:r>
              <a:rPr lang="en-US" sz="3200" kern="0" dirty="0" smtClean="0">
                <a:solidFill>
                  <a:schemeClr val="bg1"/>
                </a:solidFill>
              </a:rPr>
              <a:t>  </a:t>
            </a:r>
            <a:r>
              <a:rPr lang="en-US" sz="3200" i="0" kern="0" dirty="0" smtClean="0">
                <a:solidFill>
                  <a:schemeClr val="bg1"/>
                </a:solidFill>
              </a:rPr>
              <a:t>What Does This All Mean? </a:t>
            </a:r>
            <a:endParaRPr lang="en-US" sz="3200" i="0" kern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26" y="1576300"/>
            <a:ext cx="79865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Our government is malleable; </a:t>
            </a:r>
          </a:p>
          <a:p>
            <a:pPr marL="457200" indent="-457200">
              <a:buSzPct val="100000"/>
              <a:buFont typeface="Wingdings" panose="05000000000000000000" pitchFamily="2" charset="2"/>
              <a:buChar char="ü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SzPct val="100000"/>
              <a:buFont typeface="Wingdings" panose="05000000000000000000" pitchFamily="2" charset="2"/>
              <a:buChar char="ü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But malleability is a two-way street – gov’t often retains its original shape;</a:t>
            </a:r>
          </a:p>
          <a:p>
            <a:pPr marL="457200" indent="-457200">
              <a:buSzPct val="100000"/>
              <a:buFont typeface="Wingdings" panose="05000000000000000000" pitchFamily="2" charset="2"/>
              <a:buChar char="ü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SzPct val="100000"/>
              <a:buFont typeface="Wingdings" panose="05000000000000000000" pitchFamily="2" charset="2"/>
              <a:buChar char="ü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reality requires us to stay engaged – over time;</a:t>
            </a:r>
          </a:p>
          <a:p>
            <a:pPr marL="457200" indent="-457200">
              <a:buSzPct val="100000"/>
              <a:buFont typeface="Wingdings" panose="05000000000000000000" pitchFamily="2" charset="2"/>
              <a:buChar char="ü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SzPct val="100000"/>
              <a:buFont typeface="Wingdings" panose="05000000000000000000" pitchFamily="2" charset="2"/>
              <a:buChar char="ü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Americans, we can/must/will petition and steadily engage our gov’t;</a:t>
            </a:r>
          </a:p>
          <a:p>
            <a:pPr marL="457200" indent="-457200">
              <a:buSzPct val="100000"/>
              <a:buFont typeface="Wingdings" panose="05000000000000000000" pitchFamily="2" charset="2"/>
              <a:buChar char="ü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SzPct val="100000"/>
              <a:buFont typeface="Wingdings" panose="05000000000000000000" pitchFamily="2" charset="2"/>
              <a:buChar char="ü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Together, we’re helping to build a more perfect union – and a better LIHEAP program!   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60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Yellow Blue Desig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7c4199ed-016a-4e22-9492-dcf514f3a862 (2)</Template>
  <TotalTime>678</TotalTime>
  <Words>441</Words>
  <Application>Microsoft Office PowerPoint</Application>
  <PresentationFormat>On-screen Show (4:3)</PresentationFormat>
  <Paragraphs>86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Wingdings</vt:lpstr>
      <vt:lpstr>Default Yellow Blue Design</vt:lpstr>
      <vt:lpstr>PowerPoint Presentation</vt:lpstr>
      <vt:lpstr>Know Your Subject Well…LIHEAP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Example:  NEUAC’s TX Lobby doc </vt:lpstr>
      <vt:lpstr>PowerPoint Presentation</vt:lpstr>
      <vt:lpstr>PowerPoint Presentation</vt:lpstr>
    </vt:vector>
  </TitlesOfParts>
  <Company>Atmos Energy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Alderson, Daniel P.</dc:creator>
  <cp:lastModifiedBy>Alderson, Daniel P.</cp:lastModifiedBy>
  <cp:revision>25</cp:revision>
  <cp:lastPrinted>2006-03-28T16:50:25Z</cp:lastPrinted>
  <dcterms:created xsi:type="dcterms:W3CDTF">2019-05-24T13:10:33Z</dcterms:created>
  <dcterms:modified xsi:type="dcterms:W3CDTF">2019-05-30T14:31:45Z</dcterms:modified>
</cp:coreProperties>
</file>