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4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3"/>
  </p:notesMasterIdLst>
  <p:sldIdLst>
    <p:sldId id="256" r:id="rId2"/>
    <p:sldId id="273" r:id="rId3"/>
    <p:sldId id="282" r:id="rId4"/>
    <p:sldId id="283" r:id="rId5"/>
    <p:sldId id="293" r:id="rId6"/>
    <p:sldId id="257" r:id="rId7"/>
    <p:sldId id="258" r:id="rId8"/>
    <p:sldId id="259" r:id="rId9"/>
    <p:sldId id="262" r:id="rId10"/>
    <p:sldId id="260" r:id="rId11"/>
    <p:sldId id="261" r:id="rId12"/>
    <p:sldId id="263" r:id="rId13"/>
    <p:sldId id="264" r:id="rId14"/>
    <p:sldId id="284" r:id="rId15"/>
    <p:sldId id="288" r:id="rId16"/>
    <p:sldId id="274" r:id="rId17"/>
    <p:sldId id="289" r:id="rId18"/>
    <p:sldId id="290" r:id="rId19"/>
    <p:sldId id="268" r:id="rId20"/>
    <p:sldId id="269" r:id="rId21"/>
    <p:sldId id="270" r:id="rId22"/>
    <p:sldId id="294" r:id="rId23"/>
    <p:sldId id="296" r:id="rId24"/>
    <p:sldId id="297" r:id="rId25"/>
    <p:sldId id="298" r:id="rId26"/>
    <p:sldId id="291" r:id="rId27"/>
    <p:sldId id="272" r:id="rId28"/>
    <p:sldId id="276" r:id="rId29"/>
    <p:sldId id="275" r:id="rId30"/>
    <p:sldId id="292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D2B29-93FD-4E08-BF6E-73FC187B70E5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5C6B8-D6EC-4423-A62D-679889F426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Coli brush,</a:t>
            </a:r>
            <a:r>
              <a:rPr lang="en-US" baseline="0" dirty="0" smtClean="0"/>
              <a:t> faucet aerators, thermometer, outlet insulation, pipe wrap, door sweeps, window plastic, shower timer, weather stripping, light bulbs, night lights, caulking  - each month -- </a:t>
            </a:r>
          </a:p>
          <a:p>
            <a:r>
              <a:rPr lang="en-US" baseline="0" dirty="0" smtClean="0"/>
              <a:t>Passbooks get  stamps for picking up monthly tool kit.   We incorporate our WHRP/Act 129 audits into eligible homes within this program.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3761-0410-446A-BB02-1788BCF2E54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6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Print</a:t>
            </a:r>
            <a:r>
              <a:rPr lang="en-US" baseline="0" dirty="0" smtClean="0"/>
              <a:t> 6x per year, email monthly.  11-1-17-5-3-18 – over 2,300 income eligible kits sent.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3761-0410-446A-BB02-1788BCF2E54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0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8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84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7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83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32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13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17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LCslide-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6483"/>
            <a:ext cx="10972800" cy="461968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4657" y="6356351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2C0AD3-DE93-9F47-8297-0DCE7265EF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92825" y="617667"/>
            <a:ext cx="8534400" cy="4498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DLC_LOGO_FINAL_H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3187715" cy="32796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92825" y="127913"/>
            <a:ext cx="9622776" cy="6360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31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LCslide-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6483"/>
            <a:ext cx="10972800" cy="461968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92825" y="617667"/>
            <a:ext cx="8534400" cy="4498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DLC_LOGO_FINAL_H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3187715" cy="32796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92825" y="127913"/>
            <a:ext cx="9622776" cy="6360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4657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2C0AD3-DE93-9F47-8297-0DCE7265EF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66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LCslide-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6483"/>
            <a:ext cx="10972800" cy="461968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92825" y="617667"/>
            <a:ext cx="8534400" cy="4498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DLC_LOGO_FINAL_H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3187715" cy="32796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92825" y="127913"/>
            <a:ext cx="9622776" cy="6360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4657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2C0AD3-DE93-9F47-8297-0DCE7265EF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6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44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LCslide-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6483"/>
            <a:ext cx="10972800" cy="461968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92825" y="617667"/>
            <a:ext cx="8534400" cy="4498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DLC_LOGO_FINAL_H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3187715" cy="32796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92825" y="127913"/>
            <a:ext cx="9622776" cy="6360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4657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2C0AD3-DE93-9F47-8297-0DCE7265EF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51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LCslide-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6483"/>
            <a:ext cx="10972800" cy="461968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92825" y="617667"/>
            <a:ext cx="8534400" cy="4498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DLC_LOGO_FINAL_H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3187715" cy="32796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92825" y="127913"/>
            <a:ext cx="9622776" cy="6360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4657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2C0AD3-DE93-9F47-8297-0DCE7265EF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25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LCslide-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6483"/>
            <a:ext cx="10972800" cy="461968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92825" y="617667"/>
            <a:ext cx="8534400" cy="4498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DLC_LOGO_FINAL_H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56351"/>
            <a:ext cx="3187715" cy="32796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92825" y="127913"/>
            <a:ext cx="9622776" cy="6360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4657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2C0AD3-DE93-9F47-8297-0DCE7265EF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9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4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6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9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2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4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7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34C6-8253-4848-9CD7-75BCB895C500}" type="datetimeFigureOut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17060A-E9E6-46A6-8114-A52F707369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5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23" r:id="rId18"/>
    <p:sldLayoutId id="2147483724" r:id="rId19"/>
    <p:sldLayoutId id="2147483725" r:id="rId20"/>
    <p:sldLayoutId id="2147483726" r:id="rId21"/>
    <p:sldLayoutId id="2147483727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IMPACT DRIVEN–COMMUNITY PARTNERSHIPS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860868" cy="1192971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Presenters: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Karen Clunas, Customer Relations Program Specialist, Peoples Natural Gas </a:t>
            </a:r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Dave Defide, Manager, Customer Programs, Duquesne Light Company</a:t>
            </a:r>
          </a:p>
          <a:p>
            <a:r>
              <a:rPr lang="en-US" sz="1600" dirty="0" smtClean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45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Awareness of Utility Assistance Programs and Social Service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Agencies are provided with in depth program information so that they can educate and refer customers who are seeking assistance.</a:t>
            </a:r>
          </a:p>
          <a:p>
            <a:endParaRPr lang="en-US" sz="2400" dirty="0"/>
          </a:p>
          <a:p>
            <a:r>
              <a:rPr lang="en-US" sz="2400" dirty="0" smtClean="0"/>
              <a:t>Utilities learn about the dynamics of poverty in the community and about resources available to limited income populations.</a:t>
            </a:r>
          </a:p>
          <a:p>
            <a:endParaRPr lang="en-US" sz="2400" dirty="0"/>
          </a:p>
          <a:p>
            <a:r>
              <a:rPr lang="en-US" sz="2400" dirty="0" smtClean="0"/>
              <a:t>All can work toward a common goal.</a:t>
            </a:r>
            <a:endParaRPr lang="en-US" sz="2400" dirty="0"/>
          </a:p>
        </p:txBody>
      </p:sp>
      <p:pic>
        <p:nvPicPr>
          <p:cNvPr id="4" name="Picture 3" descr="Getting Along With Computer Science Folk – hl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2" y="4519749"/>
            <a:ext cx="3331029" cy="23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Service Advisory Groups in Action-Peoples Universal Service Advisory Group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0423"/>
            <a:ext cx="8596668" cy="510757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Peoples Universal Service Advisory Group was implemented in 2013 and continues today. The Customer Relations Department manages the  group.</a:t>
            </a:r>
          </a:p>
          <a:p>
            <a:r>
              <a:rPr lang="en-US" sz="2400" dirty="0" smtClean="0"/>
              <a:t>Meetings are held quarterly at Peoples.</a:t>
            </a:r>
          </a:p>
          <a:p>
            <a:r>
              <a:rPr lang="en-US" sz="2400" dirty="0" smtClean="0"/>
              <a:t>The group is comprised of Community Based Organizations, Low Income Advocate Agencies, the Office of Consumer Advocate and other interested stakeholders.</a:t>
            </a:r>
          </a:p>
          <a:p>
            <a:r>
              <a:rPr lang="en-US" sz="2400" dirty="0" smtClean="0"/>
              <a:t>Members from 24 agencies attend.</a:t>
            </a:r>
          </a:p>
          <a:p>
            <a:r>
              <a:rPr lang="en-US" sz="2400" dirty="0" smtClean="0"/>
              <a:t>Meetings are scheduled to coincide with other Utility Advisory Council meetings so that those who have to travel from throughout the state can coordinate.</a:t>
            </a:r>
          </a:p>
          <a:p>
            <a:r>
              <a:rPr lang="en-US" sz="2400" dirty="0" smtClean="0"/>
              <a:t>There is also conference call availability for those who can’t attend in person.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What can we learn from visits to the FM website from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1384663"/>
            <a:ext cx="75764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Peoples Universal Service Advisory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4297"/>
            <a:ext cx="8596668" cy="51337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Structure of the meetings: </a:t>
            </a:r>
          </a:p>
          <a:p>
            <a:pPr lvl="1"/>
            <a:r>
              <a:rPr lang="en-US" sz="2200" dirty="0" smtClean="0"/>
              <a:t>Agendas include:</a:t>
            </a:r>
          </a:p>
          <a:p>
            <a:pPr lvl="2"/>
            <a:r>
              <a:rPr lang="en-US" sz="2000" dirty="0" smtClean="0"/>
              <a:t> Topics related to administration of the Universal Service   Programs-Customer Assistance Program (CAP), Low Income Usage Reduction Program (LIURP), Customer Assistance Referral and Evaluation Program (CARES) and Emergency Furnace Program.</a:t>
            </a:r>
          </a:p>
          <a:p>
            <a:pPr lvl="2"/>
            <a:r>
              <a:rPr lang="en-US" sz="2000" dirty="0" smtClean="0"/>
              <a:t>Requests for review and input from the group regarding program development, management and outreach to the community. </a:t>
            </a:r>
          </a:p>
          <a:p>
            <a:pPr lvl="3"/>
            <a:r>
              <a:rPr lang="en-US" sz="1800" dirty="0" smtClean="0"/>
              <a:t>This may include proposing outreach methods, identifying barriers to participation and implementing recommendations.</a:t>
            </a:r>
          </a:p>
          <a:p>
            <a:pPr lvl="2"/>
            <a:r>
              <a:rPr lang="en-US" sz="2000" dirty="0" smtClean="0"/>
              <a:t> Agency Updates-presentations about programs.</a:t>
            </a:r>
            <a:endParaRPr lang="en-US" sz="2000" dirty="0"/>
          </a:p>
        </p:txBody>
      </p:sp>
      <p:pic>
        <p:nvPicPr>
          <p:cNvPr id="4" name="Picture 3" descr="What can we learn from visits to the FM website from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11" y="1198880"/>
            <a:ext cx="75764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Peoples Universal Service Advisory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Outcomes and Results</a:t>
            </a:r>
          </a:p>
          <a:p>
            <a:pPr lvl="1"/>
            <a:r>
              <a:rPr lang="en-US" sz="2200" dirty="0" smtClean="0"/>
              <a:t>Examples of changes made based on recommendations from the Advisory Group:</a:t>
            </a:r>
          </a:p>
          <a:p>
            <a:pPr lvl="2"/>
            <a:r>
              <a:rPr lang="en-US" sz="2000" dirty="0" smtClean="0"/>
              <a:t>Reviewed the Community Partnership Fund that provided conservation outreach to local communities and determined due to declining participation over several years, the funds should be redirected to the Weatherization program.</a:t>
            </a:r>
          </a:p>
          <a:p>
            <a:pPr lvl="2"/>
            <a:r>
              <a:rPr lang="en-US" sz="2000" dirty="0" smtClean="0"/>
              <a:t> Lobbied for and received PUC approval for increasing the Emergency Furnace Program funding.</a:t>
            </a:r>
          </a:p>
          <a:p>
            <a:pPr lvl="2"/>
            <a:r>
              <a:rPr lang="en-US" sz="2000" dirty="0" smtClean="0"/>
              <a:t>Proposed and received PUC approval for reducing the CAP plus amount.</a:t>
            </a:r>
            <a:endParaRPr lang="en-US" sz="2000" dirty="0"/>
          </a:p>
        </p:txBody>
      </p:sp>
      <p:pic>
        <p:nvPicPr>
          <p:cNvPr id="5" name="Picture 4" descr="What can we learn from visits to the FM website from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1270000"/>
            <a:ext cx="75764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Duquesne Light’s Income Eligible Advisory Group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48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7973c279cde07a5ebcbc23c9d6ad04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8392" y="799556"/>
            <a:ext cx="3770055" cy="5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259" y="91204"/>
            <a:ext cx="8561308" cy="735106"/>
          </a:xfrm>
        </p:spPr>
        <p:txBody>
          <a:bodyPr/>
          <a:lstStyle/>
          <a:p>
            <a:r>
              <a:rPr lang="en-US" dirty="0" smtClean="0"/>
              <a:t>Purpose of the Advisory Group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15713" y="966269"/>
            <a:ext cx="8400296" cy="4585447"/>
          </a:xfrm>
        </p:spPr>
        <p:txBody>
          <a:bodyPr>
            <a:noAutofit/>
          </a:bodyPr>
          <a:lstStyle/>
          <a:p>
            <a:r>
              <a:rPr lang="en-US" sz="2300" dirty="0" smtClean="0">
                <a:cs typeface="Calibri" panose="020F0502020204030204" pitchFamily="34" charset="0"/>
              </a:rPr>
              <a:t>Gain valuable input from interested stakeholders in a transparent manner</a:t>
            </a:r>
          </a:p>
          <a:p>
            <a:r>
              <a:rPr lang="en-US" sz="2300" dirty="0" smtClean="0">
                <a:cs typeface="Calibri" panose="020F0502020204030204" pitchFamily="34" charset="0"/>
              </a:rPr>
              <a:t>Create a diverse group of knowledgeable partners with the sole purpose of assisting the utility in serving community needs and supporting our income eligible populations</a:t>
            </a:r>
          </a:p>
          <a:p>
            <a:r>
              <a:rPr lang="en-US" sz="2300" dirty="0">
                <a:cs typeface="Calibri" panose="020F0502020204030204" pitchFamily="34" charset="0"/>
              </a:rPr>
              <a:t>Opportunities exist across multiple channels of delivery including social service and governmental agencies, utility </a:t>
            </a:r>
            <a:r>
              <a:rPr lang="en-US" sz="2300" dirty="0" smtClean="0">
                <a:cs typeface="Calibri" panose="020F0502020204030204" pitchFamily="34" charset="0"/>
              </a:rPr>
              <a:t>companies, non-profits </a:t>
            </a:r>
            <a:r>
              <a:rPr lang="en-US" sz="2300" dirty="0">
                <a:cs typeface="Calibri" panose="020F0502020204030204" pitchFamily="34" charset="0"/>
              </a:rPr>
              <a:t>and other community based organizations.</a:t>
            </a:r>
            <a:endParaRPr lang="en-US" sz="2300" dirty="0" smtClean="0">
              <a:cs typeface="Calibri" panose="020F0502020204030204" pitchFamily="34" charset="0"/>
            </a:endParaRPr>
          </a:p>
          <a:p>
            <a:r>
              <a:rPr lang="en-US" sz="2300" dirty="0" smtClean="0">
                <a:cs typeface="Calibri" panose="020F0502020204030204" pitchFamily="34" charset="0"/>
              </a:rPr>
              <a:t>Streamline regulatory process by obtaining consensus prior to filing</a:t>
            </a:r>
          </a:p>
          <a:p>
            <a:r>
              <a:rPr lang="en-US" sz="2300" dirty="0">
                <a:cs typeface="Calibri" panose="020F0502020204030204" pitchFamily="34" charset="0"/>
              </a:rPr>
              <a:t>Explore opportunities to integrate income eligible </a:t>
            </a:r>
            <a:r>
              <a:rPr lang="en-US" sz="2300" dirty="0" smtClean="0">
                <a:cs typeface="Calibri" panose="020F0502020204030204" pitchFamily="34" charset="0"/>
              </a:rPr>
              <a:t>programs </a:t>
            </a:r>
            <a:r>
              <a:rPr lang="en-US" sz="2300" dirty="0">
                <a:cs typeface="Calibri" panose="020F0502020204030204" pitchFamily="34" charset="0"/>
              </a:rPr>
              <a:t>to provide customers with a single point of service.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02" y="63863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Duquesne Light’s Income Eligible Advisory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028" y="1638456"/>
            <a:ext cx="8596668" cy="51075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Duquesne Light’s Income Eligible Advisory Group began in 2016.  It is managed by the Customer Programs group.</a:t>
            </a:r>
          </a:p>
          <a:p>
            <a:r>
              <a:rPr lang="en-US" sz="2400" dirty="0" smtClean="0"/>
              <a:t>Meetings are held 2-4 times per year.</a:t>
            </a:r>
          </a:p>
          <a:p>
            <a:r>
              <a:rPr lang="en-US" sz="2400" dirty="0" smtClean="0"/>
              <a:t>The group is comprised of regulators, advocates, Community Based Organizations and </a:t>
            </a:r>
            <a:r>
              <a:rPr lang="en-US" sz="2400" dirty="0"/>
              <a:t>various agencies within our service </a:t>
            </a:r>
            <a:r>
              <a:rPr lang="en-US" sz="2400" dirty="0" smtClean="0"/>
              <a:t>territory.  </a:t>
            </a:r>
          </a:p>
          <a:p>
            <a:r>
              <a:rPr lang="en-US" sz="2400" dirty="0" smtClean="0"/>
              <a:t>Open to anyone interested in partnering.     </a:t>
            </a:r>
          </a:p>
          <a:p>
            <a:r>
              <a:rPr lang="en-US" sz="2400" dirty="0" smtClean="0"/>
              <a:t>Meetings are scheduled to coincide with Peoples Natural Gas and Columbia Gas companies to maximize in person participation. 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10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5" y="82524"/>
            <a:ext cx="8493343" cy="635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Advisory Group Participants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98" y="910668"/>
            <a:ext cx="8867882" cy="554611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Representation includes: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Public Utility Commission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United Way of PA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Peoples, Columbia, Alcosan. Pgh Water (Utility)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Allegheny County (Government)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Office of Consumer Advocate (Consumer Advocate)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PA Utility Law Project (Low Income Advocate)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Salvation Army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Various Community Based Organizations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Pgh Food Bank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Rebuilding Together Pittsburgh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Housing Authorities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Veteran Organizations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44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051" y="2649894"/>
            <a:ext cx="8182321" cy="6739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Community Food Bank Opportunity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0AD3-DE93-9F47-8297-0DCE7265EF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500" y="2460812"/>
            <a:ext cx="7579159" cy="99087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Safety Message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027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273" y="96417"/>
            <a:ext cx="8508892" cy="808652"/>
          </a:xfrm>
        </p:spPr>
        <p:txBody>
          <a:bodyPr/>
          <a:lstStyle/>
          <a:p>
            <a:r>
              <a:rPr lang="en-US" dirty="0" smtClean="0"/>
              <a:t>Community Foodbank Statistics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1805" y="905069"/>
            <a:ext cx="8984753" cy="5023982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8 foodbanks in Allegheny County </a:t>
            </a:r>
          </a:p>
          <a:p>
            <a:r>
              <a:rPr lang="en-US" sz="5100" dirty="0" smtClean="0"/>
              <a:t>2 food banks in Beaver County </a:t>
            </a:r>
          </a:p>
          <a:p>
            <a:pPr marL="0" indent="0">
              <a:buNone/>
            </a:pPr>
            <a:endParaRPr lang="en-US" sz="5100" dirty="0" smtClean="0"/>
          </a:p>
          <a:p>
            <a:r>
              <a:rPr lang="en-US" sz="5100" dirty="0" smtClean="0"/>
              <a:t>Visited each twice  </a:t>
            </a:r>
          </a:p>
          <a:p>
            <a:pPr marL="0" indent="0">
              <a:buNone/>
            </a:pPr>
            <a:r>
              <a:rPr lang="en-US" sz="5100" dirty="0" smtClean="0"/>
              <a:t> </a:t>
            </a:r>
          </a:p>
          <a:p>
            <a:r>
              <a:rPr lang="en-US" sz="5100" dirty="0" smtClean="0"/>
              <a:t>5,750 potential low income customer opportunities </a:t>
            </a:r>
          </a:p>
          <a:p>
            <a:pPr marL="0" indent="0">
              <a:buNone/>
            </a:pPr>
            <a:r>
              <a:rPr lang="en-US" sz="5100" dirty="0" smtClean="0"/>
              <a:t> </a:t>
            </a:r>
          </a:p>
          <a:p>
            <a:r>
              <a:rPr lang="en-US" sz="5100" dirty="0" smtClean="0"/>
              <a:t>5,970 nightlights distributed </a:t>
            </a:r>
          </a:p>
          <a:p>
            <a:r>
              <a:rPr lang="en-US" sz="5100" dirty="0" smtClean="0"/>
              <a:t>6,143 single bulbs distributed </a:t>
            </a:r>
          </a:p>
          <a:p>
            <a:pPr marL="0" indent="0">
              <a:buNone/>
            </a:pPr>
            <a:r>
              <a:rPr lang="en-US" sz="5100" dirty="0" smtClean="0"/>
              <a:t>  </a:t>
            </a:r>
          </a:p>
          <a:p>
            <a:r>
              <a:rPr lang="en-US" sz="5100" dirty="0" smtClean="0"/>
              <a:t>Whole House Audit Program staff partnered to promote free audits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805" y="410546"/>
            <a:ext cx="4026190" cy="537003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99937" y="410546"/>
            <a:ext cx="4032595" cy="53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051" y="2649894"/>
            <a:ext cx="8182321" cy="6739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Marketing and Community Engagement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0AD3-DE93-9F47-8297-0DCE7265EF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7282"/>
            <a:ext cx="8257592" cy="858416"/>
          </a:xfrm>
        </p:spPr>
        <p:txBody>
          <a:bodyPr>
            <a:normAutofit/>
          </a:bodyPr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0AD3-DE93-9F47-8297-0DCE7265EF66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30628" y="1670179"/>
            <a:ext cx="10972800" cy="461962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400" dirty="0"/>
              <a:t>2018 Update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86 community events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17 specific to low income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CBO trainings; Senior Fairs; Flu-shot clinics; Veteran </a:t>
            </a:r>
            <a:r>
              <a:rPr lang="en-US" sz="2400" dirty="0" smtClean="0"/>
              <a:t>Fairs;                Salvation </a:t>
            </a:r>
            <a:r>
              <a:rPr lang="en-US" sz="2400" dirty="0"/>
              <a:t>Army; Tenant Paid High-rises; Hospitals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Trained CBO’s and UPMC social workers on DLC </a:t>
            </a:r>
            <a:r>
              <a:rPr lang="en-US" sz="2400" dirty="0" smtClean="0"/>
              <a:t>programs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2019- </a:t>
            </a:r>
            <a:r>
              <a:rPr lang="en-US" sz="2400" dirty="0"/>
              <a:t>Medical Clinics </a:t>
            </a:r>
          </a:p>
          <a:p>
            <a:pPr marL="346075"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998" y="124408"/>
            <a:ext cx="7384315" cy="6166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0AD3-DE93-9F47-8297-0DCE7265EF66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5998" y="1223229"/>
            <a:ext cx="9468550" cy="4619625"/>
          </a:xfrm>
        </p:spPr>
        <p:txBody>
          <a:bodyPr/>
          <a:lstStyle/>
          <a:p>
            <a:r>
              <a:rPr lang="en-US" sz="2000" dirty="0"/>
              <a:t>Grassroots Green Homes 	</a:t>
            </a:r>
          </a:p>
          <a:p>
            <a:pPr lvl="1"/>
            <a:r>
              <a:rPr lang="en-US" sz="2000" dirty="0" smtClean="0"/>
              <a:t>Duquesne Light &amp; Peoples Natural Gas Committee Members</a:t>
            </a:r>
          </a:p>
          <a:p>
            <a:pPr lvl="1"/>
            <a:r>
              <a:rPr lang="en-US" sz="2000" dirty="0" smtClean="0"/>
              <a:t>Monthly Tool Kit Distribution Days up to 300 customers in Homewood, PA – low income section of city </a:t>
            </a:r>
          </a:p>
          <a:p>
            <a:pPr lvl="1"/>
            <a:r>
              <a:rPr lang="en-US" sz="2000" dirty="0" smtClean="0"/>
              <a:t>Duquesne Light trains at the monthly event on Watt Choices Programs and behavioral tips. 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84" y="3580116"/>
            <a:ext cx="1717177" cy="2589076"/>
          </a:xfrm>
          <a:prstGeom prst="rect">
            <a:avLst/>
          </a:prstGeom>
          <a:solidFill>
            <a:srgbClr val="FF0066">
              <a:alpha val="0"/>
            </a:srgbClr>
          </a:solidFill>
          <a:ln>
            <a:noFill/>
          </a:ln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16" y="4276311"/>
            <a:ext cx="1543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79" y="4107211"/>
            <a:ext cx="152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4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029" y="90639"/>
            <a:ext cx="8336037" cy="747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 Energy Reporting- Behavioral Reports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0AD3-DE93-9F47-8297-0DCE7265EF66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263" y="941613"/>
            <a:ext cx="8534400" cy="449262"/>
          </a:xfrm>
        </p:spPr>
        <p:txBody>
          <a:bodyPr/>
          <a:lstStyle/>
          <a:p>
            <a:r>
              <a:rPr lang="en-US" dirty="0" smtClean="0"/>
              <a:t>Low Income Specific Targeted Marketing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62" y="2682796"/>
            <a:ext cx="6599539" cy="3426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5092" y="1494288"/>
            <a:ext cx="6487427" cy="13956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r>
              <a:rPr lang="en-US" sz="2800" dirty="0"/>
              <a:t>Over 15,000 Low Income Customers Targeted </a:t>
            </a:r>
          </a:p>
          <a:p>
            <a:endParaRPr lang="en-US" sz="2800" dirty="0"/>
          </a:p>
          <a:p>
            <a:r>
              <a:rPr lang="en-US" sz="2800" dirty="0"/>
              <a:t>Whole House Energy Audit Promotion</a:t>
            </a:r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5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637"/>
            <a:ext cx="7520473" cy="802433"/>
          </a:xfrm>
        </p:spPr>
        <p:txBody>
          <a:bodyPr/>
          <a:lstStyle/>
          <a:p>
            <a:r>
              <a:rPr lang="en-US" dirty="0" smtClean="0"/>
              <a:t>Home Energy Report Marketing Ads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0AD3-DE93-9F47-8297-0DCE7265EF66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9" y="1663079"/>
            <a:ext cx="8811963" cy="3763030"/>
          </a:xfrm>
        </p:spPr>
      </p:pic>
    </p:spTree>
    <p:extLst>
      <p:ext uri="{BB962C8B-B14F-4D97-AF65-F5344CB8AC3E}">
        <p14:creationId xmlns:p14="http://schemas.microsoft.com/office/powerpoint/2010/main" val="10905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5489" y="77755"/>
            <a:ext cx="7365654" cy="724678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Conservation Kit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327" y="1385693"/>
            <a:ext cx="4361196" cy="38807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LED Kit </a:t>
            </a:r>
          </a:p>
          <a:p>
            <a:pPr lvl="1"/>
            <a:r>
              <a:rPr lang="en-US" sz="2000" dirty="0" smtClean="0"/>
              <a:t>Launched March 10, 2017 to coincide with the Home Show</a:t>
            </a:r>
          </a:p>
          <a:p>
            <a:pPr lvl="1"/>
            <a:r>
              <a:rPr lang="en-US" sz="2000" dirty="0" smtClean="0"/>
              <a:t>8 LED Bulbs</a:t>
            </a:r>
          </a:p>
          <a:p>
            <a:pPr lvl="1"/>
            <a:r>
              <a:rPr lang="en-US" sz="2000" dirty="0" smtClean="0"/>
              <a:t>2 LED Nightlights</a:t>
            </a:r>
          </a:p>
          <a:p>
            <a:r>
              <a:rPr lang="en-US" sz="2000" dirty="0" smtClean="0"/>
              <a:t>Since March 10, 2017 over 46,000 kits processed for customers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91" y="877077"/>
            <a:ext cx="3673503" cy="48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379" y="112059"/>
            <a:ext cx="8440284" cy="6279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additions – Smart Comfort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0AD3-DE93-9F47-8297-0DCE7265EF66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44402" y="1140130"/>
            <a:ext cx="8229600" cy="498633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400" dirty="0"/>
              <a:t>Duquesne Light will use its best efforts to ensure at least 10% of its completed LIURP jobs are for electric heat customers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Company will provide updates to the Income Eligible Advisory Group on the progress of completed electric heat jobs (will be provided at the next meeting)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Each year, the Company will review lists of customers with high CAP credits (over $1,000) from the prior year and prioritize those customers for LIURP treatment.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Budget increase to approximately $3.0M per year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New Initiatives included (next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7456" y="138953"/>
            <a:ext cx="8345287" cy="6168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new initiatives – Smart Comfort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0AD3-DE93-9F47-8297-0DCE7265EF66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33235" y="823250"/>
            <a:ext cx="8540767" cy="5428260"/>
          </a:xfrm>
        </p:spPr>
        <p:txBody>
          <a:bodyPr>
            <a:normAutofit fontScale="62500" lnSpcReduction="20000"/>
          </a:bodyPr>
          <a:lstStyle/>
          <a:p>
            <a:r>
              <a:rPr lang="en-US" sz="2600" b="1" dirty="0"/>
              <a:t>Electric Emergency Repair Fund</a:t>
            </a:r>
          </a:p>
          <a:p>
            <a:pPr lvl="1"/>
            <a:r>
              <a:rPr lang="en-US" sz="2300" dirty="0"/>
              <a:t>Available for income eligible customers whose homes are unsafe and are in need of immediate repair</a:t>
            </a:r>
          </a:p>
          <a:p>
            <a:pPr lvl="1"/>
            <a:r>
              <a:rPr lang="en-US" sz="2300" dirty="0"/>
              <a:t>Prioritize CAP customers but will not turn away any eligible customers</a:t>
            </a:r>
          </a:p>
          <a:p>
            <a:pPr lvl="1"/>
            <a:r>
              <a:rPr lang="en-US" sz="2300" dirty="0"/>
              <a:t>Repairs may include, but not limited to central A/C for medically necessary households, frayed/unsafe service drops or when services has been off for a year or more</a:t>
            </a:r>
          </a:p>
          <a:p>
            <a:pPr lvl="1"/>
            <a:r>
              <a:rPr lang="en-US" sz="2300" dirty="0"/>
              <a:t>Limited up to $50,000 per year not rolled over year to year if not spent</a:t>
            </a:r>
          </a:p>
          <a:p>
            <a:r>
              <a:rPr lang="en-US" sz="2300" b="1" dirty="0"/>
              <a:t>De-Facto heating</a:t>
            </a:r>
          </a:p>
          <a:p>
            <a:pPr lvl="1"/>
            <a:r>
              <a:rPr lang="en-US" sz="2300" dirty="0"/>
              <a:t>Provide heating remediation services and education to eligible customers found to be using de-facto or supplemental heating</a:t>
            </a:r>
          </a:p>
          <a:p>
            <a:pPr lvl="1"/>
            <a:r>
              <a:rPr lang="en-US" sz="2300" dirty="0"/>
              <a:t>Identify customers using winter usage pattern</a:t>
            </a:r>
          </a:p>
          <a:p>
            <a:pPr lvl="1"/>
            <a:r>
              <a:rPr lang="en-US" sz="2300" dirty="0"/>
              <a:t>Prioritize CAP customers</a:t>
            </a:r>
          </a:p>
          <a:p>
            <a:pPr lvl="1"/>
            <a:r>
              <a:rPr lang="en-US" sz="2300" dirty="0"/>
              <a:t>Limited up to $100,000 per year not rolled over year to year if not spent</a:t>
            </a:r>
          </a:p>
          <a:p>
            <a:r>
              <a:rPr lang="en-US" sz="2600" b="1" dirty="0"/>
              <a:t>Knob and Tube (K&amp;T) remediation with local gas companies</a:t>
            </a:r>
          </a:p>
          <a:p>
            <a:pPr lvl="1"/>
            <a:r>
              <a:rPr lang="en-US" sz="2300" dirty="0"/>
              <a:t>DLC will pay a portion to remediate K&amp;T to allow gas company to continue with weatherization</a:t>
            </a:r>
          </a:p>
          <a:p>
            <a:pPr lvl="1"/>
            <a:r>
              <a:rPr lang="en-US" sz="2300" dirty="0"/>
              <a:t>Only for homes with older SEER rated A/C units, DLC will offer to repair or replace with new higher SEER unit to capture savings from cooling tied to weatherization</a:t>
            </a:r>
          </a:p>
          <a:p>
            <a:pPr lvl="1"/>
            <a:r>
              <a:rPr lang="en-US" sz="2300" dirty="0"/>
              <a:t>Limited up to $100,000 per year not rolled over year to year if not spent</a:t>
            </a:r>
          </a:p>
          <a:p>
            <a:pPr lvl="1"/>
            <a:endParaRPr lang="en-US" sz="2300" dirty="0"/>
          </a:p>
          <a:p>
            <a:pPr lvl="1"/>
            <a:endParaRPr lang="en-US" sz="23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4294967295"/>
          </p:nvPr>
        </p:nvSpPr>
        <p:spPr>
          <a:xfrm>
            <a:off x="3595686" y="1514905"/>
            <a:ext cx="6248109" cy="403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80000"/>
              </a:lnSpc>
              <a:tabLst>
                <a:tab pos="355600" algn="l"/>
                <a:tab pos="356235" algn="l"/>
              </a:tabLst>
            </a:pPr>
            <a:r>
              <a:rPr sz="2200" dirty="0">
                <a:cs typeface="Calibri" panose="020F0502020204030204" pitchFamily="34" charset="0"/>
              </a:rPr>
              <a:t>Did you know that protection from the </a:t>
            </a:r>
            <a:r>
              <a:rPr sz="2200" dirty="0" smtClean="0">
                <a:cs typeface="Calibri" panose="020F0502020204030204" pitchFamily="34" charset="0"/>
              </a:rPr>
              <a:t>sun’s </a:t>
            </a:r>
            <a:r>
              <a:rPr sz="2200" dirty="0">
                <a:cs typeface="Calibri" panose="020F0502020204030204" pitchFamily="34" charset="0"/>
              </a:rPr>
              <a:t>ultraviolet (UV) rays is important </a:t>
            </a:r>
            <a:r>
              <a:rPr sz="2200" dirty="0" smtClean="0">
                <a:cs typeface="Calibri" panose="020F0502020204030204" pitchFamily="34" charset="0"/>
              </a:rPr>
              <a:t>all </a:t>
            </a:r>
            <a:r>
              <a:rPr sz="2200" dirty="0">
                <a:cs typeface="Calibri" panose="020F0502020204030204" pitchFamily="34" charset="0"/>
              </a:rPr>
              <a:t>year round, not just during the summer </a:t>
            </a:r>
            <a:r>
              <a:rPr sz="2200" dirty="0" smtClean="0">
                <a:cs typeface="Calibri" panose="020F0502020204030204" pitchFamily="34" charset="0"/>
              </a:rPr>
              <a:t>or</a:t>
            </a:r>
            <a:r>
              <a:rPr lang="en-US" sz="2200" dirty="0" smtClean="0">
                <a:cs typeface="Calibri" panose="020F0502020204030204" pitchFamily="34" charset="0"/>
              </a:rPr>
              <a:t> </a:t>
            </a:r>
            <a:r>
              <a:rPr sz="2200" dirty="0" smtClean="0">
                <a:cs typeface="Calibri" panose="020F0502020204030204" pitchFamily="34" charset="0"/>
              </a:rPr>
              <a:t>at </a:t>
            </a:r>
            <a:r>
              <a:rPr sz="2200" dirty="0">
                <a:cs typeface="Calibri" panose="020F0502020204030204" pitchFamily="34" charset="0"/>
              </a:rPr>
              <a:t>the beach?</a:t>
            </a:r>
          </a:p>
          <a:p>
            <a:pPr marR="5080">
              <a:lnSpc>
                <a:spcPct val="80000"/>
              </a:lnSpc>
              <a:tabLst>
                <a:tab pos="355600" algn="l"/>
                <a:tab pos="356235" algn="l"/>
              </a:tabLst>
            </a:pPr>
            <a:r>
              <a:rPr sz="2200" dirty="0">
                <a:cs typeface="Calibri" panose="020F0502020204030204" pitchFamily="34" charset="0"/>
              </a:rPr>
              <a:t>UV rays can reach you by shining directly  down on you in sunny or cloudy weather </a:t>
            </a:r>
            <a:r>
              <a:rPr sz="2200" dirty="0" smtClean="0">
                <a:cs typeface="Calibri" panose="020F0502020204030204" pitchFamily="34" charset="0"/>
              </a:rPr>
              <a:t>and </a:t>
            </a:r>
            <a:r>
              <a:rPr sz="2200" dirty="0">
                <a:cs typeface="Calibri" panose="020F0502020204030204" pitchFamily="34" charset="0"/>
              </a:rPr>
              <a:t>can reach you indirectly, by reflecting </a:t>
            </a:r>
            <a:r>
              <a:rPr sz="2200" dirty="0" smtClean="0">
                <a:cs typeface="Calibri" panose="020F0502020204030204" pitchFamily="34" charset="0"/>
              </a:rPr>
              <a:t>off</a:t>
            </a:r>
            <a:r>
              <a:rPr lang="en-US" sz="2200" dirty="0" smtClean="0">
                <a:cs typeface="Calibri" panose="020F0502020204030204" pitchFamily="34" charset="0"/>
              </a:rPr>
              <a:t> </a:t>
            </a:r>
            <a:r>
              <a:rPr sz="2200" dirty="0" smtClean="0">
                <a:cs typeface="Calibri" panose="020F0502020204030204" pitchFamily="34" charset="0"/>
              </a:rPr>
              <a:t>of </a:t>
            </a:r>
            <a:r>
              <a:rPr sz="2200" dirty="0">
                <a:cs typeface="Calibri" panose="020F0502020204030204" pitchFamily="34" charset="0"/>
              </a:rPr>
              <a:t>surfaces like water, cement, sand  and snow.</a:t>
            </a:r>
          </a:p>
          <a:p>
            <a:pPr marR="5080">
              <a:lnSpc>
                <a:spcPct val="80000"/>
              </a:lnSpc>
              <a:tabLst>
                <a:tab pos="355600" algn="l"/>
                <a:tab pos="356235" algn="l"/>
              </a:tabLst>
            </a:pPr>
            <a:r>
              <a:rPr sz="2200" dirty="0">
                <a:cs typeface="Calibri" panose="020F0502020204030204" pitchFamily="34" charset="0"/>
              </a:rPr>
              <a:t>The sun's UV rays can cause sunburn in as  little </a:t>
            </a:r>
            <a:r>
              <a:rPr sz="2200" dirty="0" smtClean="0">
                <a:cs typeface="Calibri" panose="020F0502020204030204" pitchFamily="34" charset="0"/>
              </a:rPr>
              <a:t>as</a:t>
            </a:r>
            <a:r>
              <a:rPr lang="en-US" sz="2200" dirty="0" smtClean="0">
                <a:cs typeface="Calibri" panose="020F0502020204030204" pitchFamily="34" charset="0"/>
              </a:rPr>
              <a:t> </a:t>
            </a:r>
            <a:r>
              <a:rPr sz="2200" dirty="0" smtClean="0">
                <a:cs typeface="Calibri" panose="020F0502020204030204" pitchFamily="34" charset="0"/>
              </a:rPr>
              <a:t>15 </a:t>
            </a:r>
            <a:r>
              <a:rPr sz="2200" dirty="0">
                <a:cs typeface="Calibri" panose="020F0502020204030204" pitchFamily="34" charset="0"/>
              </a:rPr>
              <a:t>minutes. Sunburn damages skin  and poses significant risk for skin cancer</a:t>
            </a:r>
            <a:r>
              <a:rPr sz="2200" dirty="0" smtClean="0">
                <a:cs typeface="Calibri" panose="020F0502020204030204" pitchFamily="34" charset="0"/>
              </a:rPr>
              <a:t>.</a:t>
            </a:r>
            <a:endParaRPr lang="en-US" sz="2200" dirty="0" smtClean="0">
              <a:cs typeface="Calibri" panose="020F0502020204030204" pitchFamily="34" charset="0"/>
            </a:endParaRPr>
          </a:p>
          <a:p>
            <a:pPr marR="5080">
              <a:lnSpc>
                <a:spcPct val="80000"/>
              </a:lnSpc>
              <a:tabLst>
                <a:tab pos="355600" algn="l"/>
                <a:tab pos="356235" algn="l"/>
              </a:tabLst>
            </a:pPr>
            <a:endParaRPr lang="en-US" sz="2200" dirty="0">
              <a:cs typeface="Calibri" panose="020F0502020204030204" pitchFamily="34" charset="0"/>
            </a:endParaRPr>
          </a:p>
          <a:p>
            <a:pPr marL="0" marR="5080" indent="0">
              <a:lnSpc>
                <a:spcPct val="80000"/>
              </a:lnSpc>
              <a:buNone/>
              <a:tabLst>
                <a:tab pos="355600" algn="l"/>
                <a:tab pos="356235" algn="l"/>
              </a:tabLst>
            </a:pPr>
            <a:endParaRPr sz="2200" dirty="0"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0030" y="1446244"/>
            <a:ext cx="3144973" cy="3153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0031" y="219635"/>
            <a:ext cx="6651313" cy="721659"/>
          </a:xfrm>
        </p:spPr>
        <p:txBody>
          <a:bodyPr/>
          <a:lstStyle/>
          <a:p>
            <a:r>
              <a:rPr lang="en-US" dirty="0" smtClean="0"/>
              <a:t>Summer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B9258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222" y="406886"/>
            <a:ext cx="8715077" cy="49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5" y="670883"/>
            <a:ext cx="6969511" cy="55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090" y="909610"/>
            <a:ext cx="8489644" cy="5150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dirty="0">
                <a:latin typeface="Calibri"/>
                <a:cs typeface="Calibri"/>
              </a:rPr>
              <a:t>An </a:t>
            </a:r>
            <a:r>
              <a:rPr sz="2400" b="1" spc="-5" dirty="0">
                <a:latin typeface="Calibri"/>
                <a:cs typeface="Calibri"/>
              </a:rPr>
              <a:t>Ounce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Prevention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50" dirty="0">
              <a:latin typeface="Times New Roman"/>
              <a:cs typeface="Times New Roman"/>
            </a:endParaRPr>
          </a:p>
          <a:p>
            <a:pPr marL="342900" marR="508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  <a:tab pos="356235" algn="l"/>
              </a:tabLst>
            </a:pPr>
            <a:r>
              <a:rPr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Unprotected exposure to UV light is a preventable risk factor for skin  cancer.</a:t>
            </a:r>
          </a:p>
          <a:p>
            <a:pPr marL="342900" marR="508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  <a:tab pos="356235" algn="l"/>
              </a:tabLst>
            </a:pPr>
            <a:r>
              <a:rPr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Early detection of melanoma can be a life saver - skin exams may be  best way to detect skin cancer early.</a:t>
            </a:r>
          </a:p>
          <a:p>
            <a:pPr marL="342900" marR="508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  <a:tab pos="356235" algn="l"/>
              </a:tabLst>
            </a:pPr>
            <a:r>
              <a:rPr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Adults can take simple steps to reduce risks:</a:t>
            </a:r>
          </a:p>
          <a:p>
            <a:pPr marL="342900" marR="508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  <a:tab pos="356235" algn="l"/>
              </a:tabLst>
            </a:pPr>
            <a:r>
              <a:rPr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Do not let skin burn</a:t>
            </a:r>
          </a:p>
          <a:p>
            <a:pPr marL="342900" marR="508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  <a:tab pos="356235" algn="l"/>
              </a:tabLst>
            </a:pPr>
            <a:r>
              <a:rPr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Avoid sun tanning and tanning beds</a:t>
            </a:r>
          </a:p>
          <a:p>
            <a:pPr marL="342900" marR="508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  <a:tab pos="356235" algn="l"/>
              </a:tabLst>
            </a:pPr>
            <a:r>
              <a:rPr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Use sunscreen (SPF of 15 or higher) for everyone</a:t>
            </a:r>
          </a:p>
          <a:p>
            <a:pPr marL="342900" marR="508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  <a:tab pos="356235" algn="l"/>
              </a:tabLst>
            </a:pPr>
            <a:r>
              <a:rPr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Cover up with protective clothing, hat and sunglasses</a:t>
            </a:r>
          </a:p>
          <a:p>
            <a:pPr marL="342900" marR="508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  <a:tab pos="356235" algn="l"/>
              </a:tabLst>
            </a:pPr>
            <a:r>
              <a:rPr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Seek shade when sun's UV rays are most intense (10 am to 4 pm)</a:t>
            </a:r>
          </a:p>
          <a:p>
            <a:pPr marL="342900" marR="5080" indent="-3429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5600" algn="l"/>
                <a:tab pos="356235" algn="l"/>
              </a:tabLst>
            </a:pPr>
            <a:r>
              <a:rPr sz="2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Check out UV index on local weather report when planning outdoor </a:t>
            </a:r>
            <a:r>
              <a:rPr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activities</a:t>
            </a:r>
            <a:endParaRPr sz="22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0475" y="72427"/>
            <a:ext cx="8513910" cy="708212"/>
          </a:xfrm>
        </p:spPr>
        <p:txBody>
          <a:bodyPr/>
          <a:lstStyle/>
          <a:p>
            <a:r>
              <a:rPr lang="en-US" dirty="0" smtClean="0"/>
              <a:t>Summer Safety</a:t>
            </a:r>
            <a:endParaRPr lang="en-US" dirty="0"/>
          </a:p>
        </p:txBody>
      </p:sp>
      <p:sp>
        <p:nvSpPr>
          <p:cNvPr id="5" name="object 6"/>
          <p:cNvSpPr/>
          <p:nvPr/>
        </p:nvSpPr>
        <p:spPr>
          <a:xfrm>
            <a:off x="7749722" y="2705877"/>
            <a:ext cx="2793870" cy="2211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52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06" y="1891350"/>
            <a:ext cx="9750489" cy="1646302"/>
          </a:xfrm>
        </p:spPr>
        <p:txBody>
          <a:bodyPr/>
          <a:lstStyle/>
          <a:p>
            <a:r>
              <a:rPr lang="en-US" sz="3800" dirty="0" smtClean="0"/>
              <a:t>Peoples Universal Services Advisory Group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3958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/>
          <a:lstStyle/>
          <a:p>
            <a:r>
              <a:rPr lang="en-US" dirty="0" smtClean="0"/>
              <a:t>Development Strategies and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962" y="2160588"/>
            <a:ext cx="8596668" cy="4279401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Creating Community Partnerships-Why?</a:t>
            </a:r>
          </a:p>
          <a:p>
            <a:endParaRPr lang="en-US" sz="2400" dirty="0"/>
          </a:p>
          <a:p>
            <a:r>
              <a:rPr lang="en-US" sz="2400" dirty="0" smtClean="0"/>
              <a:t>Identify partners who will provide insight into program design and development</a:t>
            </a:r>
          </a:p>
          <a:p>
            <a:endParaRPr lang="en-US" sz="2400" dirty="0"/>
          </a:p>
          <a:p>
            <a:r>
              <a:rPr lang="en-US" sz="2400" dirty="0" smtClean="0"/>
              <a:t>Increase awareness of Utility Programs and Social Service Programs</a:t>
            </a:r>
          </a:p>
          <a:p>
            <a:endParaRPr lang="en-US" sz="2400" dirty="0"/>
          </a:p>
          <a:p>
            <a:r>
              <a:rPr lang="en-US" sz="2400" dirty="0" smtClean="0"/>
              <a:t>Advisory Boards provide input and make recommendations that are utilized for program changes and improvements</a:t>
            </a:r>
          </a:p>
          <a:p>
            <a:endParaRPr lang="en-US" sz="2400" dirty="0"/>
          </a:p>
          <a:p>
            <a:r>
              <a:rPr lang="en-US" sz="2400" dirty="0" smtClean="0"/>
              <a:t>Peoples Universal Service Advisory Group</a:t>
            </a:r>
          </a:p>
          <a:p>
            <a:endParaRPr lang="en-US" sz="2400" dirty="0"/>
          </a:p>
          <a:p>
            <a:r>
              <a:rPr lang="en-US" sz="2400" dirty="0" smtClean="0"/>
              <a:t>Duquesne Light Income Eligible Program Advisory Group</a:t>
            </a:r>
            <a:endParaRPr lang="en-US" sz="2400" dirty="0"/>
          </a:p>
        </p:txBody>
      </p:sp>
      <p:pic>
        <p:nvPicPr>
          <p:cNvPr id="11" name="Picture 10" descr="What can we learn from visits to the FM website from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24" y="1240971"/>
            <a:ext cx="419582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Community Partnerships-Why?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Community and social service agency partnerships provide valuable insights into the needs of the community and limited income customers.</a:t>
            </a:r>
          </a:p>
          <a:p>
            <a:r>
              <a:rPr lang="en-US" sz="2400" dirty="0" smtClean="0"/>
              <a:t>Agencies benefit by learning about utility assistance programs available to their clients.</a:t>
            </a:r>
          </a:p>
          <a:p>
            <a:r>
              <a:rPr lang="en-US" sz="2400" dirty="0" smtClean="0"/>
              <a:t>Working together utilizing existing programs and developing new programs can reduce utility terminations and help to increase participation in Universal Service Programs.</a:t>
            </a:r>
          </a:p>
          <a:p>
            <a:r>
              <a:rPr lang="en-US" sz="2400" dirty="0" smtClean="0"/>
              <a:t>Provides learning opportunities that promote collaboration.</a:t>
            </a:r>
          </a:p>
          <a:p>
            <a:endParaRPr lang="en-US" sz="2400" dirty="0"/>
          </a:p>
        </p:txBody>
      </p:sp>
      <p:pic>
        <p:nvPicPr>
          <p:cNvPr id="4" name="Picture 3" descr="Sparks of entrepreneu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1206500"/>
            <a:ext cx="5682343" cy="9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Community and Agency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Partners can be:</a:t>
            </a:r>
          </a:p>
          <a:p>
            <a:pPr lvl="1"/>
            <a:r>
              <a:rPr lang="en-US" sz="2200" dirty="0" smtClean="0"/>
              <a:t>Community Based Organizations-Community Action Agencies	</a:t>
            </a:r>
          </a:p>
          <a:p>
            <a:pPr lvl="1"/>
            <a:r>
              <a:rPr lang="en-US" sz="2200" dirty="0" smtClean="0"/>
              <a:t>Low-Income Advocate Agencies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Utility Regulators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Other </a:t>
            </a:r>
            <a:r>
              <a:rPr lang="en-US" sz="2200" dirty="0"/>
              <a:t>I</a:t>
            </a:r>
            <a:r>
              <a:rPr lang="en-US" sz="2200" dirty="0" smtClean="0"/>
              <a:t>nterested Stakeholders</a:t>
            </a:r>
            <a:endParaRPr lang="en-US" sz="2200" dirty="0"/>
          </a:p>
        </p:txBody>
      </p:sp>
      <p:pic>
        <p:nvPicPr>
          <p:cNvPr id="4" name="Picture 3" descr="DTS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332411"/>
            <a:ext cx="3090091" cy="10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and Agency Partners in Pennsylvania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6228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Partners in Pennsylvania were identified through already existing relationships and by seeking out agencies known to work with customers to provide assistance.</a:t>
            </a:r>
          </a:p>
          <a:p>
            <a:r>
              <a:rPr lang="en-US" sz="2400" dirty="0" smtClean="0"/>
              <a:t>Utilities in Pennsylvania have relationships with the Office of Consumer Advocate, the Pennsylvania Utility Law Project, and the Pennsylvania Public Utility Commission.</a:t>
            </a:r>
          </a:p>
          <a:p>
            <a:r>
              <a:rPr lang="en-US" sz="2400" dirty="0" smtClean="0"/>
              <a:t>Utilities also have relationships with Community Action Agencies and social service agencies.  For example, the Salvation Army and Catholic Charities.</a:t>
            </a:r>
          </a:p>
          <a:p>
            <a:r>
              <a:rPr lang="en-US" sz="2400" dirty="0" smtClean="0"/>
              <a:t>Reaching out to these groups to request participation was the first step in forming our advisory groups.</a:t>
            </a:r>
            <a:endParaRPr lang="en-US" sz="2400" dirty="0"/>
          </a:p>
        </p:txBody>
      </p:sp>
      <p:pic>
        <p:nvPicPr>
          <p:cNvPr id="4" name="Picture 3" descr="DTS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89" y="1254033"/>
            <a:ext cx="2991394" cy="67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ppt2DDF.tmp</Template>
  <TotalTime>1038</TotalTime>
  <Words>1541</Words>
  <Application>Microsoft Office PowerPoint</Application>
  <PresentationFormat>Widescreen</PresentationFormat>
  <Paragraphs>181</Paragraphs>
  <Slides>31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CREATING IMPACT DRIVEN–COMMUNITY PARTNERSHIPS</vt:lpstr>
      <vt:lpstr>Safety Message</vt:lpstr>
      <vt:lpstr>Summer Safety</vt:lpstr>
      <vt:lpstr>Summer Safety</vt:lpstr>
      <vt:lpstr>Peoples Universal Services Advisory Group </vt:lpstr>
      <vt:lpstr>Development Strategies and Outcomes</vt:lpstr>
      <vt:lpstr>Creating Community Partnerships-Why?</vt:lpstr>
      <vt:lpstr>Identifying Community and Agency Partners</vt:lpstr>
      <vt:lpstr>Community and Agency Partners in Pennsylvania </vt:lpstr>
      <vt:lpstr>Increase Awareness of Utility Assistance Programs and Social Service Programs</vt:lpstr>
      <vt:lpstr>Universal Service Advisory Groups in Action-Peoples Universal Service Advisory Group </vt:lpstr>
      <vt:lpstr>Peoples Universal Service Advisory Group</vt:lpstr>
      <vt:lpstr>Peoples Universal Service Advisory Group</vt:lpstr>
      <vt:lpstr>Duquesne Light’s Income Eligible Advisory Group</vt:lpstr>
      <vt:lpstr>PowerPoint Presentation</vt:lpstr>
      <vt:lpstr>Purpose of the Advisory Group</vt:lpstr>
      <vt:lpstr>Duquesne Light’s Income Eligible Advisory Group</vt:lpstr>
      <vt:lpstr>Advisory Group Participants </vt:lpstr>
      <vt:lpstr> Community Food Bank Opportunity </vt:lpstr>
      <vt:lpstr>Community Foodbank Statistics</vt:lpstr>
      <vt:lpstr>PowerPoint Presentation</vt:lpstr>
      <vt:lpstr> Marketing and Community Engagement   </vt:lpstr>
      <vt:lpstr>Community Engagement</vt:lpstr>
      <vt:lpstr>Community Engagement</vt:lpstr>
      <vt:lpstr>Home Energy Reporting- Behavioral Reports </vt:lpstr>
      <vt:lpstr>Home Energy Report Marketing Ads</vt:lpstr>
      <vt:lpstr>New Conservation Kit </vt:lpstr>
      <vt:lpstr>Proposed additions – Smart Comfort </vt:lpstr>
      <vt:lpstr>Proposed new initiatives – Smart Comfort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IMPACT DRIVEN –COMMUNITY PARTNERSHIPS</dc:title>
  <dc:creator>karen61</dc:creator>
  <cp:lastModifiedBy>Defide, David</cp:lastModifiedBy>
  <cp:revision>59</cp:revision>
  <dcterms:created xsi:type="dcterms:W3CDTF">2019-05-14T14:52:58Z</dcterms:created>
  <dcterms:modified xsi:type="dcterms:W3CDTF">2019-05-30T18:44:54Z</dcterms:modified>
</cp:coreProperties>
</file>