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78" r:id="rId4"/>
    <p:sldId id="279" r:id="rId5"/>
    <p:sldId id="272" r:id="rId6"/>
    <p:sldId id="280" r:id="rId7"/>
    <p:sldId id="264" r:id="rId8"/>
    <p:sldId id="277" r:id="rId9"/>
    <p:sldId id="274" r:id="rId10"/>
    <p:sldId id="263" r:id="rId11"/>
    <p:sldId id="275" r:id="rId12"/>
    <p:sldId id="266" r:id="rId13"/>
    <p:sldId id="276" r:id="rId14"/>
    <p:sldId id="269" r:id="rId15"/>
    <p:sldId id="268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89" autoAdjust="0"/>
    <p:restoredTop sz="94660"/>
  </p:normalViewPr>
  <p:slideViewPr>
    <p:cSldViewPr snapToGrid="0">
      <p:cViewPr varScale="1">
        <p:scale>
          <a:sx n="75" d="100"/>
          <a:sy n="75" d="100"/>
        </p:scale>
        <p:origin x="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25DC9-3657-4593-947F-C6208C096DBF}" type="datetimeFigureOut">
              <a:rPr lang="en-US" smtClean="0"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EC28-B063-41F0-A200-2CE9D66B74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698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25DC9-3657-4593-947F-C6208C096DBF}" type="datetimeFigureOut">
              <a:rPr lang="en-US" smtClean="0"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EC28-B063-41F0-A200-2CE9D66B74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257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25DC9-3657-4593-947F-C6208C096DBF}" type="datetimeFigureOut">
              <a:rPr lang="en-US" smtClean="0"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EC28-B063-41F0-A200-2CE9D66B74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440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25DC9-3657-4593-947F-C6208C096DBF}" type="datetimeFigureOut">
              <a:rPr lang="en-US" smtClean="0"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EC28-B063-41F0-A200-2CE9D66B74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565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25DC9-3657-4593-947F-C6208C096DBF}" type="datetimeFigureOut">
              <a:rPr lang="en-US" smtClean="0"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EC28-B063-41F0-A200-2CE9D66B74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643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25DC9-3657-4593-947F-C6208C096DBF}" type="datetimeFigureOut">
              <a:rPr lang="en-US" smtClean="0"/>
              <a:t>5/29/2019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EC28-B063-41F0-A200-2CE9D66B74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51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25DC9-3657-4593-947F-C6208C096DBF}" type="datetimeFigureOut">
              <a:rPr lang="en-US" smtClean="0"/>
              <a:t>5/29/2019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EC28-B063-41F0-A200-2CE9D66B74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371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25DC9-3657-4593-947F-C6208C096DBF}" type="datetimeFigureOut">
              <a:rPr lang="en-US" smtClean="0"/>
              <a:t>5/29/2019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EC28-B063-41F0-A200-2CE9D66B74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862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25DC9-3657-4593-947F-C6208C096DBF}" type="datetimeFigureOut">
              <a:rPr lang="en-US" smtClean="0"/>
              <a:t>5/29/2019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EC28-B063-41F0-A200-2CE9D66B74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68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25DC9-3657-4593-947F-C6208C096DBF}" type="datetimeFigureOut">
              <a:rPr lang="en-US" smtClean="0"/>
              <a:t>5/29/2019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EC28-B063-41F0-A200-2CE9D66B74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092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25DC9-3657-4593-947F-C6208C096DBF}" type="datetimeFigureOut">
              <a:rPr lang="en-US" smtClean="0"/>
              <a:t>5/29/2019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EC28-B063-41F0-A200-2CE9D66B74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979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25DC9-3657-4593-947F-C6208C096DBF}" type="datetimeFigureOut">
              <a:rPr lang="en-US" smtClean="0"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6EC28-B063-41F0-A200-2CE9D66B74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43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457199"/>
            <a:ext cx="9144000" cy="1909763"/>
          </a:xfrm>
          <a:solidFill>
            <a:srgbClr val="00B0F0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New To Customer Assistance &amp; All That Goes With It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2366962"/>
            <a:ext cx="9144000" cy="823914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en-US" sz="4800" b="1" dirty="0" smtClean="0"/>
              <a:t>Utility Terms</a:t>
            </a:r>
            <a:endParaRPr lang="en-US" sz="4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3894" y="4929458"/>
            <a:ext cx="2814108" cy="8236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64000" y="4392753"/>
            <a:ext cx="29938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David Nelson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59732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1900" y="330200"/>
            <a:ext cx="9144000" cy="614362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+mn-lt"/>
              </a:rPr>
              <a:t>Utility Terms</a:t>
            </a:r>
            <a:endParaRPr lang="en-US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231900" y="944562"/>
            <a:ext cx="9144000" cy="6143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Supply Charges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231900" y="2934680"/>
            <a:ext cx="504381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Charges for electric or gas service</a:t>
            </a:r>
          </a:p>
          <a:p>
            <a:r>
              <a:rPr lang="en-US" sz="2800" dirty="0" smtClean="0"/>
              <a:t>supplied to you by the </a:t>
            </a:r>
            <a:r>
              <a:rPr lang="en-US" sz="2800" dirty="0" smtClean="0"/>
              <a:t>utility or </a:t>
            </a:r>
          </a:p>
          <a:p>
            <a:r>
              <a:rPr lang="en-US" sz="2800" dirty="0" smtClean="0"/>
              <a:t>Energy </a:t>
            </a:r>
            <a:r>
              <a:rPr lang="en-US" sz="2800" dirty="0" smtClean="0"/>
              <a:t>Service Company</a:t>
            </a:r>
            <a:r>
              <a:rPr lang="en-US" sz="2800" dirty="0" smtClean="0"/>
              <a:t>.</a:t>
            </a:r>
            <a:endParaRPr lang="en-US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3007" y="2389678"/>
            <a:ext cx="4012893" cy="300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10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1900" y="330200"/>
            <a:ext cx="9144000" cy="614362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+mn-lt"/>
              </a:rPr>
              <a:t>Utility </a:t>
            </a:r>
            <a:r>
              <a:rPr lang="en-US" sz="3600" b="1" dirty="0" smtClean="0">
                <a:solidFill>
                  <a:schemeClr val="bg1"/>
                </a:solidFill>
                <a:latin typeface="+mn-lt"/>
              </a:rPr>
              <a:t>Terms</a:t>
            </a:r>
            <a:endParaRPr lang="en-US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231900" y="944562"/>
            <a:ext cx="9144000" cy="6143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Energy Service Company (ESCO)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106276" y="3057045"/>
            <a:ext cx="45956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</a:t>
            </a:r>
            <a:r>
              <a:rPr lang="en-US" sz="2800" dirty="0" smtClean="0"/>
              <a:t>company </a:t>
            </a:r>
            <a:r>
              <a:rPr lang="en-US" sz="2800" dirty="0" smtClean="0"/>
              <a:t>which can </a:t>
            </a:r>
            <a:r>
              <a:rPr lang="en-US" sz="2800" dirty="0" smtClean="0"/>
              <a:t>offer competitive </a:t>
            </a:r>
            <a:r>
              <a:rPr lang="en-US" sz="2800" dirty="0" smtClean="0"/>
              <a:t>supply prices to customers.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900" y="2465386"/>
            <a:ext cx="3279615" cy="213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18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1900" y="330200"/>
            <a:ext cx="9144000" cy="614362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+mn-lt"/>
              </a:rPr>
              <a:t>Utility </a:t>
            </a:r>
            <a:r>
              <a:rPr lang="en-US" sz="3600" b="1" dirty="0" smtClean="0">
                <a:solidFill>
                  <a:schemeClr val="bg1"/>
                </a:solidFill>
                <a:latin typeface="+mn-lt"/>
              </a:rPr>
              <a:t>Terms</a:t>
            </a:r>
            <a:endParaRPr lang="en-US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231900" y="944562"/>
            <a:ext cx="9144000" cy="6143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Life-Support Equipment</a:t>
            </a:r>
            <a:endParaRPr lang="en-US" sz="3600" b="1" dirty="0"/>
          </a:p>
        </p:txBody>
      </p:sp>
      <p:sp>
        <p:nvSpPr>
          <p:cNvPr id="3" name="Rectangle 2"/>
          <p:cNvSpPr/>
          <p:nvPr/>
        </p:nvSpPr>
        <p:spPr>
          <a:xfrm>
            <a:off x="1231900" y="2291381"/>
            <a:ext cx="6096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smtClean="0"/>
              <a:t>If </a:t>
            </a:r>
            <a:r>
              <a:rPr lang="en-US" sz="2800" dirty="0"/>
              <a:t>you or a loved one use life-support equipment, </a:t>
            </a:r>
            <a:r>
              <a:rPr lang="en-US" sz="2800" dirty="0" smtClean="0"/>
              <a:t>utilities </a:t>
            </a:r>
            <a:r>
              <a:rPr lang="en-US" sz="2800" dirty="0"/>
              <a:t>need to know in case of an emergency or power outage. Don’t forget to include people in </a:t>
            </a:r>
            <a:r>
              <a:rPr lang="en-US" sz="2800" dirty="0" smtClean="0"/>
              <a:t>your </a:t>
            </a:r>
            <a:r>
              <a:rPr lang="en-US" sz="2800" dirty="0"/>
              <a:t>service area who do not receive a bill from </a:t>
            </a:r>
            <a:r>
              <a:rPr lang="en-US" sz="2800" dirty="0" smtClean="0"/>
              <a:t>utilities </a:t>
            </a:r>
            <a:r>
              <a:rPr lang="en-US" sz="2800" dirty="0"/>
              <a:t>because electric service is included in their rent. </a:t>
            </a:r>
            <a:endParaRPr lang="en-US" sz="2800" dirty="0"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2176" y="2291381"/>
            <a:ext cx="2783724" cy="278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06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1900" y="330200"/>
            <a:ext cx="9144000" cy="614362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+mn-lt"/>
              </a:rPr>
              <a:t>Utility </a:t>
            </a:r>
            <a:r>
              <a:rPr lang="en-US" sz="3600" b="1" dirty="0" smtClean="0">
                <a:solidFill>
                  <a:schemeClr val="bg1"/>
                </a:solidFill>
                <a:latin typeface="+mn-lt"/>
              </a:rPr>
              <a:t>Terms</a:t>
            </a:r>
            <a:endParaRPr lang="en-US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231900" y="944562"/>
            <a:ext cx="9144000" cy="6143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Medical </a:t>
            </a:r>
            <a:r>
              <a:rPr lang="en-US" sz="3600" b="1" dirty="0" smtClean="0"/>
              <a:t>Emergency/ Hardship</a:t>
            </a:r>
            <a:endParaRPr lang="en-US" sz="3600" b="1" dirty="0"/>
          </a:p>
        </p:txBody>
      </p:sp>
      <p:sp>
        <p:nvSpPr>
          <p:cNvPr id="10" name="Rectangle 9"/>
          <p:cNvSpPr/>
          <p:nvPr/>
        </p:nvSpPr>
        <p:spPr>
          <a:xfrm>
            <a:off x="4279900" y="2490973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smtClean="0"/>
              <a:t>If </a:t>
            </a:r>
            <a:r>
              <a:rPr lang="en-US" sz="2800" dirty="0"/>
              <a:t>you’re dealing with a medical emergency, the last thing you need to worry about is paying your bill. If you are hospitalized </a:t>
            </a:r>
            <a:r>
              <a:rPr lang="en-US" sz="2800" dirty="0" smtClean="0"/>
              <a:t>let your utility know. Utilities can </a:t>
            </a:r>
            <a:r>
              <a:rPr lang="en-US" sz="2800" dirty="0"/>
              <a:t>arrange to give you </a:t>
            </a:r>
            <a:r>
              <a:rPr lang="en-US" sz="2800" dirty="0" smtClean="0"/>
              <a:t>extra days </a:t>
            </a:r>
            <a:r>
              <a:rPr lang="en-US" sz="2800" dirty="0"/>
              <a:t>to pay your bill.</a:t>
            </a:r>
            <a:endParaRPr lang="en-US" sz="2800" dirty="0"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900" y="265560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42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1900" y="330200"/>
            <a:ext cx="9144000" cy="614362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+mn-lt"/>
              </a:rPr>
              <a:t>Utility </a:t>
            </a:r>
            <a:r>
              <a:rPr lang="en-US" sz="3600" b="1" dirty="0" smtClean="0">
                <a:solidFill>
                  <a:schemeClr val="bg1"/>
                </a:solidFill>
                <a:latin typeface="+mn-lt"/>
              </a:rPr>
              <a:t>Terms</a:t>
            </a:r>
            <a:endParaRPr lang="en-US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231900" y="944562"/>
            <a:ext cx="9144000" cy="6143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Special Services</a:t>
            </a:r>
            <a:endParaRPr lang="en-US" sz="3600" b="1" dirty="0"/>
          </a:p>
        </p:txBody>
      </p:sp>
      <p:sp>
        <p:nvSpPr>
          <p:cNvPr id="4" name="Rectangle 3"/>
          <p:cNvSpPr/>
          <p:nvPr/>
        </p:nvSpPr>
        <p:spPr>
          <a:xfrm>
            <a:off x="1231900" y="2004633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Utilities can provide Special Services like: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If </a:t>
            </a:r>
            <a:r>
              <a:rPr lang="en-US" sz="2800" dirty="0">
                <a:solidFill>
                  <a:srgbClr val="000000"/>
                </a:solidFill>
              </a:rPr>
              <a:t>you’d prefer to get your bill in large type or </a:t>
            </a:r>
            <a:r>
              <a:rPr lang="en-US" sz="2800" dirty="0" smtClean="0">
                <a:solidFill>
                  <a:srgbClr val="000000"/>
                </a:solidFill>
              </a:rPr>
              <a:t>Braille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effectLst/>
              </a:rPr>
              <a:t>TDD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Special programs for Seniors</a:t>
            </a:r>
            <a:endParaRPr lang="en-US" sz="2800" dirty="0"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1286" y="3798916"/>
            <a:ext cx="3691936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49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1900" y="169336"/>
            <a:ext cx="9144000" cy="614362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+mn-lt"/>
              </a:rPr>
              <a:t>Utility Terms</a:t>
            </a:r>
            <a:endParaRPr lang="en-US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231900" y="783698"/>
            <a:ext cx="9144000" cy="6143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Third Party Notification</a:t>
            </a:r>
            <a:endParaRPr lang="en-US" sz="3600" b="1" dirty="0"/>
          </a:p>
        </p:txBody>
      </p:sp>
      <p:sp>
        <p:nvSpPr>
          <p:cNvPr id="3" name="Rectangle 2"/>
          <p:cNvSpPr/>
          <p:nvPr/>
        </p:nvSpPr>
        <p:spPr>
          <a:xfrm>
            <a:off x="3048000" y="1809222"/>
            <a:ext cx="73279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You </a:t>
            </a:r>
            <a:r>
              <a:rPr lang="en-US" sz="2800" dirty="0"/>
              <a:t>can choose a relative, friend, or </a:t>
            </a:r>
            <a:r>
              <a:rPr lang="en-US" sz="2800" dirty="0" smtClean="0"/>
              <a:t>organization</a:t>
            </a:r>
          </a:p>
          <a:p>
            <a:r>
              <a:rPr lang="en-US" sz="2800" dirty="0" smtClean="0"/>
              <a:t>to </a:t>
            </a:r>
            <a:r>
              <a:rPr lang="en-US" sz="2800" dirty="0"/>
              <a:t>receive a notice from </a:t>
            </a:r>
            <a:r>
              <a:rPr lang="en-US" sz="2800" dirty="0" smtClean="0"/>
              <a:t>your utility if </a:t>
            </a:r>
            <a:r>
              <a:rPr lang="en-US" sz="2800" dirty="0"/>
              <a:t>your bill </a:t>
            </a:r>
            <a:r>
              <a:rPr lang="en-US" sz="2800" dirty="0" smtClean="0"/>
              <a:t>is</a:t>
            </a:r>
          </a:p>
          <a:p>
            <a:r>
              <a:rPr lang="en-US" sz="2800" dirty="0" smtClean="0"/>
              <a:t>overdue </a:t>
            </a:r>
            <a:r>
              <a:rPr lang="en-US" sz="2800" dirty="0"/>
              <a:t>and your electric or gas service might </a:t>
            </a:r>
            <a:r>
              <a:rPr lang="en-US" sz="2800" dirty="0" smtClean="0"/>
              <a:t>be</a:t>
            </a:r>
          </a:p>
          <a:p>
            <a:r>
              <a:rPr lang="en-US" sz="2800" dirty="0" smtClean="0"/>
              <a:t>turned </a:t>
            </a:r>
            <a:r>
              <a:rPr lang="en-US" sz="2800" dirty="0"/>
              <a:t>off.</a:t>
            </a:r>
          </a:p>
          <a:p>
            <a:endParaRPr lang="en-US" sz="2800" dirty="0" smtClean="0"/>
          </a:p>
          <a:p>
            <a:r>
              <a:rPr lang="en-US" sz="2800" dirty="0" smtClean="0"/>
              <a:t>The </a:t>
            </a:r>
            <a:r>
              <a:rPr lang="en-US" sz="2800" dirty="0"/>
              <a:t>third party is not responsible for paying your </a:t>
            </a:r>
            <a:endParaRPr lang="en-US" sz="2800" dirty="0" smtClean="0"/>
          </a:p>
          <a:p>
            <a:r>
              <a:rPr lang="en-US" sz="2800" dirty="0" smtClean="0"/>
              <a:t>bill</a:t>
            </a:r>
            <a:r>
              <a:rPr lang="en-US" sz="2800" dirty="0"/>
              <a:t>, but may be able to help resolve the problem. </a:t>
            </a:r>
            <a:endParaRPr lang="en-US" sz="2800" dirty="0" smtClean="0"/>
          </a:p>
          <a:p>
            <a:r>
              <a:rPr lang="en-US" sz="2800" dirty="0" smtClean="0"/>
              <a:t>Having </a:t>
            </a:r>
            <a:r>
              <a:rPr lang="en-US" sz="2800" dirty="0"/>
              <a:t>a third party involved can be especially </a:t>
            </a:r>
            <a:endParaRPr lang="en-US" sz="2800" dirty="0" smtClean="0"/>
          </a:p>
          <a:p>
            <a:r>
              <a:rPr lang="en-US" sz="2800" dirty="0" smtClean="0"/>
              <a:t>helpful </a:t>
            </a:r>
            <a:r>
              <a:rPr lang="en-US" sz="2800" dirty="0"/>
              <a:t>if you are ill, elderly, live alone, or </a:t>
            </a:r>
            <a:r>
              <a:rPr lang="en-US" sz="2800" dirty="0" smtClean="0"/>
              <a:t>travel</a:t>
            </a:r>
          </a:p>
          <a:p>
            <a:r>
              <a:rPr lang="en-US" sz="2800" dirty="0" smtClean="0"/>
              <a:t>frequently</a:t>
            </a:r>
            <a:r>
              <a:rPr lang="en-US" sz="2800" dirty="0" smtClean="0"/>
              <a:t>.</a:t>
            </a:r>
            <a:endParaRPr lang="en-US" sz="2800" dirty="0"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7188" y="2385137"/>
            <a:ext cx="2414896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45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1327150" y="544394"/>
            <a:ext cx="9144000" cy="614362"/>
          </a:xfrm>
          <a:prstGeom prst="rect">
            <a:avLst/>
          </a:prstGeom>
          <a:solidFill>
            <a:srgbClr val="00B0F0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+mn-lt"/>
              </a:rPr>
              <a:t>THE SECRET</a:t>
            </a:r>
            <a:endParaRPr lang="en-US" sz="3600" b="1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894808" y="2043545"/>
            <a:ext cx="5846922" cy="3320355"/>
            <a:chOff x="2762036" y="2014220"/>
            <a:chExt cx="5846922" cy="332035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9230" y="2014220"/>
              <a:ext cx="4872534" cy="27355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762036" y="4749800"/>
              <a:ext cx="58469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What you talking about David?!!!!</a:t>
              </a:r>
              <a:endParaRPr 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2648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1900" y="358126"/>
            <a:ext cx="9144000" cy="558511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+mn-lt"/>
              </a:rPr>
              <a:t>Utility </a:t>
            </a:r>
            <a:r>
              <a:rPr lang="en-US" sz="3600" b="1" dirty="0" smtClean="0">
                <a:solidFill>
                  <a:schemeClr val="bg1"/>
                </a:solidFill>
                <a:latin typeface="+mn-lt"/>
              </a:rPr>
              <a:t>Terms</a:t>
            </a:r>
            <a:endParaRPr lang="en-US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31900" y="919623"/>
            <a:ext cx="9144000" cy="6143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Disconnect Notice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830856" y="2749651"/>
            <a:ext cx="554504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 warning letter sent by the utility</a:t>
            </a:r>
          </a:p>
          <a:p>
            <a:r>
              <a:rPr lang="en-US" sz="2800" dirty="0" smtClean="0"/>
              <a:t>informing the customer if payment</a:t>
            </a:r>
          </a:p>
          <a:p>
            <a:r>
              <a:rPr lang="en-US" sz="2800" dirty="0" smtClean="0"/>
              <a:t>is not received by the date indicated </a:t>
            </a:r>
          </a:p>
          <a:p>
            <a:r>
              <a:rPr lang="en-US" sz="2800" dirty="0" smtClean="0"/>
              <a:t>in the notice, the service may be</a:t>
            </a:r>
            <a:endParaRPr lang="en-US" sz="2800" dirty="0"/>
          </a:p>
          <a:p>
            <a:r>
              <a:rPr lang="en-US" sz="2800" dirty="0" smtClean="0"/>
              <a:t>interrupted.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397" y="2425928"/>
            <a:ext cx="2894217" cy="289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4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1900" y="358126"/>
            <a:ext cx="9144000" cy="558511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+mn-lt"/>
              </a:rPr>
              <a:t>Utility </a:t>
            </a:r>
            <a:r>
              <a:rPr lang="en-US" sz="3600" b="1" dirty="0" smtClean="0">
                <a:solidFill>
                  <a:schemeClr val="bg1"/>
                </a:solidFill>
                <a:latin typeface="+mn-lt"/>
              </a:rPr>
              <a:t>Terms</a:t>
            </a:r>
            <a:endParaRPr lang="en-US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31900" y="919623"/>
            <a:ext cx="9144000" cy="6143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Payment Extensions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908893" y="2836174"/>
            <a:ext cx="468442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You can request extra time</a:t>
            </a:r>
          </a:p>
          <a:p>
            <a:r>
              <a:rPr lang="en-US" sz="2800" dirty="0" smtClean="0"/>
              <a:t>to pay your bills up to a certain</a:t>
            </a:r>
          </a:p>
          <a:p>
            <a:r>
              <a:rPr lang="en-US" sz="2800" dirty="0" smtClean="0"/>
              <a:t>number of days.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00" y="1992285"/>
            <a:ext cx="4097033" cy="307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75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1900" y="330200"/>
            <a:ext cx="9144000" cy="614362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+mn-lt"/>
              </a:rPr>
              <a:t>Utility Terms</a:t>
            </a:r>
            <a:endParaRPr lang="en-US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31900" y="919623"/>
            <a:ext cx="9144000" cy="6143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Energy </a:t>
            </a:r>
            <a:r>
              <a:rPr lang="en-US" sz="3200" b="1" dirty="0" smtClean="0"/>
              <a:t>Assistance Program /Low </a:t>
            </a:r>
            <a:r>
              <a:rPr lang="en-US" sz="3200" b="1" dirty="0" smtClean="0"/>
              <a:t>Income </a:t>
            </a:r>
            <a:r>
              <a:rPr lang="en-US" sz="3200" b="1" dirty="0" smtClean="0"/>
              <a:t>Programs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21342" y="2819162"/>
            <a:ext cx="53851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Programs where the utility </a:t>
            </a:r>
            <a:r>
              <a:rPr lang="en-US" sz="2800" dirty="0" smtClean="0"/>
              <a:t>provides</a:t>
            </a:r>
          </a:p>
          <a:p>
            <a:r>
              <a:rPr lang="en-US" sz="2800" dirty="0" smtClean="0"/>
              <a:t>credits </a:t>
            </a:r>
            <a:r>
              <a:rPr lang="en-US" sz="2800" dirty="0" smtClean="0"/>
              <a:t>on your bill.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5169" y="2413000"/>
            <a:ext cx="2840731" cy="309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97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1900" y="330200"/>
            <a:ext cx="9144000" cy="614362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+mn-lt"/>
              </a:rPr>
              <a:t>Utility Terms</a:t>
            </a:r>
            <a:endParaRPr lang="en-US" sz="36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8" t="19815" r="32500"/>
          <a:stretch/>
        </p:blipFill>
        <p:spPr>
          <a:xfrm>
            <a:off x="1231900" y="2123408"/>
            <a:ext cx="2527063" cy="370921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231900" y="919623"/>
            <a:ext cx="9144000" cy="6143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Payment Agreement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128108" y="3314966"/>
            <a:ext cx="63484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You can request payment options to</a:t>
            </a:r>
          </a:p>
          <a:p>
            <a:r>
              <a:rPr lang="en-US" sz="2800" dirty="0" smtClean="0"/>
              <a:t>pay your bills over a longer period of time.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7763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1900" y="330200"/>
            <a:ext cx="9144000" cy="614362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+mn-lt"/>
              </a:rPr>
              <a:t>Utility </a:t>
            </a:r>
            <a:r>
              <a:rPr lang="en-US" sz="3600" b="1" dirty="0" smtClean="0">
                <a:solidFill>
                  <a:schemeClr val="bg1"/>
                </a:solidFill>
                <a:latin typeface="+mn-lt"/>
              </a:rPr>
              <a:t>Terms</a:t>
            </a:r>
            <a:endParaRPr lang="en-US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231900" y="944562"/>
            <a:ext cx="9144000" cy="6143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Social Services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31900" y="3426533"/>
            <a:ext cx="851534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Government or non-profit agencies that can provide cash</a:t>
            </a:r>
          </a:p>
          <a:p>
            <a:r>
              <a:rPr lang="en-US" sz="2800" dirty="0" smtClean="0"/>
              <a:t>assistance to help customers with utility </a:t>
            </a:r>
            <a:r>
              <a:rPr lang="en-US" sz="2800" dirty="0" smtClean="0"/>
              <a:t>bill payments</a:t>
            </a:r>
            <a:r>
              <a:rPr lang="en-US" sz="2800" dirty="0" smtClean="0"/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13421" b="7522"/>
          <a:stretch/>
        </p:blipFill>
        <p:spPr>
          <a:xfrm>
            <a:off x="1231900" y="2026127"/>
            <a:ext cx="3657600" cy="850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1900" y="5449779"/>
            <a:ext cx="4953000" cy="550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8099" y="2013903"/>
            <a:ext cx="3276579" cy="933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4789" y="5441301"/>
            <a:ext cx="274320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97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1900" y="330200"/>
            <a:ext cx="9144000" cy="614362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+mn-lt"/>
              </a:rPr>
              <a:t>Utility </a:t>
            </a:r>
            <a:r>
              <a:rPr lang="en-US" sz="3600" b="1" dirty="0" smtClean="0">
                <a:solidFill>
                  <a:schemeClr val="bg1"/>
                </a:solidFill>
                <a:latin typeface="+mn-lt"/>
              </a:rPr>
              <a:t>Terms</a:t>
            </a:r>
            <a:endParaRPr lang="en-US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231900" y="944562"/>
            <a:ext cx="9144000" cy="6143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Level Payment Plan or Budget Billing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74989" y="2785793"/>
            <a:ext cx="623696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Program to easily avoid seasonal spikes in</a:t>
            </a:r>
          </a:p>
          <a:p>
            <a:r>
              <a:rPr lang="en-US" sz="2800" dirty="0" smtClean="0"/>
              <a:t>energy costs by spreading your payments</a:t>
            </a:r>
          </a:p>
          <a:p>
            <a:r>
              <a:rPr lang="en-US" sz="2800" dirty="0" smtClean="0"/>
              <a:t>evenly across the year.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00" y="2363832"/>
            <a:ext cx="2920312" cy="21902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0837" y="4554066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27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1900" y="330200"/>
            <a:ext cx="9144000" cy="614362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+mn-lt"/>
              </a:rPr>
              <a:t>Utility </a:t>
            </a:r>
            <a:r>
              <a:rPr lang="en-US" sz="3600" b="1" dirty="0" smtClean="0">
                <a:solidFill>
                  <a:schemeClr val="bg1"/>
                </a:solidFill>
                <a:latin typeface="+mn-lt"/>
              </a:rPr>
              <a:t>Terms</a:t>
            </a:r>
            <a:endParaRPr lang="en-US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231900" y="944562"/>
            <a:ext cx="9144000" cy="6143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Basic Service Charge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119394" y="2913149"/>
            <a:ext cx="561794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Charge for basic system</a:t>
            </a:r>
          </a:p>
          <a:p>
            <a:r>
              <a:rPr lang="en-US" sz="2800" dirty="0" smtClean="0"/>
              <a:t>infrastructure and </a:t>
            </a:r>
            <a:r>
              <a:rPr lang="en-US" sz="2800" dirty="0" smtClean="0"/>
              <a:t>customer-related</a:t>
            </a:r>
            <a:endParaRPr lang="en-US" sz="2800" dirty="0" smtClean="0"/>
          </a:p>
          <a:p>
            <a:r>
              <a:rPr lang="en-US" sz="2800" dirty="0" smtClean="0"/>
              <a:t>services including customer account, </a:t>
            </a:r>
          </a:p>
          <a:p>
            <a:r>
              <a:rPr lang="en-US" sz="2800" dirty="0" smtClean="0"/>
              <a:t>meter reading and maintenance.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00" y="2628900"/>
            <a:ext cx="3699739" cy="271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25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1900" y="330200"/>
            <a:ext cx="9144000" cy="614362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+mn-lt"/>
              </a:rPr>
              <a:t>Utility </a:t>
            </a:r>
            <a:r>
              <a:rPr lang="en-US" sz="3600" b="1" dirty="0" smtClean="0">
                <a:solidFill>
                  <a:schemeClr val="bg1"/>
                </a:solidFill>
                <a:latin typeface="+mn-lt"/>
              </a:rPr>
              <a:t>Terms</a:t>
            </a:r>
            <a:endParaRPr lang="en-US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231900" y="944562"/>
            <a:ext cx="9144000" cy="6143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Delivery Charges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606476" y="3049847"/>
            <a:ext cx="530549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Charges for maintaining the system</a:t>
            </a:r>
          </a:p>
          <a:p>
            <a:r>
              <a:rPr lang="en-US" sz="2800" dirty="0" smtClean="0"/>
              <a:t>through which a utility delivers </a:t>
            </a:r>
          </a:p>
          <a:p>
            <a:r>
              <a:rPr lang="en-US" sz="2800" dirty="0" smtClean="0"/>
              <a:t>electric and gas service to you.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900" y="2267590"/>
            <a:ext cx="4200698" cy="315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23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458</Words>
  <Application>Microsoft Office PowerPoint</Application>
  <PresentationFormat>Widescreen</PresentationFormat>
  <Paragraphs>77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New To Customer Assistance &amp; All That Goes With It </vt:lpstr>
      <vt:lpstr>Utility Terms</vt:lpstr>
      <vt:lpstr>Utility Terms</vt:lpstr>
      <vt:lpstr>Utility Terms</vt:lpstr>
      <vt:lpstr>Utility Terms</vt:lpstr>
      <vt:lpstr>Utility Terms</vt:lpstr>
      <vt:lpstr>Utility Terms</vt:lpstr>
      <vt:lpstr>Utility Terms</vt:lpstr>
      <vt:lpstr>Utility Terms</vt:lpstr>
      <vt:lpstr>Utility Terms</vt:lpstr>
      <vt:lpstr>Utility Terms</vt:lpstr>
      <vt:lpstr>Utility Terms</vt:lpstr>
      <vt:lpstr>Utility Terms</vt:lpstr>
      <vt:lpstr>Utility Terms</vt:lpstr>
      <vt:lpstr>Utility Terms</vt:lpstr>
      <vt:lpstr>PowerPoint Presentation</vt:lpstr>
    </vt:vector>
  </TitlesOfParts>
  <Company>Con Edison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Nelson, David</dc:creator>
  <cp:lastModifiedBy>Nelson, David</cp:lastModifiedBy>
  <cp:revision>45</cp:revision>
  <dcterms:created xsi:type="dcterms:W3CDTF">2019-05-14T18:51:15Z</dcterms:created>
  <dcterms:modified xsi:type="dcterms:W3CDTF">2019-05-29T20:10:05Z</dcterms:modified>
</cp:coreProperties>
</file>