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3" r:id="rId7"/>
    <p:sldId id="260"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83620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188747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148695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305344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72119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35679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25416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06956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108591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59916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6F3CE0-991D-4B03-BE77-B8B19F77FB02}"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5D6822-4F2E-48D0-82B7-BB83D50512FB}" type="slidenum">
              <a:rPr lang="en-US" smtClean="0"/>
              <a:t>‹#›</a:t>
            </a:fld>
            <a:endParaRPr lang="en-US" dirty="0"/>
          </a:p>
        </p:txBody>
      </p:sp>
    </p:spTree>
    <p:extLst>
      <p:ext uri="{BB962C8B-B14F-4D97-AF65-F5344CB8AC3E}">
        <p14:creationId xmlns:p14="http://schemas.microsoft.com/office/powerpoint/2010/main" val="206120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F3CE0-991D-4B03-BE77-B8B19F77FB02}" type="datetimeFigureOut">
              <a:rPr lang="en-US" smtClean="0"/>
              <a:t>5/29/2019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D6822-4F2E-48D0-82B7-BB83D50512FB}" type="slidenum">
              <a:rPr lang="en-US" smtClean="0"/>
              <a:t>‹#›</a:t>
            </a:fld>
            <a:endParaRPr lang="en-US" dirty="0"/>
          </a:p>
        </p:txBody>
      </p:sp>
    </p:spTree>
    <p:extLst>
      <p:ext uri="{BB962C8B-B14F-4D97-AF65-F5344CB8AC3E}">
        <p14:creationId xmlns:p14="http://schemas.microsoft.com/office/powerpoint/2010/main" val="413504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7978"/>
            <a:ext cx="9144000" cy="1041082"/>
          </a:xfrm>
          <a:solidFill>
            <a:srgbClr val="0070C0"/>
          </a:solidFill>
        </p:spPr>
        <p:txBody>
          <a:bodyPr/>
          <a:lstStyle/>
          <a:p>
            <a:r>
              <a:rPr lang="en-US" b="1" dirty="0" smtClean="0">
                <a:solidFill>
                  <a:schemeClr val="bg1"/>
                </a:solidFill>
                <a:latin typeface="+mn-lt"/>
              </a:rPr>
              <a:t>YOU QUALIFY FOR LIHEAP</a:t>
            </a:r>
            <a:endParaRPr lang="en-US" b="1" dirty="0">
              <a:solidFill>
                <a:schemeClr val="bg1"/>
              </a:solidFill>
              <a:latin typeface="+mn-lt"/>
            </a:endParaRPr>
          </a:p>
        </p:txBody>
      </p:sp>
      <p:sp>
        <p:nvSpPr>
          <p:cNvPr id="3" name="Subtitle 2"/>
          <p:cNvSpPr>
            <a:spLocks noGrp="1"/>
          </p:cNvSpPr>
          <p:nvPr>
            <p:ph type="subTitle" idx="1"/>
          </p:nvPr>
        </p:nvSpPr>
        <p:spPr>
          <a:xfrm>
            <a:off x="1524000" y="2529060"/>
            <a:ext cx="9144000" cy="610524"/>
          </a:xfrm>
          <a:solidFill>
            <a:schemeClr val="tx1"/>
          </a:solidFill>
        </p:spPr>
        <p:txBody>
          <a:bodyPr>
            <a:normAutofit/>
          </a:bodyPr>
          <a:lstStyle/>
          <a:p>
            <a:r>
              <a:rPr lang="en-US" sz="3600" dirty="0" smtClean="0">
                <a:solidFill>
                  <a:schemeClr val="bg1"/>
                </a:solidFill>
              </a:rPr>
              <a:t>What Else?</a:t>
            </a:r>
            <a:endParaRPr lang="en-US" sz="36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191" y="3570142"/>
            <a:ext cx="1077798" cy="2640000"/>
          </a:xfrm>
          <a:prstGeom prst="rect">
            <a:avLst/>
          </a:prstGeom>
        </p:spPr>
      </p:pic>
    </p:spTree>
    <p:extLst>
      <p:ext uri="{BB962C8B-B14F-4D97-AF65-F5344CB8AC3E}">
        <p14:creationId xmlns:p14="http://schemas.microsoft.com/office/powerpoint/2010/main" val="1219073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154" y="558800"/>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Heating Equipment Repair or Replacement Benefit</a:t>
            </a:r>
            <a:endParaRPr lang="en-US" sz="3600" dirty="0">
              <a:solidFill>
                <a:schemeClr val="bg1"/>
              </a:solidFill>
            </a:endParaRPr>
          </a:p>
        </p:txBody>
      </p:sp>
      <p:sp>
        <p:nvSpPr>
          <p:cNvPr id="3" name="Rectangle 2"/>
          <p:cNvSpPr/>
          <p:nvPr/>
        </p:nvSpPr>
        <p:spPr>
          <a:xfrm>
            <a:off x="3108960" y="1957178"/>
            <a:ext cx="7787640" cy="1323439"/>
          </a:xfrm>
          <a:prstGeom prst="rect">
            <a:avLst/>
          </a:prstGeom>
        </p:spPr>
        <p:txBody>
          <a:bodyPr wrap="square">
            <a:spAutoFit/>
          </a:bodyPr>
          <a:lstStyle/>
          <a:p>
            <a:pPr marL="342900" indent="-342900">
              <a:buFont typeface="Arial" panose="020B0604020202020204" pitchFamily="34" charset="0"/>
              <a:buChar char="•"/>
            </a:pPr>
            <a:r>
              <a:rPr lang="en-US" sz="2000" dirty="0" smtClean="0">
                <a:effectLst/>
              </a:rPr>
              <a:t>If you are a homeowner and eligible, the Heating Equipment Repair and Replacement benefit can help you repair or replace your furnace, boiler and other direct heating equipment necessary to keep your home’s primary heating source working.</a:t>
            </a:r>
            <a:endParaRPr lang="en-US" sz="2000" dirty="0"/>
          </a:p>
        </p:txBody>
      </p:sp>
      <p:sp>
        <p:nvSpPr>
          <p:cNvPr id="4" name="Rectangle 3"/>
          <p:cNvSpPr/>
          <p:nvPr/>
        </p:nvSpPr>
        <p:spPr>
          <a:xfrm>
            <a:off x="3108960" y="4244281"/>
            <a:ext cx="7779327" cy="1077218"/>
          </a:xfrm>
          <a:prstGeom prst="rect">
            <a:avLst/>
          </a:prstGeom>
        </p:spPr>
        <p:txBody>
          <a:bodyPr wrap="square">
            <a:spAutoFit/>
          </a:bodyPr>
          <a:lstStyle/>
          <a:p>
            <a:pPr marL="342900" indent="-342900">
              <a:buFont typeface="Arial" panose="020B0604020202020204" pitchFamily="34" charset="0"/>
              <a:buChar char="•"/>
            </a:pPr>
            <a:r>
              <a:rPr lang="en-US" sz="2000" dirty="0" smtClean="0">
                <a:effectLst/>
              </a:rPr>
              <a:t>Benefit amounts are based on the actual cost incurred to repair or replace your furnace, boiler, and/or other essential heating equipment, $3,000 for a repair and $6,500 for a replacement</a:t>
            </a:r>
            <a:r>
              <a:rPr lang="en-US" sz="2400" dirty="0" smtClean="0">
                <a:effectLst/>
              </a:rPr>
              <a:t>.</a:t>
            </a:r>
            <a:endParaRPr lang="en-US" sz="2400" dirty="0"/>
          </a:p>
        </p:txBody>
      </p:sp>
      <p:pic>
        <p:nvPicPr>
          <p:cNvPr id="9" name="Picture 8"/>
          <p:cNvPicPr>
            <a:picLocks noChangeAspect="1"/>
          </p:cNvPicPr>
          <p:nvPr/>
        </p:nvPicPr>
        <p:blipFill>
          <a:blip r:embed="rId2"/>
          <a:stretch>
            <a:fillRect/>
          </a:stretch>
        </p:blipFill>
        <p:spPr>
          <a:xfrm>
            <a:off x="247588" y="2411451"/>
            <a:ext cx="2723521" cy="2414855"/>
          </a:xfrm>
          <a:prstGeom prst="rect">
            <a:avLst/>
          </a:prstGeom>
        </p:spPr>
      </p:pic>
    </p:spTree>
    <p:extLst>
      <p:ext uri="{BB962C8B-B14F-4D97-AF65-F5344CB8AC3E}">
        <p14:creationId xmlns:p14="http://schemas.microsoft.com/office/powerpoint/2010/main" val="17751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296" y="558800"/>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Clean and Tune Benefit</a:t>
            </a:r>
            <a:endParaRPr lang="en-US" sz="3600" dirty="0">
              <a:solidFill>
                <a:schemeClr val="bg1"/>
              </a:solidFill>
            </a:endParaRPr>
          </a:p>
        </p:txBody>
      </p:sp>
      <p:sp>
        <p:nvSpPr>
          <p:cNvPr id="6" name="Rectangle 5"/>
          <p:cNvSpPr/>
          <p:nvPr/>
        </p:nvSpPr>
        <p:spPr>
          <a:xfrm>
            <a:off x="3700532" y="1984263"/>
            <a:ext cx="7380316" cy="3170099"/>
          </a:xfrm>
          <a:prstGeom prst="rect">
            <a:avLst/>
          </a:prstGeom>
        </p:spPr>
        <p:txBody>
          <a:bodyPr wrap="square">
            <a:spAutoFit/>
          </a:bodyPr>
          <a:lstStyle/>
          <a:p>
            <a:pPr marL="342900" indent="-342900">
              <a:buFont typeface="Arial" panose="020B0604020202020204" pitchFamily="34" charset="0"/>
              <a:buChar char="•"/>
            </a:pPr>
            <a:r>
              <a:rPr lang="en-US" sz="2000" dirty="0" smtClean="0">
                <a:effectLst/>
              </a:rPr>
              <a:t>Eligible households can receive energy efficiency services, which includes the cleaning of primary heating equipment, but may also include chimney cleaning, minor repairs, installation of carbon monoxide detectors or programmable thermostats, if needed, to allow for the safe, proper and efficient operation of the heating equipment. </a:t>
            </a:r>
          </a:p>
          <a:p>
            <a:endParaRPr lang="en-US" sz="2000" dirty="0"/>
          </a:p>
          <a:p>
            <a:pPr marL="342900" indent="-342900">
              <a:buFont typeface="Arial" panose="020B0604020202020204" pitchFamily="34" charset="0"/>
              <a:buChar char="•"/>
            </a:pPr>
            <a:r>
              <a:rPr lang="en-US" sz="2000" dirty="0" smtClean="0">
                <a:effectLst/>
              </a:rPr>
              <a:t>Benefit amounts are based on the actual cost incurred to provide clean and tune services, up to a maximum of $400. No additional HEAP cash benefits are available.</a:t>
            </a:r>
            <a:endParaRPr lang="en-US" sz="2000" dirty="0"/>
          </a:p>
        </p:txBody>
      </p:sp>
      <p:pic>
        <p:nvPicPr>
          <p:cNvPr id="8" name="Picture 7"/>
          <p:cNvPicPr>
            <a:picLocks noChangeAspect="1"/>
          </p:cNvPicPr>
          <p:nvPr/>
        </p:nvPicPr>
        <p:blipFill>
          <a:blip r:embed="rId2"/>
          <a:stretch>
            <a:fillRect/>
          </a:stretch>
        </p:blipFill>
        <p:spPr>
          <a:xfrm>
            <a:off x="72178" y="1820487"/>
            <a:ext cx="3444106" cy="3790604"/>
          </a:xfrm>
          <a:prstGeom prst="rect">
            <a:avLst/>
          </a:prstGeom>
        </p:spPr>
      </p:pic>
    </p:spTree>
    <p:extLst>
      <p:ext uri="{BB962C8B-B14F-4D97-AF65-F5344CB8AC3E}">
        <p14:creationId xmlns:p14="http://schemas.microsoft.com/office/powerpoint/2010/main" val="12413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471" y="377038"/>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Clean and Tune Benefit</a:t>
            </a:r>
            <a:endParaRPr lang="en-US" sz="3600" dirty="0">
              <a:solidFill>
                <a:schemeClr val="bg1"/>
              </a:solidFill>
            </a:endParaRPr>
          </a:p>
        </p:txBody>
      </p:sp>
      <p:sp>
        <p:nvSpPr>
          <p:cNvPr id="7" name="Rectangle 6"/>
          <p:cNvSpPr/>
          <p:nvPr/>
        </p:nvSpPr>
        <p:spPr>
          <a:xfrm>
            <a:off x="914399" y="1260085"/>
            <a:ext cx="8179725" cy="5232202"/>
          </a:xfrm>
          <a:prstGeom prst="rect">
            <a:avLst/>
          </a:prstGeom>
        </p:spPr>
        <p:txBody>
          <a:bodyPr wrap="square">
            <a:spAutoFit/>
          </a:bodyPr>
          <a:lstStyle/>
          <a:p>
            <a:r>
              <a:rPr lang="en-US" sz="2400" b="1" dirty="0" smtClean="0">
                <a:effectLst/>
              </a:rPr>
              <a:t>You may be eligible for a benefit if:</a:t>
            </a:r>
            <a:endParaRPr lang="en-US" sz="2400" dirty="0" smtClean="0">
              <a:effectLst/>
            </a:endParaRPr>
          </a:p>
          <a:p>
            <a:r>
              <a:rPr lang="en-US" sz="2400" dirty="0" smtClean="0">
                <a:effectLst/>
              </a:rPr>
              <a:t> </a:t>
            </a:r>
          </a:p>
          <a:p>
            <a:pPr>
              <a:buFont typeface="Arial" panose="020B0604020202020204" pitchFamily="34" charset="0"/>
              <a:buChar char="•"/>
            </a:pPr>
            <a:r>
              <a:rPr lang="en-US" sz="2200" dirty="0" smtClean="0">
                <a:effectLst/>
              </a:rPr>
              <a:t>You are the homeowner</a:t>
            </a:r>
          </a:p>
          <a:p>
            <a:r>
              <a:rPr lang="en-US" sz="2200" dirty="0" smtClean="0">
                <a:effectLst/>
              </a:rPr>
              <a:t> </a:t>
            </a:r>
          </a:p>
          <a:p>
            <a:pPr>
              <a:buFont typeface="Arial" panose="020B0604020202020204" pitchFamily="34" charset="0"/>
              <a:buChar char="•"/>
            </a:pPr>
            <a:r>
              <a:rPr lang="en-US" sz="2200" dirty="0" smtClean="0">
                <a:effectLst/>
              </a:rPr>
              <a:t>Your household’s gross monthly income is at or below the </a:t>
            </a:r>
          </a:p>
          <a:p>
            <a:r>
              <a:rPr lang="en-US" sz="2200" dirty="0"/>
              <a:t> </a:t>
            </a:r>
            <a:r>
              <a:rPr lang="en-US" sz="2200" dirty="0" smtClean="0">
                <a:effectLst/>
              </a:rPr>
              <a:t> current income guidelines for your household size as posted on</a:t>
            </a:r>
          </a:p>
          <a:p>
            <a:r>
              <a:rPr lang="en-US" sz="2200" dirty="0" smtClean="0">
                <a:effectLst/>
              </a:rPr>
              <a:t>  the following table</a:t>
            </a:r>
          </a:p>
          <a:p>
            <a:pPr>
              <a:buFont typeface="Arial" panose="020B0604020202020204" pitchFamily="34" charset="0"/>
              <a:buChar char="•"/>
            </a:pPr>
            <a:endParaRPr lang="en-US" sz="2200" dirty="0" smtClean="0">
              <a:effectLst/>
            </a:endParaRPr>
          </a:p>
          <a:p>
            <a:pPr>
              <a:buFont typeface="Arial" panose="020B0604020202020204" pitchFamily="34" charset="0"/>
              <a:buChar char="•"/>
            </a:pPr>
            <a:r>
              <a:rPr lang="en-US" sz="2200" dirty="0" smtClean="0">
                <a:effectLst/>
              </a:rPr>
              <a:t> Your primary heating equipment is more than 12 months old</a:t>
            </a:r>
          </a:p>
          <a:p>
            <a:pPr>
              <a:buFont typeface="Arial" panose="020B0604020202020204" pitchFamily="34" charset="0"/>
              <a:buChar char="•"/>
            </a:pPr>
            <a:endParaRPr lang="en-US" sz="2200" dirty="0" smtClean="0">
              <a:effectLst/>
            </a:endParaRPr>
          </a:p>
          <a:p>
            <a:pPr>
              <a:buFont typeface="Arial" panose="020B0604020202020204" pitchFamily="34" charset="0"/>
              <a:buChar char="•"/>
            </a:pPr>
            <a:r>
              <a:rPr lang="en-US" sz="2200" dirty="0" smtClean="0">
                <a:effectLst/>
              </a:rPr>
              <a:t> Your primary heating equipment or chimney has not been</a:t>
            </a:r>
          </a:p>
          <a:p>
            <a:r>
              <a:rPr lang="en-US" sz="2200" dirty="0" smtClean="0">
                <a:effectLst/>
              </a:rPr>
              <a:t>   cleaned within the last 12 months</a:t>
            </a:r>
          </a:p>
          <a:p>
            <a:pPr>
              <a:buFont typeface="Arial" panose="020B0604020202020204" pitchFamily="34" charset="0"/>
              <a:buChar char="•"/>
            </a:pPr>
            <a:endParaRPr lang="en-US" sz="2200" dirty="0" smtClean="0">
              <a:effectLst/>
            </a:endParaRPr>
          </a:p>
          <a:p>
            <a:pPr>
              <a:buFont typeface="Arial" panose="020B0604020202020204" pitchFamily="34" charset="0"/>
              <a:buChar char="•"/>
            </a:pPr>
            <a:r>
              <a:rPr lang="en-US" sz="2200" dirty="0" smtClean="0">
                <a:effectLst/>
              </a:rPr>
              <a:t> You do not have a service contract with your vendor that</a:t>
            </a:r>
          </a:p>
          <a:p>
            <a:r>
              <a:rPr lang="en-US" sz="2200" dirty="0"/>
              <a:t> </a:t>
            </a:r>
            <a:r>
              <a:rPr lang="en-US" sz="2200" dirty="0" smtClean="0"/>
              <a:t> </a:t>
            </a:r>
            <a:r>
              <a:rPr lang="en-US" sz="2200" dirty="0" smtClean="0">
                <a:effectLst/>
              </a:rPr>
              <a:t> includes clean and tune services</a:t>
            </a:r>
            <a:endParaRPr lang="en-US" sz="2200" dirty="0">
              <a:effectLst/>
            </a:endParaRPr>
          </a:p>
        </p:txBody>
      </p:sp>
      <p:pic>
        <p:nvPicPr>
          <p:cNvPr id="3" name="Picture 2"/>
          <p:cNvPicPr>
            <a:picLocks noChangeAspect="1"/>
          </p:cNvPicPr>
          <p:nvPr/>
        </p:nvPicPr>
        <p:blipFill>
          <a:blip r:embed="rId2"/>
          <a:stretch>
            <a:fillRect/>
          </a:stretch>
        </p:blipFill>
        <p:spPr>
          <a:xfrm>
            <a:off x="9094124" y="1613189"/>
            <a:ext cx="2857500" cy="3714750"/>
          </a:xfrm>
          <a:prstGeom prst="rect">
            <a:avLst/>
          </a:prstGeom>
        </p:spPr>
      </p:pic>
    </p:spTree>
    <p:extLst>
      <p:ext uri="{BB962C8B-B14F-4D97-AF65-F5344CB8AC3E}">
        <p14:creationId xmlns:p14="http://schemas.microsoft.com/office/powerpoint/2010/main" val="1298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arn(inVertical)">
                                      <p:cBhvr>
                                        <p:cTn id="12" dur="500"/>
                                        <p:tgtEl>
                                          <p:spTgt spid="7">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barn(inVertical)">
                                      <p:cBhvr>
                                        <p:cTn id="15" dur="500"/>
                                        <p:tgtEl>
                                          <p:spTgt spid="7">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barn(inVertical)">
                                      <p:cBhvr>
                                        <p:cTn id="18" dur="500"/>
                                        <p:tgtEl>
                                          <p:spTgt spid="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barn(inVertical)">
                                      <p:cBhvr>
                                        <p:cTn id="23" dur="500"/>
                                        <p:tgtEl>
                                          <p:spTgt spid="7">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animEffect transition="in" filter="barn(inVertical)">
                                      <p:cBhvr>
                                        <p:cTn id="28" dur="500"/>
                                        <p:tgtEl>
                                          <p:spTgt spid="7">
                                            <p:txEl>
                                              <p:pRg st="10" end="1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Effect transition="in" filter="barn(inVertical)">
                                      <p:cBhvr>
                                        <p:cTn id="31" dur="500"/>
                                        <p:tgtEl>
                                          <p:spTgt spid="7">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13" end="13"/>
                                            </p:txEl>
                                          </p:spTgt>
                                        </p:tgtEl>
                                        <p:attrNameLst>
                                          <p:attrName>style.visibility</p:attrName>
                                        </p:attrNameLst>
                                      </p:cBhvr>
                                      <p:to>
                                        <p:strVal val="visible"/>
                                      </p:to>
                                    </p:set>
                                    <p:animEffect transition="in" filter="barn(inVertical)">
                                      <p:cBhvr>
                                        <p:cTn id="36" dur="500"/>
                                        <p:tgtEl>
                                          <p:spTgt spid="7">
                                            <p:txEl>
                                              <p:pRg st="13" end="1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animEffect transition="in" filter="barn(inVertical)">
                                      <p:cBhvr>
                                        <p:cTn id="39"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296" y="558800"/>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Cooling Assistance Benefit</a:t>
            </a:r>
            <a:endParaRPr lang="en-US" sz="3600" dirty="0">
              <a:solidFill>
                <a:schemeClr val="bg1"/>
              </a:solidFill>
            </a:endParaRPr>
          </a:p>
        </p:txBody>
      </p:sp>
      <p:sp>
        <p:nvSpPr>
          <p:cNvPr id="3" name="Rectangle 2"/>
          <p:cNvSpPr/>
          <p:nvPr/>
        </p:nvSpPr>
        <p:spPr>
          <a:xfrm>
            <a:off x="914400" y="1860818"/>
            <a:ext cx="9982200" cy="2246769"/>
          </a:xfrm>
          <a:prstGeom prst="rect">
            <a:avLst/>
          </a:prstGeom>
        </p:spPr>
        <p:txBody>
          <a:bodyPr wrap="square">
            <a:spAutoFit/>
          </a:bodyPr>
          <a:lstStyle/>
          <a:p>
            <a:pPr marL="342900" indent="-342900">
              <a:buFont typeface="Arial" panose="020B0604020202020204" pitchFamily="34" charset="0"/>
              <a:buChar char="•"/>
            </a:pPr>
            <a:r>
              <a:rPr lang="en-US" sz="2000" dirty="0" smtClean="0">
                <a:effectLst/>
              </a:rPr>
              <a:t>If you are eligible, you may receive one Cooling Assistance benefit per applicant household for the purchase and installation of an air conditioner or a fan to help your home stay cool.</a:t>
            </a:r>
          </a:p>
          <a:p>
            <a:endParaRPr lang="en-US" sz="2000" dirty="0" smtClean="0">
              <a:effectLst/>
            </a:endParaRPr>
          </a:p>
          <a:p>
            <a:pPr marL="342900" indent="-342900">
              <a:buFont typeface="Arial" panose="020B0604020202020204" pitchFamily="34" charset="0"/>
              <a:buChar char="•"/>
            </a:pPr>
            <a:r>
              <a:rPr lang="en-US" sz="2000" dirty="0" smtClean="0">
                <a:effectLst/>
              </a:rPr>
              <a:t>In circumstances where an air conditioner cannot be safely installed, a fan will be provided.</a:t>
            </a:r>
          </a:p>
          <a:p>
            <a:endParaRPr lang="en-US" sz="2000" dirty="0" smtClean="0">
              <a:effectLst/>
            </a:endParaRPr>
          </a:p>
          <a:p>
            <a:pPr marL="342900" indent="-342900">
              <a:buFont typeface="Arial" panose="020B0604020202020204" pitchFamily="34" charset="0"/>
              <a:buChar char="•"/>
            </a:pPr>
            <a:r>
              <a:rPr lang="en-US" sz="2000" dirty="0" smtClean="0">
                <a:effectLst/>
              </a:rPr>
              <a:t>Only one air conditioner or fan, not to exceed $800 with installation, will be provided per applicant household. No additional HEAP cash benefits are available.</a:t>
            </a:r>
            <a:endParaRPr lang="en-US" sz="2000" dirty="0">
              <a:effectLst/>
            </a:endParaRPr>
          </a:p>
        </p:txBody>
      </p:sp>
      <p:pic>
        <p:nvPicPr>
          <p:cNvPr id="4" name="Picture 3"/>
          <p:cNvPicPr>
            <a:picLocks noChangeAspect="1"/>
          </p:cNvPicPr>
          <p:nvPr/>
        </p:nvPicPr>
        <p:blipFill rotWithShape="1">
          <a:blip r:embed="rId2"/>
          <a:srcRect b="8838"/>
          <a:stretch/>
        </p:blipFill>
        <p:spPr>
          <a:xfrm>
            <a:off x="4305299" y="4511824"/>
            <a:ext cx="2476500" cy="16845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2054" y="2512941"/>
            <a:ext cx="645571" cy="755698"/>
          </a:xfrm>
          <a:prstGeom prst="rect">
            <a:avLst/>
          </a:prstGeom>
        </p:spPr>
      </p:pic>
    </p:spTree>
    <p:extLst>
      <p:ext uri="{BB962C8B-B14F-4D97-AF65-F5344CB8AC3E}">
        <p14:creationId xmlns:p14="http://schemas.microsoft.com/office/powerpoint/2010/main" val="23343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4" y="162560"/>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Cooling Assistance Benefit</a:t>
            </a:r>
            <a:endParaRPr lang="en-US" sz="3600" dirty="0">
              <a:solidFill>
                <a:schemeClr val="bg1"/>
              </a:solidFill>
            </a:endParaRPr>
          </a:p>
        </p:txBody>
      </p:sp>
      <p:sp>
        <p:nvSpPr>
          <p:cNvPr id="4" name="Rectangle 3"/>
          <p:cNvSpPr/>
          <p:nvPr/>
        </p:nvSpPr>
        <p:spPr>
          <a:xfrm>
            <a:off x="914400" y="1383631"/>
            <a:ext cx="7173884" cy="4308872"/>
          </a:xfrm>
          <a:prstGeom prst="rect">
            <a:avLst/>
          </a:prstGeom>
        </p:spPr>
        <p:txBody>
          <a:bodyPr wrap="square">
            <a:spAutoFit/>
          </a:bodyPr>
          <a:lstStyle/>
          <a:p>
            <a:r>
              <a:rPr lang="en-US" sz="2400" b="1" dirty="0" smtClean="0">
                <a:effectLst/>
              </a:rPr>
              <a:t>You may be eligible for a Cooling Assistance HEAP benefit if:</a:t>
            </a:r>
            <a:endParaRPr lang="en-US" sz="2400" dirty="0" smtClean="0">
              <a:effectLst/>
            </a:endParaRPr>
          </a:p>
          <a:p>
            <a:pPr>
              <a:buFont typeface="Arial" panose="020B0604020202020204" pitchFamily="34" charset="0"/>
              <a:buChar char="•"/>
            </a:pPr>
            <a:endParaRPr lang="en-US" sz="2400" dirty="0" smtClean="0">
              <a:effectLst/>
            </a:endParaRPr>
          </a:p>
          <a:p>
            <a:pPr>
              <a:buFont typeface="Arial" panose="020B0604020202020204" pitchFamily="34" charset="0"/>
              <a:buChar char="•"/>
            </a:pPr>
            <a:r>
              <a:rPr lang="en-US" sz="2200" dirty="0" smtClean="0">
                <a:effectLst/>
              </a:rPr>
              <a:t> </a:t>
            </a:r>
            <a:r>
              <a:rPr lang="en-US" sz="2000" dirty="0" smtClean="0">
                <a:effectLst/>
              </a:rPr>
              <a:t>Your household's gross monthly income is at or below the </a:t>
            </a:r>
          </a:p>
          <a:p>
            <a:r>
              <a:rPr lang="en-US" sz="2000" dirty="0"/>
              <a:t> </a:t>
            </a:r>
            <a:r>
              <a:rPr lang="en-US" sz="2000" dirty="0" smtClean="0"/>
              <a:t> </a:t>
            </a:r>
            <a:r>
              <a:rPr lang="en-US" sz="2000" dirty="0" smtClean="0">
                <a:effectLst/>
              </a:rPr>
              <a:t>current income guidelines for your household size</a:t>
            </a:r>
          </a:p>
          <a:p>
            <a:pPr>
              <a:buFont typeface="Arial" panose="020B0604020202020204" pitchFamily="34" charset="0"/>
              <a:buChar char="•"/>
            </a:pPr>
            <a:endParaRPr lang="en-US" sz="2000" dirty="0" smtClean="0">
              <a:effectLst/>
            </a:endParaRPr>
          </a:p>
          <a:p>
            <a:pPr>
              <a:buFont typeface="Arial" panose="020B0604020202020204" pitchFamily="34" charset="0"/>
              <a:buChar char="•"/>
            </a:pPr>
            <a:r>
              <a:rPr lang="en-US" sz="2000" dirty="0" smtClean="0">
                <a:effectLst/>
              </a:rPr>
              <a:t> You receive Supplemental Nutrition Assistance Program</a:t>
            </a:r>
          </a:p>
          <a:p>
            <a:r>
              <a:rPr lang="en-US" sz="2000" dirty="0"/>
              <a:t> </a:t>
            </a:r>
            <a:r>
              <a:rPr lang="en-US" sz="2000" dirty="0" smtClean="0">
                <a:effectLst/>
              </a:rPr>
              <a:t> (SNAP) benefits, or</a:t>
            </a:r>
          </a:p>
          <a:p>
            <a:pPr>
              <a:buFont typeface="Arial" panose="020B0604020202020204" pitchFamily="34" charset="0"/>
              <a:buChar char="•"/>
            </a:pPr>
            <a:endParaRPr lang="en-US" sz="2000" dirty="0" smtClean="0">
              <a:effectLst/>
            </a:endParaRPr>
          </a:p>
          <a:p>
            <a:pPr>
              <a:buFont typeface="Arial" panose="020B0604020202020204" pitchFamily="34" charset="0"/>
              <a:buChar char="•"/>
            </a:pPr>
            <a:r>
              <a:rPr lang="en-US" sz="2000" dirty="0" smtClean="0">
                <a:effectLst/>
              </a:rPr>
              <a:t> You receive Temporary Assistance (TA), or</a:t>
            </a:r>
          </a:p>
          <a:p>
            <a:pPr>
              <a:buFont typeface="Arial" panose="020B0604020202020204" pitchFamily="34" charset="0"/>
              <a:buChar char="•"/>
            </a:pPr>
            <a:endParaRPr lang="en-US" sz="2000" dirty="0" smtClean="0">
              <a:effectLst/>
            </a:endParaRPr>
          </a:p>
          <a:p>
            <a:pPr>
              <a:buFont typeface="Arial" panose="020B0604020202020204" pitchFamily="34" charset="0"/>
              <a:buChar char="•"/>
            </a:pPr>
            <a:r>
              <a:rPr lang="en-US" sz="2000" dirty="0" smtClean="0">
                <a:effectLst/>
              </a:rPr>
              <a:t> You receive Code A Supplemental Security Income (SSI </a:t>
            </a:r>
          </a:p>
          <a:p>
            <a:r>
              <a:rPr lang="en-US" sz="2000" dirty="0"/>
              <a:t> </a:t>
            </a:r>
            <a:r>
              <a:rPr lang="en-US" sz="2000" dirty="0" smtClean="0"/>
              <a:t> </a:t>
            </a:r>
            <a:r>
              <a:rPr lang="en-US" sz="2000" dirty="0" smtClean="0">
                <a:effectLst/>
              </a:rPr>
              <a:t>Living Alone)</a:t>
            </a:r>
          </a:p>
        </p:txBody>
      </p:sp>
      <p:pic>
        <p:nvPicPr>
          <p:cNvPr id="5" name="Picture 4"/>
          <p:cNvPicPr>
            <a:picLocks noChangeAspect="1"/>
          </p:cNvPicPr>
          <p:nvPr/>
        </p:nvPicPr>
        <p:blipFill>
          <a:blip r:embed="rId2"/>
          <a:stretch>
            <a:fillRect/>
          </a:stretch>
        </p:blipFill>
        <p:spPr>
          <a:xfrm>
            <a:off x="8088284" y="2799073"/>
            <a:ext cx="3578569" cy="1477987"/>
          </a:xfrm>
          <a:prstGeom prst="rect">
            <a:avLst/>
          </a:prstGeom>
        </p:spPr>
      </p:pic>
    </p:spTree>
    <p:extLst>
      <p:ext uri="{BB962C8B-B14F-4D97-AF65-F5344CB8AC3E}">
        <p14:creationId xmlns:p14="http://schemas.microsoft.com/office/powerpoint/2010/main" val="14106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arn(inVertical)">
                                      <p:cBhvr>
                                        <p:cTn id="23" dur="500"/>
                                        <p:tgtEl>
                                          <p:spTgt spid="4">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barn(inVertical)">
                                      <p:cBhvr>
                                        <p:cTn id="28" dur="500"/>
                                        <p:tgtEl>
                                          <p:spTgt spid="4">
                                            <p:txEl>
                                              <p:pRg st="10" end="1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barn(inVertical)">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296" y="162560"/>
            <a:ext cx="9982200" cy="646331"/>
          </a:xfrm>
          <a:prstGeom prst="rect">
            <a:avLst/>
          </a:prstGeom>
          <a:solidFill>
            <a:srgbClr val="0070C0"/>
          </a:solidFill>
        </p:spPr>
        <p:txBody>
          <a:bodyPr wrap="square" rtlCol="0">
            <a:spAutoFit/>
          </a:bodyPr>
          <a:lstStyle/>
          <a:p>
            <a:pPr algn="ctr"/>
            <a:r>
              <a:rPr lang="en-US" sz="3600" b="1" dirty="0" smtClean="0">
                <a:solidFill>
                  <a:schemeClr val="bg1"/>
                </a:solidFill>
                <a:effectLst/>
              </a:rPr>
              <a:t>Cooling Assistance Benefit</a:t>
            </a:r>
            <a:endParaRPr lang="en-US" sz="3600" dirty="0">
              <a:solidFill>
                <a:schemeClr val="bg1"/>
              </a:solidFill>
            </a:endParaRPr>
          </a:p>
        </p:txBody>
      </p:sp>
      <p:sp>
        <p:nvSpPr>
          <p:cNvPr id="4" name="Rectangle 3"/>
          <p:cNvSpPr/>
          <p:nvPr/>
        </p:nvSpPr>
        <p:spPr>
          <a:xfrm>
            <a:off x="3722716" y="1107823"/>
            <a:ext cx="7173884" cy="5293757"/>
          </a:xfrm>
          <a:prstGeom prst="rect">
            <a:avLst/>
          </a:prstGeom>
        </p:spPr>
        <p:txBody>
          <a:bodyPr wrap="square">
            <a:spAutoFit/>
          </a:bodyPr>
          <a:lstStyle/>
          <a:p>
            <a:r>
              <a:rPr lang="en-US" sz="2400" b="1" dirty="0" smtClean="0">
                <a:effectLst/>
              </a:rPr>
              <a:t>You may be eligible for a Cooling Assistance HEAP benefit if:</a:t>
            </a:r>
            <a:endParaRPr lang="en-US" sz="2400" dirty="0" smtClean="0">
              <a:effectLst/>
            </a:endParaRPr>
          </a:p>
          <a:p>
            <a:pPr>
              <a:buFont typeface="Arial" panose="020B0604020202020204" pitchFamily="34" charset="0"/>
              <a:buChar char="•"/>
            </a:pPr>
            <a:endParaRPr lang="en-US" sz="2200" dirty="0" smtClean="0">
              <a:effectLst/>
            </a:endParaRPr>
          </a:p>
          <a:p>
            <a:pPr>
              <a:buFont typeface="Arial" panose="020B0604020202020204" pitchFamily="34" charset="0"/>
              <a:buChar char="•"/>
            </a:pPr>
            <a:r>
              <a:rPr lang="en-US" sz="2200" dirty="0" smtClean="0">
                <a:effectLst/>
              </a:rPr>
              <a:t> </a:t>
            </a:r>
            <a:r>
              <a:rPr lang="en-US" sz="2000" dirty="0" smtClean="0">
                <a:effectLst/>
              </a:rPr>
              <a:t>You and your household members are United States Citizens</a:t>
            </a:r>
          </a:p>
          <a:p>
            <a:r>
              <a:rPr lang="en-US" sz="2000" dirty="0"/>
              <a:t> </a:t>
            </a:r>
            <a:r>
              <a:rPr lang="en-US" sz="2000" dirty="0" smtClean="0"/>
              <a:t> </a:t>
            </a:r>
            <a:r>
              <a:rPr lang="en-US" sz="2000" dirty="0" smtClean="0">
                <a:effectLst/>
              </a:rPr>
              <a:t> or qualified aliens, and </a:t>
            </a:r>
          </a:p>
          <a:p>
            <a:pPr>
              <a:buFont typeface="Arial" panose="020B0604020202020204" pitchFamily="34" charset="0"/>
              <a:buChar char="•"/>
            </a:pPr>
            <a:endParaRPr lang="en-US" sz="1600" dirty="0" smtClean="0">
              <a:effectLst/>
            </a:endParaRPr>
          </a:p>
          <a:p>
            <a:pPr>
              <a:buFont typeface="Arial" panose="020B0604020202020204" pitchFamily="34" charset="0"/>
              <a:buChar char="•"/>
            </a:pPr>
            <a:r>
              <a:rPr lang="en-US" sz="2000" dirty="0" smtClean="0">
                <a:effectLst/>
              </a:rPr>
              <a:t> </a:t>
            </a:r>
            <a:r>
              <a:rPr lang="en-US" sz="2000" b="1" dirty="0" smtClean="0">
                <a:effectLst/>
              </a:rPr>
              <a:t>Includes an individual with a documented medical </a:t>
            </a:r>
          </a:p>
          <a:p>
            <a:r>
              <a:rPr lang="en-US" sz="2000" b="1" dirty="0"/>
              <a:t> </a:t>
            </a:r>
            <a:r>
              <a:rPr lang="en-US" sz="2000" b="1" dirty="0" smtClean="0"/>
              <a:t> </a:t>
            </a:r>
            <a:r>
              <a:rPr lang="en-US" sz="2000" b="1" dirty="0" smtClean="0">
                <a:effectLst/>
              </a:rPr>
              <a:t>condition that is exacerbated by heat, and</a:t>
            </a:r>
          </a:p>
          <a:p>
            <a:pPr>
              <a:buFont typeface="Arial" panose="020B0604020202020204" pitchFamily="34" charset="0"/>
              <a:buChar char="•"/>
            </a:pPr>
            <a:endParaRPr lang="en-US" sz="1600" dirty="0" smtClean="0">
              <a:effectLst/>
            </a:endParaRPr>
          </a:p>
          <a:p>
            <a:pPr>
              <a:buFont typeface="Arial" panose="020B0604020202020204" pitchFamily="34" charset="0"/>
              <a:buChar char="•"/>
            </a:pPr>
            <a:r>
              <a:rPr lang="en-US" sz="2000" dirty="0" smtClean="0">
                <a:effectLst/>
              </a:rPr>
              <a:t> You received a Regular benefit greater than $21 in the</a:t>
            </a:r>
          </a:p>
          <a:p>
            <a:r>
              <a:rPr lang="en-US" sz="2000" dirty="0"/>
              <a:t> </a:t>
            </a:r>
            <a:r>
              <a:rPr lang="en-US" sz="2000" dirty="0" smtClean="0"/>
              <a:t> </a:t>
            </a:r>
            <a:r>
              <a:rPr lang="en-US" sz="2000" dirty="0" smtClean="0">
                <a:effectLst/>
              </a:rPr>
              <a:t> current program year, and </a:t>
            </a:r>
          </a:p>
          <a:p>
            <a:pPr>
              <a:buFont typeface="Arial" panose="020B0604020202020204" pitchFamily="34" charset="0"/>
              <a:buChar char="•"/>
            </a:pPr>
            <a:endParaRPr lang="en-US" sz="1600" dirty="0" smtClean="0">
              <a:effectLst/>
            </a:endParaRPr>
          </a:p>
          <a:p>
            <a:pPr>
              <a:buFont typeface="Arial" panose="020B0604020202020204" pitchFamily="34" charset="0"/>
              <a:buChar char="•"/>
            </a:pPr>
            <a:r>
              <a:rPr lang="en-US" sz="2000" dirty="0" smtClean="0">
                <a:effectLst/>
              </a:rPr>
              <a:t> You currently do not have a working air conditioner or the</a:t>
            </a:r>
          </a:p>
          <a:p>
            <a:r>
              <a:rPr lang="en-US" sz="2000" dirty="0"/>
              <a:t> </a:t>
            </a:r>
            <a:r>
              <a:rPr lang="en-US" sz="2000" dirty="0" smtClean="0"/>
              <a:t> </a:t>
            </a:r>
            <a:r>
              <a:rPr lang="en-US" sz="2000" dirty="0" smtClean="0">
                <a:effectLst/>
              </a:rPr>
              <a:t> air conditioner you have is five years old or older, and</a:t>
            </a:r>
          </a:p>
          <a:p>
            <a:endParaRPr lang="en-US" sz="1600" dirty="0" smtClean="0">
              <a:effectLst/>
            </a:endParaRPr>
          </a:p>
          <a:p>
            <a:pPr>
              <a:buFont typeface="Arial" panose="020B0604020202020204" pitchFamily="34" charset="0"/>
              <a:buChar char="•"/>
            </a:pPr>
            <a:r>
              <a:rPr lang="en-US" sz="2000" dirty="0" smtClean="0">
                <a:effectLst/>
              </a:rPr>
              <a:t> You did not receive a HEAP funded air conditioner within</a:t>
            </a:r>
          </a:p>
          <a:p>
            <a:r>
              <a:rPr lang="en-US" sz="2000" dirty="0"/>
              <a:t> </a:t>
            </a:r>
            <a:r>
              <a:rPr lang="en-US" sz="2000" dirty="0" smtClean="0"/>
              <a:t> </a:t>
            </a:r>
            <a:r>
              <a:rPr lang="en-US" sz="2000" dirty="0" smtClean="0">
                <a:effectLst/>
              </a:rPr>
              <a:t> the past ten years</a:t>
            </a:r>
            <a:endParaRPr lang="en-US" sz="2000" dirty="0">
              <a:effectLst/>
            </a:endParaRPr>
          </a:p>
        </p:txBody>
      </p:sp>
      <p:pic>
        <p:nvPicPr>
          <p:cNvPr id="6" name="Picture 5"/>
          <p:cNvPicPr>
            <a:picLocks noChangeAspect="1"/>
          </p:cNvPicPr>
          <p:nvPr/>
        </p:nvPicPr>
        <p:blipFill>
          <a:blip r:embed="rId2"/>
          <a:stretch>
            <a:fillRect/>
          </a:stretch>
        </p:blipFill>
        <p:spPr>
          <a:xfrm>
            <a:off x="277960" y="2958042"/>
            <a:ext cx="2865120" cy="1713103"/>
          </a:xfrm>
          <a:prstGeom prst="rect">
            <a:avLst/>
          </a:prstGeom>
        </p:spPr>
      </p:pic>
    </p:spTree>
    <p:extLst>
      <p:ext uri="{BB962C8B-B14F-4D97-AF65-F5344CB8AC3E}">
        <p14:creationId xmlns:p14="http://schemas.microsoft.com/office/powerpoint/2010/main" val="20146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arn(inVertical)">
                                      <p:cBhvr>
                                        <p:cTn id="23" dur="500"/>
                                        <p:tgtEl>
                                          <p:spTgt spid="4">
                                            <p:txEl>
                                              <p:pRg st="8" end="8"/>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barn(inVertical)">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barn(inVertical)">
                                      <p:cBhvr>
                                        <p:cTn id="31" dur="500"/>
                                        <p:tgtEl>
                                          <p:spTgt spid="4">
                                            <p:txEl>
                                              <p:pRg st="11" end="1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barn(inVertical)">
                                      <p:cBhvr>
                                        <p:cTn id="34" dur="500"/>
                                        <p:tgtEl>
                                          <p:spTgt spid="4">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Effect transition="in" filter="barn(inVertical)">
                                      <p:cBhvr>
                                        <p:cTn id="39" dur="500"/>
                                        <p:tgtEl>
                                          <p:spTgt spid="4">
                                            <p:txEl>
                                              <p:pRg st="14" end="14"/>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barn(inVertical)">
                                      <p:cBhvr>
                                        <p:cTn id="4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000" y="653011"/>
            <a:ext cx="9982200" cy="646331"/>
          </a:xfrm>
          <a:prstGeom prst="rect">
            <a:avLst/>
          </a:prstGeom>
          <a:solidFill>
            <a:srgbClr val="0070C0"/>
          </a:solidFill>
        </p:spPr>
        <p:txBody>
          <a:bodyPr wrap="square" rtlCol="0">
            <a:spAutoFit/>
          </a:bodyPr>
          <a:lstStyle/>
          <a:p>
            <a:pPr algn="ctr"/>
            <a:r>
              <a:rPr lang="en-US" sz="3600" b="1" dirty="0" smtClean="0">
                <a:solidFill>
                  <a:schemeClr val="bg1"/>
                </a:solidFill>
              </a:rPr>
              <a:t>Other</a:t>
            </a:r>
            <a:r>
              <a:rPr lang="en-US" sz="3600" b="1" dirty="0" smtClean="0">
                <a:solidFill>
                  <a:schemeClr val="bg1"/>
                </a:solidFill>
                <a:effectLst/>
              </a:rPr>
              <a:t> Benefits You May Be Eligible For</a:t>
            </a:r>
            <a:endParaRPr lang="en-US" sz="3600" dirty="0">
              <a:solidFill>
                <a:schemeClr val="bg1"/>
              </a:solidFill>
            </a:endParaRPr>
          </a:p>
        </p:txBody>
      </p:sp>
      <p:sp>
        <p:nvSpPr>
          <p:cNvPr id="4" name="Rectangle 3"/>
          <p:cNvSpPr/>
          <p:nvPr/>
        </p:nvSpPr>
        <p:spPr>
          <a:xfrm>
            <a:off x="1835624" y="2543070"/>
            <a:ext cx="8120418" cy="2046714"/>
          </a:xfrm>
          <a:prstGeom prst="rect">
            <a:avLst/>
          </a:prstGeom>
        </p:spPr>
        <p:txBody>
          <a:bodyPr wrap="square">
            <a:spAutoFit/>
          </a:bodyPr>
          <a:lstStyle/>
          <a:p>
            <a:pPr marL="457200" indent="-457200">
              <a:spcBef>
                <a:spcPts val="600"/>
              </a:spcBef>
              <a:buFont typeface="Arial" panose="020B0604020202020204" pitchFamily="34" charset="0"/>
              <a:buChar char="•"/>
            </a:pPr>
            <a:r>
              <a:rPr lang="en-US" sz="2800" dirty="0" smtClean="0">
                <a:effectLst/>
              </a:rPr>
              <a:t>Supplemental Nutrition Assistance Program </a:t>
            </a:r>
            <a:r>
              <a:rPr lang="en-US" sz="2800" b="1" dirty="0" smtClean="0">
                <a:effectLst/>
              </a:rPr>
              <a:t>(SNAP) </a:t>
            </a:r>
          </a:p>
          <a:p>
            <a:pPr marL="457200" indent="-457200">
              <a:spcBef>
                <a:spcPts val="600"/>
              </a:spcBef>
              <a:buFont typeface="Arial" panose="020B0604020202020204" pitchFamily="34" charset="0"/>
              <a:buChar char="•"/>
            </a:pPr>
            <a:r>
              <a:rPr lang="en-US" sz="2800" dirty="0" smtClean="0">
                <a:effectLst/>
              </a:rPr>
              <a:t>Temporary Assistance </a:t>
            </a:r>
            <a:r>
              <a:rPr lang="en-US" sz="2800" b="1" dirty="0" smtClean="0">
                <a:effectLst/>
              </a:rPr>
              <a:t>(TA)</a:t>
            </a:r>
          </a:p>
          <a:p>
            <a:pPr marL="457200" indent="-457200">
              <a:spcBef>
                <a:spcPts val="600"/>
              </a:spcBef>
              <a:buFont typeface="Arial" panose="020B0604020202020204" pitchFamily="34" charset="0"/>
              <a:buChar char="•"/>
            </a:pPr>
            <a:r>
              <a:rPr lang="en-US" sz="2800" dirty="0" smtClean="0">
                <a:effectLst/>
              </a:rPr>
              <a:t>Supplemental Security Income </a:t>
            </a:r>
            <a:r>
              <a:rPr lang="en-US" sz="2800" b="1" dirty="0" smtClean="0">
                <a:effectLst/>
              </a:rPr>
              <a:t>(SSI)</a:t>
            </a:r>
          </a:p>
          <a:p>
            <a:pPr marL="457200" indent="-457200">
              <a:spcBef>
                <a:spcPts val="600"/>
              </a:spcBef>
              <a:buFont typeface="Arial" panose="020B0604020202020204" pitchFamily="34" charset="0"/>
              <a:buChar char="•"/>
            </a:pPr>
            <a:r>
              <a:rPr lang="en-US" sz="2800" dirty="0" smtClean="0"/>
              <a:t>Utility Low Income </a:t>
            </a:r>
            <a:r>
              <a:rPr lang="en-US" sz="2800" dirty="0" smtClean="0"/>
              <a:t>Credits</a:t>
            </a:r>
            <a:endParaRPr lang="en-US" sz="2800" dirty="0">
              <a:effectLst/>
            </a:endParaRPr>
          </a:p>
        </p:txBody>
      </p:sp>
    </p:spTree>
    <p:extLst>
      <p:ext uri="{BB962C8B-B14F-4D97-AF65-F5344CB8AC3E}">
        <p14:creationId xmlns:p14="http://schemas.microsoft.com/office/powerpoint/2010/main" val="35384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000" y="653011"/>
            <a:ext cx="9982200" cy="646331"/>
          </a:xfrm>
          <a:prstGeom prst="rect">
            <a:avLst/>
          </a:prstGeom>
          <a:solidFill>
            <a:srgbClr val="0070C0"/>
          </a:solidFill>
        </p:spPr>
        <p:txBody>
          <a:bodyPr wrap="square" rtlCol="0">
            <a:spAutoFit/>
          </a:bodyPr>
          <a:lstStyle/>
          <a:p>
            <a:pPr algn="ctr"/>
            <a:r>
              <a:rPr lang="en-US" sz="3600" b="1" dirty="0" smtClean="0">
                <a:solidFill>
                  <a:schemeClr val="bg1"/>
                </a:solidFill>
              </a:rPr>
              <a:t>Other</a:t>
            </a:r>
            <a:r>
              <a:rPr lang="en-US" sz="3600" b="1" dirty="0" smtClean="0">
                <a:solidFill>
                  <a:schemeClr val="bg1"/>
                </a:solidFill>
                <a:effectLst/>
              </a:rPr>
              <a:t> </a:t>
            </a:r>
            <a:r>
              <a:rPr lang="en-US" sz="3600" b="1" dirty="0" smtClean="0">
                <a:solidFill>
                  <a:schemeClr val="bg1"/>
                </a:solidFill>
                <a:effectLst/>
              </a:rPr>
              <a:t>Benefits You </a:t>
            </a:r>
            <a:r>
              <a:rPr lang="en-US" sz="3600" b="1" dirty="0" smtClean="0">
                <a:solidFill>
                  <a:schemeClr val="bg1"/>
                </a:solidFill>
                <a:effectLst/>
              </a:rPr>
              <a:t>May Be Eligible For</a:t>
            </a:r>
            <a:endParaRPr lang="en-US" sz="3600" dirty="0">
              <a:solidFill>
                <a:schemeClr val="bg1"/>
              </a:solidFill>
            </a:endParaRPr>
          </a:p>
        </p:txBody>
      </p:sp>
      <p:sp>
        <p:nvSpPr>
          <p:cNvPr id="3" name="TextBox 2"/>
          <p:cNvSpPr txBox="1"/>
          <p:nvPr/>
        </p:nvSpPr>
        <p:spPr>
          <a:xfrm>
            <a:off x="1085000" y="1761932"/>
            <a:ext cx="9070112"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Check with your state to find out what other benefits HEAP</a:t>
            </a:r>
          </a:p>
          <a:p>
            <a:r>
              <a:rPr lang="en-US" sz="2800" dirty="0" smtClean="0"/>
              <a:t>    provides</a:t>
            </a:r>
          </a:p>
          <a:p>
            <a:pPr marL="285750" indent="-285750">
              <a:buFont typeface="Arial" panose="020B0604020202020204" pitchFamily="34" charset="0"/>
              <a:buChar char="•"/>
            </a:pPr>
            <a:r>
              <a:rPr lang="en-US" sz="2800" dirty="0" smtClean="0"/>
              <a:t>Get involved with your LIHEAP in your state</a:t>
            </a:r>
          </a:p>
          <a:p>
            <a:endParaRPr lang="en-US" sz="2800" dirty="0"/>
          </a:p>
        </p:txBody>
      </p:sp>
      <p:pic>
        <p:nvPicPr>
          <p:cNvPr id="5" name="Picture 4"/>
          <p:cNvPicPr>
            <a:picLocks noChangeAspect="1"/>
          </p:cNvPicPr>
          <p:nvPr/>
        </p:nvPicPr>
        <p:blipFill>
          <a:blip r:embed="rId2"/>
          <a:stretch>
            <a:fillRect/>
          </a:stretch>
        </p:blipFill>
        <p:spPr>
          <a:xfrm>
            <a:off x="3461877" y="3235445"/>
            <a:ext cx="5228446" cy="3248482"/>
          </a:xfrm>
          <a:prstGeom prst="rect">
            <a:avLst/>
          </a:prstGeom>
        </p:spPr>
      </p:pic>
    </p:spTree>
    <p:extLst>
      <p:ext uri="{BB962C8B-B14F-4D97-AF65-F5344CB8AC3E}">
        <p14:creationId xmlns:p14="http://schemas.microsoft.com/office/powerpoint/2010/main" val="62970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588</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YOU QUALIFY FOR LIHEAP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 Edison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QUALIFY FOR LIHEAP</dc:title>
  <dc:creator>Nelson, David</dc:creator>
  <cp:lastModifiedBy>Nelson, David</cp:lastModifiedBy>
  <cp:revision>16</cp:revision>
  <dcterms:created xsi:type="dcterms:W3CDTF">2019-05-23T16:10:42Z</dcterms:created>
  <dcterms:modified xsi:type="dcterms:W3CDTF">2019-05-29T18:38:14Z</dcterms:modified>
</cp:coreProperties>
</file>