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74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5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elfundmaryland.org/" TargetMode="External"/><Relationship Id="rId2" Type="http://schemas.openxmlformats.org/officeDocument/2006/relationships/hyperlink" Target="mailto:dbrown@fuelfundmaryland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2C17D0-0115-4E43-AF4A-3BA36E809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982B51-6FEC-4000-8197-30B2EE78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DFB8AC-1A2A-4330-B50D-AAE63C68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D4834-208A-4839-B49C-0D57C6F92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8957" y="1339596"/>
            <a:ext cx="9054086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A66F6B-8F5C-4BC3-8946-7A97B56350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6695" b="183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BB26-DE52-4327-8F91-36A5EEFF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71" y="483326"/>
            <a:ext cx="4008392" cy="1058092"/>
          </a:xfrm>
        </p:spPr>
        <p:txBody>
          <a:bodyPr>
            <a:noAutofit/>
          </a:bodyPr>
          <a:lstStyle/>
          <a:p>
            <a:r>
              <a:rPr lang="en-US" sz="3600" dirty="0"/>
              <a:t>TIP 3 – CHILL OUT</a:t>
            </a:r>
          </a:p>
        </p:txBody>
      </p:sp>
      <p:pic>
        <p:nvPicPr>
          <p:cNvPr id="5" name="icevideo">
            <a:hlinkClick r:id="" action="ppaction://media"/>
            <a:extLst>
              <a:ext uri="{FF2B5EF4-FFF2-40B4-BE49-F238E27FC236}">
                <a16:creationId xmlns:a16="http://schemas.microsoft.com/office/drawing/2014/main" id="{8E368692-1289-45E7-894C-F78CAEBD80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8938" y="798513"/>
            <a:ext cx="2620962" cy="46593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11A1D-B130-438E-B10A-4C4896EE6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9955" y="1541418"/>
            <a:ext cx="5656045" cy="440218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year of signature/annual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 paid sponsors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15 in-kind sponsors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Raised $30K (onsite) during 3 day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Hosted at shopping center w/ ice skating 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Glow-n-Dark Skating Party as Kick Off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Weather can be challenging 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Cost of structure is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C04893-C21C-421E-97E9-0FB2CEC4B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785" y="509206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556F-21D2-47D0-A27E-BCB0FE05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7315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TIP 4 – </a:t>
            </a:r>
            <a:br>
              <a:rPr lang="en-US" sz="4800" dirty="0"/>
            </a:br>
            <a:r>
              <a:rPr lang="en-US" sz="4800" b="1" dirty="0"/>
              <a:t>Fish or cut bait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DF5F9-367D-4AAC-BE20-9B113C50B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705257"/>
          </a:xfrm>
        </p:spPr>
        <p:txBody>
          <a:bodyPr>
            <a:noAutofit/>
          </a:bodyPr>
          <a:lstStyle/>
          <a:p>
            <a:r>
              <a:rPr lang="en-US" sz="3600" b="1" dirty="0"/>
              <a:t>Spinning your wheels? Sometimes you just need to start over!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178F0-0FB3-4C95-8769-4743A0C6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393" y="4965657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1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516D-CE13-4DA7-AA60-F5E2A00F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248194"/>
            <a:ext cx="9605635" cy="1769149"/>
          </a:xfrm>
        </p:spPr>
        <p:txBody>
          <a:bodyPr>
            <a:normAutofit/>
          </a:bodyPr>
          <a:lstStyle/>
          <a:p>
            <a:r>
              <a:rPr lang="en-US" dirty="0"/>
              <a:t>TIP 4 – </a:t>
            </a:r>
            <a:br>
              <a:rPr lang="en-US" dirty="0"/>
            </a:br>
            <a:r>
              <a:rPr lang="en-US" dirty="0"/>
              <a:t>fish or cut bait - how to “spark” or “fuel” a grant writing program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631201-8CEC-41BF-8B23-D56D65A9F9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217" y="2791724"/>
            <a:ext cx="2857500" cy="1600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D6EA8-D1D5-4587-A1F4-949BFEB8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2482" y="2324745"/>
            <a:ext cx="6316442" cy="3134117"/>
          </a:xfrm>
        </p:spPr>
        <p:txBody>
          <a:bodyPr>
            <a:normAutofit fontScale="55000" lnSpcReduction="20000"/>
          </a:bodyPr>
          <a:lstStyle/>
          <a:p>
            <a:r>
              <a:rPr lang="en-US" sz="2900" b="1" dirty="0"/>
              <a:t>Don’t randomly throw  “darts” at funders</a:t>
            </a:r>
          </a:p>
          <a:p>
            <a:r>
              <a:rPr lang="en-US" sz="2900" b="1" dirty="0"/>
              <a:t>Have a plan with a targeted goal – </a:t>
            </a:r>
          </a:p>
          <a:p>
            <a:r>
              <a:rPr lang="en-US" sz="2900" b="1" dirty="0"/>
              <a:t>Fuel Fund goal in FY 19/20:  $249K (currently at $247K)</a:t>
            </a:r>
          </a:p>
          <a:p>
            <a:r>
              <a:rPr lang="en-US" sz="2900" b="1" dirty="0"/>
              <a:t>Understand what FUNDERS want</a:t>
            </a:r>
          </a:p>
          <a:p>
            <a:r>
              <a:rPr lang="en-US" sz="2900" b="1" dirty="0"/>
              <a:t>Local, State, Federal levels of funding as well as Family foundations</a:t>
            </a:r>
          </a:p>
          <a:p>
            <a:r>
              <a:rPr lang="en-US" sz="2900" b="1" dirty="0"/>
              <a:t>Are YOU prepared to implement and report on funds spent?</a:t>
            </a:r>
          </a:p>
          <a:p>
            <a:r>
              <a:rPr lang="en-US" sz="2900" b="1" dirty="0"/>
              <a:t>Staff?  Consultant?  Pro Bono support to help prepare your roadmap to success?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D0949-BB1D-42D8-B274-A900B3B8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3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6F8B-34E3-44AB-8270-71EB0BE7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3223646"/>
            <a:ext cx="8643154" cy="4204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401 new donors in FY 19/20 FROM: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Giving Tuesday &amp;</a:t>
            </a:r>
            <a:br>
              <a:rPr lang="en-US" b="1" dirty="0"/>
            </a:br>
            <a:r>
              <a:rPr lang="en-US" b="1" dirty="0"/>
              <a:t>Operation HON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F6BD6-3340-483C-9B0C-AB6F7C6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96C64-F47B-4250-9518-CACADA00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393" y="4965657"/>
            <a:ext cx="1590260" cy="7315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B51B4A-9FC4-4AFD-94FA-663D6C7D6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012929"/>
          </a:xfrm>
        </p:spPr>
        <p:txBody>
          <a:bodyPr>
            <a:noAutofit/>
          </a:bodyPr>
          <a:lstStyle/>
          <a:p>
            <a:r>
              <a:rPr lang="en-US" sz="4800" dirty="0"/>
              <a:t>BONUS TIP:  STAY FOR THE NEXT SESSION……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AC05EE-3BEF-47D2-BA0C-44F2A9604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……</a:t>
            </a:r>
            <a:r>
              <a:rPr lang="en-US" sz="3600" dirty="0"/>
              <a:t>Creating a Roadmap for Recruitment, Development, and Grant Writing Success </a:t>
            </a:r>
          </a:p>
        </p:txBody>
      </p:sp>
    </p:spTree>
    <p:extLst>
      <p:ext uri="{BB962C8B-B14F-4D97-AF65-F5344CB8AC3E}">
        <p14:creationId xmlns:p14="http://schemas.microsoft.com/office/powerpoint/2010/main" val="2471602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6364-5C29-4D8B-ADE6-0F6D0AC9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496389"/>
            <a:ext cx="8643154" cy="215537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THANK YOU!</a:t>
            </a:r>
            <a:br>
              <a:rPr lang="en-US" b="1" dirty="0"/>
            </a:br>
            <a:r>
              <a:rPr lang="en-US" b="1" dirty="0"/>
              <a:t>PLEASE STAY IN TOUCH….</a:t>
            </a:r>
            <a:br>
              <a:rPr lang="en-US" b="1" dirty="0"/>
            </a:br>
            <a:r>
              <a:rPr lang="en-US" b="1" dirty="0"/>
              <a:t> BUT NOT for dating tips  </a:t>
            </a:r>
            <a:r>
              <a:rPr lang="en-US" b="1" dirty="0">
                <a:sym typeface="Wingdings" panose="05000000000000000000" pitchFamily="2" charset="2"/>
              </a:rPr>
              <a:t>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478D6-EF8C-4FFE-83BD-B9AFF6B38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73736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hlinkClick r:id="rId2"/>
              </a:rPr>
              <a:t>dbrown@fuelfundmaryland.org</a:t>
            </a:r>
            <a:endParaRPr lang="en-US" sz="2800" b="1" dirty="0"/>
          </a:p>
          <a:p>
            <a:r>
              <a:rPr lang="en-US" sz="2800" b="1" dirty="0"/>
              <a:t>410-844-3834</a:t>
            </a:r>
          </a:p>
          <a:p>
            <a:r>
              <a:rPr lang="en-US" sz="2800" b="1" dirty="0">
                <a:hlinkClick r:id="rId3"/>
              </a:rPr>
              <a:t>www.fuelfundmaryland.org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67524-1032-4F18-8615-F663203C4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393" y="4965657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3AC-33B2-4555-A199-EADE1D3DF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378824"/>
            <a:ext cx="8637073" cy="29649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Speed Dating for Development and Fundraisers</a:t>
            </a:r>
            <a:br>
              <a:rPr lang="en-US" dirty="0"/>
            </a:br>
            <a:r>
              <a:rPr lang="en-US" sz="4400" i="1" dirty="0">
                <a:solidFill>
                  <a:schemeClr val="accent6"/>
                </a:solidFill>
              </a:rPr>
              <a:t>Session 1-D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C8F61-B8D0-46BA-8508-D1B742EB1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341242"/>
          </a:xfrm>
        </p:spPr>
        <p:txBody>
          <a:bodyPr/>
          <a:lstStyle/>
          <a:p>
            <a:r>
              <a:rPr lang="en-US" sz="2400" b="1" dirty="0"/>
              <a:t>Debbie Brown</a:t>
            </a:r>
          </a:p>
          <a:p>
            <a:r>
              <a:rPr lang="en-US" sz="2400" b="1" dirty="0"/>
              <a:t>Chief Development officer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C21D1-921F-439B-A488-4228ACF5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466" y="5059921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9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E3BC2-AE2B-4596-BCA6-3329DDA7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80" y="643467"/>
            <a:ext cx="6370240" cy="4873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34882-E070-421C-91EF-09918834B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A119-B207-438E-9DDB-57D54FFC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992777"/>
            <a:ext cx="8643154" cy="133134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Tip 1:  </a:t>
            </a:r>
            <a:br>
              <a:rPr lang="en-US" sz="4800" dirty="0"/>
            </a:br>
            <a:r>
              <a:rPr lang="en-US" sz="4800" dirty="0"/>
              <a:t>BE YOU!!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4E815-CAE6-4083-AFE7-BF1DD49A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735977"/>
            <a:ext cx="8630446" cy="1083147"/>
          </a:xfrm>
        </p:spPr>
        <p:txBody>
          <a:bodyPr>
            <a:noAutofit/>
          </a:bodyPr>
          <a:lstStyle/>
          <a:p>
            <a:r>
              <a:rPr lang="en-US" sz="3600" dirty="0"/>
              <a:t>Don’t be something you are not.  For the Fuel Fund of Maryland, our “YOU” is our very successful direct mail program.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C0306-91C8-43BC-8126-3767C172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8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A7EAB-6DA3-4FA5-AAB5-2F5D5A940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" r="-1" b="29312"/>
          <a:stretch/>
        </p:blipFill>
        <p:spPr>
          <a:xfrm>
            <a:off x="1363980" y="1339596"/>
            <a:ext cx="946404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776B-28CB-4BB5-ABB3-F7279FA1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519857"/>
          </a:xfrm>
        </p:spPr>
        <p:txBody>
          <a:bodyPr>
            <a:normAutofit/>
          </a:bodyPr>
          <a:lstStyle/>
          <a:p>
            <a:r>
              <a:rPr lang="en-US" sz="4000" dirty="0"/>
              <a:t>TIP 1:  Be you - DIRECT MAIL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B7978-1E8B-450E-9287-411C01D45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3751686" cy="3448595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/>
              <a:t>Fall Appeal – </a:t>
            </a:r>
          </a:p>
          <a:p>
            <a:pPr marL="0" indent="0">
              <a:buNone/>
            </a:pPr>
            <a:r>
              <a:rPr lang="en-US" sz="2800" b="1" dirty="0"/>
              <a:t>$151,840.12</a:t>
            </a:r>
          </a:p>
          <a:p>
            <a:r>
              <a:rPr lang="en-US" sz="2800" b="1" dirty="0"/>
              <a:t>Fall Newsletter – </a:t>
            </a:r>
          </a:p>
          <a:p>
            <a:pPr marL="0" indent="0">
              <a:buNone/>
            </a:pPr>
            <a:r>
              <a:rPr lang="en-US" sz="2800" b="1" dirty="0"/>
              <a:t>$9,525.00</a:t>
            </a:r>
          </a:p>
          <a:p>
            <a:r>
              <a:rPr lang="en-US" sz="2800" b="1" dirty="0"/>
              <a:t>End of  Year Appeal</a:t>
            </a:r>
          </a:p>
          <a:p>
            <a:pPr marL="0" indent="0">
              <a:buNone/>
            </a:pPr>
            <a:r>
              <a:rPr lang="en-US" sz="2800" b="1" dirty="0"/>
              <a:t>$149,840.69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59CEC-2B24-4151-B4CE-4694B7E98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40" y="2017343"/>
            <a:ext cx="5481083" cy="3441520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/>
              <a:t>Spring Appeal (to date) – </a:t>
            </a:r>
          </a:p>
          <a:p>
            <a:r>
              <a:rPr lang="en-US" sz="3200" b="1" dirty="0"/>
              <a:t>$39,005.13</a:t>
            </a:r>
          </a:p>
          <a:p>
            <a:r>
              <a:rPr lang="en-US" sz="3200" b="1" dirty="0"/>
              <a:t>Spring Newsletter (to date) – $10,083.98</a:t>
            </a:r>
          </a:p>
          <a:p>
            <a:r>
              <a:rPr lang="en-US" sz="3200" b="1" dirty="0"/>
              <a:t>Surviving Winter Campaign</a:t>
            </a:r>
            <a:r>
              <a:rPr lang="en-US" sz="3200" b="1" dirty="0">
                <a:solidFill>
                  <a:srgbClr val="FF0000"/>
                </a:solidFill>
              </a:rPr>
              <a:t>*</a:t>
            </a:r>
            <a:r>
              <a:rPr lang="en-US" sz="3200" b="1" dirty="0"/>
              <a:t> - $70,106.34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*</a:t>
            </a:r>
            <a:r>
              <a:rPr lang="en-US" sz="3200" b="1" dirty="0"/>
              <a:t> First-ever official campaign to our donors.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360A7-4FE3-4722-A93D-C0B26F93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E118-1AFD-4471-9E63-2F36AD10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266" y="965716"/>
            <a:ext cx="8643154" cy="145202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TIP 2:  </a:t>
            </a:r>
            <a:br>
              <a:rPr lang="en-US" sz="4800" dirty="0"/>
            </a:br>
            <a:r>
              <a:rPr lang="en-US" sz="4800" dirty="0"/>
              <a:t>Don’t expect to meet a “DUD”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9A8C3-677D-446C-ACB2-F6962176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12583"/>
            <a:ext cx="8630446" cy="2079701"/>
          </a:xfrm>
        </p:spPr>
        <p:txBody>
          <a:bodyPr>
            <a:noAutofit/>
          </a:bodyPr>
          <a:lstStyle/>
          <a:p>
            <a:r>
              <a:rPr lang="en-US" sz="3600" dirty="0"/>
              <a:t>You might be surprised as we were with our inaugural GIVING TUESDAY campaign.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1B0F7-7627-4762-BBA4-41F31E42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958" y="5058647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9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A058C-3D4F-4D0B-9781-1ED58D05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8482834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TIP 2 – DON’T EXPECT TO MEET A “DUD”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71F62-1B66-4C61-AF15-294F20371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79" y="2015731"/>
            <a:ext cx="5507160" cy="484226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New online donation portal implemented September 2018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CLASSY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Proactive support – guided us through Giving Tuesday campaign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Recommended first time goal:  $5,000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Teased GIVING TUESDAY in Fall Newsletter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Two-day email campaign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Raised:  $19,938.17 via current email list and social media posts.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C7DD2C-1AF5-49CA-ACFD-75F360310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1180" y="2148818"/>
            <a:ext cx="3553672" cy="25967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AF0C56-C276-43BE-BA0F-A1CCFA04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288" y="5718043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C252-3D51-47D1-9287-EFA6B988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69260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TIP 3 – </a:t>
            </a:r>
            <a:br>
              <a:rPr lang="en-US" sz="4800" dirty="0"/>
            </a:br>
            <a:r>
              <a:rPr lang="en-US" sz="4800" dirty="0"/>
              <a:t>CHILL OUT!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F6877-32FA-4436-AEDC-B067CD0A6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2021168"/>
          </a:xfrm>
        </p:spPr>
        <p:txBody>
          <a:bodyPr>
            <a:noAutofit/>
          </a:bodyPr>
          <a:lstStyle/>
          <a:p>
            <a:r>
              <a:rPr lang="en-US" sz="3600" dirty="0"/>
              <a:t>We were nervous, too, but we “chilled out” with OPERATION HON – Heat on Now – Ice House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4B93F-CC40-4609-9674-10EB4621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6" y="5260125"/>
            <a:ext cx="1590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551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389</Words>
  <Application>Microsoft Office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Gallery</vt:lpstr>
      <vt:lpstr>PowerPoint Presentation</vt:lpstr>
      <vt:lpstr>Speed Dating for Development and Fundraisers Session 1-D</vt:lpstr>
      <vt:lpstr>PowerPoint Presentation</vt:lpstr>
      <vt:lpstr>Tip 1:   BE YOU!!</vt:lpstr>
      <vt:lpstr>PowerPoint Presentation</vt:lpstr>
      <vt:lpstr>TIP 1:  Be you - DIRECT MAIL PROGRAM</vt:lpstr>
      <vt:lpstr>TIP 2:   Don’t expect to meet a “DUD”</vt:lpstr>
      <vt:lpstr>TIP 2 – DON’T EXPECT TO MEET A “DUD”</vt:lpstr>
      <vt:lpstr>TIP 3 –  CHILL OUT!</vt:lpstr>
      <vt:lpstr>PowerPoint Presentation</vt:lpstr>
      <vt:lpstr>TIP 3 – CHILL OUT</vt:lpstr>
      <vt:lpstr>TIP 4 –  Fish or cut bait</vt:lpstr>
      <vt:lpstr>TIP 4 –  fish or cut bait - how to “spark” or “fuel” a grant writing program </vt:lpstr>
      <vt:lpstr>401 new donors in FY 19/20 FROM:  Giving Tuesday &amp; Operation HON </vt:lpstr>
      <vt:lpstr>BONUS TIP:  STAY FOR THE NEXT SESSION……</vt:lpstr>
      <vt:lpstr>THANK YOU! PLEASE STAY IN TOUCH….  BUT NOT for dating tips 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Brown</dc:creator>
  <cp:lastModifiedBy>Debbie Brown</cp:lastModifiedBy>
  <cp:revision>6</cp:revision>
  <dcterms:created xsi:type="dcterms:W3CDTF">2019-05-30T15:09:46Z</dcterms:created>
  <dcterms:modified xsi:type="dcterms:W3CDTF">2019-05-30T16:37:23Z</dcterms:modified>
</cp:coreProperties>
</file>