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2" r:id="rId2"/>
    <p:sldMasterId id="2147483694" r:id="rId3"/>
    <p:sldMasterId id="2147483691" r:id="rId4"/>
    <p:sldMasterId id="2147483701" r:id="rId5"/>
  </p:sldMasterIdLst>
  <p:notesMasterIdLst>
    <p:notesMasterId r:id="rId19"/>
  </p:notesMasterIdLst>
  <p:handoutMasterIdLst>
    <p:handoutMasterId r:id="rId20"/>
  </p:handoutMasterIdLst>
  <p:sldIdLst>
    <p:sldId id="420" r:id="rId6"/>
    <p:sldId id="416" r:id="rId7"/>
    <p:sldId id="404" r:id="rId8"/>
    <p:sldId id="430" r:id="rId9"/>
    <p:sldId id="423" r:id="rId10"/>
    <p:sldId id="426" r:id="rId11"/>
    <p:sldId id="428" r:id="rId12"/>
    <p:sldId id="429" r:id="rId13"/>
    <p:sldId id="432" r:id="rId14"/>
    <p:sldId id="431" r:id="rId15"/>
    <p:sldId id="427" r:id="rId16"/>
    <p:sldId id="433" r:id="rId17"/>
    <p:sldId id="391" r:id="rId18"/>
  </p:sldIdLst>
  <p:sldSz cx="9144000" cy="5143500" type="screen16x9"/>
  <p:notesSz cx="7023100" cy="9309100"/>
  <p:embeddedFontLst>
    <p:embeddedFont>
      <p:font typeface="Brandon Grotesque Regular" panose="020B0503020203060202" charset="0"/>
      <p:regular r:id="rId21"/>
      <p:italic r:id="rId22"/>
    </p:embeddedFont>
    <p:embeddedFont>
      <p:font typeface="Open Sans"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5368"/>
    <a:srgbClr val="1DA1A0"/>
    <a:srgbClr val="001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howGuides="1">
      <p:cViewPr varScale="1">
        <p:scale>
          <a:sx n="109" d="100"/>
          <a:sy n="109" d="100"/>
        </p:scale>
        <p:origin x="126" y="426"/>
      </p:cViewPr>
      <p:guideLst>
        <p:guide orient="horz" pos="1620"/>
        <p:guide pos="2880"/>
      </p:guideLst>
    </p:cSldViewPr>
  </p:slideViewPr>
  <p:notesTextViewPr>
    <p:cViewPr>
      <p:scale>
        <a:sx n="1" d="1"/>
        <a:sy n="1" d="1"/>
      </p:scale>
      <p:origin x="0" y="0"/>
    </p:cViewPr>
  </p:notesTextViewPr>
  <p:notesViewPr>
    <p:cSldViewPr showGuides="1">
      <p:cViewPr varScale="1">
        <p:scale>
          <a:sx n="87" d="100"/>
          <a:sy n="87" d="100"/>
        </p:scale>
        <p:origin x="3720" y="102"/>
      </p:cViewPr>
      <p:guideLst>
        <p:guide orient="horz" pos="2880"/>
        <p:guide pos="216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C89D77F-F62D-4210-937B-81985E6FF02D}" type="datetimeFigureOut">
              <a:rPr lang="en-US" smtClean="0"/>
              <a:t>5/20/2019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3070849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CB220F3-FB5A-4EB5-8833-E3D691EA8BBF}" type="datetimeFigureOut">
              <a:rPr lang="en-US" smtClean="0"/>
              <a:t>5/20/2019</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1F8E466-115B-4447-A860-3BB70B531574}" type="slidenum">
              <a:rPr lang="en-US" smtClean="0"/>
              <a:t>‹#›</a:t>
            </a:fld>
            <a:endParaRPr lang="en-US"/>
          </a:p>
        </p:txBody>
      </p:sp>
    </p:spTree>
    <p:extLst>
      <p:ext uri="{BB962C8B-B14F-4D97-AF65-F5344CB8AC3E}">
        <p14:creationId xmlns:p14="http://schemas.microsoft.com/office/powerpoint/2010/main" val="351312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352800" y="509082"/>
            <a:ext cx="5334000" cy="4120067"/>
          </a:xfrm>
          <a:prstGeom prst="rect">
            <a:avLst/>
          </a:prstGeom>
        </p:spPr>
        <p:txBody>
          <a:bodyPr anchor="ctr"/>
          <a:lstStyle>
            <a:lvl1pPr algn="l">
              <a:defRPr sz="4800" b="1" cap="all" baseline="0">
                <a:solidFill>
                  <a:srgbClr val="4A536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TITLE SLIDE</a:t>
            </a:r>
            <a:br>
              <a:rPr lang="en-US" dirty="0" smtClean="0"/>
            </a:br>
            <a:r>
              <a:rPr lang="en-US" dirty="0" smtClean="0"/>
              <a:t/>
            </a:r>
            <a:br>
              <a:rPr lang="en-US" dirty="0" smtClean="0"/>
            </a:br>
            <a:r>
              <a:rPr lang="en-US" dirty="0" smtClean="0"/>
              <a:t>ENTER 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2004767"/>
            <a:ext cx="2729442" cy="1128696"/>
          </a:xfrm>
          <a:prstGeom prst="rect">
            <a:avLst/>
          </a:prstGeom>
        </p:spPr>
      </p:pic>
    </p:spTree>
    <p:extLst>
      <p:ext uri="{BB962C8B-B14F-4D97-AF65-F5344CB8AC3E}">
        <p14:creationId xmlns:p14="http://schemas.microsoft.com/office/powerpoint/2010/main" val="3417106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509083"/>
            <a:ext cx="8915400" cy="462468"/>
          </a:xfrm>
          <a:prstGeom prst="rect">
            <a:avLst/>
          </a:prstGeom>
        </p:spPr>
        <p:txBody>
          <a:bodyPr/>
          <a:lstStyle>
            <a:lvl1pPr algn="l">
              <a:defRPr sz="3200" b="1" cap="all" baseline="0">
                <a:solidFill>
                  <a:srgbClr val="4A536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Enter Title</a:t>
            </a:r>
            <a:endParaRPr lang="en-US" dirty="0"/>
          </a:p>
        </p:txBody>
      </p:sp>
      <p:sp>
        <p:nvSpPr>
          <p:cNvPr id="16" name="Text Placeholder 15"/>
          <p:cNvSpPr>
            <a:spLocks noGrp="1"/>
          </p:cNvSpPr>
          <p:nvPr>
            <p:ph type="body" sz="quarter" idx="13" hasCustomPrompt="1"/>
          </p:nvPr>
        </p:nvSpPr>
        <p:spPr>
          <a:xfrm>
            <a:off x="228600" y="1200150"/>
            <a:ext cx="8524478" cy="3505200"/>
          </a:xfrm>
          <a:prstGeom prst="rect">
            <a:avLst/>
          </a:prstGeom>
        </p:spPr>
        <p:txBody>
          <a:bodyPr/>
          <a:lstStyle>
            <a:lvl1pPr marL="0" indent="0">
              <a:buNone/>
              <a:defRPr sz="1800" baseline="0">
                <a:solidFill>
                  <a:srgbClr val="4A5368"/>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rgbClr val="4A5368"/>
                </a:solidFill>
                <a:latin typeface="Arial" panose="020B0604020202020204" pitchFamily="34" charset="0"/>
                <a:ea typeface="Open Sans" panose="020B0606030504020204" pitchFamily="34" charset="0"/>
                <a:cs typeface="Arial" panose="020B0604020202020204" pitchFamily="34" charset="0"/>
              </a:defRPr>
            </a:lvl2pPr>
            <a:lvl3pPr>
              <a:defRPr sz="1800">
                <a:solidFill>
                  <a:srgbClr val="4A5368"/>
                </a:solidFill>
                <a:latin typeface="Arial" panose="020B0604020202020204" pitchFamily="34" charset="0"/>
                <a:ea typeface="Open Sans" panose="020B0606030504020204" pitchFamily="34" charset="0"/>
                <a:cs typeface="Arial" panose="020B0604020202020204" pitchFamily="34" charset="0"/>
              </a:defRPr>
            </a:lvl3pPr>
            <a:lvl4pPr>
              <a:defRPr sz="1800">
                <a:solidFill>
                  <a:srgbClr val="4A5368"/>
                </a:solidFill>
                <a:latin typeface="Arial" panose="020B0604020202020204" pitchFamily="34" charset="0"/>
                <a:ea typeface="Open Sans" panose="020B0606030504020204" pitchFamily="34" charset="0"/>
                <a:cs typeface="Arial" panose="020B0604020202020204" pitchFamily="34" charset="0"/>
              </a:defRPr>
            </a:lvl4pPr>
            <a:lvl5pPr>
              <a:defRPr sz="1800">
                <a:solidFill>
                  <a:srgbClr val="4A5368"/>
                </a:solidFill>
                <a:latin typeface="Arial" panose="020B0604020202020204" pitchFamily="34" charset="0"/>
                <a:ea typeface="Open Sans" panose="020B0606030504020204" pitchFamily="34" charset="0"/>
                <a:cs typeface="Arial" panose="020B0604020202020204" pitchFamily="34" charset="0"/>
              </a:defRPr>
            </a:lvl5pPr>
          </a:lstStyle>
          <a:p>
            <a:pPr lvl="0"/>
            <a:r>
              <a:rPr lang="en-US" dirty="0" smtClean="0"/>
              <a:t>Content Slide,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4"/>
          </p:nvPr>
        </p:nvSpPr>
        <p:spPr>
          <a:xfrm>
            <a:off x="212887" y="4906756"/>
            <a:ext cx="337765" cy="179594"/>
          </a:xfrm>
          <a:prstGeom prst="rect">
            <a:avLst/>
          </a:prstGeom>
        </p:spPr>
        <p:txBody>
          <a:bodyPr/>
          <a:lstStyle>
            <a:lvl1pPr algn="l">
              <a:defRPr sz="800">
                <a:solidFill>
                  <a:srgbClr val="4A5368"/>
                </a:solidFill>
                <a:latin typeface="Brandon Grotesque Regular" pitchFamily="34" charset="0"/>
              </a:defRPr>
            </a:lvl1pPr>
          </a:lstStyle>
          <a:p>
            <a:fld id="{99FE56AF-01EB-495D-BB1D-F7E8B179C21F}" type="slidenum">
              <a:rPr lang="en-US" smtClean="0"/>
              <a:pPr/>
              <a:t>‹#›</a:t>
            </a:fld>
            <a:endParaRPr lang="en-US" dirty="0"/>
          </a:p>
        </p:txBody>
      </p:sp>
    </p:spTree>
    <p:extLst>
      <p:ext uri="{BB962C8B-B14F-4D97-AF65-F5344CB8AC3E}">
        <p14:creationId xmlns:p14="http://schemas.microsoft.com/office/powerpoint/2010/main" val="302282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13" name="Rectangle 12"/>
          <p:cNvSpPr/>
          <p:nvPr userDrawn="1"/>
        </p:nvSpPr>
        <p:spPr>
          <a:xfrm>
            <a:off x="0" y="1087681"/>
            <a:ext cx="9144000" cy="457200"/>
          </a:xfrm>
          <a:prstGeom prst="rect">
            <a:avLst/>
          </a:prstGeom>
          <a:solidFill>
            <a:srgbClr val="1DA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228600" y="509083"/>
            <a:ext cx="8915400" cy="462468"/>
          </a:xfrm>
          <a:prstGeom prst="rect">
            <a:avLst/>
          </a:prstGeom>
        </p:spPr>
        <p:txBody>
          <a:bodyPr/>
          <a:lstStyle>
            <a:lvl1pPr algn="l">
              <a:defRPr sz="3200" b="1" cap="all" baseline="0">
                <a:solidFill>
                  <a:srgbClr val="4A536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Enter Title</a:t>
            </a:r>
            <a:endParaRPr lang="en-US" dirty="0"/>
          </a:p>
        </p:txBody>
      </p:sp>
      <p:sp>
        <p:nvSpPr>
          <p:cNvPr id="3" name="Subtitle 2"/>
          <p:cNvSpPr>
            <a:spLocks noGrp="1"/>
          </p:cNvSpPr>
          <p:nvPr>
            <p:ph type="subTitle" idx="1" hasCustomPrompt="1"/>
          </p:nvPr>
        </p:nvSpPr>
        <p:spPr>
          <a:xfrm>
            <a:off x="228600" y="1094088"/>
            <a:ext cx="8915400" cy="450793"/>
          </a:xfrm>
          <a:prstGeom prst="rect">
            <a:avLst/>
          </a:prstGeom>
        </p:spPr>
        <p:txBody>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Subtitle</a:t>
            </a:r>
            <a:endParaRPr lang="en-US" dirty="0"/>
          </a:p>
        </p:txBody>
      </p:sp>
      <p:sp>
        <p:nvSpPr>
          <p:cNvPr id="16" name="Text Placeholder 15"/>
          <p:cNvSpPr>
            <a:spLocks noGrp="1"/>
          </p:cNvSpPr>
          <p:nvPr>
            <p:ph type="body" sz="quarter" idx="13" hasCustomPrompt="1"/>
          </p:nvPr>
        </p:nvSpPr>
        <p:spPr>
          <a:xfrm>
            <a:off x="228600" y="1733550"/>
            <a:ext cx="8524478" cy="2971800"/>
          </a:xfrm>
          <a:prstGeom prst="rect">
            <a:avLst/>
          </a:prstGeom>
        </p:spPr>
        <p:txBody>
          <a:bodyPr/>
          <a:lstStyle>
            <a:lvl1pPr marL="0" indent="0">
              <a:buFont typeface="Arial" panose="020B0604020202020204" pitchFamily="34" charset="0"/>
              <a:buNone/>
              <a:defRPr sz="1800">
                <a:solidFill>
                  <a:srgbClr val="4A5368"/>
                </a:solidFill>
                <a:latin typeface="Open Sans" panose="020B0606030504020204" pitchFamily="34" charset="0"/>
                <a:ea typeface="Open Sans" panose="020B0606030504020204" pitchFamily="34" charset="0"/>
                <a:cs typeface="Open Sans" panose="020B0606030504020204" pitchFamily="34" charset="0"/>
              </a:defRPr>
            </a:lvl1pPr>
            <a:lvl2pPr>
              <a:defRPr sz="1800">
                <a:solidFill>
                  <a:srgbClr val="4A5368"/>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A5368"/>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4A5368"/>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4A5368"/>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Subtitle Slide,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4"/>
          </p:nvPr>
        </p:nvSpPr>
        <p:spPr>
          <a:xfrm>
            <a:off x="212887" y="4906756"/>
            <a:ext cx="337765" cy="179594"/>
          </a:xfrm>
          <a:prstGeom prst="rect">
            <a:avLst/>
          </a:prstGeom>
        </p:spPr>
        <p:txBody>
          <a:bodyPr/>
          <a:lstStyle>
            <a:lvl1pPr algn="l">
              <a:defRPr sz="800">
                <a:solidFill>
                  <a:srgbClr val="4A5368"/>
                </a:solidFill>
                <a:latin typeface="Brandon Grotesque Regular" pitchFamily="34" charset="0"/>
              </a:defRPr>
            </a:lvl1pPr>
          </a:lstStyle>
          <a:p>
            <a:fld id="{99FE56AF-01EB-495D-BB1D-F7E8B179C21F}" type="slidenum">
              <a:rPr lang="en-US" smtClean="0"/>
              <a:pPr/>
              <a:t>‹#›</a:t>
            </a:fld>
            <a:endParaRPr lang="en-US" dirty="0"/>
          </a:p>
        </p:txBody>
      </p:sp>
    </p:spTree>
    <p:extLst>
      <p:ext uri="{BB962C8B-B14F-4D97-AF65-F5344CB8AC3E}">
        <p14:creationId xmlns:p14="http://schemas.microsoft.com/office/powerpoint/2010/main" val="337840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3" name="Rectangle 12"/>
          <p:cNvSpPr/>
          <p:nvPr userDrawn="1"/>
        </p:nvSpPr>
        <p:spPr>
          <a:xfrm>
            <a:off x="0" y="1087681"/>
            <a:ext cx="9144000" cy="457200"/>
          </a:xfrm>
          <a:prstGeom prst="rect">
            <a:avLst/>
          </a:prstGeom>
          <a:solidFill>
            <a:srgbClr val="1DA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28600" y="509083"/>
            <a:ext cx="8915400" cy="462468"/>
          </a:xfrm>
          <a:prstGeom prst="rect">
            <a:avLst/>
          </a:prstGeom>
        </p:spPr>
        <p:txBody>
          <a:bodyPr/>
          <a:lstStyle>
            <a:lvl1pPr algn="l">
              <a:defRPr sz="3200" b="1" cap="all" baseline="0">
                <a:solidFill>
                  <a:srgbClr val="4A536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ENTER </a:t>
            </a:r>
            <a:r>
              <a:rPr lang="en-US" dirty="0" err="1" smtClean="0"/>
              <a:t>titlE</a:t>
            </a:r>
            <a:endParaRPr lang="en-US" dirty="0"/>
          </a:p>
        </p:txBody>
      </p:sp>
      <p:sp>
        <p:nvSpPr>
          <p:cNvPr id="3" name="Subtitle 2"/>
          <p:cNvSpPr>
            <a:spLocks noGrp="1"/>
          </p:cNvSpPr>
          <p:nvPr>
            <p:ph type="subTitle" idx="1" hasCustomPrompt="1"/>
          </p:nvPr>
        </p:nvSpPr>
        <p:spPr>
          <a:xfrm>
            <a:off x="228600" y="1094088"/>
            <a:ext cx="8915400" cy="450793"/>
          </a:xfrm>
          <a:prstGeom prst="rect">
            <a:avLst/>
          </a:prstGeom>
        </p:spPr>
        <p:txBody>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Subtitle</a:t>
            </a:r>
            <a:endParaRPr lang="en-US" dirty="0"/>
          </a:p>
        </p:txBody>
      </p:sp>
      <p:sp>
        <p:nvSpPr>
          <p:cNvPr id="16" name="Text Placeholder 15"/>
          <p:cNvSpPr>
            <a:spLocks noGrp="1"/>
          </p:cNvSpPr>
          <p:nvPr>
            <p:ph type="body" sz="quarter" idx="13" hasCustomPrompt="1"/>
          </p:nvPr>
        </p:nvSpPr>
        <p:spPr>
          <a:xfrm>
            <a:off x="228600" y="1733550"/>
            <a:ext cx="8524478" cy="2971800"/>
          </a:xfrm>
          <a:prstGeom prst="rect">
            <a:avLst/>
          </a:prstGeom>
        </p:spPr>
        <p:txBody>
          <a:bodyPr numCol="2"/>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rgbClr val="4A5368"/>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rgbClr val="4A5368"/>
                </a:solidFill>
                <a:latin typeface="Open Sans" panose="020B0606030504020204" pitchFamily="34" charset="0"/>
                <a:ea typeface="Open Sans" panose="020B0606030504020204" pitchFamily="34" charset="0"/>
                <a:cs typeface="Open Sans" panose="020B0606030504020204" pitchFamily="34" charset="0"/>
              </a:defRPr>
            </a:lvl2pPr>
            <a:lvl3pPr>
              <a:defRPr sz="1800">
                <a:solidFill>
                  <a:srgbClr val="4A5368"/>
                </a:solidFill>
                <a:latin typeface="Open Sans" panose="020B0606030504020204" pitchFamily="34" charset="0"/>
                <a:ea typeface="Open Sans" panose="020B0606030504020204" pitchFamily="34" charset="0"/>
                <a:cs typeface="Open Sans" panose="020B0606030504020204" pitchFamily="34" charset="0"/>
              </a:defRPr>
            </a:lvl3pPr>
            <a:lvl4pPr>
              <a:defRPr sz="1800">
                <a:solidFill>
                  <a:srgbClr val="4A5368"/>
                </a:solidFill>
                <a:latin typeface="Open Sans" panose="020B0606030504020204" pitchFamily="34" charset="0"/>
                <a:ea typeface="Open Sans" panose="020B0606030504020204" pitchFamily="34" charset="0"/>
                <a:cs typeface="Open Sans" panose="020B0606030504020204" pitchFamily="34" charset="0"/>
              </a:defRPr>
            </a:lvl4pPr>
            <a:lvl5pPr>
              <a:defRPr sz="1800">
                <a:solidFill>
                  <a:srgbClr val="4A5368"/>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Two Column Layout,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smtClean="0"/>
          </a:p>
          <a:p>
            <a:pPr lvl="0"/>
            <a:endParaRPr lang="en-US" dirty="0" smtClean="0"/>
          </a:p>
        </p:txBody>
      </p:sp>
      <p:sp>
        <p:nvSpPr>
          <p:cNvPr id="8" name="Slide Number Placeholder 5"/>
          <p:cNvSpPr>
            <a:spLocks noGrp="1"/>
          </p:cNvSpPr>
          <p:nvPr>
            <p:ph type="sldNum" sz="quarter" idx="14"/>
          </p:nvPr>
        </p:nvSpPr>
        <p:spPr>
          <a:xfrm>
            <a:off x="212887" y="4906756"/>
            <a:ext cx="337765" cy="179594"/>
          </a:xfrm>
          <a:prstGeom prst="rect">
            <a:avLst/>
          </a:prstGeom>
        </p:spPr>
        <p:txBody>
          <a:bodyPr/>
          <a:lstStyle>
            <a:lvl1pPr algn="l">
              <a:defRPr sz="800">
                <a:solidFill>
                  <a:srgbClr val="4A5368"/>
                </a:solidFill>
                <a:latin typeface="Brandon Grotesque Regular" pitchFamily="34" charset="0"/>
              </a:defRPr>
            </a:lvl1pPr>
          </a:lstStyle>
          <a:p>
            <a:fld id="{99FE56AF-01EB-495D-BB1D-F7E8B179C21F}" type="slidenum">
              <a:rPr lang="en-US" smtClean="0"/>
              <a:pPr/>
              <a:t>‹#›</a:t>
            </a:fld>
            <a:endParaRPr lang="en-US" dirty="0"/>
          </a:p>
        </p:txBody>
      </p:sp>
    </p:spTree>
    <p:extLst>
      <p:ext uri="{BB962C8B-B14F-4D97-AF65-F5344CB8AC3E}">
        <p14:creationId xmlns:p14="http://schemas.microsoft.com/office/powerpoint/2010/main" val="382093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w/ Footer">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a:xfrm>
            <a:off x="212887" y="4906756"/>
            <a:ext cx="337765" cy="179594"/>
          </a:xfrm>
          <a:prstGeom prst="rect">
            <a:avLst/>
          </a:prstGeom>
        </p:spPr>
        <p:txBody>
          <a:bodyPr/>
          <a:lstStyle>
            <a:lvl1pPr algn="l">
              <a:defRPr sz="800">
                <a:solidFill>
                  <a:srgbClr val="4A5368"/>
                </a:solidFill>
                <a:latin typeface="Brandon Grotesque Regular" pitchFamily="34" charset="0"/>
              </a:defRPr>
            </a:lvl1pPr>
          </a:lstStyle>
          <a:p>
            <a:fld id="{99FE56AF-01EB-495D-BB1D-F7E8B179C21F}" type="slidenum">
              <a:rPr lang="en-US" smtClean="0"/>
              <a:pPr/>
              <a:t>‹#›</a:t>
            </a:fld>
            <a:endParaRPr lang="en-US" dirty="0"/>
          </a:p>
        </p:txBody>
      </p:sp>
    </p:spTree>
    <p:extLst>
      <p:ext uri="{BB962C8B-B14F-4D97-AF65-F5344CB8AC3E}">
        <p14:creationId xmlns:p14="http://schemas.microsoft.com/office/powerpoint/2010/main" val="224374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a:xfrm>
            <a:off x="212887" y="4906756"/>
            <a:ext cx="337765" cy="179594"/>
          </a:xfrm>
          <a:prstGeom prst="rect">
            <a:avLst/>
          </a:prstGeom>
        </p:spPr>
        <p:txBody>
          <a:bodyPr/>
          <a:lstStyle>
            <a:lvl1pPr algn="l">
              <a:defRPr sz="800">
                <a:solidFill>
                  <a:srgbClr val="4A5368"/>
                </a:solidFill>
                <a:latin typeface="Brandon Grotesque Regular" pitchFamily="34" charset="0"/>
              </a:defRPr>
            </a:lvl1pPr>
          </a:lstStyle>
          <a:p>
            <a:fld id="{99FE56AF-01EB-495D-BB1D-F7E8B179C21F}" type="slidenum">
              <a:rPr lang="en-US" smtClean="0"/>
              <a:pPr/>
              <a:t>‹#›</a:t>
            </a:fld>
            <a:endParaRPr lang="en-US" dirty="0"/>
          </a:p>
        </p:txBody>
      </p:sp>
      <p:sp>
        <p:nvSpPr>
          <p:cNvPr id="5" name="Rectangle 4"/>
          <p:cNvSpPr/>
          <p:nvPr userDrawn="1"/>
        </p:nvSpPr>
        <p:spPr>
          <a:xfrm>
            <a:off x="0" y="0"/>
            <a:ext cx="2971800" cy="5143500"/>
          </a:xfrm>
          <a:prstGeom prst="rect">
            <a:avLst/>
          </a:prstGeom>
          <a:solidFill>
            <a:srgbClr val="1DA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3352800" y="509082"/>
            <a:ext cx="5334000" cy="4120067"/>
          </a:xfrm>
          <a:prstGeom prst="rect">
            <a:avLst/>
          </a:prstGeom>
        </p:spPr>
        <p:txBody>
          <a:bodyPr/>
          <a:lstStyle>
            <a:lvl1pPr algn="l">
              <a:defRPr sz="4800" b="1" cap="all" baseline="0">
                <a:solidFill>
                  <a:srgbClr val="4A536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DIVIDER SLIDE</a:t>
            </a:r>
            <a:br>
              <a:rPr lang="en-US" dirty="0" smtClean="0"/>
            </a:br>
            <a:r>
              <a:rPr lang="en-US" dirty="0" smtClean="0"/>
              <a:t/>
            </a:r>
            <a:br>
              <a:rPr lang="en-US" dirty="0" smtClean="0"/>
            </a:br>
            <a:r>
              <a:rPr lang="en-US" dirty="0" smtClean="0"/>
              <a:t>ENTER SECTION TITLE</a:t>
            </a:r>
            <a:endParaRPr lang="en-US" dirty="0"/>
          </a:p>
        </p:txBody>
      </p:sp>
    </p:spTree>
    <p:extLst>
      <p:ext uri="{BB962C8B-B14F-4D97-AF65-F5344CB8AC3E}">
        <p14:creationId xmlns:p14="http://schemas.microsoft.com/office/powerpoint/2010/main" val="10025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gnoff">
    <p:spTree>
      <p:nvGrpSpPr>
        <p:cNvPr id="1" name=""/>
        <p:cNvGrpSpPr/>
        <p:nvPr/>
      </p:nvGrpSpPr>
      <p:grpSpPr>
        <a:xfrm>
          <a:off x="0" y="0"/>
          <a:ext cx="0" cy="0"/>
          <a:chOff x="0" y="0"/>
          <a:chExt cx="0" cy="0"/>
        </a:xfrm>
      </p:grpSpPr>
      <p:pic>
        <p:nvPicPr>
          <p:cNvPr id="4" name="Picture 3" descr="J:\Stock photos\8-2015warmthcircle1.jpg"/>
          <p:cNvPicPr>
            <a:picLocks noChangeAspect="1" noChangeArrowheads="1"/>
          </p:cNvPicPr>
          <p:nvPr userDrawn="1"/>
        </p:nvPicPr>
        <p:blipFill rotWithShape="1">
          <a:blip r:embed="rId2" cstate="print">
            <a:duotone>
              <a:prstClr val="black"/>
              <a:srgbClr val="1DA1A0">
                <a:tint val="45000"/>
                <a:satMod val="400000"/>
              </a:srgbClr>
            </a:duotone>
            <a:extLst>
              <a:ext uri="{28A0092B-C50C-407E-A947-70E740481C1C}">
                <a14:useLocalDpi xmlns:a14="http://schemas.microsoft.com/office/drawing/2010/main"/>
              </a:ext>
            </a:extLst>
          </a:blip>
          <a:srcRect/>
          <a:stretch/>
        </p:blipFill>
        <p:spPr bwMode="auto">
          <a:xfrm>
            <a:off x="2971800" y="0"/>
            <a:ext cx="6172200" cy="516229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a:spLocks noGrp="1"/>
          </p:cNvSpPr>
          <p:nvPr>
            <p:ph type="body" sz="quarter" idx="10" hasCustomPrompt="1"/>
          </p:nvPr>
        </p:nvSpPr>
        <p:spPr>
          <a:xfrm>
            <a:off x="3288951" y="1276350"/>
            <a:ext cx="5715000" cy="609600"/>
          </a:xfrm>
          <a:prstGeom prst="rect">
            <a:avLst/>
          </a:prstGeom>
        </p:spPr>
        <p:txBody>
          <a:bodyPr/>
          <a:lstStyle>
            <a:lvl1pPr marL="0" indent="0">
              <a:buNone/>
              <a:defRPr sz="4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a:t>
            </a:r>
          </a:p>
        </p:txBody>
      </p:sp>
      <p:sp>
        <p:nvSpPr>
          <p:cNvPr id="6" name="Text Placeholder 2"/>
          <p:cNvSpPr>
            <a:spLocks noGrp="1"/>
          </p:cNvSpPr>
          <p:nvPr>
            <p:ph type="body" sz="quarter" idx="11" hasCustomPrompt="1"/>
          </p:nvPr>
        </p:nvSpPr>
        <p:spPr>
          <a:xfrm>
            <a:off x="3276600" y="1878093"/>
            <a:ext cx="5715000" cy="609600"/>
          </a:xfrm>
          <a:prstGeom prst="rect">
            <a:avLst/>
          </a:prstGeom>
        </p:spPr>
        <p:txBody>
          <a:bodyPr/>
          <a:lstStyle>
            <a:lvl1pPr marL="0" indent="0">
              <a:buNone/>
              <a:defRPr sz="4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Title</a:t>
            </a:r>
          </a:p>
        </p:txBody>
      </p:sp>
      <p:sp>
        <p:nvSpPr>
          <p:cNvPr id="9" name="Text Placeholder 2"/>
          <p:cNvSpPr>
            <a:spLocks noGrp="1"/>
          </p:cNvSpPr>
          <p:nvPr>
            <p:ph type="body" sz="quarter" idx="12" hasCustomPrompt="1"/>
          </p:nvPr>
        </p:nvSpPr>
        <p:spPr>
          <a:xfrm>
            <a:off x="3264249" y="2649488"/>
            <a:ext cx="5715000" cy="609600"/>
          </a:xfrm>
          <a:prstGeom prst="rect">
            <a:avLst/>
          </a:prstGeom>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Email Address</a:t>
            </a:r>
          </a:p>
        </p:txBody>
      </p:sp>
      <p:sp>
        <p:nvSpPr>
          <p:cNvPr id="10" name="Text Placeholder 2"/>
          <p:cNvSpPr>
            <a:spLocks noGrp="1"/>
          </p:cNvSpPr>
          <p:nvPr>
            <p:ph type="body" sz="quarter" idx="13" hasCustomPrompt="1"/>
          </p:nvPr>
        </p:nvSpPr>
        <p:spPr>
          <a:xfrm>
            <a:off x="3251898" y="3251231"/>
            <a:ext cx="5715000" cy="609600"/>
          </a:xfrm>
          <a:prstGeom prst="rect">
            <a:avLst/>
          </a:prstGeom>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Phone Number</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2037178"/>
            <a:ext cx="2667000" cy="1296572"/>
          </a:xfrm>
          <a:prstGeom prst="rect">
            <a:avLst/>
          </a:prstGeom>
        </p:spPr>
      </p:pic>
    </p:spTree>
    <p:extLst>
      <p:ext uri="{BB962C8B-B14F-4D97-AF65-F5344CB8AC3E}">
        <p14:creationId xmlns:p14="http://schemas.microsoft.com/office/powerpoint/2010/main" val="312008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000" y="1200150"/>
            <a:ext cx="6858000" cy="2835963"/>
          </a:xfrm>
          <a:prstGeom prst="rect">
            <a:avLst/>
          </a:prstGeom>
        </p:spPr>
      </p:pic>
    </p:spTree>
    <p:extLst>
      <p:ext uri="{BB962C8B-B14F-4D97-AF65-F5344CB8AC3E}">
        <p14:creationId xmlns:p14="http://schemas.microsoft.com/office/powerpoint/2010/main" val="135181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699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p:cNvCxnSpPr/>
          <p:nvPr userDrawn="1"/>
        </p:nvCxnSpPr>
        <p:spPr>
          <a:xfrm>
            <a:off x="304800" y="4857750"/>
            <a:ext cx="8534400" cy="0"/>
          </a:xfrm>
          <a:prstGeom prst="line">
            <a:avLst/>
          </a:prstGeom>
          <a:ln>
            <a:solidFill>
              <a:srgbClr val="1DA1A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6911955" y="4912529"/>
            <a:ext cx="1774845" cy="215444"/>
          </a:xfrm>
          <a:prstGeom prst="rect">
            <a:avLst/>
          </a:prstGeom>
          <a:noFill/>
        </p:spPr>
        <p:txBody>
          <a:bodyPr wrap="none" rtlCol="0">
            <a:spAutoFit/>
          </a:bodyPr>
          <a:lstStyle/>
          <a:p>
            <a:r>
              <a:rPr lang="en-US" sz="800" dirty="0" smtClean="0">
                <a:solidFill>
                  <a:srgbClr val="1DA1A0"/>
                </a:solidFill>
                <a:latin typeface="Open Sans" panose="020B0606030504020204" pitchFamily="34" charset="0"/>
                <a:ea typeface="Open Sans" panose="020B0606030504020204" pitchFamily="34" charset="0"/>
                <a:cs typeface="Open Sans" panose="020B0606030504020204" pitchFamily="34" charset="0"/>
              </a:rPr>
              <a:t>ENERGY OUTREACH COLORADO</a:t>
            </a:r>
            <a:endParaRPr lang="en-US" sz="800" dirty="0">
              <a:solidFill>
                <a:srgbClr val="1DA1A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6800" y="4931579"/>
            <a:ext cx="154771" cy="154771"/>
          </a:xfrm>
          <a:prstGeom prst="rect">
            <a:avLst/>
          </a:prstGeom>
        </p:spPr>
      </p:pic>
    </p:spTree>
    <p:extLst>
      <p:ext uri="{BB962C8B-B14F-4D97-AF65-F5344CB8AC3E}">
        <p14:creationId xmlns:p14="http://schemas.microsoft.com/office/powerpoint/2010/main" val="1470166623"/>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p:cNvCxnSpPr/>
          <p:nvPr userDrawn="1"/>
        </p:nvCxnSpPr>
        <p:spPr>
          <a:xfrm>
            <a:off x="304800" y="4857750"/>
            <a:ext cx="8534400" cy="0"/>
          </a:xfrm>
          <a:prstGeom prst="line">
            <a:avLst/>
          </a:prstGeom>
          <a:ln>
            <a:solidFill>
              <a:srgbClr val="1DA1A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6911955" y="4912529"/>
            <a:ext cx="1774845" cy="215444"/>
          </a:xfrm>
          <a:prstGeom prst="rect">
            <a:avLst/>
          </a:prstGeom>
          <a:noFill/>
        </p:spPr>
        <p:txBody>
          <a:bodyPr wrap="none" rtlCol="0">
            <a:spAutoFit/>
          </a:bodyPr>
          <a:lstStyle/>
          <a:p>
            <a:r>
              <a:rPr lang="en-US" sz="800" dirty="0" smtClean="0">
                <a:solidFill>
                  <a:srgbClr val="1DA1A0"/>
                </a:solidFill>
                <a:latin typeface="Open Sans" panose="020B0606030504020204" pitchFamily="34" charset="0"/>
                <a:ea typeface="Open Sans" panose="020B0606030504020204" pitchFamily="34" charset="0"/>
                <a:cs typeface="Open Sans" panose="020B0606030504020204" pitchFamily="34" charset="0"/>
              </a:rPr>
              <a:t>ENERGY OUTREACH COLORADO</a:t>
            </a:r>
            <a:endParaRPr lang="en-US" sz="800" dirty="0">
              <a:solidFill>
                <a:srgbClr val="1DA1A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86800" y="4931579"/>
            <a:ext cx="154771" cy="154771"/>
          </a:xfrm>
          <a:prstGeom prst="rect">
            <a:avLst/>
          </a:prstGeom>
        </p:spPr>
      </p:pic>
    </p:spTree>
    <p:extLst>
      <p:ext uri="{BB962C8B-B14F-4D97-AF65-F5344CB8AC3E}">
        <p14:creationId xmlns:p14="http://schemas.microsoft.com/office/powerpoint/2010/main" val="124650679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1" r:id="rId3"/>
    <p:sldLayoutId id="2147483699"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p:cNvCxnSpPr/>
          <p:nvPr userDrawn="1"/>
        </p:nvCxnSpPr>
        <p:spPr>
          <a:xfrm>
            <a:off x="304800" y="4857750"/>
            <a:ext cx="8534400" cy="0"/>
          </a:xfrm>
          <a:prstGeom prst="line">
            <a:avLst/>
          </a:prstGeom>
          <a:ln>
            <a:solidFill>
              <a:srgbClr val="1DA1A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6911955" y="4912529"/>
            <a:ext cx="1774845" cy="215444"/>
          </a:xfrm>
          <a:prstGeom prst="rect">
            <a:avLst/>
          </a:prstGeom>
          <a:noFill/>
        </p:spPr>
        <p:txBody>
          <a:bodyPr wrap="none" rtlCol="0">
            <a:spAutoFit/>
          </a:bodyPr>
          <a:lstStyle/>
          <a:p>
            <a:r>
              <a:rPr lang="en-US" sz="800" dirty="0" smtClean="0">
                <a:solidFill>
                  <a:srgbClr val="1DA1A0"/>
                </a:solidFill>
                <a:latin typeface="Open Sans" panose="020B0606030504020204" pitchFamily="34" charset="0"/>
                <a:ea typeface="Open Sans" panose="020B0606030504020204" pitchFamily="34" charset="0"/>
                <a:cs typeface="Open Sans" panose="020B0606030504020204" pitchFamily="34" charset="0"/>
              </a:rPr>
              <a:t>ENERGY OUTREACH COLORADO</a:t>
            </a:r>
            <a:endParaRPr lang="en-US" sz="800" dirty="0">
              <a:solidFill>
                <a:srgbClr val="1DA1A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6800" y="4931579"/>
            <a:ext cx="154771" cy="154771"/>
          </a:xfrm>
          <a:prstGeom prst="rect">
            <a:avLst/>
          </a:prstGeom>
        </p:spPr>
      </p:pic>
    </p:spTree>
    <p:extLst>
      <p:ext uri="{BB962C8B-B14F-4D97-AF65-F5344CB8AC3E}">
        <p14:creationId xmlns:p14="http://schemas.microsoft.com/office/powerpoint/2010/main" val="427479435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988759"/>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2307"/>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32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Does my $ really make a difference?</a:t>
            </a:r>
            <a:endParaRPr lang="en-US" dirty="0"/>
          </a:p>
        </p:txBody>
      </p:sp>
      <p:sp>
        <p:nvSpPr>
          <p:cNvPr id="3" name="Text Placeholder 2"/>
          <p:cNvSpPr>
            <a:spLocks noGrp="1"/>
          </p:cNvSpPr>
          <p:nvPr>
            <p:ph type="body" sz="quarter" idx="13"/>
          </p:nvPr>
        </p:nvSpPr>
        <p:spPr>
          <a:xfrm>
            <a:off x="228600" y="1047750"/>
            <a:ext cx="8524478" cy="3505200"/>
          </a:xfrm>
        </p:spPr>
        <p:txBody>
          <a:bodyPr/>
          <a:lstStyle/>
          <a:p>
            <a:endParaRPr lang="en-US" dirty="0"/>
          </a:p>
          <a:p>
            <a:r>
              <a:rPr lang="en-US" sz="2000" b="1" dirty="0" smtClean="0"/>
              <a:t>Your story can show the impact of a gift</a:t>
            </a:r>
            <a:r>
              <a:rPr lang="en-US" sz="2000" dirty="0" smtClean="0"/>
              <a:t>:</a:t>
            </a:r>
          </a:p>
          <a:p>
            <a:endParaRPr lang="en-US" sz="2000" dirty="0" smtClean="0"/>
          </a:p>
          <a:p>
            <a:r>
              <a:rPr lang="en-US" sz="2000" i="1" dirty="0" smtClean="0"/>
              <a:t>In </a:t>
            </a:r>
            <a:r>
              <a:rPr lang="en-US" sz="2000" i="1" dirty="0"/>
              <a:t>the past year we provided over 16,000 households with energy assistance and paid 16,038 home energy bills to help income-qualifying Coloradans keep their heat and electricity on. Your support helps leverage resources to prevent seniors, veterans, teachers, and members of your community from living in the dark and cold.</a:t>
            </a:r>
          </a:p>
          <a:p>
            <a:endParaRPr lang="en-US" dirty="0"/>
          </a:p>
        </p:txBody>
      </p:sp>
      <p:sp>
        <p:nvSpPr>
          <p:cNvPr id="4" name="Slide Number Placeholder 3"/>
          <p:cNvSpPr>
            <a:spLocks noGrp="1"/>
          </p:cNvSpPr>
          <p:nvPr>
            <p:ph type="sldNum" sz="quarter" idx="14"/>
          </p:nvPr>
        </p:nvSpPr>
        <p:spPr/>
        <p:txBody>
          <a:bodyPr/>
          <a:lstStyle/>
          <a:p>
            <a:fld id="{99FE56AF-01EB-495D-BB1D-F7E8B179C21F}" type="slidenum">
              <a:rPr lang="en-US" smtClean="0"/>
              <a:pPr/>
              <a:t>10</a:t>
            </a:fld>
            <a:endParaRPr lang="en-US" dirty="0"/>
          </a:p>
        </p:txBody>
      </p:sp>
    </p:spTree>
    <p:extLst>
      <p:ext uri="{BB962C8B-B14F-4D97-AF65-F5344CB8AC3E}">
        <p14:creationId xmlns:p14="http://schemas.microsoft.com/office/powerpoint/2010/main" val="73605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I </a:t>
            </a:r>
            <a:r>
              <a:rPr lang="en-US" dirty="0" smtClean="0"/>
              <a:t>Donate”</a:t>
            </a:r>
            <a:endParaRPr lang="en-US" dirty="0"/>
          </a:p>
        </p:txBody>
      </p:sp>
      <p:sp>
        <p:nvSpPr>
          <p:cNvPr id="3" name="Text Placeholder 2"/>
          <p:cNvSpPr>
            <a:spLocks noGrp="1"/>
          </p:cNvSpPr>
          <p:nvPr>
            <p:ph type="body" sz="quarter" idx="13"/>
          </p:nvPr>
        </p:nvSpPr>
        <p:spPr>
          <a:xfrm>
            <a:off x="349685" y="1047750"/>
            <a:ext cx="8524478" cy="3505200"/>
          </a:xfrm>
        </p:spPr>
        <p:txBody>
          <a:bodyPr/>
          <a:lstStyle/>
          <a:p>
            <a:endParaRPr lang="en-US" dirty="0"/>
          </a:p>
          <a:p>
            <a:r>
              <a:rPr lang="en-US" i="1" dirty="0"/>
              <a:t>My mother raised nine children on her own after my father died. For over 30 years she saved every utility bill making notes in the margins about the weather trying to anticipate the next month’s utility bill. She was quietly vigilant in her effort to keep the heat on in the winter. </a:t>
            </a:r>
            <a:endParaRPr lang="en-US" i="1" dirty="0" smtClean="0"/>
          </a:p>
          <a:p>
            <a:endParaRPr lang="en-US" i="1" dirty="0"/>
          </a:p>
          <a:p>
            <a:r>
              <a:rPr lang="en-US" i="1" dirty="0" smtClean="0"/>
              <a:t>I donate to Energy </a:t>
            </a:r>
            <a:r>
              <a:rPr lang="en-US" i="1" dirty="0"/>
              <a:t>Outreach Colorado Board </a:t>
            </a:r>
            <a:r>
              <a:rPr lang="en-US" i="1" dirty="0" smtClean="0"/>
              <a:t>because </a:t>
            </a:r>
            <a:r>
              <a:rPr lang="en-US" i="1" dirty="0"/>
              <a:t>of their mission -  specifically to help low-income households afford their utility bills.   I want to ease that quiet burden parents bear over utility bills so their families can thrive.    </a:t>
            </a:r>
          </a:p>
          <a:p>
            <a:endParaRPr lang="en-US" dirty="0"/>
          </a:p>
          <a:p>
            <a:r>
              <a:rPr lang="en-US" dirty="0"/>
              <a:t>	</a:t>
            </a:r>
            <a:endParaRPr lang="en-US" dirty="0" smtClean="0"/>
          </a:p>
          <a:p>
            <a:r>
              <a:rPr lang="en-US" dirty="0"/>
              <a:t>	</a:t>
            </a:r>
          </a:p>
        </p:txBody>
      </p:sp>
      <p:sp>
        <p:nvSpPr>
          <p:cNvPr id="4" name="Slide Number Placeholder 3"/>
          <p:cNvSpPr>
            <a:spLocks noGrp="1"/>
          </p:cNvSpPr>
          <p:nvPr>
            <p:ph type="sldNum" sz="quarter" idx="14"/>
          </p:nvPr>
        </p:nvSpPr>
        <p:spPr/>
        <p:txBody>
          <a:bodyPr/>
          <a:lstStyle/>
          <a:p>
            <a:fld id="{99FE56AF-01EB-495D-BB1D-F7E8B179C21F}" type="slidenum">
              <a:rPr lang="en-US" smtClean="0"/>
              <a:pPr/>
              <a:t>11</a:t>
            </a:fld>
            <a:endParaRPr lang="en-US" dirty="0"/>
          </a:p>
        </p:txBody>
      </p:sp>
    </p:spTree>
    <p:extLst>
      <p:ext uri="{BB962C8B-B14F-4D97-AF65-F5344CB8AC3E}">
        <p14:creationId xmlns:p14="http://schemas.microsoft.com/office/powerpoint/2010/main" val="1628264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 relate, motivate</a:t>
            </a:r>
            <a:endParaRPr lang="en-US" dirty="0"/>
          </a:p>
        </p:txBody>
      </p:sp>
      <p:sp>
        <p:nvSpPr>
          <p:cNvPr id="3" name="Text Placeholder 2"/>
          <p:cNvSpPr>
            <a:spLocks noGrp="1"/>
          </p:cNvSpPr>
          <p:nvPr>
            <p:ph type="body" sz="quarter" idx="13"/>
          </p:nvPr>
        </p:nvSpPr>
        <p:spPr>
          <a:xfrm>
            <a:off x="349685" y="1047750"/>
            <a:ext cx="8524478" cy="3505200"/>
          </a:xfrm>
        </p:spPr>
        <p:txBody>
          <a:bodyPr/>
          <a:lstStyle/>
          <a:p>
            <a:r>
              <a:rPr lang="en-US" sz="2400" dirty="0" smtClean="0"/>
              <a:t>Bottom line – it’s all about relationships. Meet people where they are.</a:t>
            </a:r>
          </a:p>
          <a:p>
            <a:endParaRPr lang="en-US" sz="2400" dirty="0"/>
          </a:p>
          <a:p>
            <a:pPr marL="285750" indent="-285750">
              <a:buFont typeface="Arial" panose="020B0604020202020204" pitchFamily="34" charset="0"/>
              <a:buChar char="•"/>
            </a:pPr>
            <a:r>
              <a:rPr lang="en-US" sz="2400" b="1" dirty="0" smtClean="0"/>
              <a:t>Connect </a:t>
            </a:r>
            <a:r>
              <a:rPr lang="en-US" sz="2400" dirty="0" smtClean="0"/>
              <a:t>with the audience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smtClean="0"/>
              <a:t>Get them </a:t>
            </a:r>
            <a:r>
              <a:rPr lang="en-US" sz="2400" dirty="0" smtClean="0"/>
              <a:t>to relate to the cause/mission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smtClean="0"/>
              <a:t>Motivate </a:t>
            </a:r>
            <a:r>
              <a:rPr lang="en-US" sz="2400" dirty="0" smtClean="0"/>
              <a:t>them to give</a:t>
            </a:r>
            <a:endParaRPr lang="en-US" sz="2400" dirty="0"/>
          </a:p>
          <a:p>
            <a:pPr marL="285750" indent="-285750">
              <a:buFont typeface="Arial" panose="020B0604020202020204" pitchFamily="34" charset="0"/>
              <a:buChar char="•"/>
            </a:pPr>
            <a:endParaRPr lang="en-US" sz="2400" dirty="0" smtClean="0"/>
          </a:p>
          <a:p>
            <a:r>
              <a:rPr lang="en-US" dirty="0"/>
              <a:t>	</a:t>
            </a:r>
          </a:p>
        </p:txBody>
      </p:sp>
      <p:sp>
        <p:nvSpPr>
          <p:cNvPr id="4" name="Slide Number Placeholder 3"/>
          <p:cNvSpPr>
            <a:spLocks noGrp="1"/>
          </p:cNvSpPr>
          <p:nvPr>
            <p:ph type="sldNum" sz="quarter" idx="14"/>
          </p:nvPr>
        </p:nvSpPr>
        <p:spPr/>
        <p:txBody>
          <a:bodyPr/>
          <a:lstStyle/>
          <a:p>
            <a:fld id="{99FE56AF-01EB-495D-BB1D-F7E8B179C21F}" type="slidenum">
              <a:rPr lang="en-US" smtClean="0"/>
              <a:pPr/>
              <a:t>12</a:t>
            </a:fld>
            <a:endParaRPr lang="en-US" dirty="0"/>
          </a:p>
        </p:txBody>
      </p:sp>
    </p:spTree>
    <p:extLst>
      <p:ext uri="{BB962C8B-B14F-4D97-AF65-F5344CB8AC3E}">
        <p14:creationId xmlns:p14="http://schemas.microsoft.com/office/powerpoint/2010/main" val="3550233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Denise Stepto	</a:t>
            </a:r>
            <a:endParaRPr lang="en-US" dirty="0"/>
          </a:p>
        </p:txBody>
      </p:sp>
      <p:sp>
        <p:nvSpPr>
          <p:cNvPr id="6" name="Text Placeholder 5"/>
          <p:cNvSpPr>
            <a:spLocks noGrp="1"/>
          </p:cNvSpPr>
          <p:nvPr>
            <p:ph type="body" sz="quarter" idx="11"/>
          </p:nvPr>
        </p:nvSpPr>
        <p:spPr/>
        <p:txBody>
          <a:bodyPr/>
          <a:lstStyle/>
          <a:p>
            <a:r>
              <a:rPr lang="en-US" sz="2800" dirty="0" smtClean="0"/>
              <a:t>Chief Communications Officer</a:t>
            </a:r>
            <a:endParaRPr lang="en-US" sz="2800" dirty="0"/>
          </a:p>
        </p:txBody>
      </p:sp>
      <p:sp>
        <p:nvSpPr>
          <p:cNvPr id="7" name="Text Placeholder 6"/>
          <p:cNvSpPr>
            <a:spLocks noGrp="1"/>
          </p:cNvSpPr>
          <p:nvPr>
            <p:ph type="body" sz="quarter" idx="12"/>
          </p:nvPr>
        </p:nvSpPr>
        <p:spPr/>
        <p:txBody>
          <a:bodyPr/>
          <a:lstStyle/>
          <a:p>
            <a:r>
              <a:rPr lang="en-US" sz="2800" dirty="0" smtClean="0"/>
              <a:t>dstepto@energyoutreach.org</a:t>
            </a:r>
            <a:endParaRPr lang="en-US" sz="2800" dirty="0"/>
          </a:p>
        </p:txBody>
      </p:sp>
    </p:spTree>
    <p:extLst>
      <p:ext uri="{BB962C8B-B14F-4D97-AF65-F5344CB8AC3E}">
        <p14:creationId xmlns:p14="http://schemas.microsoft.com/office/powerpoint/2010/main" val="376962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Your Fundraising Story</a:t>
            </a:r>
            <a:br>
              <a:rPr lang="en-US" dirty="0" smtClean="0"/>
            </a:br>
            <a:r>
              <a:rPr lang="en-US" sz="3200" dirty="0" smtClean="0"/>
              <a:t>how to tell it and share it</a:t>
            </a:r>
            <a:endParaRPr lang="en-US" sz="3200" dirty="0"/>
          </a:p>
        </p:txBody>
      </p:sp>
    </p:spTree>
    <p:extLst>
      <p:ext uri="{BB962C8B-B14F-4D97-AF65-F5344CB8AC3E}">
        <p14:creationId xmlns:p14="http://schemas.microsoft.com/office/powerpoint/2010/main" val="633477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tell a story?</a:t>
            </a:r>
            <a:endParaRPr lang="en-US" dirty="0"/>
          </a:p>
        </p:txBody>
      </p:sp>
      <p:sp>
        <p:nvSpPr>
          <p:cNvPr id="3" name="Text Placeholder 2"/>
          <p:cNvSpPr>
            <a:spLocks noGrp="1"/>
          </p:cNvSpPr>
          <p:nvPr>
            <p:ph type="body" sz="quarter" idx="13"/>
          </p:nvPr>
        </p:nvSpPr>
        <p:spPr>
          <a:xfrm>
            <a:off x="228600" y="1200150"/>
            <a:ext cx="8524478" cy="1752600"/>
          </a:xfrm>
        </p:spPr>
        <p:txBody>
          <a:bodyPr/>
          <a:lstStyle/>
          <a:p>
            <a:r>
              <a:rPr lang="en-US" sz="2000" dirty="0" smtClean="0"/>
              <a:t>Make a connection with the donor</a:t>
            </a:r>
            <a:endParaRPr lang="en-US" sz="2000" i="1" dirty="0"/>
          </a:p>
          <a:p>
            <a:pPr marL="1085850" lvl="1" indent="-342900">
              <a:buFont typeface="Arial" panose="020B0604020202020204" pitchFamily="34" charset="0"/>
              <a:buChar char="•"/>
            </a:pPr>
            <a:r>
              <a:rPr lang="en-US" sz="2000" i="1" dirty="0" smtClean="0"/>
              <a:t>To your organization’s mission</a:t>
            </a:r>
          </a:p>
          <a:p>
            <a:pPr marL="1085850" lvl="1" indent="-342900">
              <a:buFont typeface="Arial" panose="020B0604020202020204" pitchFamily="34" charset="0"/>
              <a:buChar char="•"/>
            </a:pPr>
            <a:r>
              <a:rPr lang="en-US" sz="2000" i="1" dirty="0" smtClean="0"/>
              <a:t>To the people you serve</a:t>
            </a:r>
          </a:p>
          <a:p>
            <a:r>
              <a:rPr lang="en-US" sz="2000" i="1" dirty="0"/>
              <a:t>	</a:t>
            </a:r>
            <a:endParaRPr lang="en-US" sz="2000" i="1" dirty="0" smtClean="0"/>
          </a:p>
          <a:p>
            <a:r>
              <a:rPr lang="en-US" sz="2000" dirty="0" smtClean="0"/>
              <a:t>Impact!</a:t>
            </a:r>
          </a:p>
          <a:p>
            <a:pPr marL="1085850" lvl="1" indent="-342900">
              <a:buFont typeface="Arial" panose="020B0604020202020204" pitchFamily="34" charset="0"/>
              <a:buChar char="•"/>
            </a:pPr>
            <a:r>
              <a:rPr lang="en-US" sz="2000" i="1" dirty="0" smtClean="0"/>
              <a:t>People want to know that they are making a difference that they care about</a:t>
            </a:r>
          </a:p>
          <a:p>
            <a:pPr marL="342900" indent="-342900">
              <a:buFont typeface="Arial" panose="020B0604020202020204" pitchFamily="34" charset="0"/>
              <a:buChar char="•"/>
            </a:pPr>
            <a:endParaRPr lang="en-US" sz="2000" dirty="0"/>
          </a:p>
          <a:p>
            <a:r>
              <a:rPr lang="en-US" sz="2000" dirty="0" smtClean="0"/>
              <a:t>Provide motivation </a:t>
            </a:r>
          </a:p>
          <a:p>
            <a:pPr marL="1085850" lvl="1" indent="-342900">
              <a:buFont typeface="Arial" panose="020B0604020202020204" pitchFamily="34" charset="0"/>
              <a:buChar char="•"/>
            </a:pPr>
            <a:r>
              <a:rPr lang="en-US" sz="2000" i="1" dirty="0" smtClean="0"/>
              <a:t>Call to action – act now</a:t>
            </a:r>
          </a:p>
        </p:txBody>
      </p:sp>
      <p:sp>
        <p:nvSpPr>
          <p:cNvPr id="4" name="Slide Number Placeholder 3"/>
          <p:cNvSpPr>
            <a:spLocks noGrp="1"/>
          </p:cNvSpPr>
          <p:nvPr>
            <p:ph type="sldNum" sz="quarter" idx="14"/>
          </p:nvPr>
        </p:nvSpPr>
        <p:spPr/>
        <p:txBody>
          <a:bodyPr/>
          <a:lstStyle/>
          <a:p>
            <a:fld id="{99FE56AF-01EB-495D-BB1D-F7E8B179C21F}" type="slidenum">
              <a:rPr lang="en-US" smtClean="0"/>
              <a:pPr/>
              <a:t>3</a:t>
            </a:fld>
            <a:endParaRPr lang="en-US" dirty="0"/>
          </a:p>
        </p:txBody>
      </p:sp>
    </p:spTree>
    <p:extLst>
      <p:ext uri="{BB962C8B-B14F-4D97-AF65-F5344CB8AC3E}">
        <p14:creationId xmlns:p14="http://schemas.microsoft.com/office/powerpoint/2010/main" val="14336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Story Architecture</a:t>
            </a:r>
            <a:endParaRPr lang="en-US" dirty="0"/>
          </a:p>
        </p:txBody>
      </p:sp>
      <p:sp>
        <p:nvSpPr>
          <p:cNvPr id="3" name="Text Placeholder 2"/>
          <p:cNvSpPr>
            <a:spLocks noGrp="1"/>
          </p:cNvSpPr>
          <p:nvPr>
            <p:ph type="body" sz="quarter" idx="13"/>
          </p:nvPr>
        </p:nvSpPr>
        <p:spPr>
          <a:xfrm>
            <a:off x="228600" y="1200150"/>
            <a:ext cx="8524478" cy="1524000"/>
          </a:xfrm>
        </p:spPr>
        <p:txBody>
          <a:bodyPr/>
          <a:lstStyle/>
          <a:p>
            <a:r>
              <a:rPr lang="en-US" sz="2000" b="1" dirty="0" smtClean="0"/>
              <a:t>Who </a:t>
            </a:r>
            <a:r>
              <a:rPr lang="en-US" sz="2000" dirty="0" smtClean="0"/>
              <a:t>are you – </a:t>
            </a:r>
          </a:p>
          <a:p>
            <a:pPr marL="1085850" lvl="1" indent="-342900">
              <a:buFont typeface="Arial" panose="020B0604020202020204" pitchFamily="34" charset="0"/>
              <a:buChar char="•"/>
            </a:pPr>
            <a:r>
              <a:rPr lang="en-US" sz="2000" i="1" dirty="0" smtClean="0">
                <a:latin typeface="Open Sans" panose="020B0604020202020204" charset="0"/>
                <a:ea typeface="Open Sans" panose="020B0604020202020204" charset="0"/>
                <a:cs typeface="Open Sans" panose="020B0604020202020204" charset="0"/>
              </a:rPr>
              <a:t>Organization (simply put)</a:t>
            </a:r>
          </a:p>
          <a:p>
            <a:pPr marL="1085850" lvl="1" indent="-342900">
              <a:buFont typeface="Arial" panose="020B0604020202020204" pitchFamily="34" charset="0"/>
              <a:buChar char="•"/>
            </a:pPr>
            <a:r>
              <a:rPr lang="en-US" sz="2000" i="1" dirty="0" smtClean="0">
                <a:latin typeface="Open Sans" panose="020B0604020202020204" charset="0"/>
                <a:ea typeface="Open Sans" panose="020B0604020202020204" charset="0"/>
                <a:cs typeface="Open Sans" panose="020B0604020202020204" charset="0"/>
              </a:rPr>
              <a:t>Mission</a:t>
            </a:r>
          </a:p>
          <a:p>
            <a:pPr marL="1085850" lvl="1" indent="-342900">
              <a:buFont typeface="Arial" panose="020B0604020202020204" pitchFamily="34" charset="0"/>
              <a:buChar char="•"/>
            </a:pPr>
            <a:r>
              <a:rPr lang="en-US" sz="2000" i="1" dirty="0" smtClean="0">
                <a:latin typeface="Open Sans" panose="020B0604020202020204" charset="0"/>
                <a:ea typeface="Open Sans" panose="020B0604020202020204" charset="0"/>
                <a:cs typeface="Open Sans" panose="020B0604020202020204" charset="0"/>
              </a:rPr>
              <a:t>Trusted </a:t>
            </a:r>
          </a:p>
          <a:p>
            <a:r>
              <a:rPr lang="en-US" sz="2000" b="1" dirty="0" smtClean="0"/>
              <a:t>Why</a:t>
            </a:r>
            <a:r>
              <a:rPr lang="en-US" sz="2000" dirty="0" smtClean="0"/>
              <a:t> should people care – connection to the cause</a:t>
            </a:r>
          </a:p>
          <a:p>
            <a:pPr marL="1085850" lvl="1" indent="-342900">
              <a:buFont typeface="Arial" panose="020B0604020202020204" pitchFamily="34" charset="0"/>
              <a:buChar char="•"/>
            </a:pPr>
            <a:r>
              <a:rPr lang="en-US" sz="2000" i="1" dirty="0" smtClean="0"/>
              <a:t>From the heart</a:t>
            </a:r>
          </a:p>
          <a:p>
            <a:pPr marL="1085850" lvl="1" indent="-342900">
              <a:buFont typeface="Arial" panose="020B0604020202020204" pitchFamily="34" charset="0"/>
              <a:buChar char="•"/>
            </a:pPr>
            <a:r>
              <a:rPr lang="en-US" sz="2000" i="1" dirty="0"/>
              <a:t>H</a:t>
            </a:r>
            <a:r>
              <a:rPr lang="en-US" sz="2000" i="1" dirty="0" smtClean="0"/>
              <a:t>elp get people back on their feet</a:t>
            </a:r>
          </a:p>
          <a:p>
            <a:r>
              <a:rPr lang="en-US" sz="2000" b="1" dirty="0" smtClean="0"/>
              <a:t>What</a:t>
            </a:r>
            <a:r>
              <a:rPr lang="en-US" sz="2000" dirty="0" smtClean="0"/>
              <a:t> will a contribution do – Impact</a:t>
            </a:r>
          </a:p>
          <a:p>
            <a:pPr marL="1085850" lvl="1" indent="-342900">
              <a:buFont typeface="Arial" panose="020B0604020202020204" pitchFamily="34" charset="0"/>
              <a:buChar char="•"/>
            </a:pPr>
            <a:r>
              <a:rPr lang="en-US" sz="2000" i="1" dirty="0" smtClean="0"/>
              <a:t>Because of your gift, # more people will live in a warm home</a:t>
            </a:r>
          </a:p>
          <a:p>
            <a:r>
              <a:rPr lang="en-US" sz="2000" i="1" dirty="0"/>
              <a:t>	</a:t>
            </a:r>
            <a:endParaRPr lang="en-US" sz="2000" i="1" dirty="0" smtClean="0"/>
          </a:p>
          <a:p>
            <a:r>
              <a:rPr lang="en-US" sz="2000" i="1" dirty="0"/>
              <a:t>	</a:t>
            </a:r>
            <a:r>
              <a:rPr lang="en-US" i="1" dirty="0"/>
              <a:t>	</a:t>
            </a:r>
            <a:endParaRPr lang="en-US" i="1" dirty="0" smtClean="0"/>
          </a:p>
          <a:p>
            <a:endParaRPr lang="en-US" dirty="0"/>
          </a:p>
        </p:txBody>
      </p:sp>
      <p:sp>
        <p:nvSpPr>
          <p:cNvPr id="4" name="Slide Number Placeholder 3"/>
          <p:cNvSpPr>
            <a:spLocks noGrp="1"/>
          </p:cNvSpPr>
          <p:nvPr>
            <p:ph type="sldNum" sz="quarter" idx="14"/>
          </p:nvPr>
        </p:nvSpPr>
        <p:spPr/>
        <p:txBody>
          <a:bodyPr/>
          <a:lstStyle/>
          <a:p>
            <a:fld id="{99FE56AF-01EB-495D-BB1D-F7E8B179C21F}" type="slidenum">
              <a:rPr lang="en-US" smtClean="0"/>
              <a:pPr/>
              <a:t>4</a:t>
            </a:fld>
            <a:endParaRPr lang="en-US" dirty="0"/>
          </a:p>
        </p:txBody>
      </p:sp>
    </p:spTree>
    <p:extLst>
      <p:ext uri="{BB962C8B-B14F-4D97-AF65-F5344CB8AC3E}">
        <p14:creationId xmlns:p14="http://schemas.microsoft.com/office/powerpoint/2010/main" val="754030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Know your audience</a:t>
            </a:r>
            <a:endParaRPr lang="en-US" dirty="0"/>
          </a:p>
        </p:txBody>
      </p:sp>
      <p:sp>
        <p:nvSpPr>
          <p:cNvPr id="3" name="Text Placeholder 2"/>
          <p:cNvSpPr>
            <a:spLocks noGrp="1"/>
          </p:cNvSpPr>
          <p:nvPr>
            <p:ph type="body" sz="quarter" idx="13"/>
          </p:nvPr>
        </p:nvSpPr>
        <p:spPr/>
        <p:txBody>
          <a:bodyPr/>
          <a:lstStyle/>
          <a:p>
            <a:r>
              <a:rPr lang="en-US" dirty="0" smtClean="0"/>
              <a:t>Who will read / hear the story?</a:t>
            </a:r>
          </a:p>
          <a:p>
            <a:pPr marL="1028700" lvl="1">
              <a:buFont typeface="Arial" panose="020B0604020202020204" pitchFamily="34" charset="0"/>
              <a:buChar char="•"/>
            </a:pPr>
            <a:r>
              <a:rPr lang="en-US" i="1" dirty="0" smtClean="0"/>
              <a:t>Philanthropic donors</a:t>
            </a:r>
          </a:p>
          <a:p>
            <a:pPr marL="1028700" lvl="1">
              <a:buFont typeface="Arial" panose="020B0604020202020204" pitchFamily="34" charset="0"/>
              <a:buChar char="•"/>
            </a:pPr>
            <a:r>
              <a:rPr lang="en-US" i="1" dirty="0" smtClean="0"/>
              <a:t>Previous program recipients</a:t>
            </a:r>
          </a:p>
          <a:p>
            <a:pPr marL="1028700" lvl="1">
              <a:buFont typeface="Arial" panose="020B0604020202020204" pitchFamily="34" charset="0"/>
              <a:buChar char="•"/>
            </a:pPr>
            <a:r>
              <a:rPr lang="en-US" i="1" dirty="0" smtClean="0"/>
              <a:t>Business/ corporation</a:t>
            </a:r>
          </a:p>
          <a:p>
            <a:pPr marL="1028700" lvl="1">
              <a:buFont typeface="Arial" panose="020B0604020202020204" pitchFamily="34" charset="0"/>
              <a:buChar char="•"/>
            </a:pPr>
            <a:r>
              <a:rPr lang="en-US" i="1" dirty="0" smtClean="0"/>
              <a:t>Utilities</a:t>
            </a:r>
          </a:p>
          <a:p>
            <a:r>
              <a:rPr lang="en-US" dirty="0" smtClean="0"/>
              <a:t>What motivates them to take action?</a:t>
            </a:r>
          </a:p>
          <a:p>
            <a:pPr marL="1028700" lvl="1">
              <a:buFont typeface="Arial" panose="020B0604020202020204" pitchFamily="34" charset="0"/>
              <a:buChar char="•"/>
            </a:pPr>
            <a:r>
              <a:rPr lang="en-US" i="1" dirty="0" smtClean="0"/>
              <a:t>Impact</a:t>
            </a:r>
          </a:p>
          <a:p>
            <a:pPr marL="1028700" lvl="1">
              <a:buFont typeface="Arial" panose="020B0604020202020204" pitchFamily="34" charset="0"/>
              <a:buChar char="•"/>
            </a:pPr>
            <a:r>
              <a:rPr lang="en-US" i="1" dirty="0" smtClean="0"/>
              <a:t>Societal benefit</a:t>
            </a:r>
          </a:p>
          <a:p>
            <a:pPr marL="1028700" lvl="1">
              <a:buFont typeface="Arial" panose="020B0604020202020204" pitchFamily="34" charset="0"/>
              <a:buChar char="•"/>
            </a:pPr>
            <a:r>
              <a:rPr lang="en-US" i="1" dirty="0" smtClean="0"/>
              <a:t>Recognition</a:t>
            </a:r>
          </a:p>
          <a:p>
            <a:pPr marL="1028700" lvl="1">
              <a:buFont typeface="Arial" panose="020B0604020202020204" pitchFamily="34" charset="0"/>
              <a:buChar char="•"/>
            </a:pPr>
            <a:endParaRPr lang="en-US" i="1" dirty="0" smtClean="0"/>
          </a:p>
          <a:p>
            <a:pPr marL="285750" indent="-285750">
              <a:buFont typeface="Arial" panose="020B0604020202020204" pitchFamily="34" charset="0"/>
              <a:buChar char="•"/>
            </a:pPr>
            <a:endParaRPr lang="en-US" dirty="0" smtClean="0"/>
          </a:p>
        </p:txBody>
      </p:sp>
      <p:sp>
        <p:nvSpPr>
          <p:cNvPr id="4" name="Slide Number Placeholder 3"/>
          <p:cNvSpPr>
            <a:spLocks noGrp="1"/>
          </p:cNvSpPr>
          <p:nvPr>
            <p:ph type="sldNum" sz="quarter" idx="14"/>
          </p:nvPr>
        </p:nvSpPr>
        <p:spPr/>
        <p:txBody>
          <a:bodyPr/>
          <a:lstStyle/>
          <a:p>
            <a:fld id="{99FE56AF-01EB-495D-BB1D-F7E8B179C21F}" type="slidenum">
              <a:rPr lang="en-US" smtClean="0"/>
              <a:pPr/>
              <a:t>5</a:t>
            </a:fld>
            <a:endParaRPr lang="en-US" dirty="0"/>
          </a:p>
        </p:txBody>
      </p:sp>
    </p:spTree>
    <p:extLst>
      <p:ext uri="{BB962C8B-B14F-4D97-AF65-F5344CB8AC3E}">
        <p14:creationId xmlns:p14="http://schemas.microsoft.com/office/powerpoint/2010/main" val="3260750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Words matter</a:t>
            </a:r>
            <a:endParaRPr lang="en-US" dirty="0"/>
          </a:p>
        </p:txBody>
      </p:sp>
      <p:sp>
        <p:nvSpPr>
          <p:cNvPr id="3" name="Text Placeholder 2"/>
          <p:cNvSpPr>
            <a:spLocks noGrp="1"/>
          </p:cNvSpPr>
          <p:nvPr>
            <p:ph type="body" sz="quarter" idx="13"/>
          </p:nvPr>
        </p:nvSpPr>
        <p:spPr/>
        <p:txBody>
          <a:bodyPr/>
          <a:lstStyle/>
          <a:p>
            <a:r>
              <a:rPr lang="en-US" dirty="0" smtClean="0"/>
              <a:t>Low-income		Income-qualified		</a:t>
            </a:r>
            <a:r>
              <a:rPr lang="en-US" dirty="0"/>
              <a:t>V</a:t>
            </a:r>
            <a:r>
              <a:rPr lang="en-US" dirty="0" smtClean="0"/>
              <a:t>ulnerable families</a:t>
            </a:r>
          </a:p>
          <a:p>
            <a:r>
              <a:rPr lang="en-US" dirty="0" smtClean="0"/>
              <a:t>Client			Participant		Recipient</a:t>
            </a:r>
          </a:p>
          <a:p>
            <a:r>
              <a:rPr lang="en-US" dirty="0" smtClean="0"/>
              <a:t>Handout		Hand-up		Stability</a:t>
            </a:r>
          </a:p>
          <a:p>
            <a:endParaRPr lang="en-US" dirty="0"/>
          </a:p>
          <a:p>
            <a:r>
              <a:rPr lang="en-US" dirty="0"/>
              <a:t>	</a:t>
            </a:r>
            <a:endParaRPr lang="en-US" dirty="0" smtClean="0"/>
          </a:p>
          <a:p>
            <a:r>
              <a:rPr lang="en-US" u="sng" dirty="0" smtClean="0"/>
              <a:t>Donors see themselves as</a:t>
            </a:r>
            <a:r>
              <a:rPr lang="en-US" dirty="0" smtClean="0"/>
              <a:t>:</a:t>
            </a:r>
          </a:p>
          <a:p>
            <a:r>
              <a:rPr lang="en-US" dirty="0"/>
              <a:t>K</a:t>
            </a:r>
            <a:r>
              <a:rPr lang="en-US" dirty="0" smtClean="0"/>
              <a:t>indhearted</a:t>
            </a:r>
            <a:r>
              <a:rPr lang="en-US" dirty="0"/>
              <a:t>	</a:t>
            </a:r>
            <a:r>
              <a:rPr lang="en-US" dirty="0" smtClean="0"/>
              <a:t>	Sympathetic		Concerned citizens</a:t>
            </a:r>
          </a:p>
          <a:p>
            <a:r>
              <a:rPr lang="en-US" dirty="0" smtClean="0"/>
              <a:t>Philanthropic		Generous		Leaders</a:t>
            </a:r>
            <a:endParaRPr lang="en-US" dirty="0"/>
          </a:p>
        </p:txBody>
      </p:sp>
      <p:sp>
        <p:nvSpPr>
          <p:cNvPr id="4" name="Slide Number Placeholder 3"/>
          <p:cNvSpPr>
            <a:spLocks noGrp="1"/>
          </p:cNvSpPr>
          <p:nvPr>
            <p:ph type="sldNum" sz="quarter" idx="14"/>
          </p:nvPr>
        </p:nvSpPr>
        <p:spPr/>
        <p:txBody>
          <a:bodyPr/>
          <a:lstStyle/>
          <a:p>
            <a:fld id="{99FE56AF-01EB-495D-BB1D-F7E8B179C21F}" type="slidenum">
              <a:rPr lang="en-US" smtClean="0"/>
              <a:pPr/>
              <a:t>6</a:t>
            </a:fld>
            <a:endParaRPr lang="en-US" dirty="0"/>
          </a:p>
        </p:txBody>
      </p:sp>
    </p:spTree>
    <p:extLst>
      <p:ext uri="{BB962C8B-B14F-4D97-AF65-F5344CB8AC3E}">
        <p14:creationId xmlns:p14="http://schemas.microsoft.com/office/powerpoint/2010/main" val="1135395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visuals – Illustrate your cause</a:t>
            </a:r>
            <a:endParaRPr lang="en-US" dirty="0"/>
          </a:p>
        </p:txBody>
      </p:sp>
      <p:sp>
        <p:nvSpPr>
          <p:cNvPr id="3" name="Text Placeholder 2"/>
          <p:cNvSpPr>
            <a:spLocks noGrp="1"/>
          </p:cNvSpPr>
          <p:nvPr>
            <p:ph type="body" sz="quarter" idx="13"/>
          </p:nvPr>
        </p:nvSpPr>
        <p:spPr/>
        <p:txBody>
          <a:bodyPr/>
          <a:lstStyle/>
          <a:p>
            <a:endParaRPr lang="en-US" dirty="0" smtClean="0"/>
          </a:p>
          <a:p>
            <a:endParaRPr lang="en-US" dirty="0"/>
          </a:p>
          <a:p>
            <a:r>
              <a:rPr lang="en-US" dirty="0"/>
              <a:t>	</a:t>
            </a:r>
            <a:endParaRPr lang="en-US" dirty="0" smtClean="0"/>
          </a:p>
          <a:p>
            <a:r>
              <a:rPr lang="en-US" dirty="0"/>
              <a:t>	</a:t>
            </a:r>
          </a:p>
        </p:txBody>
      </p:sp>
      <p:sp>
        <p:nvSpPr>
          <p:cNvPr id="4" name="Slide Number Placeholder 3"/>
          <p:cNvSpPr>
            <a:spLocks noGrp="1"/>
          </p:cNvSpPr>
          <p:nvPr>
            <p:ph type="sldNum" sz="quarter" idx="14"/>
          </p:nvPr>
        </p:nvSpPr>
        <p:spPr/>
        <p:txBody>
          <a:bodyPr/>
          <a:lstStyle/>
          <a:p>
            <a:fld id="{99FE56AF-01EB-495D-BB1D-F7E8B179C21F}" type="slidenum">
              <a:rPr lang="en-US" smtClean="0"/>
              <a:pPr/>
              <a:t>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181981"/>
            <a:ext cx="2286000" cy="3611880"/>
          </a:xfrm>
          <a:prstGeom prst="rect">
            <a:avLst/>
          </a:prstGeom>
        </p:spPr>
      </p:pic>
      <p:pic>
        <p:nvPicPr>
          <p:cNvPr id="6" name="Picture 5"/>
          <p:cNvPicPr>
            <a:picLocks noChangeAspect="1"/>
          </p:cNvPicPr>
          <p:nvPr/>
        </p:nvPicPr>
        <p:blipFill>
          <a:blip r:embed="rId3"/>
          <a:stretch>
            <a:fillRect/>
          </a:stretch>
        </p:blipFill>
        <p:spPr>
          <a:xfrm>
            <a:off x="3886200" y="1733550"/>
            <a:ext cx="5029200" cy="2514600"/>
          </a:xfrm>
          <a:prstGeom prst="rect">
            <a:avLst/>
          </a:prstGeom>
        </p:spPr>
      </p:pic>
      <p:sp>
        <p:nvSpPr>
          <p:cNvPr id="7" name="TextBox 6"/>
          <p:cNvSpPr txBox="1"/>
          <p:nvPr/>
        </p:nvSpPr>
        <p:spPr>
          <a:xfrm>
            <a:off x="2895600" y="2571750"/>
            <a:ext cx="762000" cy="646331"/>
          </a:xfrm>
          <a:prstGeom prst="rect">
            <a:avLst/>
          </a:prstGeom>
          <a:noFill/>
        </p:spPr>
        <p:txBody>
          <a:bodyPr wrap="square" rtlCol="0">
            <a:spAutoFit/>
          </a:bodyPr>
          <a:lstStyle/>
          <a:p>
            <a:r>
              <a:rPr lang="en-US" sz="3600" dirty="0" smtClean="0"/>
              <a:t>OR</a:t>
            </a:r>
            <a:endParaRPr lang="en-US" sz="3600" dirty="0"/>
          </a:p>
        </p:txBody>
      </p:sp>
    </p:spTree>
    <p:extLst>
      <p:ext uri="{BB962C8B-B14F-4D97-AF65-F5344CB8AC3E}">
        <p14:creationId xmlns:p14="http://schemas.microsoft.com/office/powerpoint/2010/main" val="1575466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call to action</a:t>
            </a:r>
            <a:endParaRPr lang="en-US" dirty="0"/>
          </a:p>
        </p:txBody>
      </p:sp>
      <p:sp>
        <p:nvSpPr>
          <p:cNvPr id="3" name="Text Placeholder 2"/>
          <p:cNvSpPr>
            <a:spLocks noGrp="1"/>
          </p:cNvSpPr>
          <p:nvPr>
            <p:ph type="body" sz="quarter" idx="13"/>
          </p:nvPr>
        </p:nvSpPr>
        <p:spPr>
          <a:xfrm>
            <a:off x="228600" y="1047750"/>
            <a:ext cx="8524478" cy="3505200"/>
          </a:xfrm>
        </p:spPr>
        <p:txBody>
          <a:bodyPr/>
          <a:lstStyle/>
          <a:p>
            <a:r>
              <a:rPr lang="en-US" b="1" dirty="0" smtClean="0"/>
              <a:t>The Story:</a:t>
            </a:r>
            <a:endParaRPr lang="en-US" dirty="0" smtClean="0"/>
          </a:p>
          <a:p>
            <a:r>
              <a:rPr lang="en-US" i="1" dirty="0"/>
              <a:t>It’s unbearable to live in a home without heat. Whether you struggle to afford the energy bill this month or your furnace has stopped working and you can’t afford to fix it; living in a home with freezing temperatures is something no one should have to experience</a:t>
            </a:r>
            <a:r>
              <a:rPr lang="en-US" i="1" dirty="0" smtClean="0"/>
              <a:t>. Your gift will provide warmth, health and safety for a family today.</a:t>
            </a:r>
            <a:endParaRPr lang="en-US" i="1" dirty="0"/>
          </a:p>
          <a:p>
            <a:endParaRPr lang="en-US" dirty="0" smtClean="0"/>
          </a:p>
          <a:p>
            <a:r>
              <a:rPr lang="en-US" b="1" dirty="0" smtClean="0"/>
              <a:t>To the point:</a:t>
            </a:r>
            <a:r>
              <a:rPr lang="en-US" dirty="0"/>
              <a:t>	</a:t>
            </a:r>
            <a:endParaRPr lang="en-US" dirty="0" smtClean="0"/>
          </a:p>
          <a:p>
            <a:r>
              <a:rPr lang="en-US" i="1" dirty="0" smtClean="0"/>
              <a:t>Families are living without heat – and you can help. A gift of $$$ will provide comfort for a household in your community.</a:t>
            </a:r>
            <a:endParaRPr lang="en-US" i="1" dirty="0"/>
          </a:p>
        </p:txBody>
      </p:sp>
      <p:sp>
        <p:nvSpPr>
          <p:cNvPr id="4" name="Slide Number Placeholder 3"/>
          <p:cNvSpPr>
            <a:spLocks noGrp="1"/>
          </p:cNvSpPr>
          <p:nvPr>
            <p:ph type="sldNum" sz="quarter" idx="14"/>
          </p:nvPr>
        </p:nvSpPr>
        <p:spPr/>
        <p:txBody>
          <a:bodyPr/>
          <a:lstStyle/>
          <a:p>
            <a:fld id="{99FE56AF-01EB-495D-BB1D-F7E8B179C21F}" type="slidenum">
              <a:rPr lang="en-US" smtClean="0"/>
              <a:pPr/>
              <a:t>8</a:t>
            </a:fld>
            <a:endParaRPr lang="en-US" dirty="0"/>
          </a:p>
        </p:txBody>
      </p:sp>
    </p:spTree>
    <p:extLst>
      <p:ext uri="{BB962C8B-B14F-4D97-AF65-F5344CB8AC3E}">
        <p14:creationId xmlns:p14="http://schemas.microsoft.com/office/powerpoint/2010/main" val="1097178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story gives reason to give</a:t>
            </a:r>
            <a:endParaRPr lang="en-US" dirty="0"/>
          </a:p>
        </p:txBody>
      </p:sp>
      <p:sp>
        <p:nvSpPr>
          <p:cNvPr id="3" name="Text Placeholder 2"/>
          <p:cNvSpPr>
            <a:spLocks noGrp="1"/>
          </p:cNvSpPr>
          <p:nvPr>
            <p:ph type="body" sz="quarter" idx="13"/>
          </p:nvPr>
        </p:nvSpPr>
        <p:spPr>
          <a:xfrm>
            <a:off x="228600" y="1047750"/>
            <a:ext cx="8524478" cy="3505200"/>
          </a:xfrm>
        </p:spPr>
        <p:txBody>
          <a:bodyPr/>
          <a:lstStyle/>
          <a:p>
            <a:r>
              <a:rPr lang="en-US" b="1" dirty="0" smtClean="0"/>
              <a:t>“Touch” the donor:</a:t>
            </a:r>
          </a:p>
          <a:p>
            <a:endParaRPr lang="en-US" b="1" dirty="0"/>
          </a:p>
          <a:p>
            <a:r>
              <a:rPr lang="en-US" sz="2000" i="1" dirty="0" smtClean="0"/>
              <a:t>James</a:t>
            </a:r>
            <a:r>
              <a:rPr lang="en-US" sz="2000" i="1" dirty="0"/>
              <a:t>, as described by his neighbors Gwen and Mark, is a tough guy. As a senior, he has retired and is now living on a fixed income. With little extra money each </a:t>
            </a:r>
            <a:r>
              <a:rPr lang="en-US" sz="2000" i="1" dirty="0" smtClean="0"/>
              <a:t>month </a:t>
            </a:r>
            <a:r>
              <a:rPr lang="en-US" sz="2000" i="1" dirty="0"/>
              <a:t>when James’s furnace stopped working, he couldn’t afford to fix it. </a:t>
            </a:r>
          </a:p>
          <a:p>
            <a:r>
              <a:rPr lang="en-US" dirty="0"/>
              <a:t>	</a:t>
            </a:r>
          </a:p>
        </p:txBody>
      </p:sp>
      <p:sp>
        <p:nvSpPr>
          <p:cNvPr id="4" name="Slide Number Placeholder 3"/>
          <p:cNvSpPr>
            <a:spLocks noGrp="1"/>
          </p:cNvSpPr>
          <p:nvPr>
            <p:ph type="sldNum" sz="quarter" idx="14"/>
          </p:nvPr>
        </p:nvSpPr>
        <p:spPr/>
        <p:txBody>
          <a:bodyPr/>
          <a:lstStyle/>
          <a:p>
            <a:fld id="{99FE56AF-01EB-495D-BB1D-F7E8B179C21F}" type="slidenum">
              <a:rPr lang="en-US" smtClean="0"/>
              <a:pPr/>
              <a:t>9</a:t>
            </a:fld>
            <a:endParaRPr lang="en-US" dirty="0"/>
          </a:p>
        </p:txBody>
      </p:sp>
    </p:spTree>
    <p:extLst>
      <p:ext uri="{BB962C8B-B14F-4D97-AF65-F5344CB8AC3E}">
        <p14:creationId xmlns:p14="http://schemas.microsoft.com/office/powerpoint/2010/main" val="2830938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 Slides">
  <a:themeElements>
    <a:clrScheme name="EOC">
      <a:dk1>
        <a:srgbClr val="001E61"/>
      </a:dk1>
      <a:lt1>
        <a:sysClr val="window" lastClr="FFFFFF"/>
      </a:lt1>
      <a:dk2>
        <a:srgbClr val="4A5368"/>
      </a:dk2>
      <a:lt2>
        <a:srgbClr val="FFFFFF"/>
      </a:lt2>
      <a:accent1>
        <a:srgbClr val="244061"/>
      </a:accent1>
      <a:accent2>
        <a:srgbClr val="366092"/>
      </a:accent2>
      <a:accent3>
        <a:srgbClr val="95B3D7"/>
      </a:accent3>
      <a:accent4>
        <a:srgbClr val="B8CCE4"/>
      </a:accent4>
      <a:accent5>
        <a:srgbClr val="DBE5F1"/>
      </a:accent5>
      <a:accent6>
        <a:srgbClr val="4F81BD"/>
      </a:accent6>
      <a:hlink>
        <a:srgbClr val="B8CCE4"/>
      </a:hlink>
      <a:folHlink>
        <a:srgbClr val="3F0040"/>
      </a:folHlink>
    </a:clrScheme>
    <a:fontScheme name="EOC">
      <a:majorFont>
        <a:latin typeface="Brandon Grotesque Bold"/>
        <a:ea typeface=""/>
        <a:cs typeface=""/>
      </a:majorFont>
      <a:minorFont>
        <a:latin typeface="Brandon Grotesque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Widescreen 2018.potx" id="{4FBC12A4-EFC5-46F7-9327-E1A8FF4DF7C8}" vid="{A4D9CC0B-B411-470C-9542-831BB3CAF874}"/>
    </a:ext>
  </a:ext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Widescreen 2018.potx" id="{4FBC12A4-EFC5-46F7-9327-E1A8FF4DF7C8}" vid="{D7E055D1-9B4B-4C55-995F-D90C4CF27837}"/>
    </a:ext>
  </a:extLst>
</a:theme>
</file>

<file path=ppt/theme/theme3.xml><?xml version="1.0" encoding="utf-8"?>
<a:theme xmlns:a="http://schemas.openxmlformats.org/drawingml/2006/main" name="Divide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Widescreen 2018.potx" id="{4FBC12A4-EFC5-46F7-9327-E1A8FF4DF7C8}" vid="{A3D9D21E-E658-497E-B1CC-83EE3F311AD1}"/>
    </a:ext>
  </a:extLst>
</a:theme>
</file>

<file path=ppt/theme/theme4.xml><?xml version="1.0" encoding="utf-8"?>
<a:theme xmlns:a="http://schemas.openxmlformats.org/drawingml/2006/main" name="Signoff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Widescreen 2018.potx" id="{4FBC12A4-EFC5-46F7-9327-E1A8FF4DF7C8}" vid="{61CD4DA3-87E3-4D86-8A60-DCC9260191DF}"/>
    </a:ext>
  </a:extLst>
</a:theme>
</file>

<file path=ppt/theme/theme5.xml><?xml version="1.0" encoding="utf-8"?>
<a:theme xmlns:a="http://schemas.openxmlformats.org/drawingml/2006/main" name="Extra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Widescreen 2018.potx" id="{4FBC12A4-EFC5-46F7-9327-E1A8FF4DF7C8}" vid="{0C896FFB-7139-46EF-9BAF-5CF4BE7F68B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Template_Widescreen 2018</Template>
  <TotalTime>392</TotalTime>
  <Words>477</Words>
  <Application>Microsoft Office PowerPoint</Application>
  <PresentationFormat>On-screen Show (16:9)</PresentationFormat>
  <Paragraphs>95</Paragraphs>
  <Slides>13</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13</vt:i4>
      </vt:variant>
    </vt:vector>
  </HeadingPairs>
  <TitlesOfParts>
    <vt:vector size="22" baseType="lpstr">
      <vt:lpstr>Arial</vt:lpstr>
      <vt:lpstr>Brandon Grotesque Regular</vt:lpstr>
      <vt:lpstr>Open Sans</vt:lpstr>
      <vt:lpstr>Calibri</vt:lpstr>
      <vt:lpstr>Intro Slides</vt:lpstr>
      <vt:lpstr>Content Slides</vt:lpstr>
      <vt:lpstr>Divider Slides</vt:lpstr>
      <vt:lpstr>Signoff Slides</vt:lpstr>
      <vt:lpstr>Extra Slides</vt:lpstr>
      <vt:lpstr>PowerPoint Presentation</vt:lpstr>
      <vt:lpstr>Your Fundraising Story how to tell it and share it</vt:lpstr>
      <vt:lpstr>Why tell a story?</vt:lpstr>
      <vt:lpstr>Story Architecture</vt:lpstr>
      <vt:lpstr>Know your audience</vt:lpstr>
      <vt:lpstr>Words matter</vt:lpstr>
      <vt:lpstr>visuals – Illustrate your cause</vt:lpstr>
      <vt:lpstr>A call to action</vt:lpstr>
      <vt:lpstr>A story gives reason to give</vt:lpstr>
      <vt:lpstr>Does my $ really make a difference?</vt:lpstr>
      <vt:lpstr>“Why I Donate”</vt:lpstr>
      <vt:lpstr>Connect, relate, motivate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Stepto</dc:creator>
  <cp:lastModifiedBy>Denise Stepto</cp:lastModifiedBy>
  <cp:revision>41</cp:revision>
  <cp:lastPrinted>2018-07-26T19:04:42Z</cp:lastPrinted>
  <dcterms:created xsi:type="dcterms:W3CDTF">2019-04-03T22:03:36Z</dcterms:created>
  <dcterms:modified xsi:type="dcterms:W3CDTF">2019-05-20T19:30:07Z</dcterms:modified>
</cp:coreProperties>
</file>