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71" r:id="rId3"/>
    <p:sldId id="303" r:id="rId4"/>
    <p:sldId id="285" r:id="rId5"/>
    <p:sldId id="281" r:id="rId6"/>
    <p:sldId id="263" r:id="rId7"/>
    <p:sldId id="273" r:id="rId8"/>
    <p:sldId id="269" r:id="rId9"/>
    <p:sldId id="266" r:id="rId10"/>
    <p:sldId id="297" r:id="rId11"/>
    <p:sldId id="305" r:id="rId12"/>
    <p:sldId id="307" r:id="rId13"/>
    <p:sldId id="306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76" d="100"/>
          <a:sy n="76" d="100"/>
        </p:scale>
        <p:origin x="60" y="8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70EB01-A415-4FC5-9B13-20E8F8022A2D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DC4B68-31E5-4857-AB48-C8466EA8F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37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9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1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9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8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0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3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5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D4BB1-6BC6-4E28-A8C4-A1CAF6025C72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8C0E-569A-46AD-96D1-83D23EBAA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3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21" Type="http://schemas.openxmlformats.org/officeDocument/2006/relationships/image" Target="../media/image42.jpeg"/><Relationship Id="rId34" Type="http://schemas.openxmlformats.org/officeDocument/2006/relationships/image" Target="../media/image6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.pn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4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hyperlink" Target="http://saveliheapca.org/take-action/" TargetMode="External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2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hyperlink" Target="https://liheaphelpscalifornia.org/" TargetMode="External"/><Relationship Id="rId8" Type="http://schemas.openxmlformats.org/officeDocument/2006/relationships/image" Target="../media/image29.jpeg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charities-non-profits/lobbyi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rs.gov/charities-non-profits/measuring-lobbying-activity-expenditure-test" TargetMode="External"/><Relationship Id="rId4" Type="http://schemas.openxmlformats.org/officeDocument/2006/relationships/hyperlink" Target="https://www.irs.gov/charities-non-profits/measuring-lobbying-substantial-part-test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3" Type="http://schemas.openxmlformats.org/officeDocument/2006/relationships/image" Target="../media/image24.jpeg"/><Relationship Id="rId21" Type="http://schemas.openxmlformats.org/officeDocument/2006/relationships/image" Target="../media/image42.jpeg"/><Relationship Id="rId34" Type="http://schemas.openxmlformats.org/officeDocument/2006/relationships/image" Target="../media/image6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46.jpeg"/><Relationship Id="rId33" Type="http://schemas.openxmlformats.org/officeDocument/2006/relationships/image" Target="../media/image5.pn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hyperlink" Target="mailto:Info@LIHEAPHelpsCalifornia.org" TargetMode="External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31" Type="http://schemas.openxmlformats.org/officeDocument/2006/relationships/image" Target="../media/image52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4.png"/><Relationship Id="rId8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10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0" r="2050" b="17502"/>
          <a:stretch/>
        </p:blipFill>
        <p:spPr>
          <a:xfrm>
            <a:off x="73742" y="3956725"/>
            <a:ext cx="12042648" cy="1209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23543"/>
            <a:ext cx="12192000" cy="1588030"/>
          </a:xfrm>
        </p:spPr>
        <p:txBody>
          <a:bodyPr anchor="ctr">
            <a:normAutofit/>
          </a:bodyPr>
          <a:lstStyle/>
          <a:p>
            <a:r>
              <a:rPr lang="en-US" sz="5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One State’s Effort </a:t>
            </a:r>
            <a:endParaRPr lang="en-US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27164" y="2146436"/>
            <a:ext cx="722376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129" y="197725"/>
            <a:ext cx="4207830" cy="1737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143835" y="5789766"/>
            <a:ext cx="3764810" cy="836769"/>
            <a:chOff x="3894561" y="5115097"/>
            <a:chExt cx="4114090" cy="9144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295" y="5115097"/>
              <a:ext cx="966356" cy="9144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561" y="5160817"/>
              <a:ext cx="2176422" cy="822960"/>
            </a:xfrm>
            <a:prstGeom prst="rect">
              <a:avLst/>
            </a:prstGeom>
          </p:spPr>
        </p:pic>
      </p:grpSp>
      <p:sp>
        <p:nvSpPr>
          <p:cNvPr id="38" name="Title 1"/>
          <p:cNvSpPr txBox="1">
            <a:spLocks/>
          </p:cNvSpPr>
          <p:nvPr/>
        </p:nvSpPr>
        <p:spPr>
          <a:xfrm>
            <a:off x="0" y="5186026"/>
            <a:ext cx="12192000" cy="501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June 3, 2019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31" name="Rounded Rectangle 1030"/>
          <p:cNvSpPr/>
          <p:nvPr/>
        </p:nvSpPr>
        <p:spPr>
          <a:xfrm>
            <a:off x="73742" y="58993"/>
            <a:ext cx="12044516" cy="6735097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313" y="32470"/>
            <a:ext cx="447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Elements of 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he Campaign: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Faces of LIHEAP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6" y="1658774"/>
            <a:ext cx="3038304" cy="3931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56" y="1658774"/>
            <a:ext cx="3179619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08" y="1658774"/>
            <a:ext cx="31796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050" y="356562"/>
            <a:ext cx="2380897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4" r="14629" b="1"/>
          <a:stretch/>
        </p:blipFill>
        <p:spPr>
          <a:xfrm>
            <a:off x="9223389" y="375515"/>
            <a:ext cx="2384134" cy="357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426"/>
          <a:stretch/>
        </p:blipFill>
        <p:spPr>
          <a:xfrm>
            <a:off x="9205722" y="356562"/>
            <a:ext cx="238413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41" y="372759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535" y="349454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008" y="375515"/>
            <a:ext cx="2382379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24" y="363862"/>
            <a:ext cx="2380686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8" y="370968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5893"/>
          <a:stretch/>
        </p:blipFill>
        <p:spPr>
          <a:xfrm>
            <a:off x="9195535" y="356658"/>
            <a:ext cx="238413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270"/>
          <a:stretch/>
        </p:blipFill>
        <p:spPr>
          <a:xfrm>
            <a:off x="9207246" y="368600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40" y="378271"/>
            <a:ext cx="238142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88" y="368601"/>
            <a:ext cx="2381437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132" y="370968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8078"/>
          <a:stretch/>
        </p:blipFill>
        <p:spPr>
          <a:xfrm>
            <a:off x="9207246" y="361493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8053"/>
          <a:stretch/>
        </p:blipFill>
        <p:spPr>
          <a:xfrm>
            <a:off x="9193178" y="363861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r="2696"/>
          <a:stretch/>
        </p:blipFill>
        <p:spPr>
          <a:xfrm>
            <a:off x="9184284" y="363862"/>
            <a:ext cx="2385655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1" t="20295" r="1562" b="23698"/>
          <a:stretch/>
        </p:blipFill>
        <p:spPr>
          <a:xfrm>
            <a:off x="9193992" y="351631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74" y="366232"/>
            <a:ext cx="2380466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75" y="363862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649" y="370968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75" y="363862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3142"/>
          <a:stretch/>
        </p:blipFill>
        <p:spPr>
          <a:xfrm>
            <a:off x="9197666" y="363863"/>
            <a:ext cx="2384134" cy="357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3746"/>
          <a:stretch/>
        </p:blipFill>
        <p:spPr>
          <a:xfrm>
            <a:off x="9180321" y="360921"/>
            <a:ext cx="2381157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8468" r="6949" b="1110"/>
          <a:stretch/>
        </p:blipFill>
        <p:spPr>
          <a:xfrm>
            <a:off x="9227179" y="360349"/>
            <a:ext cx="2384134" cy="356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204"/>
          <a:stretch/>
        </p:blipFill>
        <p:spPr>
          <a:xfrm>
            <a:off x="9237497" y="330033"/>
            <a:ext cx="238413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4427" r="8297"/>
          <a:stretch/>
        </p:blipFill>
        <p:spPr>
          <a:xfrm>
            <a:off x="9263382" y="424214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4151"/>
          <a:stretch/>
        </p:blipFill>
        <p:spPr>
          <a:xfrm>
            <a:off x="9171544" y="342346"/>
            <a:ext cx="2381158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4868"/>
          <a:stretch/>
        </p:blipFill>
        <p:spPr>
          <a:xfrm>
            <a:off x="9237260" y="310612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5896"/>
          <a:stretch/>
        </p:blipFill>
        <p:spPr>
          <a:xfrm>
            <a:off x="9102504" y="283979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r="1"/>
          <a:stretch/>
        </p:blipFill>
        <p:spPr>
          <a:xfrm>
            <a:off x="9204484" y="389625"/>
            <a:ext cx="2381413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7262"/>
          <a:stretch/>
        </p:blipFill>
        <p:spPr>
          <a:xfrm>
            <a:off x="9168367" y="359309"/>
            <a:ext cx="2381157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850313" y="42302"/>
            <a:ext cx="4477610" cy="1157234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2829" y="359309"/>
            <a:ext cx="477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Advocacy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b="1" dirty="0" smtClean="0">
                <a:latin typeface="Showcard Gothic" panose="04020904020102020604" pitchFamily="82" charset="0"/>
                <a:cs typeface="Times New Roman" panose="02020603050405020304" pitchFamily="18" charset="0"/>
              </a:rPr>
              <a:t>Lobbying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99138" y="1219441"/>
            <a:ext cx="766424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Advocacy</a:t>
            </a:r>
          </a:p>
          <a:p>
            <a:r>
              <a:rPr lang="en-US" sz="2800" dirty="0">
                <a:latin typeface="Cambria" panose="02040503050406030204" pitchFamily="18" charset="0"/>
              </a:rPr>
              <a:t>	</a:t>
            </a:r>
            <a:r>
              <a:rPr lang="en-US" sz="2800" dirty="0" smtClean="0">
                <a:latin typeface="Cambria" panose="02040503050406030204" pitchFamily="18" charset="0"/>
              </a:rPr>
              <a:t>Information. Education. Enlightenment!</a:t>
            </a:r>
          </a:p>
          <a:p>
            <a:r>
              <a:rPr lang="en-US" sz="2800" dirty="0">
                <a:latin typeface="Cambria" panose="02040503050406030204" pitchFamily="18" charset="0"/>
              </a:rPr>
              <a:t>	</a:t>
            </a:r>
            <a:r>
              <a:rPr lang="en-US" sz="2800" dirty="0" smtClean="0">
                <a:latin typeface="Cambria" panose="02040503050406030204" pitchFamily="18" charset="0"/>
              </a:rPr>
              <a:t>Importance and Value of LIHEAP </a:t>
            </a:r>
          </a:p>
          <a:p>
            <a:r>
              <a:rPr lang="en-US" sz="2800" dirty="0">
                <a:latin typeface="Cambria" panose="02040503050406030204" pitchFamily="18" charset="0"/>
              </a:rPr>
              <a:t>	</a:t>
            </a:r>
            <a:r>
              <a:rPr lang="en-US" sz="2800" dirty="0" smtClean="0">
                <a:latin typeface="Cambria" panose="02040503050406030204" pitchFamily="18" charset="0"/>
              </a:rPr>
              <a:t>Opportunities to Magnify the Impact of  	LIHEAP</a:t>
            </a:r>
          </a:p>
          <a:p>
            <a:pPr algn="ctr"/>
            <a:r>
              <a:rPr lang="en-US" sz="2800" dirty="0">
                <a:hlinkClick r:id="rId35"/>
              </a:rPr>
              <a:t>https://liheaphelpscalifornia.org/</a:t>
            </a:r>
            <a:endParaRPr lang="en-US" sz="2800" dirty="0" smtClean="0">
              <a:latin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</a:endParaRPr>
          </a:p>
          <a:p>
            <a:r>
              <a:rPr lang="en-US" sz="3200" b="1" dirty="0" smtClean="0">
                <a:latin typeface="Showcard Gothic" panose="04020904020102020604" pitchFamily="82" charset="0"/>
                <a:cs typeface="Times New Roman" panose="02020603050405020304" pitchFamily="18" charset="0"/>
              </a:rPr>
              <a:t>	Lobbying</a:t>
            </a:r>
            <a:endParaRPr lang="en-US" sz="3200" b="1" dirty="0">
              <a:latin typeface="Showcard Gothic" panose="04020904020102020604" pitchFamily="82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Cambria" panose="02040503050406030204" pitchFamily="18" charset="0"/>
              </a:rPr>
              <a:t>		Draft Legislation. Influence Passage 				or Defeat. </a:t>
            </a:r>
          </a:p>
          <a:p>
            <a:r>
              <a:rPr lang="en-US" sz="2800" dirty="0">
                <a:latin typeface="Cambria" panose="02040503050406030204" pitchFamily="18" charset="0"/>
              </a:rPr>
              <a:t>	</a:t>
            </a:r>
            <a:r>
              <a:rPr lang="en-US" sz="2800" dirty="0" smtClean="0">
                <a:latin typeface="Cambria" panose="02040503050406030204" pitchFamily="18" charset="0"/>
              </a:rPr>
              <a:t>	Organize.</a:t>
            </a:r>
          </a:p>
          <a:p>
            <a:pPr algn="ctr"/>
            <a:r>
              <a:rPr lang="en-US" sz="2800" dirty="0">
                <a:hlinkClick r:id="rId36"/>
              </a:rPr>
              <a:t>http://saveliheapca.org/take-action/</a:t>
            </a:r>
            <a:endParaRPr lang="en-US" sz="2800" dirty="0">
              <a:latin typeface="Cambria" panose="02040503050406030204" pitchFamily="18" charset="0"/>
            </a:endParaRPr>
          </a:p>
          <a:p>
            <a:endParaRPr lang="en-US" sz="2800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59543" y="454800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9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850313" y="42302"/>
            <a:ext cx="4477610" cy="1157234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02829" y="359309"/>
            <a:ext cx="4772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Advocacy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b="1" dirty="0" smtClean="0">
                <a:latin typeface="Showcard Gothic" panose="04020904020102020604" pitchFamily="82" charset="0"/>
                <a:cs typeface="Times New Roman" panose="02020603050405020304" pitchFamily="18" charset="0"/>
              </a:rPr>
              <a:t>Lobbying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29355" y="1429945"/>
            <a:ext cx="1008672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ambria" panose="02040503050406030204" pitchFamily="18" charset="0"/>
              </a:rPr>
              <a:t>“Only thing we have to fear is fear itself”.</a:t>
            </a:r>
          </a:p>
          <a:p>
            <a:pPr algn="just"/>
            <a:r>
              <a:rPr lang="en-US" sz="3200" dirty="0" smtClean="0">
                <a:latin typeface="Cambria" panose="02040503050406030204" pitchFamily="18" charset="0"/>
              </a:rPr>
              <a:t>										FDR</a:t>
            </a:r>
          </a:p>
          <a:p>
            <a:pPr algn="ctr"/>
            <a:r>
              <a:rPr lang="en-US" sz="4400" dirty="0" smtClean="0">
                <a:latin typeface="Cambria" panose="02040503050406030204" pitchFamily="18" charset="0"/>
              </a:rPr>
              <a:t>Take a look for yourself, then </a:t>
            </a:r>
            <a:r>
              <a:rPr lang="en-US" sz="4400" smtClean="0">
                <a:latin typeface="Cambria" panose="02040503050406030204" pitchFamily="18" charset="0"/>
              </a:rPr>
              <a:t>act.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smtClean="0">
                <a:hlinkClick r:id="rId3"/>
              </a:rPr>
              <a:t>https</a:t>
            </a:r>
            <a:r>
              <a:rPr lang="en-US" sz="3200" dirty="0">
                <a:hlinkClick r:id="rId3"/>
              </a:rPr>
              <a:t>://www.irs.gov/charities-non-profits/lobbying</a:t>
            </a:r>
            <a:endParaRPr lang="en-US" sz="32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hlinkClick r:id="rId4"/>
              </a:rPr>
              <a:t>https</a:t>
            </a:r>
            <a:r>
              <a:rPr lang="en-US" sz="3200" dirty="0">
                <a:hlinkClick r:id="rId4"/>
              </a:rPr>
              <a:t>://www.irs.gov/charities-non-profits/measuring-lobbying-substantial-part-test</a:t>
            </a:r>
            <a:endParaRPr lang="en-US" sz="3200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hlinkClick r:id="rId5"/>
              </a:rPr>
              <a:t>https</a:t>
            </a:r>
            <a:r>
              <a:rPr lang="en-US" sz="3200" dirty="0">
                <a:hlinkClick r:id="rId5"/>
              </a:rPr>
              <a:t>://www.irs.gov/charities-non-profits/measuring-lobbying-activity-expenditure-test</a:t>
            </a:r>
            <a:endParaRPr lang="en-US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83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43" y="1720011"/>
            <a:ext cx="2380897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4" r="14629" b="1"/>
          <a:stretch/>
        </p:blipFill>
        <p:spPr>
          <a:xfrm>
            <a:off x="9129582" y="1738964"/>
            <a:ext cx="2384134" cy="357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7" b="426"/>
          <a:stretch/>
        </p:blipFill>
        <p:spPr>
          <a:xfrm>
            <a:off x="9111915" y="1720011"/>
            <a:ext cx="238413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034" y="1736208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28" y="1712903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01" y="1738964"/>
            <a:ext cx="2382379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17" y="1727311"/>
            <a:ext cx="2380686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71" y="1734417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5893"/>
          <a:stretch/>
        </p:blipFill>
        <p:spPr>
          <a:xfrm>
            <a:off x="9101728" y="1720107"/>
            <a:ext cx="238413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r="1270"/>
          <a:stretch/>
        </p:blipFill>
        <p:spPr>
          <a:xfrm>
            <a:off x="9113439" y="1732049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33" y="1741720"/>
            <a:ext cx="238142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81" y="1732050"/>
            <a:ext cx="2381437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25" y="1734417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8078"/>
          <a:stretch/>
        </p:blipFill>
        <p:spPr>
          <a:xfrm>
            <a:off x="9113439" y="1724942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8053"/>
          <a:stretch/>
        </p:blipFill>
        <p:spPr>
          <a:xfrm>
            <a:off x="9099371" y="1727310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r="2696"/>
          <a:stretch/>
        </p:blipFill>
        <p:spPr>
          <a:xfrm>
            <a:off x="9090477" y="1727311"/>
            <a:ext cx="2385655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1" t="20295" r="1562" b="23698"/>
          <a:stretch/>
        </p:blipFill>
        <p:spPr>
          <a:xfrm>
            <a:off x="9100185" y="1715080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67" y="1729681"/>
            <a:ext cx="2380466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68" y="1727311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42" y="1734417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768" y="1727311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3142"/>
          <a:stretch/>
        </p:blipFill>
        <p:spPr>
          <a:xfrm>
            <a:off x="9103859" y="1727312"/>
            <a:ext cx="2384134" cy="357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3746"/>
          <a:stretch/>
        </p:blipFill>
        <p:spPr>
          <a:xfrm>
            <a:off x="9086514" y="1724370"/>
            <a:ext cx="2381157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8468" r="6949" b="1110"/>
          <a:stretch/>
        </p:blipFill>
        <p:spPr>
          <a:xfrm>
            <a:off x="9133372" y="1723798"/>
            <a:ext cx="2384134" cy="356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204"/>
          <a:stretch/>
        </p:blipFill>
        <p:spPr>
          <a:xfrm>
            <a:off x="9143690" y="1693482"/>
            <a:ext cx="2384134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4427" r="8297"/>
          <a:stretch/>
        </p:blipFill>
        <p:spPr>
          <a:xfrm>
            <a:off x="9169575" y="1787663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r="4151"/>
          <a:stretch/>
        </p:blipFill>
        <p:spPr>
          <a:xfrm>
            <a:off x="9077737" y="1705795"/>
            <a:ext cx="2381158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r="4868"/>
          <a:stretch/>
        </p:blipFill>
        <p:spPr>
          <a:xfrm>
            <a:off x="9143453" y="1674061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5896"/>
          <a:stretch/>
        </p:blipFill>
        <p:spPr>
          <a:xfrm>
            <a:off x="9008697" y="1647428"/>
            <a:ext cx="2381158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r="1"/>
          <a:stretch/>
        </p:blipFill>
        <p:spPr>
          <a:xfrm>
            <a:off x="9110677" y="1753074"/>
            <a:ext cx="2381413" cy="357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7262"/>
          <a:stretch/>
        </p:blipFill>
        <p:spPr>
          <a:xfrm>
            <a:off x="9074560" y="1722758"/>
            <a:ext cx="2381157" cy="357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850313" y="42302"/>
            <a:ext cx="4477610" cy="1157234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702829" y="359309"/>
            <a:ext cx="4772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Thank You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2956" y="1856176"/>
            <a:ext cx="76642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Contact Us:</a:t>
            </a:r>
          </a:p>
          <a:p>
            <a:pPr algn="ctr"/>
            <a:endParaRPr lang="en-US" sz="2400" dirty="0">
              <a:latin typeface="Cambria" panose="02040503050406030204" pitchFamily="18" charset="0"/>
            </a:endParaRPr>
          </a:p>
          <a:p>
            <a:pPr algn="ctr"/>
            <a:r>
              <a:rPr lang="en-US" sz="2400" dirty="0" smtClean="0">
                <a:latin typeface="Cambria" panose="02040503050406030204" pitchFamily="18" charset="0"/>
                <a:hlinkClick r:id="rId36"/>
              </a:rPr>
              <a:t>Info@LIHEAPHelpsCalifornia.org</a:t>
            </a:r>
            <a:endParaRPr lang="en-US" sz="2400" dirty="0" smtClean="0">
              <a:latin typeface="Cambria" panose="02040503050406030204" pitchFamily="18" charset="0"/>
            </a:endParaRPr>
          </a:p>
          <a:p>
            <a:pPr algn="ctr"/>
            <a:endParaRPr lang="en-US" sz="2400" dirty="0">
              <a:latin typeface="Cambria" panose="02040503050406030204" pitchFamily="18" charset="0"/>
            </a:endParaRPr>
          </a:p>
          <a:p>
            <a:pPr algn="ctr"/>
            <a:r>
              <a:rPr lang="en-US" sz="2400" dirty="0">
                <a:latin typeface="Cambria" panose="02040503050406030204" pitchFamily="18" charset="0"/>
              </a:rPr>
              <a:t>(831) </a:t>
            </a:r>
            <a:r>
              <a:rPr lang="en-US" sz="2400" dirty="0" smtClean="0">
                <a:latin typeface="Cambria" panose="02040503050406030204" pitchFamily="18" charset="0"/>
              </a:rPr>
              <a:t>515-6591</a:t>
            </a:r>
          </a:p>
          <a:p>
            <a:pPr algn="ctr"/>
            <a:endParaRPr lang="en-US" sz="2400" dirty="0">
              <a:latin typeface="Cambria" panose="02040503050406030204" pitchFamily="18" charset="0"/>
            </a:endParaRPr>
          </a:p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Dennis Osmer</a:t>
            </a:r>
          </a:p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dennis@energyservices.org</a:t>
            </a:r>
            <a:endParaRPr lang="en-US" sz="2400" dirty="0">
              <a:latin typeface="Cambria" panose="02040503050406030204" pitchFamily="18" charset="0"/>
            </a:endParaRPr>
          </a:p>
          <a:p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9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7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70636" y="1640074"/>
            <a:ext cx="7836964" cy="4949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Awareness</a:t>
            </a:r>
            <a:endParaRPr lang="en-US" sz="2800" cap="all" dirty="0" smtClean="0">
              <a:latin typeface="Cambria" panose="02040503050406030204" pitchFamily="18" charset="0"/>
            </a:endParaRPr>
          </a:p>
          <a:p>
            <a:r>
              <a:rPr lang="en-US" sz="2800" dirty="0" smtClean="0">
                <a:latin typeface="Cambria" panose="02040503050406030204" pitchFamily="18" charset="0"/>
              </a:rPr>
              <a:t>Develop</a:t>
            </a:r>
            <a:r>
              <a:rPr lang="en-US" sz="2800" b="1" dirty="0" smtClean="0">
                <a:latin typeface="Cambria" panose="02040503050406030204" pitchFamily="18" charset="0"/>
              </a:rPr>
              <a:t> </a:t>
            </a:r>
            <a:r>
              <a:rPr lang="en-US" sz="2800" dirty="0" smtClean="0">
                <a:latin typeface="Cambria" panose="02040503050406030204" pitchFamily="18" charset="0"/>
              </a:rPr>
              <a:t>awareness</a:t>
            </a:r>
            <a:r>
              <a:rPr lang="en-US" sz="2800" b="1" dirty="0" smtClean="0">
                <a:latin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</a:rPr>
              <a:t>of LIHEAP </a:t>
            </a:r>
            <a:r>
              <a:rPr lang="en-US" sz="2800" dirty="0" smtClean="0">
                <a:latin typeface="Cambria" panose="02040503050406030204" pitchFamily="18" charset="0"/>
              </a:rPr>
              <a:t>benefits and community impact.</a:t>
            </a:r>
          </a:p>
          <a:p>
            <a:endParaRPr lang="en-US" sz="100" dirty="0">
              <a:latin typeface="Cambria" panose="02040503050406030204" pitchFamily="18" charset="0"/>
            </a:endParaRPr>
          </a:p>
          <a:p>
            <a:r>
              <a:rPr lang="en-US" sz="28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Unite</a:t>
            </a:r>
          </a:p>
          <a:p>
            <a:r>
              <a:rPr lang="en-US" sz="2800" dirty="0">
                <a:latin typeface="Cambria" panose="02040503050406030204" pitchFamily="18" charset="0"/>
              </a:rPr>
              <a:t>Bring California LIHEAP Service Providers together with one common goal.</a:t>
            </a:r>
          </a:p>
          <a:p>
            <a:endParaRPr lang="en-US" sz="800" b="1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en-US" sz="28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Call to </a:t>
            </a:r>
            <a:r>
              <a:rPr lang="en-US" sz="28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A</a:t>
            </a:r>
            <a:r>
              <a:rPr lang="en-US" sz="28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ction 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Call LIHEAP Service providers and LIHEAP applicants to action in </a:t>
            </a:r>
            <a:r>
              <a:rPr lang="en-US" sz="2800" dirty="0">
                <a:latin typeface="Cambria" panose="02040503050406030204" pitchFamily="18" charset="0"/>
              </a:rPr>
              <a:t>support of the program and in opposition to elimination or </a:t>
            </a:r>
            <a:r>
              <a:rPr lang="en-US" sz="2800" dirty="0" smtClean="0">
                <a:latin typeface="Cambria" panose="02040503050406030204" pitchFamily="18" charset="0"/>
              </a:rPr>
              <a:t>reduction of funding.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0313" y="396007"/>
            <a:ext cx="44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Campaign Strategy</a:t>
            </a:r>
            <a:endParaRPr lang="en-US" sz="28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157234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02830" y="200516"/>
            <a:ext cx="4772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Outcomes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Campaign Representation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82295" y="1626733"/>
            <a:ext cx="5213645" cy="5029200"/>
            <a:chOff x="3482295" y="1626733"/>
            <a:chExt cx="5213645" cy="50292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03" t="1043" r="24002" b="57037"/>
            <a:stretch/>
          </p:blipFill>
          <p:spPr>
            <a:xfrm>
              <a:off x="3482295" y="1626733"/>
              <a:ext cx="5213645" cy="5029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178" y="1626733"/>
              <a:ext cx="4218421" cy="491304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43" y="1387948"/>
            <a:ext cx="2692538" cy="22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1.wsimg.com/isteam/ip/65207cfb-455c-4201-b374-974944a0688f/85ab72f2-df7c-4e23-88c2-079bc56c3d42.png/:/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r="24698"/>
          <a:stretch/>
        </p:blipFill>
        <p:spPr bwMode="auto">
          <a:xfrm>
            <a:off x="602717" y="3268623"/>
            <a:ext cx="1097280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2156" y="2098380"/>
            <a:ext cx="8913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The LIHEAP Helps California campaign was powered by</a:t>
            </a:r>
          </a:p>
          <a:p>
            <a:pPr algn="ctr"/>
            <a:r>
              <a:rPr lang="en-US" sz="2400" dirty="0" smtClean="0">
                <a:latin typeface="Cambria" panose="02040503050406030204" pitchFamily="18" charset="0"/>
              </a:rPr>
              <a:t> </a:t>
            </a:r>
            <a:r>
              <a:rPr lang="en-US" sz="2400" b="1" dirty="0" smtClean="0">
                <a:latin typeface="Cambria" panose="02040503050406030204" pitchFamily="18" charset="0"/>
              </a:rPr>
              <a:t>LIHEAP Service Providers </a:t>
            </a:r>
            <a:r>
              <a:rPr lang="en-US" sz="2400" dirty="0" smtClean="0">
                <a:latin typeface="Cambria" panose="02040503050406030204" pitchFamily="18" charset="0"/>
              </a:rPr>
              <a:t>and their ability to connect with their communities (applicants, </a:t>
            </a:r>
            <a:r>
              <a:rPr lang="en-US" sz="2400" dirty="0">
                <a:latin typeface="Cambria" panose="02040503050406030204" pitchFamily="18" charset="0"/>
              </a:rPr>
              <a:t>E</a:t>
            </a:r>
            <a:r>
              <a:rPr lang="en-US" sz="2400" dirty="0" smtClean="0">
                <a:latin typeface="Cambria" panose="02040503050406030204" pitchFamily="18" charset="0"/>
              </a:rPr>
              <a:t>lected Officials, news media, etc.).</a:t>
            </a:r>
            <a:endParaRPr lang="en-US" sz="2400" dirty="0"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0313" y="396007"/>
            <a:ext cx="44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Campaign Strategy</a:t>
            </a:r>
            <a:endParaRPr lang="en-US" sz="28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313" y="32470"/>
            <a:ext cx="447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Elements of 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he Campaign: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Website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419" y="1622948"/>
            <a:ext cx="6795498" cy="4297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77834" y="5949669"/>
            <a:ext cx="708466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www.LIHEAPHelpsCalifornia.org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313" y="32470"/>
            <a:ext cx="447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Elements of 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he Campaign: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Social Media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11" y="1635099"/>
            <a:ext cx="4572000" cy="33519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1158"/>
          <a:stretch/>
        </p:blipFill>
        <p:spPr>
          <a:xfrm>
            <a:off x="6936561" y="1635099"/>
            <a:ext cx="4266478" cy="33558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145708" y="5028412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Facebook</a:t>
            </a:r>
          </a:p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@LIHEAPHelpsCalifornia</a:t>
            </a:r>
            <a:r>
              <a:rPr lang="en-US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44743" y="4997634"/>
            <a:ext cx="46501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Twitter</a:t>
            </a:r>
          </a:p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@</a:t>
            </a:r>
            <a:r>
              <a:rPr lang="en-US" sz="2000" dirty="0" err="1" smtClean="0">
                <a:latin typeface="Cambria" panose="02040503050406030204" pitchFamily="18" charset="0"/>
              </a:rPr>
              <a:t>LIHEAPHelpsCA</a:t>
            </a:r>
            <a:r>
              <a:rPr lang="en-US" sz="2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6663" y="5843996"/>
            <a:ext cx="36449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mbria" panose="02040503050406030204" pitchFamily="18" charset="0"/>
              </a:rPr>
              <a:t>#LIHEAPHelpsCalifornia</a:t>
            </a:r>
          </a:p>
          <a:p>
            <a:pPr algn="ctr"/>
            <a:r>
              <a:rPr lang="en-US" sz="2400" b="1" dirty="0" smtClean="0">
                <a:latin typeface="Cambria" panose="02040503050406030204" pitchFamily="18" charset="0"/>
              </a:rPr>
              <a:t>#</a:t>
            </a:r>
            <a:r>
              <a:rPr lang="en-US" sz="2400" b="1" dirty="0" err="1" smtClean="0">
                <a:latin typeface="Cambria" panose="02040503050406030204" pitchFamily="18" charset="0"/>
              </a:rPr>
              <a:t>SaveLIHEAP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02" y="2150185"/>
            <a:ext cx="2349916" cy="36455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94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313" y="32470"/>
            <a:ext cx="447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Elements of 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he Campaign:</a:t>
            </a: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VoterVoice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788404" y="1637756"/>
            <a:ext cx="1832632" cy="4937760"/>
            <a:chOff x="6788404" y="1637756"/>
            <a:chExt cx="1832632" cy="4937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8404" y="1637756"/>
              <a:ext cx="1832632" cy="493776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6917484" y="2320412"/>
              <a:ext cx="1504335" cy="452284"/>
            </a:xfrm>
            <a:prstGeom prst="rect">
              <a:avLst/>
            </a:prstGeom>
            <a:solidFill>
              <a:srgbClr val="FFFF00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34248" y="1637756"/>
            <a:ext cx="1920609" cy="4937760"/>
            <a:chOff x="8934248" y="1637756"/>
            <a:chExt cx="1920609" cy="4937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4248" y="1637756"/>
              <a:ext cx="1920609" cy="493776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9033881" y="2359740"/>
              <a:ext cx="1559674" cy="506362"/>
            </a:xfrm>
            <a:prstGeom prst="rect">
              <a:avLst/>
            </a:prstGeom>
            <a:solidFill>
              <a:srgbClr val="FFFF00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12718" y="1546316"/>
            <a:ext cx="4192337" cy="5120640"/>
            <a:chOff x="2212718" y="1546316"/>
            <a:chExt cx="4192337" cy="5120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/>
            <a:srcRect l="4680" r="6051"/>
            <a:stretch/>
          </p:blipFill>
          <p:spPr>
            <a:xfrm>
              <a:off x="2212718" y="1546316"/>
              <a:ext cx="4192337" cy="512064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5083277" y="5186515"/>
              <a:ext cx="1311945" cy="870156"/>
            </a:xfrm>
            <a:prstGeom prst="rect">
              <a:avLst/>
            </a:prstGeom>
            <a:solidFill>
              <a:srgbClr val="FFFF00">
                <a:alpha val="1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79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313" y="32470"/>
            <a:ext cx="447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Elements of 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he Campaign: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State-wide Overview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59" y="1512583"/>
            <a:ext cx="402751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27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187893"/>
            <a:ext cx="2450167" cy="10116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078" y="128900"/>
            <a:ext cx="12070080" cy="6675120"/>
          </a:xfrm>
          <a:prstGeom prst="roundRect">
            <a:avLst>
              <a:gd name="adj" fmla="val 3620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039" y="5941325"/>
            <a:ext cx="792411" cy="749808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850313" y="42302"/>
            <a:ext cx="4477610" cy="1383376"/>
          </a:xfrm>
          <a:prstGeom prst="roundRect">
            <a:avLst>
              <a:gd name="adj" fmla="val 3620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3" y="5996189"/>
            <a:ext cx="1692773" cy="640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50313" y="32470"/>
            <a:ext cx="44776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Elements of 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he Campaign: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Service Provider Fact Sheet</a:t>
            </a:r>
            <a:endParaRPr lang="en-US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4" y="1570493"/>
            <a:ext cx="3958267" cy="5120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72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179</Words>
  <Application>Microsoft Office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Showcard Gothic</vt:lpstr>
      <vt:lpstr>Times New Roman</vt:lpstr>
      <vt:lpstr>Office Theme</vt:lpstr>
      <vt:lpstr>One State’s Effort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of a State Movement</dc:title>
  <dc:creator>Lizet Moreno</dc:creator>
  <cp:lastModifiedBy>Dennis Osmer</cp:lastModifiedBy>
  <cp:revision>77</cp:revision>
  <cp:lastPrinted>2018-03-08T22:58:51Z</cp:lastPrinted>
  <dcterms:created xsi:type="dcterms:W3CDTF">2018-03-01T18:53:19Z</dcterms:created>
  <dcterms:modified xsi:type="dcterms:W3CDTF">2019-05-28T05:19:24Z</dcterms:modified>
</cp:coreProperties>
</file>