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5"/>
  </p:notesMasterIdLst>
  <p:sldIdLst>
    <p:sldId id="256" r:id="rId2"/>
    <p:sldId id="279" r:id="rId3"/>
    <p:sldId id="273" r:id="rId4"/>
    <p:sldId id="360" r:id="rId5"/>
    <p:sldId id="361" r:id="rId6"/>
    <p:sldId id="362" r:id="rId7"/>
    <p:sldId id="363" r:id="rId8"/>
    <p:sldId id="358" r:id="rId9"/>
    <p:sldId id="369" r:id="rId10"/>
    <p:sldId id="370" r:id="rId11"/>
    <p:sldId id="371" r:id="rId12"/>
    <p:sldId id="372" r:id="rId13"/>
    <p:sldId id="377" r:id="rId14"/>
    <p:sldId id="359" r:id="rId15"/>
    <p:sldId id="335" r:id="rId16"/>
    <p:sldId id="366" r:id="rId17"/>
    <p:sldId id="383" r:id="rId18"/>
    <p:sldId id="382" r:id="rId19"/>
    <p:sldId id="380" r:id="rId20"/>
    <p:sldId id="381" r:id="rId21"/>
    <p:sldId id="368" r:id="rId22"/>
    <p:sldId id="310" r:id="rId23"/>
    <p:sldId id="311" r:id="rId24"/>
  </p:sldIdLst>
  <p:sldSz cx="9144000" cy="5143500" type="screen16x9"/>
  <p:notesSz cx="7010400" cy="92964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96" userDrawn="1">
          <p15:clr>
            <a:srgbClr val="A4A3A4"/>
          </p15:clr>
        </p15:guide>
        <p15:guide id="2" pos="18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BDE8"/>
    <a:srgbClr val="545454"/>
    <a:srgbClr val="737477"/>
    <a:srgbClr val="696A6C"/>
    <a:srgbClr val="3737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355"/>
    <p:restoredTop sz="94676"/>
  </p:normalViewPr>
  <p:slideViewPr>
    <p:cSldViewPr snapToGrid="0" snapToObjects="1">
      <p:cViewPr varScale="1">
        <p:scale>
          <a:sx n="144" d="100"/>
          <a:sy n="144" d="100"/>
        </p:scale>
        <p:origin x="276" y="102"/>
      </p:cViewPr>
      <p:guideLst>
        <p:guide orient="horz" pos="1596"/>
        <p:guide pos="18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46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ws-63-nala\divisions\finance\Conferences\NUEAC\Sean%20Slides%20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National Annual WW Charge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'NACWA National WW Rate Data'!$B$8</c:f>
              <c:strCache>
                <c:ptCount val="1"/>
                <c:pt idx="0">
                  <c:v>Annual Svc Chg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'NACWA National WW Rate Data'!$A$9:$A$41</c:f>
              <c:numCache>
                <c:formatCode>General</c:formatCode>
                <c:ptCount val="33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</c:numCache>
            </c:numRef>
          </c:cat>
          <c:val>
            <c:numRef>
              <c:f>'NACWA National WW Rate Data'!$B$9:$B$41</c:f>
              <c:numCache>
                <c:formatCode>_("$"* #,##0.00_);_("$"* \(#,##0.00\);_("$"* "-"??_);_(@_)</c:formatCode>
                <c:ptCount val="33"/>
                <c:pt idx="0">
                  <c:v>102.75</c:v>
                </c:pt>
                <c:pt idx="1">
                  <c:v>109.69</c:v>
                </c:pt>
                <c:pt idx="2">
                  <c:v>115.51</c:v>
                </c:pt>
                <c:pt idx="3">
                  <c:v>123.17</c:v>
                </c:pt>
                <c:pt idx="4">
                  <c:v>133.65</c:v>
                </c:pt>
                <c:pt idx="5">
                  <c:v>144.84</c:v>
                </c:pt>
                <c:pt idx="6">
                  <c:v>157.88</c:v>
                </c:pt>
                <c:pt idx="7">
                  <c:v>171.33</c:v>
                </c:pt>
                <c:pt idx="8">
                  <c:v>188.12</c:v>
                </c:pt>
                <c:pt idx="9">
                  <c:v>198.68</c:v>
                </c:pt>
                <c:pt idx="10">
                  <c:v>203.22</c:v>
                </c:pt>
                <c:pt idx="11">
                  <c:v>207.28</c:v>
                </c:pt>
                <c:pt idx="12">
                  <c:v>209.49</c:v>
                </c:pt>
                <c:pt idx="13">
                  <c:v>213.52</c:v>
                </c:pt>
                <c:pt idx="14">
                  <c:v>215.61</c:v>
                </c:pt>
                <c:pt idx="15">
                  <c:v>222.31</c:v>
                </c:pt>
                <c:pt idx="16">
                  <c:v>229.63</c:v>
                </c:pt>
                <c:pt idx="17">
                  <c:v>238.99</c:v>
                </c:pt>
                <c:pt idx="18">
                  <c:v>249.71</c:v>
                </c:pt>
                <c:pt idx="19">
                  <c:v>261.79000000000002</c:v>
                </c:pt>
                <c:pt idx="20">
                  <c:v>283.91000000000003</c:v>
                </c:pt>
                <c:pt idx="21">
                  <c:v>295.02999999999997</c:v>
                </c:pt>
                <c:pt idx="22">
                  <c:v>307.60000000000002</c:v>
                </c:pt>
                <c:pt idx="23">
                  <c:v>324.11</c:v>
                </c:pt>
                <c:pt idx="24">
                  <c:v>356.9</c:v>
                </c:pt>
                <c:pt idx="25">
                  <c:v>381.45</c:v>
                </c:pt>
                <c:pt idx="26">
                  <c:v>398.57</c:v>
                </c:pt>
                <c:pt idx="27">
                  <c:v>412.17</c:v>
                </c:pt>
                <c:pt idx="28">
                  <c:v>435.26</c:v>
                </c:pt>
                <c:pt idx="29">
                  <c:v>448.34</c:v>
                </c:pt>
                <c:pt idx="30">
                  <c:v>451.9</c:v>
                </c:pt>
                <c:pt idx="31">
                  <c:v>478.87</c:v>
                </c:pt>
                <c:pt idx="32">
                  <c:v>500.79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BB-44E6-9043-DBA4467441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2196144"/>
        <c:axId val="232198640"/>
      </c:barChart>
      <c:lineChart>
        <c:grouping val="standard"/>
        <c:varyColors val="0"/>
        <c:ser>
          <c:idx val="1"/>
          <c:order val="1"/>
          <c:tx>
            <c:strRef>
              <c:f>'NACWA National WW Rate Data'!$F$8</c:f>
              <c:strCache>
                <c:ptCount val="1"/>
                <c:pt idx="0">
                  <c:v>CPI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'NACWA National WW Rate Data'!$A$9:$A$41</c:f>
              <c:numCache>
                <c:formatCode>General</c:formatCode>
                <c:ptCount val="33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</c:numCache>
            </c:numRef>
          </c:cat>
          <c:val>
            <c:numRef>
              <c:f>'NACWA National WW Rate Data'!$F$9:$F$41</c:f>
              <c:numCache>
                <c:formatCode>_("$"* #,##0.0_);_("$"* \(#,##0.0\);_("$"* "-"??_);_(@_)</c:formatCode>
                <c:ptCount val="33"/>
                <c:pt idx="0">
                  <c:v>100</c:v>
                </c:pt>
                <c:pt idx="1">
                  <c:v>101.85873605947955</c:v>
                </c:pt>
                <c:pt idx="2">
                  <c:v>105.57620817843866</c:v>
                </c:pt>
                <c:pt idx="3">
                  <c:v>109.94423791821562</c:v>
                </c:pt>
                <c:pt idx="4">
                  <c:v>115.24163568773236</c:v>
                </c:pt>
                <c:pt idx="5">
                  <c:v>121.46840148698885</c:v>
                </c:pt>
                <c:pt idx="6">
                  <c:v>126.57992565055763</c:v>
                </c:pt>
                <c:pt idx="7">
                  <c:v>130.39033457249073</c:v>
                </c:pt>
                <c:pt idx="8">
                  <c:v>134.29368029739777</c:v>
                </c:pt>
                <c:pt idx="9">
                  <c:v>137.73234200743494</c:v>
                </c:pt>
                <c:pt idx="10">
                  <c:v>141.63568773234203</c:v>
                </c:pt>
                <c:pt idx="11">
                  <c:v>145.81784386617102</c:v>
                </c:pt>
                <c:pt idx="12">
                  <c:v>149.1635687732342</c:v>
                </c:pt>
                <c:pt idx="13">
                  <c:v>151.48698884758366</c:v>
                </c:pt>
                <c:pt idx="14">
                  <c:v>154.83271375464685</c:v>
                </c:pt>
                <c:pt idx="15">
                  <c:v>160.03717472118959</c:v>
                </c:pt>
                <c:pt idx="16">
                  <c:v>164.59107806691452</c:v>
                </c:pt>
                <c:pt idx="17">
                  <c:v>167.19330855018589</c:v>
                </c:pt>
                <c:pt idx="18">
                  <c:v>171.00371747211898</c:v>
                </c:pt>
                <c:pt idx="19">
                  <c:v>175.55762081784388</c:v>
                </c:pt>
                <c:pt idx="20">
                  <c:v>181.50557620817847</c:v>
                </c:pt>
                <c:pt idx="21">
                  <c:v>187.36059479553904</c:v>
                </c:pt>
                <c:pt idx="22">
                  <c:v>192.69702602230484</c:v>
                </c:pt>
                <c:pt idx="23">
                  <c:v>200.09572490706321</c:v>
                </c:pt>
                <c:pt idx="24">
                  <c:v>199.38382899628255</c:v>
                </c:pt>
                <c:pt idx="25">
                  <c:v>202.65427509293681</c:v>
                </c:pt>
                <c:pt idx="26">
                  <c:v>209.0511152416357</c:v>
                </c:pt>
                <c:pt idx="27">
                  <c:v>213.37732342007433</c:v>
                </c:pt>
                <c:pt idx="28">
                  <c:v>216.10687732342009</c:v>
                </c:pt>
                <c:pt idx="29">
                  <c:v>220.12834572490706</c:v>
                </c:pt>
                <c:pt idx="30">
                  <c:v>220.38968401486989</c:v>
                </c:pt>
                <c:pt idx="31">
                  <c:v>223.17007434944239</c:v>
                </c:pt>
                <c:pt idx="32">
                  <c:v>227.65334572490707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CBB-44E6-9043-DBA4467441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2196144"/>
        <c:axId val="232198640"/>
      </c:lineChart>
      <c:catAx>
        <c:axId val="232196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2198640"/>
        <c:crosses val="autoZero"/>
        <c:auto val="1"/>
        <c:lblAlgn val="ctr"/>
        <c:lblOffset val="100"/>
        <c:noMultiLvlLbl val="0"/>
      </c:catAx>
      <c:valAx>
        <c:axId val="232198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2196144"/>
        <c:crosses val="autoZero"/>
        <c:crossBetween val="between"/>
      </c:valAx>
      <c:spPr>
        <a:noFill/>
        <a:ln>
          <a:solidFill>
            <a:schemeClr val="accent1"/>
          </a:solidFill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24CA44F-B9CE-7140-9637-13D80CE73280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D8FC8B8-63E8-B746-B8B8-59E3823F9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191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71E1-02A8-4811-B5EC-EFBD230DB5A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893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9771"/>
            <a:fld id="{90AD6868-1254-45F5-BB74-4E24F21CBDDF}" type="slidenum">
              <a:rPr lang="en-US" smtClean="0"/>
              <a:pPr defTabSz="919771"/>
              <a:t>6</a:t>
            </a:fld>
            <a:endParaRPr lang="en-US" dirty="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320322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71E1-02A8-4811-B5EC-EFBD230DB5A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827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71E1-02A8-4811-B5EC-EFBD230DB5A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661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2"/>
            <a:ext cx="9144000" cy="5148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8650" y="3108542"/>
            <a:ext cx="6610350" cy="976395"/>
          </a:xfrm>
        </p:spPr>
        <p:txBody>
          <a:bodyPr wrap="square" anchor="t">
            <a:spAutoFit/>
          </a:bodyPr>
          <a:lstStyle>
            <a:lvl1pPr algn="l">
              <a:defRPr sz="3200" spc="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8650" y="4160217"/>
            <a:ext cx="6610350" cy="293157"/>
          </a:xfrm>
        </p:spPr>
        <p:txBody>
          <a:bodyPr wrap="square">
            <a:spAutoFit/>
          </a:bodyPr>
          <a:lstStyle>
            <a:lvl1pPr marL="0" indent="0" algn="l">
              <a:buNone/>
              <a:defRPr sz="1450" spc="300">
                <a:solidFill>
                  <a:schemeClr val="accent3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082950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Fact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3"/>
            <a:ext cx="9144000" cy="5148071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340316" y="1437202"/>
            <a:ext cx="4463369" cy="1311128"/>
          </a:xfrm>
        </p:spPr>
        <p:txBody>
          <a:bodyPr anchor="ctr">
            <a:spAutoFit/>
          </a:bodyPr>
          <a:lstStyle>
            <a:lvl1pPr algn="ctr">
              <a:defRPr sz="44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call out</a:t>
            </a:r>
            <a:br>
              <a:rPr lang="en-US" dirty="0"/>
            </a:br>
            <a:r>
              <a:rPr lang="en-US" dirty="0"/>
              <a:t>info here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7939" y="3943350"/>
            <a:ext cx="8591776" cy="242182"/>
          </a:xfrm>
        </p:spPr>
        <p:txBody>
          <a:bodyPr>
            <a:normAutofit/>
          </a:bodyPr>
          <a:lstStyle>
            <a:lvl1pPr algn="r">
              <a:defRPr sz="1400" spc="300" baseline="0">
                <a:solidFill>
                  <a:schemeClr val="bg1"/>
                </a:solidFill>
                <a:latin typeface="+mj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ADDITIONAL DESCRIPTION IF NEEDED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7938" y="4186238"/>
            <a:ext cx="8591550" cy="286232"/>
          </a:xfrm>
        </p:spPr>
        <p:txBody>
          <a:bodyPr>
            <a:spAutoFit/>
          </a:bodyPr>
          <a:lstStyle>
            <a:lvl1pPr algn="r">
              <a:defRPr sz="1400" spc="3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additional description if needed</a:t>
            </a:r>
          </a:p>
        </p:txBody>
      </p:sp>
    </p:spTree>
    <p:extLst>
      <p:ext uri="{BB962C8B-B14F-4D97-AF65-F5344CB8AC3E}">
        <p14:creationId xmlns:p14="http://schemas.microsoft.com/office/powerpoint/2010/main" val="7511868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8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Fac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"/>
            <a:ext cx="9144000" cy="5148071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78430" y="1437202"/>
            <a:ext cx="5987142" cy="1311128"/>
          </a:xfrm>
        </p:spPr>
        <p:txBody>
          <a:bodyPr wrap="square" anchor="ctr">
            <a:spAutoFit/>
          </a:bodyPr>
          <a:lstStyle>
            <a:lvl1pPr algn="ctr">
              <a:defRPr sz="4400" spc="1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call out</a:t>
            </a:r>
            <a:br>
              <a:rPr lang="en-US" dirty="0"/>
            </a:br>
            <a:r>
              <a:rPr lang="en-US" dirty="0"/>
              <a:t>info here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7939" y="3943350"/>
            <a:ext cx="8591776" cy="242182"/>
          </a:xfrm>
        </p:spPr>
        <p:txBody>
          <a:bodyPr>
            <a:normAutofit/>
          </a:bodyPr>
          <a:lstStyle>
            <a:lvl1pPr algn="r">
              <a:defRPr sz="1400" spc="300" baseline="0">
                <a:solidFill>
                  <a:schemeClr val="bg1"/>
                </a:solidFill>
                <a:latin typeface="+mj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ADDITIONAL DESCRIPTION IF NEEDED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7938" y="4186238"/>
            <a:ext cx="8591550" cy="286232"/>
          </a:xfrm>
        </p:spPr>
        <p:txBody>
          <a:bodyPr>
            <a:spAutoFit/>
          </a:bodyPr>
          <a:lstStyle>
            <a:lvl1pPr algn="r">
              <a:defRPr sz="1400" spc="3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additional description if needed</a:t>
            </a:r>
          </a:p>
        </p:txBody>
      </p:sp>
    </p:spTree>
    <p:extLst>
      <p:ext uri="{BB962C8B-B14F-4D97-AF65-F5344CB8AC3E}">
        <p14:creationId xmlns:p14="http://schemas.microsoft.com/office/powerpoint/2010/main" val="14746550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8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Fac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5"/>
            <a:ext cx="9144000" cy="5148071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78430" y="1437202"/>
            <a:ext cx="5987142" cy="1311128"/>
          </a:xfrm>
        </p:spPr>
        <p:txBody>
          <a:bodyPr wrap="square" anchor="ctr">
            <a:spAutoFit/>
          </a:bodyPr>
          <a:lstStyle>
            <a:lvl1pPr algn="ctr">
              <a:defRPr sz="4400" spc="15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call out</a:t>
            </a:r>
            <a:br>
              <a:rPr lang="en-US" dirty="0"/>
            </a:br>
            <a:r>
              <a:rPr lang="en-US" dirty="0"/>
              <a:t>info here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7939" y="3943350"/>
            <a:ext cx="8591776" cy="242182"/>
          </a:xfrm>
        </p:spPr>
        <p:txBody>
          <a:bodyPr>
            <a:normAutofit/>
          </a:bodyPr>
          <a:lstStyle>
            <a:lvl1pPr algn="r">
              <a:defRPr sz="1400" spc="300" baseline="0">
                <a:solidFill>
                  <a:schemeClr val="tx2"/>
                </a:solidFill>
                <a:latin typeface="+mj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ADDITIONAL DESCRIPTION IF NEEDED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7938" y="4186238"/>
            <a:ext cx="8591550" cy="286232"/>
          </a:xfrm>
        </p:spPr>
        <p:txBody>
          <a:bodyPr>
            <a:spAutoFit/>
          </a:bodyPr>
          <a:lstStyle>
            <a:lvl1pPr algn="r">
              <a:defRPr sz="1400" spc="3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additional description if needed</a:t>
            </a:r>
          </a:p>
        </p:txBody>
      </p:sp>
    </p:spTree>
    <p:extLst>
      <p:ext uri="{BB962C8B-B14F-4D97-AF65-F5344CB8AC3E}">
        <p14:creationId xmlns:p14="http://schemas.microsoft.com/office/powerpoint/2010/main" val="8670224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8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"/>
            <a:ext cx="9144000" cy="51480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8650" y="3108542"/>
            <a:ext cx="6610350" cy="535531"/>
          </a:xfrm>
        </p:spPr>
        <p:txBody>
          <a:bodyPr wrap="square" anchor="t">
            <a:spAutoFit/>
          </a:bodyPr>
          <a:lstStyle>
            <a:lvl1pPr algn="l">
              <a:defRPr sz="3200" spc="3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8650" y="3644073"/>
            <a:ext cx="6610350" cy="899990"/>
          </a:xfrm>
        </p:spPr>
        <p:txBody>
          <a:bodyPr wrap="square">
            <a:spAutoFit/>
          </a:bodyPr>
          <a:lstStyle>
            <a:lvl1pPr marL="0" indent="0" algn="l">
              <a:buNone/>
              <a:defRPr sz="1450" spc="300" baseline="0">
                <a:solidFill>
                  <a:schemeClr val="accent3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FOLLOW-UP CONTACT HERE</a:t>
            </a:r>
          </a:p>
          <a:p>
            <a:r>
              <a:rPr lang="en-US" dirty="0"/>
              <a:t>EMAIL@KCWATER.COM</a:t>
            </a:r>
          </a:p>
          <a:p>
            <a:r>
              <a:rPr lang="en-US" dirty="0"/>
              <a:t>816.123.4567</a:t>
            </a:r>
          </a:p>
        </p:txBody>
      </p:sp>
    </p:spTree>
    <p:extLst>
      <p:ext uri="{BB962C8B-B14F-4D97-AF65-F5344CB8AC3E}">
        <p14:creationId xmlns:p14="http://schemas.microsoft.com/office/powerpoint/2010/main" val="131988852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742950" indent="-285750">
              <a:buFont typeface="Arial"/>
              <a:buChar char="•"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80413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8" cy="51434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6576" y="2631905"/>
            <a:ext cx="4855564" cy="609951"/>
          </a:xfrm>
        </p:spPr>
        <p:txBody>
          <a:bodyPr anchor="t"/>
          <a:lstStyle>
            <a:lvl1pPr algn="l">
              <a:defRPr sz="2800" b="0" cap="none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56577" y="2210068"/>
            <a:ext cx="4855563" cy="411605"/>
          </a:xfrm>
        </p:spPr>
        <p:txBody>
          <a:bodyPr anchor="b">
            <a:normAutofit/>
          </a:bodyPr>
          <a:lstStyle>
            <a:lvl1pPr marL="0" indent="0">
              <a:buNone/>
              <a:defRPr sz="1400" cap="all" spc="300">
                <a:solidFill>
                  <a:srgbClr val="FFFFFF"/>
                </a:solidFill>
                <a:latin typeface="Calibri"/>
                <a:cs typeface="Calibri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28798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Layout -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8"/>
          </p:nvPr>
        </p:nvSpPr>
        <p:spPr>
          <a:xfrm>
            <a:off x="3048000" y="2124635"/>
            <a:ext cx="5562600" cy="2228850"/>
          </a:xfrm>
          <a:prstGeom prst="rect">
            <a:avLst/>
          </a:prstGeom>
        </p:spPr>
        <p:txBody>
          <a:bodyPr/>
          <a:lstStyle>
            <a:lvl1pPr>
              <a:lnSpc>
                <a:spcPct val="130000"/>
              </a:lnSpc>
              <a:spcBef>
                <a:spcPts val="0"/>
              </a:spcBef>
              <a:buFont typeface="Wingdings" pitchFamily="2" charset="2"/>
              <a:buChar char="§"/>
              <a:defRPr sz="1400">
                <a:latin typeface="+mj-lt"/>
              </a:defRPr>
            </a:lvl1pPr>
            <a:lvl2pPr>
              <a:lnSpc>
                <a:spcPct val="130000"/>
              </a:lnSpc>
              <a:spcBef>
                <a:spcPts val="0"/>
              </a:spcBef>
              <a:defRPr sz="1400">
                <a:latin typeface="+mj-lt"/>
              </a:defRPr>
            </a:lvl2pPr>
            <a:lvl3pPr>
              <a:lnSpc>
                <a:spcPct val="130000"/>
              </a:lnSpc>
              <a:spcBef>
                <a:spcPts val="0"/>
              </a:spcBef>
              <a:buFont typeface="Courier New" pitchFamily="49" charset="0"/>
              <a:buChar char="o"/>
              <a:defRPr sz="1400">
                <a:latin typeface="+mj-lt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7"/>
          </p:nvPr>
        </p:nvSpPr>
        <p:spPr>
          <a:xfrm>
            <a:off x="457200" y="685800"/>
            <a:ext cx="8153400" cy="1324535"/>
          </a:xfrm>
          <a:prstGeom prst="rect">
            <a:avLst/>
          </a:prstGeom>
        </p:spPr>
        <p:txBody>
          <a:bodyPr/>
          <a:lstStyle>
            <a:lvl1pPr>
              <a:lnSpc>
                <a:spcPct val="130000"/>
              </a:lnSpc>
              <a:spcBef>
                <a:spcPts val="0"/>
              </a:spcBef>
              <a:buFont typeface="Wingdings" pitchFamily="2" charset="2"/>
              <a:buChar char="§"/>
              <a:defRPr sz="1400">
                <a:latin typeface="+mj-lt"/>
              </a:defRPr>
            </a:lvl1pPr>
            <a:lvl2pPr>
              <a:lnSpc>
                <a:spcPct val="130000"/>
              </a:lnSpc>
              <a:spcBef>
                <a:spcPts val="0"/>
              </a:spcBef>
              <a:defRPr sz="1400">
                <a:latin typeface="+mj-lt"/>
              </a:defRPr>
            </a:lvl2pPr>
            <a:lvl3pPr>
              <a:lnSpc>
                <a:spcPct val="130000"/>
              </a:lnSpc>
              <a:spcBef>
                <a:spcPts val="0"/>
              </a:spcBef>
              <a:buFont typeface="Courier New" pitchFamily="49" charset="0"/>
              <a:buChar char="o"/>
              <a:defRPr sz="1400">
                <a:latin typeface="+mj-lt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Box 6"/>
          <p:cNvSpPr txBox="1"/>
          <p:nvPr userDrawn="1"/>
        </p:nvSpPr>
        <p:spPr>
          <a:xfrm>
            <a:off x="2112964" y="538163"/>
            <a:ext cx="184731" cy="3000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274320" y="228600"/>
            <a:ext cx="8229600" cy="282178"/>
          </a:xfrm>
          <a:prstGeom prst="rect">
            <a:avLst/>
          </a:prstGeom>
        </p:spPr>
        <p:txBody>
          <a:bodyPr vert="horz"/>
          <a:lstStyle>
            <a:lvl1pPr>
              <a:buNone/>
              <a:defRPr sz="2000">
                <a:solidFill>
                  <a:srgbClr val="B01D14"/>
                </a:solidFill>
                <a:latin typeface="+mn-lt"/>
              </a:defRPr>
            </a:lvl1pPr>
            <a:lvl2pPr>
              <a:defRPr sz="1200">
                <a:solidFill>
                  <a:srgbClr val="5E5C60"/>
                </a:solidFill>
                <a:latin typeface="+mj-lt"/>
              </a:defRPr>
            </a:lvl2pPr>
            <a:lvl3pPr>
              <a:defRPr sz="1200">
                <a:solidFill>
                  <a:srgbClr val="5E5C60"/>
                </a:solidFill>
                <a:latin typeface="+mj-lt"/>
              </a:defRPr>
            </a:lvl3pPr>
            <a:lvl4pPr>
              <a:defRPr sz="1200">
                <a:solidFill>
                  <a:srgbClr val="5E5C60"/>
                </a:solidFill>
                <a:latin typeface="+mj-lt"/>
              </a:defRPr>
            </a:lvl4pPr>
            <a:lvl5pPr>
              <a:defRPr sz="1200">
                <a:solidFill>
                  <a:srgbClr val="5E5C60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0576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83A35-D438-D249-BE41-1F7A9CBFD3A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25727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0"/>
            <a:ext cx="9143999" cy="4572000"/>
          </a:xfrm>
          <a:prstGeom prst="rect">
            <a:avLst/>
          </a:prstGeom>
          <a:solidFill>
            <a:srgbClr val="5454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93384"/>
            <a:ext cx="7886700" cy="341632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83A35-D438-D249-BE41-1F7A9CBFD3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996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3999" cy="4572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93384"/>
            <a:ext cx="7886700" cy="341632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83A35-D438-D249-BE41-1F7A9CBFD3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343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764784"/>
            <a:ext cx="7886700" cy="286232"/>
          </a:xfrm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73844"/>
            <a:ext cx="7886700" cy="480131"/>
          </a:xfrm>
        </p:spPr>
        <p:txBody>
          <a:bodyPr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83A35-D438-D249-BE41-1F7A9CBFD3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175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e 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764784"/>
            <a:ext cx="7886700" cy="286232"/>
          </a:xfrm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73844"/>
            <a:ext cx="7886700" cy="480131"/>
          </a:xfrm>
        </p:spPr>
        <p:txBody>
          <a:bodyPr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83A35-D438-D249-BE41-1F7A9CBFD3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65676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5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Option On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24"/>
            <a:ext cx="9143998" cy="51480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865836"/>
            <a:ext cx="7886700" cy="556021"/>
          </a:xfrm>
        </p:spPr>
        <p:txBody>
          <a:bodyPr anchor="t">
            <a:normAutofit/>
          </a:bodyPr>
          <a:lstStyle>
            <a:lvl1pPr>
              <a:defRPr sz="2800" spc="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313932"/>
          </a:xfrm>
        </p:spPr>
        <p:txBody>
          <a:bodyPr>
            <a:sp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1687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83A35-D438-D249-BE41-1F7A9CBFD3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323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028800" y="1307802"/>
            <a:ext cx="4413028" cy="3268663"/>
          </a:xfrm>
          <a:prstGeom prst="parallelogram">
            <a:avLst/>
          </a:prstGeom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defRPr sz="1400">
                <a:solidFill>
                  <a:schemeClr val="tx1"/>
                </a:solidFill>
              </a:defRPr>
            </a:lvl1pPr>
            <a:lvl2pPr algn="r">
              <a:lnSpc>
                <a:spcPct val="150000"/>
              </a:lnSpc>
              <a:defRPr sz="1400">
                <a:solidFill>
                  <a:schemeClr val="tx1"/>
                </a:solidFill>
              </a:defRPr>
            </a:lvl2pPr>
            <a:lvl3pPr algn="r">
              <a:lnSpc>
                <a:spcPct val="150000"/>
              </a:lnSpc>
              <a:defRPr sz="1400">
                <a:solidFill>
                  <a:schemeClr val="tx1"/>
                </a:solidFill>
              </a:defRPr>
            </a:lvl3pPr>
            <a:lvl4pPr algn="r">
              <a:lnSpc>
                <a:spcPct val="150000"/>
              </a:lnSpc>
              <a:defRPr sz="1400">
                <a:solidFill>
                  <a:schemeClr val="tx1"/>
                </a:solidFill>
              </a:defRPr>
            </a:lvl4pPr>
            <a:lvl5pPr algn="r">
              <a:lnSpc>
                <a:spcPct val="150000"/>
              </a:lnSpc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257073" y="-497711"/>
            <a:ext cx="4965218" cy="4965218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FF83A35-D438-D249-BE41-1F7A9CBFD3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151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6086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93384"/>
            <a:ext cx="7886700" cy="1350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3556" y="4781828"/>
            <a:ext cx="509034" cy="198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9FF83A35-D438-D249-BE41-1F7A9CBFD3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2338086" y="5416952"/>
            <a:ext cx="31451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 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19514" y="4573992"/>
            <a:ext cx="7034042" cy="4156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22" y="4692804"/>
            <a:ext cx="1145893" cy="30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898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0" r:id="rId3"/>
    <p:sldLayoutId id="2147483669" r:id="rId4"/>
    <p:sldLayoutId id="2147483679" r:id="rId5"/>
    <p:sldLayoutId id="2147483680" r:id="rId6"/>
    <p:sldLayoutId id="2147483671" r:id="rId7"/>
    <p:sldLayoutId id="2147483673" r:id="rId8"/>
    <p:sldLayoutId id="2147483664" r:id="rId9"/>
    <p:sldLayoutId id="2147483666" r:id="rId10"/>
    <p:sldLayoutId id="2147483675" r:id="rId11"/>
    <p:sldLayoutId id="2147483681" r:id="rId12"/>
    <p:sldLayoutId id="2147483678" r:id="rId13"/>
    <p:sldLayoutId id="2147483682" r:id="rId14"/>
    <p:sldLayoutId id="2147483683" r:id="rId15"/>
    <p:sldLayoutId id="2147483685" r:id="rId16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kern="1200" spc="3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Font typeface=".AppleSystemUIFont" charset="-12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Font typeface=".AppleSystemUIFont" charset="-120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Font typeface=".AppleSystemUIFont" charset="-12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Font typeface=".AppleSystemUIFont" charset="-120"/>
        <a:buChar char="-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2267391"/>
            <a:ext cx="7051032" cy="1892826"/>
          </a:xfrm>
        </p:spPr>
        <p:txBody>
          <a:bodyPr/>
          <a:lstStyle/>
          <a:p>
            <a:r>
              <a:rPr lang="en-US" sz="2800" dirty="0" smtClean="0">
                <a:latin typeface="+mn-lt"/>
              </a:rPr>
              <a:t>The Growing Need for Water Affordability Policies and Programs</a:t>
            </a: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NEUAC </a:t>
            </a:r>
            <a:r>
              <a:rPr lang="en-US" sz="2400" dirty="0" smtClean="0">
                <a:latin typeface="+mn-lt"/>
              </a:rPr>
              <a:t>2019 Conference</a:t>
            </a:r>
            <a:br>
              <a:rPr lang="en-US" sz="2400" dirty="0" smtClean="0">
                <a:latin typeface="+mn-lt"/>
              </a:rPr>
            </a:br>
            <a:r>
              <a:rPr lang="en-US" sz="1800" i="1" dirty="0" smtClean="0">
                <a:latin typeface="+mn-lt"/>
              </a:rPr>
              <a:t>Hugh Wooden, Senior Analyst, KC Water</a:t>
            </a:r>
            <a:endParaRPr lang="en-US" sz="2400" i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4306795"/>
            <a:ext cx="6610350" cy="293157"/>
          </a:xfrm>
        </p:spPr>
        <p:txBody>
          <a:bodyPr/>
          <a:lstStyle/>
          <a:p>
            <a:r>
              <a:rPr lang="en-US" dirty="0" smtClean="0"/>
              <a:t>June 4,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416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Views on Current Financial Capability Assessment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856" y="1165824"/>
            <a:ext cx="7886700" cy="3715075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MHI might be a poor indicator of economic distress bearing little relationship to poverty or other measures of economic need within a community.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MHI does not capture the impacts on the most vulnerable population of a community.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The 2% of MHI threshold only includes wastewater costs and does not take into account drinking water and </a:t>
            </a:r>
            <a:r>
              <a:rPr lang="en-US" sz="2000" dirty="0" err="1" smtClean="0"/>
              <a:t>stormwater</a:t>
            </a:r>
            <a:r>
              <a:rPr lang="en-US" sz="2000" dirty="0" smtClean="0"/>
              <a:t>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The 2% of MHI threshold provides a “snapshot” </a:t>
            </a:r>
          </a:p>
          <a:p>
            <a:pPr marL="1028700"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Does not take into account </a:t>
            </a:r>
            <a:r>
              <a:rPr lang="en-US" sz="1600" dirty="0" smtClean="0"/>
              <a:t>current and future </a:t>
            </a:r>
            <a:r>
              <a:rPr lang="en-US" sz="1600" dirty="0" smtClean="0"/>
              <a:t>trends of a community’s economic, demographic and social conditions.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251439" y="4629428"/>
            <a:ext cx="509034" cy="198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3E3E3E">
                    <a:tint val="75000"/>
                  </a:srgbClr>
                </a:solidFill>
              </a:rPr>
              <a:t>10</a:t>
            </a:r>
            <a:endParaRPr lang="en-US" dirty="0">
              <a:solidFill>
                <a:srgbClr val="3E3E3E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93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Household Affordability Methodology and FCA Framework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14937"/>
            <a:ext cx="7886700" cy="3433796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Needs to reflect all water service costs</a:t>
            </a:r>
          </a:p>
          <a:p>
            <a:pPr marL="1028700"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Wastewater, Drinking Water, </a:t>
            </a:r>
            <a:r>
              <a:rPr lang="en-US" sz="1600" dirty="0" err="1" smtClean="0"/>
              <a:t>Stormwater</a:t>
            </a:r>
            <a:endParaRPr lang="en-US" sz="1600" dirty="0" smtClean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Needs to reflect the most economically challenged households</a:t>
            </a:r>
          </a:p>
          <a:p>
            <a:pPr marL="1028700"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Lowest quintile (bottom 20%)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Needs to reflect local essential costs of living</a:t>
            </a:r>
          </a:p>
          <a:p>
            <a:pPr marL="1028700"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Account for average housing, transportation, other utilities, etc.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Data should be easily accessible</a:t>
            </a:r>
          </a:p>
          <a:p>
            <a:pPr marL="1028700"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American Community Survey</a:t>
            </a:r>
          </a:p>
          <a:p>
            <a:pPr marL="285750">
              <a:lnSpc>
                <a:spcPct val="100000"/>
              </a:lnSpc>
            </a:pPr>
            <a:endParaRPr lang="en-US" sz="20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60833" y="4648733"/>
            <a:ext cx="509034" cy="198142"/>
          </a:xfrm>
        </p:spPr>
        <p:txBody>
          <a:bodyPr/>
          <a:lstStyle/>
          <a:p>
            <a:r>
              <a:rPr lang="en-US" dirty="0" smtClean="0">
                <a:solidFill>
                  <a:srgbClr val="3E3E3E">
                    <a:tint val="75000"/>
                  </a:srgbClr>
                </a:solidFill>
              </a:rPr>
              <a:t>11</a:t>
            </a:r>
            <a:endParaRPr lang="en-US" dirty="0">
              <a:solidFill>
                <a:srgbClr val="3E3E3E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89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8233940" cy="608658"/>
          </a:xfrm>
        </p:spPr>
        <p:txBody>
          <a:bodyPr/>
          <a:lstStyle/>
          <a:p>
            <a:r>
              <a:rPr lang="en-US" b="1" dirty="0" smtClean="0"/>
              <a:t>Proposed Household Affordability Assessment Methodology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70176"/>
            <a:ext cx="7886700" cy="3433796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Household Burden Indicator (HBI) – Water service costs as a percent of the 20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percentile (lowest quintile of income, LQI) household income</a:t>
            </a:r>
          </a:p>
          <a:p>
            <a:pPr marL="1028700"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Households at or below the 20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percentile typically reflect those households that are the most economically challenged members of a community more so than MHI</a:t>
            </a:r>
          </a:p>
          <a:p>
            <a:pPr marL="1028700"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Many assistance programs have cut-offs at or near the 20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percentile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Poverty Prevalence Indicator (PPI) – Percentage of community households at or below 200% of Federal Poverty Level (FPL)</a:t>
            </a:r>
          </a:p>
          <a:p>
            <a:pPr marL="1028700"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The degree to which poverty is prevalent in the community</a:t>
            </a:r>
          </a:p>
          <a:p>
            <a:pPr marL="1028700" lvl="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60833" y="4603972"/>
            <a:ext cx="509034" cy="198142"/>
          </a:xfrm>
        </p:spPr>
        <p:txBody>
          <a:bodyPr/>
          <a:lstStyle/>
          <a:p>
            <a:r>
              <a:rPr lang="en-US" dirty="0" smtClean="0">
                <a:solidFill>
                  <a:srgbClr val="3E3E3E">
                    <a:tint val="75000"/>
                  </a:srgbClr>
                </a:solidFill>
              </a:rPr>
              <a:t>12</a:t>
            </a:r>
            <a:endParaRPr lang="en-US" dirty="0">
              <a:solidFill>
                <a:srgbClr val="3E3E3E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09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8233940" cy="608658"/>
          </a:xfrm>
        </p:spPr>
        <p:txBody>
          <a:bodyPr/>
          <a:lstStyle/>
          <a:p>
            <a:r>
              <a:rPr lang="en-US" b="1" dirty="0" smtClean="0"/>
              <a:t>Combining Household Affordability and Financial Capability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838" y="1123589"/>
            <a:ext cx="7886700" cy="3433796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The relationship between the utility’s financial forecast and the household burden illustrates how household affordability and utility financial capability are intertwined.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This relationship can serve as a better guide for communities and utilities to address economic considerations from the EPA coming from Clean Water Act and Safe Drinking Water Act requirements. 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260833" y="4603972"/>
            <a:ext cx="509034" cy="198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3E3E3E">
                    <a:tint val="75000"/>
                  </a:srgbClr>
                </a:solidFill>
              </a:rPr>
              <a:t>13</a:t>
            </a:r>
            <a:endParaRPr lang="en-US" dirty="0">
              <a:solidFill>
                <a:srgbClr val="3E3E3E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80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6576" y="2376129"/>
            <a:ext cx="5783502" cy="609951"/>
          </a:xfrm>
        </p:spPr>
        <p:txBody>
          <a:bodyPr/>
          <a:lstStyle/>
          <a:p>
            <a:r>
              <a:rPr lang="en-US" dirty="0" smtClean="0"/>
              <a:t>Realizing Water Affordability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20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8067742" cy="608658"/>
          </a:xfrm>
        </p:spPr>
        <p:txBody>
          <a:bodyPr/>
          <a:lstStyle/>
          <a:p>
            <a:r>
              <a:rPr lang="en-US" b="1" dirty="0" smtClean="0"/>
              <a:t>Water Utility Assistance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792981"/>
            <a:ext cx="7886700" cy="3715075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b="1" u="sng" dirty="0" smtClean="0"/>
              <a:t>Bill Discount </a:t>
            </a:r>
            <a:r>
              <a:rPr lang="en-US" sz="1600" dirty="0" smtClean="0"/>
              <a:t>– A reduction in the customer’s bill that can be applied to any aspect of the bill (e.g. fixed service charge, volume charge, </a:t>
            </a:r>
            <a:r>
              <a:rPr lang="en-US" sz="1600" dirty="0" err="1" smtClean="0"/>
              <a:t>etc</a:t>
            </a:r>
            <a:r>
              <a:rPr lang="en-US" sz="1600" dirty="0" smtClean="0"/>
              <a:t>)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b="1" u="sng" dirty="0" smtClean="0">
                <a:solidFill>
                  <a:schemeClr val="tx2"/>
                </a:solidFill>
              </a:rPr>
              <a:t>Flexible Terms </a:t>
            </a:r>
            <a:r>
              <a:rPr lang="en-US" sz="1600" dirty="0" smtClean="0">
                <a:solidFill>
                  <a:schemeClr val="tx2"/>
                </a:solidFill>
              </a:rPr>
              <a:t>– Establishing payment plans for future payments.  This can be done through bill timing adjustment, level payment plans, forgiveness of past due amounts.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b="1" u="sng" dirty="0" smtClean="0"/>
              <a:t>Lifeline Rate </a:t>
            </a:r>
            <a:r>
              <a:rPr lang="en-US" sz="1600" dirty="0" smtClean="0"/>
              <a:t>– Customers pay a subsidized rate for a fixed amount of water, which is expected to cover a customer’s basic water needs.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b="1" u="sng" dirty="0" smtClean="0">
                <a:solidFill>
                  <a:schemeClr val="tx2"/>
                </a:solidFill>
              </a:rPr>
              <a:t>Temporary Assistance </a:t>
            </a:r>
            <a:r>
              <a:rPr lang="en-US" sz="1600" dirty="0" smtClean="0">
                <a:solidFill>
                  <a:schemeClr val="tx2"/>
                </a:solidFill>
              </a:rPr>
              <a:t>– Utilities offering short-term or one-time assistance to prevent disconnection of service for households facing unexpected hardship.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b="1" u="sng" dirty="0" smtClean="0"/>
              <a:t>Water Efficiency </a:t>
            </a:r>
            <a:r>
              <a:rPr lang="en-US" sz="1600" dirty="0" smtClean="0"/>
              <a:t>– Utilities provide financial assistance for leak repairs or offer rebates for certified fixtures, toilets, and other low flow appliances.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i="1" dirty="0" smtClean="0">
                <a:solidFill>
                  <a:schemeClr val="tx2"/>
                </a:solidFill>
              </a:rPr>
              <a:t>Kansas City offers customers a lifeline rate, payment arrangements and temporary financial assistance.  We are looking into establishing a water efficiency program as well.</a:t>
            </a:r>
            <a:endParaRPr lang="en-US" sz="1100" i="1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E3E3E">
                    <a:tint val="75000"/>
                  </a:srgbClr>
                </a:solidFill>
              </a:rPr>
              <a:t>15</a:t>
            </a:r>
            <a:endParaRPr lang="en-US" dirty="0">
              <a:solidFill>
                <a:srgbClr val="3E3E3E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65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04769"/>
            <a:ext cx="7886700" cy="608658"/>
          </a:xfrm>
        </p:spPr>
        <p:txBody>
          <a:bodyPr/>
          <a:lstStyle/>
          <a:p>
            <a:r>
              <a:rPr lang="en-US" b="1" dirty="0" smtClean="0"/>
              <a:t>Affordability through Rate Design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729036"/>
            <a:ext cx="7886700" cy="3528525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Cost of </a:t>
            </a:r>
            <a:r>
              <a:rPr lang="en-US" sz="2400" dirty="0" smtClean="0"/>
              <a:t>Service</a:t>
            </a:r>
          </a:p>
          <a:p>
            <a:pPr marL="1028700"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Revenue Requirements – How much revenue is required to operate the utility?</a:t>
            </a:r>
          </a:p>
          <a:p>
            <a:pPr marL="1028700"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Allocation </a:t>
            </a:r>
            <a:r>
              <a:rPr lang="en-US" sz="2000" dirty="0"/>
              <a:t>of </a:t>
            </a:r>
            <a:r>
              <a:rPr lang="en-US" sz="2000" dirty="0" smtClean="0"/>
              <a:t>Costs – How will costs by allocated to different functional components and to different customer classes (residential, commercial, inside city, outside city, </a:t>
            </a:r>
            <a:r>
              <a:rPr lang="en-US" sz="2000" dirty="0" err="1" smtClean="0"/>
              <a:t>etc</a:t>
            </a:r>
            <a:r>
              <a:rPr lang="en-US" sz="2000" dirty="0" smtClean="0"/>
              <a:t>)?</a:t>
            </a:r>
            <a:endParaRPr lang="en-US" sz="2000" dirty="0"/>
          </a:p>
          <a:p>
            <a:pPr marL="1028700"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Rate </a:t>
            </a:r>
            <a:r>
              <a:rPr lang="en-US" sz="2000" dirty="0" smtClean="0"/>
              <a:t>Design – How will the rate structure support the revenue requirements?  How are rates designed for each customer class to achieve the revenue requirements?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C3B2BFC4-7844-2A4F-A8F7-D589D291ABB7}" type="slidenum">
              <a:rPr lang="en-US" smtClean="0">
                <a:solidFill>
                  <a:srgbClr val="3E3E3E">
                    <a:tint val="75000"/>
                  </a:srgbClr>
                </a:solidFill>
              </a:rPr>
              <a:pPr/>
              <a:t>16</a:t>
            </a:fld>
            <a:endParaRPr lang="en-US">
              <a:solidFill>
                <a:srgbClr val="3E3E3E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82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0378"/>
            <a:ext cx="7886700" cy="608658"/>
          </a:xfrm>
        </p:spPr>
        <p:txBody>
          <a:bodyPr/>
          <a:lstStyle/>
          <a:p>
            <a:r>
              <a:rPr lang="en-US" b="1" dirty="0" smtClean="0"/>
              <a:t>Cost Allocation / Rate </a:t>
            </a:r>
            <a:r>
              <a:rPr lang="en-US" b="1" dirty="0" smtClean="0"/>
              <a:t>Design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729036"/>
            <a:ext cx="7886700" cy="3528525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Make Customer Assistance part of Revenue Requirements for the Utility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Bill Discounts through Cost Allocation:</a:t>
            </a:r>
            <a:endParaRPr lang="en-US" sz="2400" dirty="0" smtClean="0"/>
          </a:p>
          <a:p>
            <a:pPr marL="1028700"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Allocation </a:t>
            </a:r>
            <a:r>
              <a:rPr lang="en-US" sz="2000" dirty="0" smtClean="0"/>
              <a:t>of Peak Capacity factors by Customer Class</a:t>
            </a:r>
          </a:p>
          <a:p>
            <a:pPr marL="1143000" lvl="2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</a:rPr>
              <a:t>Shift more of the extra capacity costs to non-residential customer </a:t>
            </a:r>
            <a:r>
              <a:rPr lang="en-US" sz="1600" dirty="0" smtClean="0">
                <a:solidFill>
                  <a:schemeClr val="tx2"/>
                </a:solidFill>
              </a:rPr>
              <a:t>classes</a:t>
            </a:r>
            <a:endParaRPr lang="en-US" sz="1800" dirty="0" smtClean="0">
              <a:solidFill>
                <a:schemeClr val="tx2"/>
              </a:solidFill>
            </a:endParaRPr>
          </a:p>
          <a:p>
            <a:pPr marL="1028700"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Allocation of some Demand Costs into Commodity Costs</a:t>
            </a:r>
          </a:p>
          <a:p>
            <a:pPr marL="1143000" lvl="2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</a:rPr>
              <a:t>Move </a:t>
            </a:r>
            <a:r>
              <a:rPr lang="en-US" sz="1600" dirty="0" smtClean="0">
                <a:solidFill>
                  <a:schemeClr val="tx2"/>
                </a:solidFill>
              </a:rPr>
              <a:t>more O&amp;M expense away from residential customer class</a:t>
            </a:r>
          </a:p>
          <a:p>
            <a:pPr marL="1028700"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Identify ancillary funds outside of the rate design through penalties, late fees and interest from income</a:t>
            </a:r>
            <a:endParaRPr lang="en-US" sz="2000" dirty="0" smtClean="0"/>
          </a:p>
          <a:p>
            <a:pPr marL="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C3B2BFC4-7844-2A4F-A8F7-D589D291ABB7}" type="slidenum">
              <a:rPr lang="en-US" smtClean="0">
                <a:solidFill>
                  <a:srgbClr val="3E3E3E">
                    <a:tint val="75000"/>
                  </a:srgbClr>
                </a:solidFill>
              </a:rPr>
              <a:pPr/>
              <a:t>17</a:t>
            </a:fld>
            <a:endParaRPr lang="en-US">
              <a:solidFill>
                <a:srgbClr val="3E3E3E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75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0378"/>
            <a:ext cx="7886700" cy="608658"/>
          </a:xfrm>
        </p:spPr>
        <p:txBody>
          <a:bodyPr/>
          <a:lstStyle/>
          <a:p>
            <a:r>
              <a:rPr lang="en-US" b="1" dirty="0" smtClean="0"/>
              <a:t>Cost of Service Methods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729036"/>
            <a:ext cx="8005141" cy="3528525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Base Extra Capacity Method</a:t>
            </a:r>
          </a:p>
          <a:p>
            <a:pPr marL="1028700"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Base Costs, Extra Capacity Costs, Customer Costs and Fire Protection Costs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Commodity Demand Method</a:t>
            </a:r>
          </a:p>
          <a:p>
            <a:pPr marL="1028700"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Commodity Costs, Demand Costs, Customer Costs and Fire Protection Costs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Both methods recognize the varying costs related to rate of use and peak demand.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C3B2BFC4-7844-2A4F-A8F7-D589D291ABB7}" type="slidenum">
              <a:rPr lang="en-US" smtClean="0">
                <a:solidFill>
                  <a:srgbClr val="3E3E3E">
                    <a:tint val="75000"/>
                  </a:srgbClr>
                </a:solidFill>
              </a:rPr>
              <a:pPr/>
              <a:t>18</a:t>
            </a:fld>
            <a:endParaRPr lang="en-US">
              <a:solidFill>
                <a:srgbClr val="3E3E3E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05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8067742" cy="608658"/>
          </a:xfrm>
        </p:spPr>
        <p:txBody>
          <a:bodyPr/>
          <a:lstStyle/>
          <a:p>
            <a:r>
              <a:rPr lang="en-US" b="1" dirty="0" smtClean="0"/>
              <a:t>Customer Assistance Examples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792981"/>
            <a:ext cx="7886700" cy="3715075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b="1" u="sng" dirty="0" smtClean="0"/>
              <a:t>Philadelphia </a:t>
            </a:r>
            <a:r>
              <a:rPr lang="en-US" sz="1600" dirty="0" smtClean="0"/>
              <a:t>– For household incomes at or below 150% of the federal poverty level, households will pay a set percentage (2% to 4%) of their monthly income towards their water bill.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b="1" u="sng" dirty="0" smtClean="0">
                <a:solidFill>
                  <a:schemeClr val="tx2"/>
                </a:solidFill>
              </a:rPr>
              <a:t>Baltimore </a:t>
            </a:r>
            <a:r>
              <a:rPr lang="en-US" sz="1600" dirty="0" smtClean="0">
                <a:solidFill>
                  <a:schemeClr val="tx2"/>
                </a:solidFill>
              </a:rPr>
              <a:t>– For household income at or below 175% of the federal poverty level.  Only available to property owners.  Annual assistance up to $236.  However, recent legislation has been introduced to go to an income based billing program similar </a:t>
            </a:r>
            <a:r>
              <a:rPr lang="en-US" sz="1600" dirty="0" smtClean="0"/>
              <a:t>to Philadelphia that would also cover renters.</a:t>
            </a:r>
            <a:endParaRPr lang="en-US" sz="1600" dirty="0" smtClean="0">
              <a:solidFill>
                <a:schemeClr val="tx2"/>
              </a:solidFill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b="1" u="sng" dirty="0" smtClean="0"/>
              <a:t>Detroit </a:t>
            </a:r>
            <a:r>
              <a:rPr lang="en-US" sz="1600" dirty="0" smtClean="0"/>
              <a:t>– For household income at or below 150% of the federal poverty level. $25 monthly credit toward current bills with any arrears suspended for 12 to 24 months. Customers who successfully make their monthly payments for one year receive $700 credit toward deferred arrears.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i="1" dirty="0" smtClean="0">
                <a:solidFill>
                  <a:schemeClr val="tx2"/>
                </a:solidFill>
              </a:rPr>
              <a:t>Kansas City offers customers a lifeline rate, payment arrangements and temporary financial assistance.  We are looking into establishing a water efficiency program as well.</a:t>
            </a:r>
            <a:endParaRPr lang="en-US" sz="1100" i="1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C3B2BFC4-7844-2A4F-A8F7-D589D291ABB7}" type="slidenum">
              <a:rPr lang="en-US" smtClean="0">
                <a:solidFill>
                  <a:srgbClr val="3E3E3E">
                    <a:tint val="75000"/>
                  </a:srgbClr>
                </a:solidFill>
              </a:rPr>
              <a:pPr/>
              <a:t>19</a:t>
            </a:fld>
            <a:endParaRPr lang="en-US">
              <a:solidFill>
                <a:srgbClr val="3E3E3E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73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7"/>
          </p:nvPr>
        </p:nvSpPr>
        <p:spPr>
          <a:xfrm>
            <a:off x="304799" y="792307"/>
            <a:ext cx="8382000" cy="368377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Growing need for water affordability policies and programs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Summarize current policy discussions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Demonstrate how water affordability can be </a:t>
            </a:r>
            <a:r>
              <a:rPr lang="en-US" sz="2000" dirty="0" smtClean="0">
                <a:latin typeface="+mn-lt"/>
              </a:rPr>
              <a:t>realized:</a:t>
            </a:r>
            <a:endParaRPr lang="en-US" sz="2000" dirty="0" smtClean="0">
              <a:latin typeface="+mn-lt"/>
            </a:endParaRPr>
          </a:p>
          <a:p>
            <a:pPr marL="80010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Through rate design</a:t>
            </a:r>
          </a:p>
          <a:p>
            <a:pPr marL="80010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Through establishing an assistance fund</a:t>
            </a:r>
          </a:p>
          <a:p>
            <a:pPr marL="80010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Through 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partnerships</a:t>
            </a:r>
          </a:p>
          <a:p>
            <a:pPr marL="80010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Through management practices</a:t>
            </a:r>
            <a:endParaRPr lang="en-US" sz="2000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1" y="205978"/>
            <a:ext cx="8229599" cy="423059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Agenda</a:t>
            </a:r>
            <a:endParaRPr lang="en-US" b="1" dirty="0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8353556" y="4781828"/>
            <a:ext cx="509034" cy="198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3E3E3E">
                    <a:tint val="75000"/>
                  </a:srgb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301256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856" y="153869"/>
            <a:ext cx="7886700" cy="608658"/>
          </a:xfrm>
        </p:spPr>
        <p:txBody>
          <a:bodyPr/>
          <a:lstStyle/>
          <a:p>
            <a:r>
              <a:rPr lang="en-US" b="1" dirty="0" smtClean="0"/>
              <a:t>Affordability through Partnerships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856" y="662609"/>
            <a:ext cx="7886700" cy="3704649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Engage Ratepayers</a:t>
            </a:r>
          </a:p>
          <a:p>
            <a:pPr marL="80010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In KC, Mayoral appointed Citizens Task Force to develop affordability solutions</a:t>
            </a:r>
          </a:p>
          <a:p>
            <a:pPr marL="80010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Advisory Board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Educate Lawmakers</a:t>
            </a:r>
          </a:p>
          <a:p>
            <a:pPr marL="80010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Make the CSO issue a priority on the legislative agenda</a:t>
            </a:r>
          </a:p>
          <a:p>
            <a:pPr marL="80010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Push for bill sponsorship of water ratepayer assistance programs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Work closely with your local EPA regulators</a:t>
            </a:r>
          </a:p>
          <a:p>
            <a:pPr marL="80010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Educate regulators on the affordability issues</a:t>
            </a:r>
          </a:p>
          <a:p>
            <a:pPr marL="80010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Regulators are ratepayers too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Pro-actively shape the story with Local Media</a:t>
            </a:r>
          </a:p>
          <a:p>
            <a:pPr marL="80010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Benefits derived from CSO spending</a:t>
            </a:r>
          </a:p>
          <a:p>
            <a:pPr marL="571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Utilize Industry Associations (AWWA, NACWA, WEF)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C3B2BFC4-7844-2A4F-A8F7-D589D291ABB7}" type="slidenum">
              <a:rPr lang="en-US" smtClean="0">
                <a:solidFill>
                  <a:srgbClr val="3E3E3E">
                    <a:tint val="75000"/>
                  </a:srgbClr>
                </a:solidFill>
              </a:rPr>
              <a:pPr/>
              <a:t>20</a:t>
            </a:fld>
            <a:endParaRPr lang="en-US">
              <a:solidFill>
                <a:srgbClr val="3E3E3E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02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Affordability through </a:t>
            </a:r>
            <a:r>
              <a:rPr lang="en-US" b="1" dirty="0" smtClean="0"/>
              <a:t>Management </a:t>
            </a:r>
            <a:r>
              <a:rPr lang="en-US" b="1" dirty="0" smtClean="0"/>
              <a:t>Practices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551" y="1224232"/>
            <a:ext cx="7886700" cy="3240775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Responsible Financial Management</a:t>
            </a:r>
          </a:p>
          <a:p>
            <a:pPr marL="80010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Monitor credit metrics</a:t>
            </a:r>
          </a:p>
          <a:p>
            <a:pPr marL="80010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Managing customer bad debt and collections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Prioritize projects within your Capital Plan (CIP)</a:t>
            </a:r>
          </a:p>
          <a:p>
            <a:pPr marL="80010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Coordination between Engineering and Finance organizations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Utilize Federal and State Subsidized Financing when available</a:t>
            </a:r>
          </a:p>
          <a:p>
            <a:pPr marL="80010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WIFIA</a:t>
            </a:r>
          </a:p>
          <a:p>
            <a:pPr marL="80010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SRF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Modification of Consent </a:t>
            </a:r>
            <a:r>
              <a:rPr lang="en-US" sz="2000" dirty="0" smtClean="0"/>
              <a:t>Decrees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C3B2BFC4-7844-2A4F-A8F7-D589D291ABB7}" type="slidenum">
              <a:rPr lang="en-US" smtClean="0">
                <a:solidFill>
                  <a:srgbClr val="3E3E3E">
                    <a:tint val="75000"/>
                  </a:srgbClr>
                </a:solidFill>
              </a:rPr>
              <a:pPr/>
              <a:t>21</a:t>
            </a:fld>
            <a:endParaRPr lang="en-US">
              <a:solidFill>
                <a:srgbClr val="3E3E3E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18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3814598"/>
            <a:ext cx="6610350" cy="535531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82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3224292"/>
            <a:ext cx="6610350" cy="535531"/>
          </a:xfrm>
        </p:spPr>
        <p:txBody>
          <a:bodyPr/>
          <a:lstStyle/>
          <a:p>
            <a:r>
              <a:rPr lang="en-US" dirty="0" smtClean="0"/>
              <a:t>THANK YOU.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3759823"/>
            <a:ext cx="6610350" cy="899990"/>
          </a:xfrm>
        </p:spPr>
        <p:txBody>
          <a:bodyPr/>
          <a:lstStyle/>
          <a:p>
            <a:r>
              <a:rPr lang="en-US" dirty="0" smtClean="0"/>
              <a:t>Hugh Wooden</a:t>
            </a:r>
          </a:p>
          <a:p>
            <a:r>
              <a:rPr lang="en-US" dirty="0" smtClean="0"/>
              <a:t>Hugh.Wooden@kcmo.org</a:t>
            </a:r>
          </a:p>
          <a:p>
            <a:r>
              <a:rPr lang="en-US" dirty="0" smtClean="0"/>
              <a:t>816.513.0294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23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6576" y="2376129"/>
            <a:ext cx="5783502" cy="609951"/>
          </a:xfrm>
        </p:spPr>
        <p:txBody>
          <a:bodyPr/>
          <a:lstStyle/>
          <a:p>
            <a:r>
              <a:rPr lang="en-US" dirty="0" smtClean="0"/>
              <a:t>Median Household Income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62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156" y="161309"/>
            <a:ext cx="7886700" cy="608658"/>
          </a:xfrm>
        </p:spPr>
        <p:txBody>
          <a:bodyPr/>
          <a:lstStyle/>
          <a:p>
            <a:r>
              <a:rPr lang="en-US" b="1" dirty="0" smtClean="0"/>
              <a:t>Median Household Income: U.S.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1896" y="1067865"/>
            <a:ext cx="2920245" cy="1777645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U.S. Annual MHI Growth since 2009 = 1.44% per year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200" i="1" dirty="0" smtClean="0"/>
              <a:t>Source: American Community Survey, Table S1903, 5-year estimates.</a:t>
            </a:r>
            <a:endParaRPr lang="en-US" sz="1000" i="1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C3B2BFC4-7844-2A4F-A8F7-D589D291ABB7}" type="slidenum">
              <a:rPr lang="en-US" smtClean="0">
                <a:solidFill>
                  <a:srgbClr val="3E3E3E">
                    <a:tint val="75000"/>
                  </a:srgbClr>
                </a:solidFill>
              </a:rPr>
              <a:pPr/>
              <a:t>4</a:t>
            </a:fld>
            <a:endParaRPr lang="en-US" dirty="0">
              <a:solidFill>
                <a:srgbClr val="3E3E3E">
                  <a:tint val="75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155" y="769967"/>
            <a:ext cx="5465219" cy="353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96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1309"/>
            <a:ext cx="7886700" cy="608658"/>
          </a:xfrm>
        </p:spPr>
        <p:txBody>
          <a:bodyPr/>
          <a:lstStyle/>
          <a:p>
            <a:r>
              <a:rPr lang="en-US" b="1" dirty="0" smtClean="0"/>
              <a:t>Median Household Income:</a:t>
            </a:r>
            <a:br>
              <a:rPr lang="en-US" b="1" dirty="0" smtClean="0"/>
            </a:br>
            <a:r>
              <a:rPr lang="en-US" b="1" dirty="0" smtClean="0"/>
              <a:t>U.S. and Kansas City, MO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1896" y="1067865"/>
            <a:ext cx="2920245" cy="1777645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U.S. Annual MHI Growth since 2009 = 1.44% per year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</a:rPr>
              <a:t>KCMO Annual MHI Growth since 2009 = 1.52% per year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EPA Historical (1990’s) Wastewater Affordability of 2% of MHI</a:t>
            </a:r>
            <a:endParaRPr lang="en-US" sz="1600" dirty="0" smtClean="0">
              <a:solidFill>
                <a:schemeClr val="tx2"/>
              </a:solidFill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200" i="1" dirty="0" smtClean="0"/>
              <a:t>Source: American Community Survey, Table S1903, 5-year estimates.</a:t>
            </a:r>
            <a:endParaRPr lang="en-US" sz="1000" i="1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C3B2BFC4-7844-2A4F-A8F7-D589D291ABB7}" type="slidenum">
              <a:rPr lang="en-US" smtClean="0">
                <a:solidFill>
                  <a:srgbClr val="3E3E3E">
                    <a:tint val="75000"/>
                  </a:srgbClr>
                </a:solidFill>
              </a:rPr>
              <a:pPr/>
              <a:t>5</a:t>
            </a:fld>
            <a:endParaRPr lang="en-US" dirty="0">
              <a:solidFill>
                <a:srgbClr val="3E3E3E">
                  <a:tint val="75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02" y="1022354"/>
            <a:ext cx="5377694" cy="347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76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304799" y="943181"/>
            <a:ext cx="4178868" cy="3561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/>
          <a:lstStyle/>
          <a:p>
            <a:pPr lvl="1" indent="-342900" defTabSz="457200" eaLnBrk="0" hangingPunct="0">
              <a:lnSpc>
                <a:spcPct val="11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2"/>
                </a:solidFill>
              </a:rPr>
              <a:t>Not one size fits all</a:t>
            </a:r>
          </a:p>
          <a:p>
            <a:pPr lvl="2" indent="-342900" defTabSz="457200" eaLnBrk="0" hangingPunct="0">
              <a:lnSpc>
                <a:spcPct val="11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2"/>
                </a:solidFill>
              </a:rPr>
              <a:t>Density of Population</a:t>
            </a:r>
          </a:p>
          <a:p>
            <a:pPr lvl="2" indent="-342900" defTabSz="457200" eaLnBrk="0" hangingPunct="0">
              <a:lnSpc>
                <a:spcPct val="11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2"/>
                </a:solidFill>
              </a:rPr>
              <a:t>Quality of Water Supply</a:t>
            </a:r>
          </a:p>
          <a:p>
            <a:pPr lvl="2" indent="-342900" defTabSz="457200" eaLnBrk="0" hangingPunct="0">
              <a:lnSpc>
                <a:spcPct val="11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2"/>
                </a:solidFill>
              </a:rPr>
              <a:t>Water Rights</a:t>
            </a:r>
            <a:endParaRPr lang="en-US" sz="1400" dirty="0">
              <a:solidFill>
                <a:schemeClr val="tx2"/>
              </a:solidFill>
            </a:endParaRPr>
          </a:p>
          <a:p>
            <a:pPr lvl="1" indent="-342900" defTabSz="457200" eaLnBrk="0" hangingPunct="0">
              <a:lnSpc>
                <a:spcPct val="11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endParaRPr lang="en-US" sz="1600" dirty="0" smtClean="0">
              <a:solidFill>
                <a:schemeClr val="tx2"/>
              </a:solidFill>
            </a:endParaRPr>
          </a:p>
          <a:p>
            <a:pPr lvl="1" indent="-342900" defTabSz="457200" eaLnBrk="0" hangingPunct="0">
              <a:lnSpc>
                <a:spcPct val="11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schemeClr val="tx2"/>
                </a:solidFill>
              </a:rPr>
              <a:t>KC </a:t>
            </a:r>
            <a:r>
              <a:rPr lang="en-US" sz="1600" dirty="0">
                <a:solidFill>
                  <a:schemeClr val="tx2"/>
                </a:solidFill>
              </a:rPr>
              <a:t>Water services an area larger than San Francisco, Miami, Philadelphia and Boston combined (318 square miles vs 266 square miles)</a:t>
            </a:r>
          </a:p>
          <a:p>
            <a:pPr lvl="1" indent="-342900" defTabSz="457200" eaLnBrk="0" hangingPunct="0">
              <a:lnSpc>
                <a:spcPct val="11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endParaRPr lang="en-US" sz="1600" dirty="0" smtClean="0">
              <a:solidFill>
                <a:schemeClr val="tx2"/>
              </a:solidFill>
            </a:endParaRPr>
          </a:p>
          <a:p>
            <a:pPr lvl="1" indent="-342900" defTabSz="457200" eaLnBrk="0" hangingPunct="0">
              <a:lnSpc>
                <a:spcPct val="11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schemeClr val="tx2"/>
                </a:solidFill>
              </a:rPr>
              <a:t>Kansas </a:t>
            </a:r>
            <a:r>
              <a:rPr lang="en-US" sz="1600" dirty="0">
                <a:solidFill>
                  <a:schemeClr val="tx2"/>
                </a:solidFill>
              </a:rPr>
              <a:t>City’s population represents less than 14% (</a:t>
            </a:r>
            <a:r>
              <a:rPr lang="en-US" sz="1600" dirty="0" smtClean="0">
                <a:solidFill>
                  <a:schemeClr val="tx2"/>
                </a:solidFill>
              </a:rPr>
              <a:t>489,000 </a:t>
            </a:r>
            <a:r>
              <a:rPr lang="en-US" sz="1600" dirty="0">
                <a:solidFill>
                  <a:schemeClr val="tx2"/>
                </a:solidFill>
              </a:rPr>
              <a:t>vs 3.4 million) of the combined population of the 4 other cities embedded on the </a:t>
            </a:r>
            <a:r>
              <a:rPr lang="en-US" sz="1600" dirty="0" smtClean="0">
                <a:solidFill>
                  <a:schemeClr val="tx2"/>
                </a:solidFill>
              </a:rPr>
              <a:t>map</a:t>
            </a:r>
            <a:r>
              <a:rPr lang="en-US" sz="1600" dirty="0" smtClean="0">
                <a:solidFill>
                  <a:schemeClr val="tx2"/>
                </a:solidFill>
              </a:rPr>
              <a:t>.</a:t>
            </a:r>
            <a:endParaRPr lang="en-US" sz="1600" dirty="0" smtClean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19750" y="34635"/>
            <a:ext cx="3086100" cy="51435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B01D14"/>
              </a:solidFill>
              <a:effectLst/>
              <a:uLnTx/>
              <a:uFillTx/>
              <a:latin typeface="Minion Pro"/>
              <a:ea typeface="+mj-ea"/>
              <a:cs typeface="Minion Pro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68867" y="130568"/>
            <a:ext cx="8229599" cy="94067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/>
              <a:t>Large Service Area + Small Population = Higher Cost of Service relative to </a:t>
            </a:r>
            <a:r>
              <a:rPr lang="en-US" sz="2400" b="1" dirty="0" smtClean="0"/>
              <a:t>other cities</a:t>
            </a:r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6621" y="600904"/>
            <a:ext cx="3617225" cy="3907899"/>
          </a:xfrm>
          <a:prstGeom prst="rect">
            <a:avLst/>
          </a:prstGeom>
        </p:spPr>
      </p:pic>
      <p:sp>
        <p:nvSpPr>
          <p:cNvPr id="8" name="Slide Number Placeholder 3"/>
          <p:cNvSpPr txBox="1">
            <a:spLocks/>
          </p:cNvSpPr>
          <p:nvPr/>
        </p:nvSpPr>
        <p:spPr>
          <a:xfrm>
            <a:off x="8353556" y="4781828"/>
            <a:ext cx="509034" cy="198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3E3E3E">
                    <a:tint val="75000"/>
                  </a:srgbClr>
                </a:solidFill>
              </a:rPr>
              <a:t>6</a:t>
            </a:r>
            <a:endParaRPr lang="en-US" dirty="0">
              <a:solidFill>
                <a:srgbClr val="3E3E3E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5788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367" y="151565"/>
            <a:ext cx="8170052" cy="608658"/>
          </a:xfrm>
        </p:spPr>
        <p:txBody>
          <a:bodyPr/>
          <a:lstStyle/>
          <a:p>
            <a:r>
              <a:rPr lang="en-US" b="1" dirty="0" smtClean="0"/>
              <a:t>National Wastewater Rate Trends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8068" y="732270"/>
            <a:ext cx="2034521" cy="3468853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Since 1985, Wastewater rates have increased 5.1% annually on a national basis.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Since 2008, Wastewater rates have increased 6.2% annually on a national basis.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C3B2BFC4-7844-2A4F-A8F7-D589D291ABB7}" type="slidenum">
              <a:rPr lang="en-US" smtClean="0">
                <a:solidFill>
                  <a:srgbClr val="3E3E3E">
                    <a:tint val="75000"/>
                  </a:srgbClr>
                </a:solidFill>
              </a:rPr>
              <a:pPr/>
              <a:t>7</a:t>
            </a:fld>
            <a:endParaRPr lang="en-US" dirty="0">
              <a:solidFill>
                <a:srgbClr val="3E3E3E">
                  <a:tint val="75000"/>
                </a:srgb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2478" y="4383085"/>
            <a:ext cx="3465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Source: NACWA, 2017 Cost of Clean Water Index.</a:t>
            </a:r>
            <a:endParaRPr lang="en-US" sz="1100" i="1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475059" y="604382"/>
          <a:ext cx="6219883" cy="3778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912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6576" y="2484834"/>
            <a:ext cx="5783502" cy="609951"/>
          </a:xfrm>
        </p:spPr>
        <p:txBody>
          <a:bodyPr/>
          <a:lstStyle/>
          <a:p>
            <a:r>
              <a:rPr lang="en-US" dirty="0" smtClean="0"/>
              <a:t>Industry Association Input</a:t>
            </a:r>
            <a:br>
              <a:rPr lang="en-US" dirty="0" smtClean="0"/>
            </a:br>
            <a:r>
              <a:rPr lang="en-US" dirty="0" smtClean="0"/>
              <a:t>Current Policy Discussions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47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Balance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792981"/>
            <a:ext cx="7886700" cy="3715075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Utilities and Communities are faced with difficult decisions as they work to balance regulatory compliance with providing service at rates that are affordable.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AWWA, NACWA and WEF are working to develop some recommendations for the EPA </a:t>
            </a:r>
            <a:r>
              <a:rPr lang="en-US" sz="2000" dirty="0" smtClean="0"/>
              <a:t>for assessing household affordability and community financial capability to replace current guidance.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EPA’s Current Financial Capability Assessment (FCA) guidance: </a:t>
            </a:r>
          </a:p>
          <a:p>
            <a:pPr marL="1028700"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Residential Indicator (RI) – Examines financial capability in terms of impacts to households measured as average household wastewater cost as a percent of median household income (MHI) and compares it to a 2% threshold.</a:t>
            </a:r>
            <a:endParaRPr lang="en-US" sz="16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251439" y="4629428"/>
            <a:ext cx="509034" cy="198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3E3E3E">
                    <a:tint val="75000"/>
                  </a:srgbClr>
                </a:solidFill>
              </a:rPr>
              <a:t>9</a:t>
            </a:r>
            <a:endParaRPr lang="en-US" dirty="0">
              <a:solidFill>
                <a:srgbClr val="3E3E3E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47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KC WATER">
      <a:dk1>
        <a:srgbClr val="343434"/>
      </a:dk1>
      <a:lt1>
        <a:srgbClr val="FFFFFF"/>
      </a:lt1>
      <a:dk2>
        <a:srgbClr val="0073CF"/>
      </a:dk2>
      <a:lt2>
        <a:srgbClr val="EBEBEB"/>
      </a:lt2>
      <a:accent1>
        <a:srgbClr val="79BDE8"/>
      </a:accent1>
      <a:accent2>
        <a:srgbClr val="69BE28"/>
      </a:accent2>
      <a:accent3>
        <a:srgbClr val="545454"/>
      </a:accent3>
      <a:accent4>
        <a:srgbClr val="C3C3C3"/>
      </a:accent4>
      <a:accent5>
        <a:srgbClr val="9A9A9A"/>
      </a:accent5>
      <a:accent6>
        <a:srgbClr val="474747"/>
      </a:accent6>
      <a:hlink>
        <a:srgbClr val="0073CF"/>
      </a:hlink>
      <a:folHlink>
        <a:srgbClr val="0073CF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4974</TotalTime>
  <Words>1376</Words>
  <Application>Microsoft Office PowerPoint</Application>
  <PresentationFormat>On-screen Show (16:9)</PresentationFormat>
  <Paragraphs>145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.AppleSystemUIFont</vt:lpstr>
      <vt:lpstr>Arial</vt:lpstr>
      <vt:lpstr>Calibri</vt:lpstr>
      <vt:lpstr>Courier New</vt:lpstr>
      <vt:lpstr>Minion Pro</vt:lpstr>
      <vt:lpstr>Times New Roman</vt:lpstr>
      <vt:lpstr>Wingdings</vt:lpstr>
      <vt:lpstr>Office Theme</vt:lpstr>
      <vt:lpstr>The Growing Need for Water Affordability Policies and Programs  NEUAC 2019 Conference Hugh Wooden, Senior Analyst, KC Water</vt:lpstr>
      <vt:lpstr>PowerPoint Presentation</vt:lpstr>
      <vt:lpstr>Median Household Income</vt:lpstr>
      <vt:lpstr>Median Household Income: U.S.</vt:lpstr>
      <vt:lpstr>Median Household Income: U.S. and Kansas City, MO</vt:lpstr>
      <vt:lpstr>PowerPoint Presentation</vt:lpstr>
      <vt:lpstr>National Wastewater Rate Trends</vt:lpstr>
      <vt:lpstr>Industry Association Input Current Policy Discussions</vt:lpstr>
      <vt:lpstr>Balance</vt:lpstr>
      <vt:lpstr>Views on Current Financial Capability Assessment</vt:lpstr>
      <vt:lpstr>Household Affordability Methodology and FCA Framework</vt:lpstr>
      <vt:lpstr>Proposed Household Affordability Assessment Methodology</vt:lpstr>
      <vt:lpstr>Combining Household Affordability and Financial Capability</vt:lpstr>
      <vt:lpstr>Realizing Water Affordability</vt:lpstr>
      <vt:lpstr>Water Utility Assistance</vt:lpstr>
      <vt:lpstr>Affordability through Rate Design</vt:lpstr>
      <vt:lpstr>Cost Allocation / Rate Design</vt:lpstr>
      <vt:lpstr>Cost of Service Methods</vt:lpstr>
      <vt:lpstr>Customer Assistance Examples</vt:lpstr>
      <vt:lpstr>Affordability through Partnerships</vt:lpstr>
      <vt:lpstr>Affordability through Management Practices</vt:lpstr>
      <vt:lpstr>QUESTIONS?</vt:lpstr>
      <vt:lpstr>THANK YOU.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Brittnee Waters</dc:creator>
  <cp:lastModifiedBy>Wooden, William</cp:lastModifiedBy>
  <cp:revision>250</cp:revision>
  <cp:lastPrinted>2019-05-24T15:00:44Z</cp:lastPrinted>
  <dcterms:created xsi:type="dcterms:W3CDTF">2016-09-12T02:41:58Z</dcterms:created>
  <dcterms:modified xsi:type="dcterms:W3CDTF">2019-05-24T17:52:06Z</dcterms:modified>
</cp:coreProperties>
</file>