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Lst>
  <p:notesMasterIdLst>
    <p:notesMasterId r:id="rId41"/>
  </p:notesMasterIdLst>
  <p:sldIdLst>
    <p:sldId id="257" r:id="rId4"/>
    <p:sldId id="259" r:id="rId5"/>
    <p:sldId id="260" r:id="rId6"/>
    <p:sldId id="261" r:id="rId7"/>
    <p:sldId id="295" r:id="rId8"/>
    <p:sldId id="263" r:id="rId9"/>
    <p:sldId id="262" r:id="rId10"/>
    <p:sldId id="265" r:id="rId11"/>
    <p:sldId id="264" r:id="rId12"/>
    <p:sldId id="266" r:id="rId13"/>
    <p:sldId id="267" r:id="rId14"/>
    <p:sldId id="268" r:id="rId15"/>
    <p:sldId id="269" r:id="rId16"/>
    <p:sldId id="270" r:id="rId17"/>
    <p:sldId id="271" r:id="rId18"/>
    <p:sldId id="272" r:id="rId19"/>
    <p:sldId id="296" r:id="rId20"/>
    <p:sldId id="391" r:id="rId21"/>
    <p:sldId id="274" r:id="rId22"/>
    <p:sldId id="275" r:id="rId23"/>
    <p:sldId id="276" r:id="rId24"/>
    <p:sldId id="277" r:id="rId25"/>
    <p:sldId id="278" r:id="rId26"/>
    <p:sldId id="279" r:id="rId27"/>
    <p:sldId id="392" r:id="rId28"/>
    <p:sldId id="290" r:id="rId29"/>
    <p:sldId id="310" r:id="rId30"/>
    <p:sldId id="297" r:id="rId31"/>
    <p:sldId id="316" r:id="rId32"/>
    <p:sldId id="298" r:id="rId33"/>
    <p:sldId id="331" r:id="rId34"/>
    <p:sldId id="393" r:id="rId35"/>
    <p:sldId id="394" r:id="rId36"/>
    <p:sldId id="395" r:id="rId37"/>
    <p:sldId id="311" r:id="rId38"/>
    <p:sldId id="283"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4" autoAdjust="0"/>
    <p:restoredTop sz="87766" autoAdjust="0"/>
  </p:normalViewPr>
  <p:slideViewPr>
    <p:cSldViewPr>
      <p:cViewPr varScale="1">
        <p:scale>
          <a:sx n="76" d="100"/>
          <a:sy n="76" d="100"/>
        </p:scale>
        <p:origin x="1848"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0CD07-9B9C-473A-AF6B-83B3970EED9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10B9434-E915-4C0B-BDA2-F3D643427CE5}">
      <dgm:prSet phldrT="[Text]"/>
      <dgm:spPr/>
      <dgm:t>
        <a:bodyPr/>
        <a:lstStyle/>
        <a:p>
          <a:r>
            <a:rPr lang="en-US" dirty="0"/>
            <a:t>Secondary Traumatic Stress </a:t>
          </a:r>
        </a:p>
      </dgm:t>
    </dgm:pt>
    <dgm:pt modelId="{90CC6989-5A68-4053-94E1-D0A4E9A9700C}" type="parTrans" cxnId="{0747B530-5B3D-481E-81B7-E26EA9CCC138}">
      <dgm:prSet/>
      <dgm:spPr/>
      <dgm:t>
        <a:bodyPr/>
        <a:lstStyle/>
        <a:p>
          <a:endParaRPr lang="en-US"/>
        </a:p>
      </dgm:t>
    </dgm:pt>
    <dgm:pt modelId="{2BC32B8E-77A2-40D0-B091-B45BDA7F4FA8}" type="sibTrans" cxnId="{0747B530-5B3D-481E-81B7-E26EA9CCC138}">
      <dgm:prSet/>
      <dgm:spPr/>
      <dgm:t>
        <a:bodyPr/>
        <a:lstStyle/>
        <a:p>
          <a:endParaRPr lang="en-US"/>
        </a:p>
      </dgm:t>
    </dgm:pt>
    <dgm:pt modelId="{BFECD7F2-16ED-4F8A-9CAB-BD3DFBDC0CB9}">
      <dgm:prSet phldrT="[Text]"/>
      <dgm:spPr/>
      <dgm:t>
        <a:bodyPr/>
        <a:lstStyle/>
        <a:p>
          <a:r>
            <a:rPr lang="en-US" dirty="0"/>
            <a:t>Vicarious Trauma</a:t>
          </a:r>
        </a:p>
      </dgm:t>
    </dgm:pt>
    <dgm:pt modelId="{64C8E00E-9123-476D-8C7A-3028EAAF42EC}" type="parTrans" cxnId="{144871D5-9356-4F2D-9473-D6844A334769}">
      <dgm:prSet/>
      <dgm:spPr/>
      <dgm:t>
        <a:bodyPr/>
        <a:lstStyle/>
        <a:p>
          <a:endParaRPr lang="en-US"/>
        </a:p>
      </dgm:t>
    </dgm:pt>
    <dgm:pt modelId="{31B46648-9B6F-4200-97BB-067083DE85A4}" type="sibTrans" cxnId="{144871D5-9356-4F2D-9473-D6844A334769}">
      <dgm:prSet/>
      <dgm:spPr/>
      <dgm:t>
        <a:bodyPr/>
        <a:lstStyle/>
        <a:p>
          <a:endParaRPr lang="en-US"/>
        </a:p>
      </dgm:t>
    </dgm:pt>
    <dgm:pt modelId="{995206BB-63F8-4639-A43A-7FC824140585}" type="pres">
      <dgm:prSet presAssocID="{0F60CD07-9B9C-473A-AF6B-83B3970EED9D}" presName="linear" presStyleCnt="0">
        <dgm:presLayoutVars>
          <dgm:dir/>
          <dgm:animLvl val="lvl"/>
          <dgm:resizeHandles val="exact"/>
        </dgm:presLayoutVars>
      </dgm:prSet>
      <dgm:spPr/>
    </dgm:pt>
    <dgm:pt modelId="{77DACA83-C818-4544-91D4-74A2DA6D961E}" type="pres">
      <dgm:prSet presAssocID="{E10B9434-E915-4C0B-BDA2-F3D643427CE5}" presName="parentLin" presStyleCnt="0"/>
      <dgm:spPr/>
    </dgm:pt>
    <dgm:pt modelId="{A8E204A7-E6D3-4288-92C0-33690E532A79}" type="pres">
      <dgm:prSet presAssocID="{E10B9434-E915-4C0B-BDA2-F3D643427CE5}" presName="parentLeftMargin" presStyleLbl="node1" presStyleIdx="0" presStyleCnt="2"/>
      <dgm:spPr/>
    </dgm:pt>
    <dgm:pt modelId="{E50351C8-2476-475F-8CB3-5FD6EBE9CFCF}" type="pres">
      <dgm:prSet presAssocID="{E10B9434-E915-4C0B-BDA2-F3D643427CE5}" presName="parentText" presStyleLbl="node1" presStyleIdx="0" presStyleCnt="2">
        <dgm:presLayoutVars>
          <dgm:chMax val="0"/>
          <dgm:bulletEnabled val="1"/>
        </dgm:presLayoutVars>
      </dgm:prSet>
      <dgm:spPr/>
    </dgm:pt>
    <dgm:pt modelId="{FF0F1F85-75E7-413B-91C2-5FEC53627785}" type="pres">
      <dgm:prSet presAssocID="{E10B9434-E915-4C0B-BDA2-F3D643427CE5}" presName="negativeSpace" presStyleCnt="0"/>
      <dgm:spPr/>
    </dgm:pt>
    <dgm:pt modelId="{0A356DAA-FF41-4150-B4AB-A26282ECDFA2}" type="pres">
      <dgm:prSet presAssocID="{E10B9434-E915-4C0B-BDA2-F3D643427CE5}" presName="childText" presStyleLbl="conFgAcc1" presStyleIdx="0" presStyleCnt="2">
        <dgm:presLayoutVars>
          <dgm:bulletEnabled val="1"/>
        </dgm:presLayoutVars>
      </dgm:prSet>
      <dgm:spPr/>
    </dgm:pt>
    <dgm:pt modelId="{509CB4AD-2AC3-4401-96F9-B68D717E26AF}" type="pres">
      <dgm:prSet presAssocID="{2BC32B8E-77A2-40D0-B091-B45BDA7F4FA8}" presName="spaceBetweenRectangles" presStyleCnt="0"/>
      <dgm:spPr/>
    </dgm:pt>
    <dgm:pt modelId="{24796257-CDF2-4ADB-9C68-F967B4CE3746}" type="pres">
      <dgm:prSet presAssocID="{BFECD7F2-16ED-4F8A-9CAB-BD3DFBDC0CB9}" presName="parentLin" presStyleCnt="0"/>
      <dgm:spPr/>
    </dgm:pt>
    <dgm:pt modelId="{FD2AC8BC-A880-4D9E-BB79-F9E077EBEA46}" type="pres">
      <dgm:prSet presAssocID="{BFECD7F2-16ED-4F8A-9CAB-BD3DFBDC0CB9}" presName="parentLeftMargin" presStyleLbl="node1" presStyleIdx="0" presStyleCnt="2"/>
      <dgm:spPr/>
    </dgm:pt>
    <dgm:pt modelId="{3A85F8A0-2635-4320-BD5C-BA937AA69C71}" type="pres">
      <dgm:prSet presAssocID="{BFECD7F2-16ED-4F8A-9CAB-BD3DFBDC0CB9}" presName="parentText" presStyleLbl="node1" presStyleIdx="1" presStyleCnt="2">
        <dgm:presLayoutVars>
          <dgm:chMax val="0"/>
          <dgm:bulletEnabled val="1"/>
        </dgm:presLayoutVars>
      </dgm:prSet>
      <dgm:spPr/>
    </dgm:pt>
    <dgm:pt modelId="{81373CA9-B472-4724-92B5-03CB4F826305}" type="pres">
      <dgm:prSet presAssocID="{BFECD7F2-16ED-4F8A-9CAB-BD3DFBDC0CB9}" presName="negativeSpace" presStyleCnt="0"/>
      <dgm:spPr/>
    </dgm:pt>
    <dgm:pt modelId="{C35D428A-7F63-404D-B303-173033AACDC7}" type="pres">
      <dgm:prSet presAssocID="{BFECD7F2-16ED-4F8A-9CAB-BD3DFBDC0CB9}" presName="childText" presStyleLbl="conFgAcc1" presStyleIdx="1" presStyleCnt="2">
        <dgm:presLayoutVars>
          <dgm:bulletEnabled val="1"/>
        </dgm:presLayoutVars>
      </dgm:prSet>
      <dgm:spPr/>
    </dgm:pt>
  </dgm:ptLst>
  <dgm:cxnLst>
    <dgm:cxn modelId="{2246410A-470A-4E03-A5FB-BB5037A2FB1D}" type="presOf" srcId="{BFECD7F2-16ED-4F8A-9CAB-BD3DFBDC0CB9}" destId="{3A85F8A0-2635-4320-BD5C-BA937AA69C71}" srcOrd="1" destOrd="0" presId="urn:microsoft.com/office/officeart/2005/8/layout/list1"/>
    <dgm:cxn modelId="{518A3F24-1D71-4E02-B72B-B62F1B23BF09}" type="presOf" srcId="{E10B9434-E915-4C0B-BDA2-F3D643427CE5}" destId="{A8E204A7-E6D3-4288-92C0-33690E532A79}" srcOrd="0" destOrd="0" presId="urn:microsoft.com/office/officeart/2005/8/layout/list1"/>
    <dgm:cxn modelId="{0747B530-5B3D-481E-81B7-E26EA9CCC138}" srcId="{0F60CD07-9B9C-473A-AF6B-83B3970EED9D}" destId="{E10B9434-E915-4C0B-BDA2-F3D643427CE5}" srcOrd="0" destOrd="0" parTransId="{90CC6989-5A68-4053-94E1-D0A4E9A9700C}" sibTransId="{2BC32B8E-77A2-40D0-B091-B45BDA7F4FA8}"/>
    <dgm:cxn modelId="{556AC480-DC6E-4E11-BCBE-B2A3E7CD3331}" type="presOf" srcId="{0F60CD07-9B9C-473A-AF6B-83B3970EED9D}" destId="{995206BB-63F8-4639-A43A-7FC824140585}" srcOrd="0" destOrd="0" presId="urn:microsoft.com/office/officeart/2005/8/layout/list1"/>
    <dgm:cxn modelId="{26AFB88B-1BD1-4B31-8799-2990E8DE3CEF}" type="presOf" srcId="{E10B9434-E915-4C0B-BDA2-F3D643427CE5}" destId="{E50351C8-2476-475F-8CB3-5FD6EBE9CFCF}" srcOrd="1" destOrd="0" presId="urn:microsoft.com/office/officeart/2005/8/layout/list1"/>
    <dgm:cxn modelId="{144871D5-9356-4F2D-9473-D6844A334769}" srcId="{0F60CD07-9B9C-473A-AF6B-83B3970EED9D}" destId="{BFECD7F2-16ED-4F8A-9CAB-BD3DFBDC0CB9}" srcOrd="1" destOrd="0" parTransId="{64C8E00E-9123-476D-8C7A-3028EAAF42EC}" sibTransId="{31B46648-9B6F-4200-97BB-067083DE85A4}"/>
    <dgm:cxn modelId="{8C1B9CEA-85D0-4F62-B25A-CEA9BE3A494B}" type="presOf" srcId="{BFECD7F2-16ED-4F8A-9CAB-BD3DFBDC0CB9}" destId="{FD2AC8BC-A880-4D9E-BB79-F9E077EBEA46}" srcOrd="0" destOrd="0" presId="urn:microsoft.com/office/officeart/2005/8/layout/list1"/>
    <dgm:cxn modelId="{67272404-7A63-4074-8EE1-B38C13596A30}" type="presParOf" srcId="{995206BB-63F8-4639-A43A-7FC824140585}" destId="{77DACA83-C818-4544-91D4-74A2DA6D961E}" srcOrd="0" destOrd="0" presId="urn:microsoft.com/office/officeart/2005/8/layout/list1"/>
    <dgm:cxn modelId="{A9BF3ACD-F559-440C-8713-5CDC8126CE9C}" type="presParOf" srcId="{77DACA83-C818-4544-91D4-74A2DA6D961E}" destId="{A8E204A7-E6D3-4288-92C0-33690E532A79}" srcOrd="0" destOrd="0" presId="urn:microsoft.com/office/officeart/2005/8/layout/list1"/>
    <dgm:cxn modelId="{0D1C7FB5-68E6-4A8F-B466-B1D787CF660D}" type="presParOf" srcId="{77DACA83-C818-4544-91D4-74A2DA6D961E}" destId="{E50351C8-2476-475F-8CB3-5FD6EBE9CFCF}" srcOrd="1" destOrd="0" presId="urn:microsoft.com/office/officeart/2005/8/layout/list1"/>
    <dgm:cxn modelId="{9D430E6F-AEE4-4B42-8D52-05BE035C67A6}" type="presParOf" srcId="{995206BB-63F8-4639-A43A-7FC824140585}" destId="{FF0F1F85-75E7-413B-91C2-5FEC53627785}" srcOrd="1" destOrd="0" presId="urn:microsoft.com/office/officeart/2005/8/layout/list1"/>
    <dgm:cxn modelId="{A065539C-CD9C-4831-B62E-A9C6B977D9AE}" type="presParOf" srcId="{995206BB-63F8-4639-A43A-7FC824140585}" destId="{0A356DAA-FF41-4150-B4AB-A26282ECDFA2}" srcOrd="2" destOrd="0" presId="urn:microsoft.com/office/officeart/2005/8/layout/list1"/>
    <dgm:cxn modelId="{C270E982-10D6-4D8D-9073-9C391CE43B2D}" type="presParOf" srcId="{995206BB-63F8-4639-A43A-7FC824140585}" destId="{509CB4AD-2AC3-4401-96F9-B68D717E26AF}" srcOrd="3" destOrd="0" presId="urn:microsoft.com/office/officeart/2005/8/layout/list1"/>
    <dgm:cxn modelId="{69F87EF1-CC1A-41BA-A068-DD2090F84BF3}" type="presParOf" srcId="{995206BB-63F8-4639-A43A-7FC824140585}" destId="{24796257-CDF2-4ADB-9C68-F967B4CE3746}" srcOrd="4" destOrd="0" presId="urn:microsoft.com/office/officeart/2005/8/layout/list1"/>
    <dgm:cxn modelId="{2C19677B-AE8B-4628-8852-1A62378B3392}" type="presParOf" srcId="{24796257-CDF2-4ADB-9C68-F967B4CE3746}" destId="{FD2AC8BC-A880-4D9E-BB79-F9E077EBEA46}" srcOrd="0" destOrd="0" presId="urn:microsoft.com/office/officeart/2005/8/layout/list1"/>
    <dgm:cxn modelId="{659747C3-96AE-443A-BDD6-BD2107D71EED}" type="presParOf" srcId="{24796257-CDF2-4ADB-9C68-F967B4CE3746}" destId="{3A85F8A0-2635-4320-BD5C-BA937AA69C71}" srcOrd="1" destOrd="0" presId="urn:microsoft.com/office/officeart/2005/8/layout/list1"/>
    <dgm:cxn modelId="{278D5446-B973-4B01-9C35-78C718AC1286}" type="presParOf" srcId="{995206BB-63F8-4639-A43A-7FC824140585}" destId="{81373CA9-B472-4724-92B5-03CB4F826305}" srcOrd="5" destOrd="0" presId="urn:microsoft.com/office/officeart/2005/8/layout/list1"/>
    <dgm:cxn modelId="{4F5C66B6-E811-4C01-9C18-3B28AE269D62}" type="presParOf" srcId="{995206BB-63F8-4639-A43A-7FC824140585}" destId="{C35D428A-7F63-404D-B303-173033AACD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0CD07-9B9C-473A-AF6B-83B3970EED9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10B9434-E915-4C0B-BDA2-F3D643427CE5}">
      <dgm:prSet phldrT="[Text]"/>
      <dgm:spPr/>
      <dgm:t>
        <a:bodyPr/>
        <a:lstStyle/>
        <a:p>
          <a:r>
            <a:rPr lang="en-US" dirty="0"/>
            <a:t>Secondary Traumatic Stress </a:t>
          </a:r>
        </a:p>
      </dgm:t>
    </dgm:pt>
    <dgm:pt modelId="{90CC6989-5A68-4053-94E1-D0A4E9A9700C}" type="parTrans" cxnId="{0747B530-5B3D-481E-81B7-E26EA9CCC138}">
      <dgm:prSet/>
      <dgm:spPr/>
      <dgm:t>
        <a:bodyPr/>
        <a:lstStyle/>
        <a:p>
          <a:endParaRPr lang="en-US"/>
        </a:p>
      </dgm:t>
    </dgm:pt>
    <dgm:pt modelId="{2BC32B8E-77A2-40D0-B091-B45BDA7F4FA8}" type="sibTrans" cxnId="{0747B530-5B3D-481E-81B7-E26EA9CCC138}">
      <dgm:prSet/>
      <dgm:spPr/>
      <dgm:t>
        <a:bodyPr/>
        <a:lstStyle/>
        <a:p>
          <a:endParaRPr lang="en-US"/>
        </a:p>
      </dgm:t>
    </dgm:pt>
    <dgm:pt modelId="{995206BB-63F8-4639-A43A-7FC824140585}" type="pres">
      <dgm:prSet presAssocID="{0F60CD07-9B9C-473A-AF6B-83B3970EED9D}" presName="linear" presStyleCnt="0">
        <dgm:presLayoutVars>
          <dgm:dir/>
          <dgm:animLvl val="lvl"/>
          <dgm:resizeHandles val="exact"/>
        </dgm:presLayoutVars>
      </dgm:prSet>
      <dgm:spPr/>
    </dgm:pt>
    <dgm:pt modelId="{77DACA83-C818-4544-91D4-74A2DA6D961E}" type="pres">
      <dgm:prSet presAssocID="{E10B9434-E915-4C0B-BDA2-F3D643427CE5}" presName="parentLin" presStyleCnt="0"/>
      <dgm:spPr/>
    </dgm:pt>
    <dgm:pt modelId="{A8E204A7-E6D3-4288-92C0-33690E532A79}" type="pres">
      <dgm:prSet presAssocID="{E10B9434-E915-4C0B-BDA2-F3D643427CE5}" presName="parentLeftMargin" presStyleLbl="node1" presStyleIdx="0" presStyleCnt="1"/>
      <dgm:spPr/>
    </dgm:pt>
    <dgm:pt modelId="{E50351C8-2476-475F-8CB3-5FD6EBE9CFCF}" type="pres">
      <dgm:prSet presAssocID="{E10B9434-E915-4C0B-BDA2-F3D643427CE5}" presName="parentText" presStyleLbl="node1" presStyleIdx="0" presStyleCnt="1">
        <dgm:presLayoutVars>
          <dgm:chMax val="0"/>
          <dgm:bulletEnabled val="1"/>
        </dgm:presLayoutVars>
      </dgm:prSet>
      <dgm:spPr/>
    </dgm:pt>
    <dgm:pt modelId="{FF0F1F85-75E7-413B-91C2-5FEC53627785}" type="pres">
      <dgm:prSet presAssocID="{E10B9434-E915-4C0B-BDA2-F3D643427CE5}" presName="negativeSpace" presStyleCnt="0"/>
      <dgm:spPr/>
    </dgm:pt>
    <dgm:pt modelId="{0A356DAA-FF41-4150-B4AB-A26282ECDFA2}" type="pres">
      <dgm:prSet presAssocID="{E10B9434-E915-4C0B-BDA2-F3D643427CE5}" presName="childText" presStyleLbl="conFgAcc1" presStyleIdx="0" presStyleCnt="1">
        <dgm:presLayoutVars>
          <dgm:bulletEnabled val="1"/>
        </dgm:presLayoutVars>
      </dgm:prSet>
      <dgm:spPr/>
    </dgm:pt>
  </dgm:ptLst>
  <dgm:cxnLst>
    <dgm:cxn modelId="{0747B530-5B3D-481E-81B7-E26EA9CCC138}" srcId="{0F60CD07-9B9C-473A-AF6B-83B3970EED9D}" destId="{E10B9434-E915-4C0B-BDA2-F3D643427CE5}" srcOrd="0" destOrd="0" parTransId="{90CC6989-5A68-4053-94E1-D0A4E9A9700C}" sibTransId="{2BC32B8E-77A2-40D0-B091-B45BDA7F4FA8}"/>
    <dgm:cxn modelId="{1B093FBC-F17A-46A3-A735-4D6623BD75E0}" type="presOf" srcId="{0F60CD07-9B9C-473A-AF6B-83B3970EED9D}" destId="{995206BB-63F8-4639-A43A-7FC824140585}" srcOrd="0" destOrd="0" presId="urn:microsoft.com/office/officeart/2005/8/layout/list1"/>
    <dgm:cxn modelId="{A5A1F8F0-AE5F-4B64-B580-DC76E3BEF320}" type="presOf" srcId="{E10B9434-E915-4C0B-BDA2-F3D643427CE5}" destId="{A8E204A7-E6D3-4288-92C0-33690E532A79}" srcOrd="0" destOrd="0" presId="urn:microsoft.com/office/officeart/2005/8/layout/list1"/>
    <dgm:cxn modelId="{61D214FA-B153-40AD-B2B6-1B3613D508F6}" type="presOf" srcId="{E10B9434-E915-4C0B-BDA2-F3D643427CE5}" destId="{E50351C8-2476-475F-8CB3-5FD6EBE9CFCF}" srcOrd="1" destOrd="0" presId="urn:microsoft.com/office/officeart/2005/8/layout/list1"/>
    <dgm:cxn modelId="{BEBD6F5B-8E35-4ADD-8EC2-11C34C15013F}" type="presParOf" srcId="{995206BB-63F8-4639-A43A-7FC824140585}" destId="{77DACA83-C818-4544-91D4-74A2DA6D961E}" srcOrd="0" destOrd="0" presId="urn:microsoft.com/office/officeart/2005/8/layout/list1"/>
    <dgm:cxn modelId="{3CF5CA20-AD50-4B9D-B87F-88F67E5CB4C3}" type="presParOf" srcId="{77DACA83-C818-4544-91D4-74A2DA6D961E}" destId="{A8E204A7-E6D3-4288-92C0-33690E532A79}" srcOrd="0" destOrd="0" presId="urn:microsoft.com/office/officeart/2005/8/layout/list1"/>
    <dgm:cxn modelId="{51BAE7AF-E798-4525-9290-B181A7D075FD}" type="presParOf" srcId="{77DACA83-C818-4544-91D4-74A2DA6D961E}" destId="{E50351C8-2476-475F-8CB3-5FD6EBE9CFCF}" srcOrd="1" destOrd="0" presId="urn:microsoft.com/office/officeart/2005/8/layout/list1"/>
    <dgm:cxn modelId="{AA7E4792-8D7E-4859-AD0B-95E0D010936A}" type="presParOf" srcId="{995206BB-63F8-4639-A43A-7FC824140585}" destId="{FF0F1F85-75E7-413B-91C2-5FEC53627785}" srcOrd="1" destOrd="0" presId="urn:microsoft.com/office/officeart/2005/8/layout/list1"/>
    <dgm:cxn modelId="{6AA8DD3A-63D6-413C-A157-5E6FB50E848B}" type="presParOf" srcId="{995206BB-63F8-4639-A43A-7FC824140585}" destId="{0A356DAA-FF41-4150-B4AB-A26282ECDF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60CD07-9B9C-473A-AF6B-83B3970EED9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10B9434-E915-4C0B-BDA2-F3D643427CE5}">
      <dgm:prSet phldrT="[Text]"/>
      <dgm:spPr/>
      <dgm:t>
        <a:bodyPr/>
        <a:lstStyle/>
        <a:p>
          <a:r>
            <a:rPr lang="en-US" dirty="0"/>
            <a:t>Vicarious Trauma </a:t>
          </a:r>
        </a:p>
      </dgm:t>
    </dgm:pt>
    <dgm:pt modelId="{90CC6989-5A68-4053-94E1-D0A4E9A9700C}" type="parTrans" cxnId="{0747B530-5B3D-481E-81B7-E26EA9CCC138}">
      <dgm:prSet/>
      <dgm:spPr/>
      <dgm:t>
        <a:bodyPr/>
        <a:lstStyle/>
        <a:p>
          <a:endParaRPr lang="en-US"/>
        </a:p>
      </dgm:t>
    </dgm:pt>
    <dgm:pt modelId="{2BC32B8E-77A2-40D0-B091-B45BDA7F4FA8}" type="sibTrans" cxnId="{0747B530-5B3D-481E-81B7-E26EA9CCC138}">
      <dgm:prSet/>
      <dgm:spPr/>
      <dgm:t>
        <a:bodyPr/>
        <a:lstStyle/>
        <a:p>
          <a:endParaRPr lang="en-US"/>
        </a:p>
      </dgm:t>
    </dgm:pt>
    <dgm:pt modelId="{995206BB-63F8-4639-A43A-7FC824140585}" type="pres">
      <dgm:prSet presAssocID="{0F60CD07-9B9C-473A-AF6B-83B3970EED9D}" presName="linear" presStyleCnt="0">
        <dgm:presLayoutVars>
          <dgm:dir/>
          <dgm:animLvl val="lvl"/>
          <dgm:resizeHandles val="exact"/>
        </dgm:presLayoutVars>
      </dgm:prSet>
      <dgm:spPr/>
    </dgm:pt>
    <dgm:pt modelId="{77DACA83-C818-4544-91D4-74A2DA6D961E}" type="pres">
      <dgm:prSet presAssocID="{E10B9434-E915-4C0B-BDA2-F3D643427CE5}" presName="parentLin" presStyleCnt="0"/>
      <dgm:spPr/>
    </dgm:pt>
    <dgm:pt modelId="{A8E204A7-E6D3-4288-92C0-33690E532A79}" type="pres">
      <dgm:prSet presAssocID="{E10B9434-E915-4C0B-BDA2-F3D643427CE5}" presName="parentLeftMargin" presStyleLbl="node1" presStyleIdx="0" presStyleCnt="1"/>
      <dgm:spPr/>
    </dgm:pt>
    <dgm:pt modelId="{E50351C8-2476-475F-8CB3-5FD6EBE9CFCF}" type="pres">
      <dgm:prSet presAssocID="{E10B9434-E915-4C0B-BDA2-F3D643427CE5}" presName="parentText" presStyleLbl="node1" presStyleIdx="0" presStyleCnt="1">
        <dgm:presLayoutVars>
          <dgm:chMax val="0"/>
          <dgm:bulletEnabled val="1"/>
        </dgm:presLayoutVars>
      </dgm:prSet>
      <dgm:spPr/>
    </dgm:pt>
    <dgm:pt modelId="{FF0F1F85-75E7-413B-91C2-5FEC53627785}" type="pres">
      <dgm:prSet presAssocID="{E10B9434-E915-4C0B-BDA2-F3D643427CE5}" presName="negativeSpace" presStyleCnt="0"/>
      <dgm:spPr/>
    </dgm:pt>
    <dgm:pt modelId="{0A356DAA-FF41-4150-B4AB-A26282ECDFA2}" type="pres">
      <dgm:prSet presAssocID="{E10B9434-E915-4C0B-BDA2-F3D643427CE5}" presName="childText" presStyleLbl="conFgAcc1" presStyleIdx="0" presStyleCnt="1">
        <dgm:presLayoutVars>
          <dgm:bulletEnabled val="1"/>
        </dgm:presLayoutVars>
      </dgm:prSet>
      <dgm:spPr/>
    </dgm:pt>
  </dgm:ptLst>
  <dgm:cxnLst>
    <dgm:cxn modelId="{7CF10828-CA89-4814-B5F1-D76A05A0C48A}" type="presOf" srcId="{0F60CD07-9B9C-473A-AF6B-83B3970EED9D}" destId="{995206BB-63F8-4639-A43A-7FC824140585}" srcOrd="0" destOrd="0" presId="urn:microsoft.com/office/officeart/2005/8/layout/list1"/>
    <dgm:cxn modelId="{0747B530-5B3D-481E-81B7-E26EA9CCC138}" srcId="{0F60CD07-9B9C-473A-AF6B-83B3970EED9D}" destId="{E10B9434-E915-4C0B-BDA2-F3D643427CE5}" srcOrd="0" destOrd="0" parTransId="{90CC6989-5A68-4053-94E1-D0A4E9A9700C}" sibTransId="{2BC32B8E-77A2-40D0-B091-B45BDA7F4FA8}"/>
    <dgm:cxn modelId="{FD6E437B-0A9C-490E-B445-ACD6BE072989}" type="presOf" srcId="{E10B9434-E915-4C0B-BDA2-F3D643427CE5}" destId="{A8E204A7-E6D3-4288-92C0-33690E532A79}" srcOrd="0" destOrd="0" presId="urn:microsoft.com/office/officeart/2005/8/layout/list1"/>
    <dgm:cxn modelId="{0B0292BE-9B36-40A7-858F-1B99733C9CB9}" type="presOf" srcId="{E10B9434-E915-4C0B-BDA2-F3D643427CE5}" destId="{E50351C8-2476-475F-8CB3-5FD6EBE9CFCF}" srcOrd="1" destOrd="0" presId="urn:microsoft.com/office/officeart/2005/8/layout/list1"/>
    <dgm:cxn modelId="{1AAABC1A-018A-49FA-9265-727A27151F95}" type="presParOf" srcId="{995206BB-63F8-4639-A43A-7FC824140585}" destId="{77DACA83-C818-4544-91D4-74A2DA6D961E}" srcOrd="0" destOrd="0" presId="urn:microsoft.com/office/officeart/2005/8/layout/list1"/>
    <dgm:cxn modelId="{180A2053-570D-4EE1-8A01-CE49EA4DB288}" type="presParOf" srcId="{77DACA83-C818-4544-91D4-74A2DA6D961E}" destId="{A8E204A7-E6D3-4288-92C0-33690E532A79}" srcOrd="0" destOrd="0" presId="urn:microsoft.com/office/officeart/2005/8/layout/list1"/>
    <dgm:cxn modelId="{0A305913-ED11-4DD5-B854-1909A98BEB0D}" type="presParOf" srcId="{77DACA83-C818-4544-91D4-74A2DA6D961E}" destId="{E50351C8-2476-475F-8CB3-5FD6EBE9CFCF}" srcOrd="1" destOrd="0" presId="urn:microsoft.com/office/officeart/2005/8/layout/list1"/>
    <dgm:cxn modelId="{8B2AC98E-B389-4632-996C-FB7EA1C396B3}" type="presParOf" srcId="{995206BB-63F8-4639-A43A-7FC824140585}" destId="{FF0F1F85-75E7-413B-91C2-5FEC53627785}" srcOrd="1" destOrd="0" presId="urn:microsoft.com/office/officeart/2005/8/layout/list1"/>
    <dgm:cxn modelId="{F2634664-BCB0-4292-8D6A-133D245F8D04}" type="presParOf" srcId="{995206BB-63F8-4639-A43A-7FC824140585}" destId="{0A356DAA-FF41-4150-B4AB-A26282ECDF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0CD07-9B9C-473A-AF6B-83B3970EED9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10B9434-E915-4C0B-BDA2-F3D643427CE5}">
      <dgm:prSet phldrT="[Text]"/>
      <dgm:spPr/>
      <dgm:t>
        <a:bodyPr/>
        <a:lstStyle/>
        <a:p>
          <a:r>
            <a:rPr lang="en-US" dirty="0"/>
            <a:t>Secondary PTSD &amp; Vicarious Traumatization</a:t>
          </a:r>
        </a:p>
      </dgm:t>
    </dgm:pt>
    <dgm:pt modelId="{90CC6989-5A68-4053-94E1-D0A4E9A9700C}" type="parTrans" cxnId="{0747B530-5B3D-481E-81B7-E26EA9CCC138}">
      <dgm:prSet/>
      <dgm:spPr/>
      <dgm:t>
        <a:bodyPr/>
        <a:lstStyle/>
        <a:p>
          <a:endParaRPr lang="en-US"/>
        </a:p>
      </dgm:t>
    </dgm:pt>
    <dgm:pt modelId="{2BC32B8E-77A2-40D0-B091-B45BDA7F4FA8}" type="sibTrans" cxnId="{0747B530-5B3D-481E-81B7-E26EA9CCC138}">
      <dgm:prSet/>
      <dgm:spPr/>
      <dgm:t>
        <a:bodyPr/>
        <a:lstStyle/>
        <a:p>
          <a:endParaRPr lang="en-US"/>
        </a:p>
      </dgm:t>
    </dgm:pt>
    <dgm:pt modelId="{995206BB-63F8-4639-A43A-7FC824140585}" type="pres">
      <dgm:prSet presAssocID="{0F60CD07-9B9C-473A-AF6B-83B3970EED9D}" presName="linear" presStyleCnt="0">
        <dgm:presLayoutVars>
          <dgm:dir/>
          <dgm:animLvl val="lvl"/>
          <dgm:resizeHandles val="exact"/>
        </dgm:presLayoutVars>
      </dgm:prSet>
      <dgm:spPr/>
    </dgm:pt>
    <dgm:pt modelId="{77DACA83-C818-4544-91D4-74A2DA6D961E}" type="pres">
      <dgm:prSet presAssocID="{E10B9434-E915-4C0B-BDA2-F3D643427CE5}" presName="parentLin" presStyleCnt="0"/>
      <dgm:spPr/>
    </dgm:pt>
    <dgm:pt modelId="{A8E204A7-E6D3-4288-92C0-33690E532A79}" type="pres">
      <dgm:prSet presAssocID="{E10B9434-E915-4C0B-BDA2-F3D643427CE5}" presName="parentLeftMargin" presStyleLbl="node1" presStyleIdx="0" presStyleCnt="1"/>
      <dgm:spPr/>
    </dgm:pt>
    <dgm:pt modelId="{E50351C8-2476-475F-8CB3-5FD6EBE9CFCF}" type="pres">
      <dgm:prSet presAssocID="{E10B9434-E915-4C0B-BDA2-F3D643427CE5}" presName="parentText" presStyleLbl="node1" presStyleIdx="0" presStyleCnt="1" custLinFactNeighborX="-23807" custLinFactNeighborY="67684">
        <dgm:presLayoutVars>
          <dgm:chMax val="0"/>
          <dgm:bulletEnabled val="1"/>
        </dgm:presLayoutVars>
      </dgm:prSet>
      <dgm:spPr/>
    </dgm:pt>
    <dgm:pt modelId="{FF0F1F85-75E7-413B-91C2-5FEC53627785}" type="pres">
      <dgm:prSet presAssocID="{E10B9434-E915-4C0B-BDA2-F3D643427CE5}" presName="negativeSpace" presStyleCnt="0"/>
      <dgm:spPr/>
    </dgm:pt>
    <dgm:pt modelId="{0A356DAA-FF41-4150-B4AB-A26282ECDFA2}" type="pres">
      <dgm:prSet presAssocID="{E10B9434-E915-4C0B-BDA2-F3D643427CE5}" presName="childText" presStyleLbl="conFgAcc1" presStyleIdx="0" presStyleCnt="1">
        <dgm:presLayoutVars>
          <dgm:bulletEnabled val="1"/>
        </dgm:presLayoutVars>
      </dgm:prSet>
      <dgm:spPr/>
    </dgm:pt>
  </dgm:ptLst>
  <dgm:cxnLst>
    <dgm:cxn modelId="{BEE1842E-8764-4B31-AE44-B483FC4BCA82}" type="presOf" srcId="{E10B9434-E915-4C0B-BDA2-F3D643427CE5}" destId="{A8E204A7-E6D3-4288-92C0-33690E532A79}" srcOrd="0" destOrd="0" presId="urn:microsoft.com/office/officeart/2005/8/layout/list1"/>
    <dgm:cxn modelId="{0747B530-5B3D-481E-81B7-E26EA9CCC138}" srcId="{0F60CD07-9B9C-473A-AF6B-83B3970EED9D}" destId="{E10B9434-E915-4C0B-BDA2-F3D643427CE5}" srcOrd="0" destOrd="0" parTransId="{90CC6989-5A68-4053-94E1-D0A4E9A9700C}" sibTransId="{2BC32B8E-77A2-40D0-B091-B45BDA7F4FA8}"/>
    <dgm:cxn modelId="{911E518B-3584-4874-ADF4-541537863C11}" type="presOf" srcId="{E10B9434-E915-4C0B-BDA2-F3D643427CE5}" destId="{E50351C8-2476-475F-8CB3-5FD6EBE9CFCF}" srcOrd="1" destOrd="0" presId="urn:microsoft.com/office/officeart/2005/8/layout/list1"/>
    <dgm:cxn modelId="{EA2FD9E5-FCFD-4E35-9928-E6467A63D563}" type="presOf" srcId="{0F60CD07-9B9C-473A-AF6B-83B3970EED9D}" destId="{995206BB-63F8-4639-A43A-7FC824140585}" srcOrd="0" destOrd="0" presId="urn:microsoft.com/office/officeart/2005/8/layout/list1"/>
    <dgm:cxn modelId="{E4DE1212-D091-434C-90DB-49F167338FE0}" type="presParOf" srcId="{995206BB-63F8-4639-A43A-7FC824140585}" destId="{77DACA83-C818-4544-91D4-74A2DA6D961E}" srcOrd="0" destOrd="0" presId="urn:microsoft.com/office/officeart/2005/8/layout/list1"/>
    <dgm:cxn modelId="{6253C431-E731-4A7C-974D-E0EE2B605213}" type="presParOf" srcId="{77DACA83-C818-4544-91D4-74A2DA6D961E}" destId="{A8E204A7-E6D3-4288-92C0-33690E532A79}" srcOrd="0" destOrd="0" presId="urn:microsoft.com/office/officeart/2005/8/layout/list1"/>
    <dgm:cxn modelId="{49C6553A-E8B6-4BDD-ADF0-3B8FE6F4FC2F}" type="presParOf" srcId="{77DACA83-C818-4544-91D4-74A2DA6D961E}" destId="{E50351C8-2476-475F-8CB3-5FD6EBE9CFCF}" srcOrd="1" destOrd="0" presId="urn:microsoft.com/office/officeart/2005/8/layout/list1"/>
    <dgm:cxn modelId="{56B8D790-F0C8-4D95-9715-D4CCBABB80B8}" type="presParOf" srcId="{995206BB-63F8-4639-A43A-7FC824140585}" destId="{FF0F1F85-75E7-413B-91C2-5FEC53627785}" srcOrd="1" destOrd="0" presId="urn:microsoft.com/office/officeart/2005/8/layout/list1"/>
    <dgm:cxn modelId="{DCAB5A38-F22C-4701-975E-F9E1D7BC0BCB}" type="presParOf" srcId="{995206BB-63F8-4639-A43A-7FC824140585}" destId="{0A356DAA-FF41-4150-B4AB-A26282ECDFA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6DAA-FF41-4150-B4AB-A26282ECDFA2}">
      <dsp:nvSpPr>
        <dsp:cNvPr id="0" name=""/>
        <dsp:cNvSpPr/>
      </dsp:nvSpPr>
      <dsp:spPr>
        <a:xfrm>
          <a:off x="0" y="700299"/>
          <a:ext cx="800100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351C8-2476-475F-8CB3-5FD6EBE9CFCF}">
      <dsp:nvSpPr>
        <dsp:cNvPr id="0" name=""/>
        <dsp:cNvSpPr/>
      </dsp:nvSpPr>
      <dsp:spPr>
        <a:xfrm>
          <a:off x="400050" y="36099"/>
          <a:ext cx="5600700" cy="1328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2000250">
            <a:lnSpc>
              <a:spcPct val="90000"/>
            </a:lnSpc>
            <a:spcBef>
              <a:spcPct val="0"/>
            </a:spcBef>
            <a:spcAft>
              <a:spcPct val="35000"/>
            </a:spcAft>
            <a:buNone/>
          </a:pPr>
          <a:r>
            <a:rPr lang="en-US" sz="4500" kern="1200" dirty="0"/>
            <a:t>Secondary Traumatic Stress </a:t>
          </a:r>
        </a:p>
      </dsp:txBody>
      <dsp:txXfrm>
        <a:off x="464897" y="100946"/>
        <a:ext cx="5471006" cy="1198706"/>
      </dsp:txXfrm>
    </dsp:sp>
    <dsp:sp modelId="{C35D428A-7F63-404D-B303-173033AACDC7}">
      <dsp:nvSpPr>
        <dsp:cNvPr id="0" name=""/>
        <dsp:cNvSpPr/>
      </dsp:nvSpPr>
      <dsp:spPr>
        <a:xfrm>
          <a:off x="0" y="2741499"/>
          <a:ext cx="8001000" cy="113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85F8A0-2635-4320-BD5C-BA937AA69C71}">
      <dsp:nvSpPr>
        <dsp:cNvPr id="0" name=""/>
        <dsp:cNvSpPr/>
      </dsp:nvSpPr>
      <dsp:spPr>
        <a:xfrm>
          <a:off x="400050" y="2077300"/>
          <a:ext cx="5600700" cy="1328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2000250">
            <a:lnSpc>
              <a:spcPct val="90000"/>
            </a:lnSpc>
            <a:spcBef>
              <a:spcPct val="0"/>
            </a:spcBef>
            <a:spcAft>
              <a:spcPct val="35000"/>
            </a:spcAft>
            <a:buNone/>
          </a:pPr>
          <a:r>
            <a:rPr lang="en-US" sz="4500" kern="1200" dirty="0"/>
            <a:t>Vicarious Trauma</a:t>
          </a:r>
        </a:p>
      </dsp:txBody>
      <dsp:txXfrm>
        <a:off x="464897" y="2142147"/>
        <a:ext cx="5471006" cy="1198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6DAA-FF41-4150-B4AB-A26282ECDFA2}">
      <dsp:nvSpPr>
        <dsp:cNvPr id="0" name=""/>
        <dsp:cNvSpPr/>
      </dsp:nvSpPr>
      <dsp:spPr>
        <a:xfrm>
          <a:off x="0" y="624180"/>
          <a:ext cx="8001000" cy="103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351C8-2476-475F-8CB3-5FD6EBE9CFCF}">
      <dsp:nvSpPr>
        <dsp:cNvPr id="0" name=""/>
        <dsp:cNvSpPr/>
      </dsp:nvSpPr>
      <dsp:spPr>
        <a:xfrm>
          <a:off x="400050" y="19019"/>
          <a:ext cx="5600700" cy="1210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822450">
            <a:lnSpc>
              <a:spcPct val="90000"/>
            </a:lnSpc>
            <a:spcBef>
              <a:spcPct val="0"/>
            </a:spcBef>
            <a:spcAft>
              <a:spcPct val="35000"/>
            </a:spcAft>
            <a:buNone/>
          </a:pPr>
          <a:r>
            <a:rPr lang="en-US" sz="4100" kern="1200" dirty="0"/>
            <a:t>Secondary Traumatic Stress </a:t>
          </a:r>
        </a:p>
      </dsp:txBody>
      <dsp:txXfrm>
        <a:off x="459133" y="78102"/>
        <a:ext cx="5482534"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6DAA-FF41-4150-B4AB-A26282ECDFA2}">
      <dsp:nvSpPr>
        <dsp:cNvPr id="0" name=""/>
        <dsp:cNvSpPr/>
      </dsp:nvSpPr>
      <dsp:spPr>
        <a:xfrm>
          <a:off x="0" y="624180"/>
          <a:ext cx="8001000" cy="103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351C8-2476-475F-8CB3-5FD6EBE9CFCF}">
      <dsp:nvSpPr>
        <dsp:cNvPr id="0" name=""/>
        <dsp:cNvSpPr/>
      </dsp:nvSpPr>
      <dsp:spPr>
        <a:xfrm>
          <a:off x="400050" y="19019"/>
          <a:ext cx="5600700" cy="1210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822450">
            <a:lnSpc>
              <a:spcPct val="90000"/>
            </a:lnSpc>
            <a:spcBef>
              <a:spcPct val="0"/>
            </a:spcBef>
            <a:spcAft>
              <a:spcPct val="35000"/>
            </a:spcAft>
            <a:buNone/>
          </a:pPr>
          <a:r>
            <a:rPr lang="en-US" sz="4100" kern="1200" dirty="0"/>
            <a:t>Vicarious Trauma </a:t>
          </a:r>
        </a:p>
      </dsp:txBody>
      <dsp:txXfrm>
        <a:off x="459133" y="78102"/>
        <a:ext cx="5482534" cy="109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6DAA-FF41-4150-B4AB-A26282ECDFA2}">
      <dsp:nvSpPr>
        <dsp:cNvPr id="0" name=""/>
        <dsp:cNvSpPr/>
      </dsp:nvSpPr>
      <dsp:spPr>
        <a:xfrm>
          <a:off x="0" y="397679"/>
          <a:ext cx="8534400"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351C8-2476-475F-8CB3-5FD6EBE9CFCF}">
      <dsp:nvSpPr>
        <dsp:cNvPr id="0" name=""/>
        <dsp:cNvSpPr/>
      </dsp:nvSpPr>
      <dsp:spPr>
        <a:xfrm>
          <a:off x="325130" y="299280"/>
          <a:ext cx="5974080"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marL="0" lvl="0" indent="0" algn="l" defTabSz="1155700">
            <a:lnSpc>
              <a:spcPct val="90000"/>
            </a:lnSpc>
            <a:spcBef>
              <a:spcPct val="0"/>
            </a:spcBef>
            <a:spcAft>
              <a:spcPct val="35000"/>
            </a:spcAft>
            <a:buNone/>
          </a:pPr>
          <a:r>
            <a:rPr lang="en-US" sz="2600" kern="1200" dirty="0"/>
            <a:t>Secondary PTSD &amp; Vicarious Traumatization</a:t>
          </a:r>
        </a:p>
      </dsp:txBody>
      <dsp:txXfrm>
        <a:off x="362597" y="336747"/>
        <a:ext cx="589914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A0338-A108-4981-94A5-0220C2E3430D}" type="datetimeFigureOut">
              <a:rPr lang="en-US" smtClean="0"/>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ED1CC-4EB9-4768-8E58-C695B00EB5CC}" type="slidenum">
              <a:rPr lang="en-US" smtClean="0"/>
              <a:t>‹#›</a:t>
            </a:fld>
            <a:endParaRPr lang="en-US"/>
          </a:p>
        </p:txBody>
      </p:sp>
    </p:spTree>
    <p:extLst>
      <p:ext uri="{BB962C8B-B14F-4D97-AF65-F5344CB8AC3E}">
        <p14:creationId xmlns:p14="http://schemas.microsoft.com/office/powerpoint/2010/main" val="335014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a:t>
            </a:fld>
            <a:endParaRPr lang="en-US"/>
          </a:p>
        </p:txBody>
      </p:sp>
    </p:spTree>
    <p:extLst>
      <p:ext uri="{BB962C8B-B14F-4D97-AF65-F5344CB8AC3E}">
        <p14:creationId xmlns:p14="http://schemas.microsoft.com/office/powerpoint/2010/main" val="167728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10</a:t>
            </a:fld>
            <a:endParaRPr lang="en-US"/>
          </a:p>
        </p:txBody>
      </p:sp>
    </p:spTree>
    <p:extLst>
      <p:ext uri="{BB962C8B-B14F-4D97-AF65-F5344CB8AC3E}">
        <p14:creationId xmlns:p14="http://schemas.microsoft.com/office/powerpoint/2010/main" val="26978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11</a:t>
            </a:fld>
            <a:endParaRPr lang="en-US"/>
          </a:p>
        </p:txBody>
      </p:sp>
    </p:spTree>
    <p:extLst>
      <p:ext uri="{BB962C8B-B14F-4D97-AF65-F5344CB8AC3E}">
        <p14:creationId xmlns:p14="http://schemas.microsoft.com/office/powerpoint/2010/main" val="166048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12</a:t>
            </a:fld>
            <a:endParaRPr lang="en-US"/>
          </a:p>
        </p:txBody>
      </p:sp>
    </p:spTree>
    <p:extLst>
      <p:ext uri="{BB962C8B-B14F-4D97-AF65-F5344CB8AC3E}">
        <p14:creationId xmlns:p14="http://schemas.microsoft.com/office/powerpoint/2010/main" val="281184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Auditory exercise</a:t>
            </a:r>
          </a:p>
        </p:txBody>
      </p:sp>
      <p:sp>
        <p:nvSpPr>
          <p:cNvPr id="4" name="Slide Number Placeholder 3"/>
          <p:cNvSpPr>
            <a:spLocks noGrp="1"/>
          </p:cNvSpPr>
          <p:nvPr>
            <p:ph type="sldNum" sz="quarter" idx="10"/>
          </p:nvPr>
        </p:nvSpPr>
        <p:spPr/>
        <p:txBody>
          <a:bodyPr/>
          <a:lstStyle/>
          <a:p>
            <a:fld id="{E7C55461-4999-4205-B604-3596DAB58227}" type="slidenum">
              <a:rPr lang="en-US" smtClean="0"/>
              <a:t>13</a:t>
            </a:fld>
            <a:endParaRPr lang="en-US"/>
          </a:p>
        </p:txBody>
      </p:sp>
    </p:spTree>
    <p:extLst>
      <p:ext uri="{BB962C8B-B14F-4D97-AF65-F5344CB8AC3E}">
        <p14:creationId xmlns:p14="http://schemas.microsoft.com/office/powerpoint/2010/main" val="326762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14</a:t>
            </a:fld>
            <a:endParaRPr lang="en-US"/>
          </a:p>
        </p:txBody>
      </p:sp>
    </p:spTree>
    <p:extLst>
      <p:ext uri="{BB962C8B-B14F-4D97-AF65-F5344CB8AC3E}">
        <p14:creationId xmlns:p14="http://schemas.microsoft.com/office/powerpoint/2010/main" val="131437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15</a:t>
            </a:fld>
            <a:endParaRPr lang="en-US"/>
          </a:p>
        </p:txBody>
      </p:sp>
    </p:spTree>
    <p:extLst>
      <p:ext uri="{BB962C8B-B14F-4D97-AF65-F5344CB8AC3E}">
        <p14:creationId xmlns:p14="http://schemas.microsoft.com/office/powerpoint/2010/main" val="304864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16</a:t>
            </a:fld>
            <a:endParaRPr lang="en-US"/>
          </a:p>
        </p:txBody>
      </p:sp>
    </p:spTree>
    <p:extLst>
      <p:ext uri="{BB962C8B-B14F-4D97-AF65-F5344CB8AC3E}">
        <p14:creationId xmlns:p14="http://schemas.microsoft.com/office/powerpoint/2010/main" val="253217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17</a:t>
            </a:fld>
            <a:endParaRPr lang="en-US"/>
          </a:p>
        </p:txBody>
      </p:sp>
    </p:spTree>
    <p:extLst>
      <p:ext uri="{BB962C8B-B14F-4D97-AF65-F5344CB8AC3E}">
        <p14:creationId xmlns:p14="http://schemas.microsoft.com/office/powerpoint/2010/main" val="168320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19</a:t>
            </a:fld>
            <a:endParaRPr lang="en-US"/>
          </a:p>
        </p:txBody>
      </p:sp>
    </p:spTree>
    <p:extLst>
      <p:ext uri="{BB962C8B-B14F-4D97-AF65-F5344CB8AC3E}">
        <p14:creationId xmlns:p14="http://schemas.microsoft.com/office/powerpoint/2010/main" val="77371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20</a:t>
            </a:fld>
            <a:endParaRPr lang="en-US"/>
          </a:p>
        </p:txBody>
      </p:sp>
    </p:spTree>
    <p:extLst>
      <p:ext uri="{BB962C8B-B14F-4D97-AF65-F5344CB8AC3E}">
        <p14:creationId xmlns:p14="http://schemas.microsoft.com/office/powerpoint/2010/main" val="115038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When you hear the term mental illness, what do you think of? Bring poster paper and write responses on the board</a:t>
            </a:r>
          </a:p>
        </p:txBody>
      </p:sp>
      <p:sp>
        <p:nvSpPr>
          <p:cNvPr id="4" name="Slide Number Placeholder 3"/>
          <p:cNvSpPr>
            <a:spLocks noGrp="1"/>
          </p:cNvSpPr>
          <p:nvPr>
            <p:ph type="sldNum" sz="quarter" idx="10"/>
          </p:nvPr>
        </p:nvSpPr>
        <p:spPr/>
        <p:txBody>
          <a:bodyPr/>
          <a:lstStyle/>
          <a:p>
            <a:fld id="{E7C55461-4999-4205-B604-3596DAB58227}" type="slidenum">
              <a:rPr lang="en-US" smtClean="0"/>
              <a:t>2</a:t>
            </a:fld>
            <a:endParaRPr lang="en-US"/>
          </a:p>
        </p:txBody>
      </p:sp>
    </p:spTree>
    <p:extLst>
      <p:ext uri="{BB962C8B-B14F-4D97-AF65-F5344CB8AC3E}">
        <p14:creationId xmlns:p14="http://schemas.microsoft.com/office/powerpoint/2010/main" val="1915504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21</a:t>
            </a:fld>
            <a:endParaRPr lang="en-US"/>
          </a:p>
        </p:txBody>
      </p:sp>
    </p:spTree>
    <p:extLst>
      <p:ext uri="{BB962C8B-B14F-4D97-AF65-F5344CB8AC3E}">
        <p14:creationId xmlns:p14="http://schemas.microsoft.com/office/powerpoint/2010/main" val="137050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22</a:t>
            </a:fld>
            <a:endParaRPr lang="en-US"/>
          </a:p>
        </p:txBody>
      </p:sp>
    </p:spTree>
    <p:extLst>
      <p:ext uri="{BB962C8B-B14F-4D97-AF65-F5344CB8AC3E}">
        <p14:creationId xmlns:p14="http://schemas.microsoft.com/office/powerpoint/2010/main" val="209992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23</a:t>
            </a:fld>
            <a:endParaRPr lang="en-US"/>
          </a:p>
        </p:txBody>
      </p:sp>
    </p:spTree>
    <p:extLst>
      <p:ext uri="{BB962C8B-B14F-4D97-AF65-F5344CB8AC3E}">
        <p14:creationId xmlns:p14="http://schemas.microsoft.com/office/powerpoint/2010/main" val="2803712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24</a:t>
            </a:fld>
            <a:endParaRPr lang="en-US"/>
          </a:p>
        </p:txBody>
      </p:sp>
    </p:spTree>
    <p:extLst>
      <p:ext uri="{BB962C8B-B14F-4D97-AF65-F5344CB8AC3E}">
        <p14:creationId xmlns:p14="http://schemas.microsoft.com/office/powerpoint/2010/main" val="127050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268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268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a:t>
            </a:r>
            <a:r>
              <a:rPr lang="en-US" baseline="0" dirty="0"/>
              <a:t> Fatigue in the service industry is contributed by Secondary Traumatic Stress  and vicarious trauma  </a:t>
            </a:r>
          </a:p>
          <a:p>
            <a:endParaRPr lang="en-US" baseline="0" dirty="0"/>
          </a:p>
          <a:p>
            <a:r>
              <a:rPr lang="en-US" baseline="0" dirty="0"/>
              <a:t>You may hear secondary traumatic stress and  vicarious trauma used interchangeably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268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26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268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26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3</a:t>
            </a:fld>
            <a:endParaRPr lang="en-US"/>
          </a:p>
        </p:txBody>
      </p:sp>
    </p:spTree>
    <p:extLst>
      <p:ext uri="{BB962C8B-B14F-4D97-AF65-F5344CB8AC3E}">
        <p14:creationId xmlns:p14="http://schemas.microsoft.com/office/powerpoint/2010/main" val="109261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Activity:  Put up poster paper</a:t>
            </a:r>
            <a:r>
              <a:rPr lang="en-US" baseline="0" dirty="0"/>
              <a:t> and ask group to take turn writing answering with markers provided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475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https://www.calm.com/session/cXBQRAMvFV </a:t>
            </a:r>
          </a:p>
          <a:p>
            <a:endParaRPr lang="en-US" dirty="0"/>
          </a:p>
          <a:p>
            <a:r>
              <a:rPr lang="en-US" dirty="0"/>
              <a:t>-complete</a:t>
            </a:r>
            <a:r>
              <a:rPr lang="en-US" baseline="0" dirty="0"/>
              <a:t> 5 minute body scan on Calm </a:t>
            </a:r>
          </a:p>
          <a:p>
            <a:endParaRPr lang="en-US" baseline="0" dirty="0"/>
          </a:p>
          <a:p>
            <a:r>
              <a:rPr lang="en-US" baseline="0" dirty="0"/>
              <a:t>-ask participants for feedback, possibly set up by having participants write down the first 3 things that are causing them stress, then ask them afterwards if there is any difference </a:t>
            </a:r>
          </a:p>
          <a:p>
            <a:r>
              <a:rPr lang="en-US" baseline="0" dirty="0"/>
              <a:t>Or </a:t>
            </a:r>
          </a:p>
          <a:p>
            <a:r>
              <a:rPr lang="en-US" baseline="0" dirty="0"/>
              <a:t>-ask participants if they feel any different after the meditation </a:t>
            </a:r>
          </a:p>
          <a:p>
            <a:endParaRPr lang="en-US" baseline="0" dirty="0"/>
          </a:p>
          <a:p>
            <a:r>
              <a:rPr lang="en-US" baseline="0" dirty="0"/>
              <a:t>Having the lights dimmed and invite participants to close their eyes if they feel comfortable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4566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Activity:</a:t>
            </a:r>
          </a:p>
          <a:p>
            <a:r>
              <a:rPr lang="en-US" baseline="0" dirty="0"/>
              <a:t>Have everyone write down one good thing that happened to them so far today and include how it made you feel. Get index cards and have them go around the room sharing their index cards</a:t>
            </a:r>
          </a:p>
          <a:p>
            <a:endParaRPr lang="en-US" baseline="0" dirty="0"/>
          </a:p>
          <a:p>
            <a:r>
              <a:rPr lang="en-US" baseline="0" dirty="0"/>
              <a:t>Have participates share what </a:t>
            </a:r>
            <a:r>
              <a:rPr lang="en-US" baseline="0" dirty="0" err="1"/>
              <a:t>sandtray</a:t>
            </a:r>
            <a:r>
              <a:rPr lang="en-US" baseline="0" dirty="0"/>
              <a:t> figure they picked and the reason why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1F4D3-D093-42E2-AD98-432A48F16B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20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35</a:t>
            </a:fld>
            <a:endParaRPr lang="en-US"/>
          </a:p>
        </p:txBody>
      </p:sp>
    </p:spTree>
    <p:extLst>
      <p:ext uri="{BB962C8B-B14F-4D97-AF65-F5344CB8AC3E}">
        <p14:creationId xmlns:p14="http://schemas.microsoft.com/office/powerpoint/2010/main" val="1225702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36</a:t>
            </a:fld>
            <a:endParaRPr lang="en-US"/>
          </a:p>
        </p:txBody>
      </p:sp>
    </p:spTree>
    <p:extLst>
      <p:ext uri="{BB962C8B-B14F-4D97-AF65-F5344CB8AC3E}">
        <p14:creationId xmlns:p14="http://schemas.microsoft.com/office/powerpoint/2010/main" val="4041389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37</a:t>
            </a:fld>
            <a:endParaRPr lang="en-US"/>
          </a:p>
        </p:txBody>
      </p:sp>
    </p:spTree>
    <p:extLst>
      <p:ext uri="{BB962C8B-B14F-4D97-AF65-F5344CB8AC3E}">
        <p14:creationId xmlns:p14="http://schemas.microsoft.com/office/powerpoint/2010/main" val="19090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4</a:t>
            </a:fld>
            <a:endParaRPr lang="en-US"/>
          </a:p>
        </p:txBody>
      </p:sp>
    </p:spTree>
    <p:extLst>
      <p:ext uri="{BB962C8B-B14F-4D97-AF65-F5344CB8AC3E}">
        <p14:creationId xmlns:p14="http://schemas.microsoft.com/office/powerpoint/2010/main" val="60860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5</a:t>
            </a:fld>
            <a:endParaRPr lang="en-US"/>
          </a:p>
        </p:txBody>
      </p:sp>
    </p:spTree>
    <p:extLst>
      <p:ext uri="{BB962C8B-B14F-4D97-AF65-F5344CB8AC3E}">
        <p14:creationId xmlns:p14="http://schemas.microsoft.com/office/powerpoint/2010/main" val="419091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6</a:t>
            </a:fld>
            <a:endParaRPr lang="en-US"/>
          </a:p>
        </p:txBody>
      </p:sp>
    </p:spTree>
    <p:extLst>
      <p:ext uri="{BB962C8B-B14F-4D97-AF65-F5344CB8AC3E}">
        <p14:creationId xmlns:p14="http://schemas.microsoft.com/office/powerpoint/2010/main" val="87593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7</a:t>
            </a:fld>
            <a:endParaRPr lang="en-US"/>
          </a:p>
        </p:txBody>
      </p:sp>
    </p:spTree>
    <p:extLst>
      <p:ext uri="{BB962C8B-B14F-4D97-AF65-F5344CB8AC3E}">
        <p14:creationId xmlns:p14="http://schemas.microsoft.com/office/powerpoint/2010/main" val="159300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8</a:t>
            </a:fld>
            <a:endParaRPr lang="en-US"/>
          </a:p>
        </p:txBody>
      </p:sp>
    </p:spTree>
    <p:extLst>
      <p:ext uri="{BB962C8B-B14F-4D97-AF65-F5344CB8AC3E}">
        <p14:creationId xmlns:p14="http://schemas.microsoft.com/office/powerpoint/2010/main" val="427141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9</a:t>
            </a:fld>
            <a:endParaRPr lang="en-US"/>
          </a:p>
        </p:txBody>
      </p:sp>
    </p:spTree>
    <p:extLst>
      <p:ext uri="{BB962C8B-B14F-4D97-AF65-F5344CB8AC3E}">
        <p14:creationId xmlns:p14="http://schemas.microsoft.com/office/powerpoint/2010/main" val="317696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0F22DD-38C7-46EE-A9F9-DA826D2C7D1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34959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F22DD-38C7-46EE-A9F9-DA826D2C7D1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164651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F22DD-38C7-46EE-A9F9-DA826D2C7D1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411780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145690" y="718208"/>
            <a:ext cx="5866196" cy="1894362"/>
          </a:xfrm>
        </p:spPr>
        <p:txBody>
          <a:bodyPr>
            <a:normAutofit/>
          </a:bodyPr>
          <a:lstStyle>
            <a:lvl1pPr>
              <a:defRPr sz="4000" b="0">
                <a:solidFill>
                  <a:srgbClr val="D35E13"/>
                </a:solidFill>
              </a:defRPr>
            </a:lvl1pPr>
          </a:lstStyle>
          <a:p>
            <a:r>
              <a:rPr kumimoji="0" lang="en-US" dirty="0"/>
              <a:t>Click To Edit Master Title Style</a:t>
            </a:r>
          </a:p>
        </p:txBody>
      </p:sp>
      <p:sp>
        <p:nvSpPr>
          <p:cNvPr id="9" name="Subtitle 8"/>
          <p:cNvSpPr>
            <a:spLocks noGrp="1"/>
          </p:cNvSpPr>
          <p:nvPr>
            <p:ph type="subTitle" idx="1"/>
          </p:nvPr>
        </p:nvSpPr>
        <p:spPr>
          <a:xfrm>
            <a:off x="2145690" y="3014865"/>
            <a:ext cx="6172200" cy="1371600"/>
          </a:xfrm>
        </p:spPr>
        <p:txBody>
          <a:bodyPr>
            <a:normAutofit/>
          </a:bodyPr>
          <a:lstStyle>
            <a:lvl1pPr marL="0" indent="0" algn="l">
              <a:buNone/>
              <a:defRPr sz="2800" b="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Oval 29"/>
          <p:cNvSpPr/>
          <p:nvPr/>
        </p:nvSpPr>
        <p:spPr>
          <a:xfrm>
            <a:off x="-1332030" y="-207384"/>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898829" y="2040181"/>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2772225"/>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Tree>
    <p:extLst>
      <p:ext uri="{BB962C8B-B14F-4D97-AF65-F5344CB8AC3E}">
        <p14:creationId xmlns:p14="http://schemas.microsoft.com/office/powerpoint/2010/main" val="160040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12139E-6 L 0 0.38081 " pathEditMode="relative" rAng="0" ptsTypes="AA">
                                      <p:cBhvr>
                                        <p:cTn id="6" dur="2000" fill="hold"/>
                                        <p:tgtEl>
                                          <p:spTgt spid="32"/>
                                        </p:tgtEl>
                                        <p:attrNameLst>
                                          <p:attrName>ppt_x</p:attrName>
                                          <p:attrName>ppt_y</p:attrName>
                                        </p:attrNameLst>
                                      </p:cBhvr>
                                      <p:rCtr x="0" y="19029"/>
                                    </p:animMotion>
                                  </p:childTnLst>
                                </p:cTn>
                              </p:par>
                              <p:par>
                                <p:cTn id="7" presetID="42" presetClass="path" presetSubtype="0" accel="50000" decel="50000" fill="hold" grpId="0" nodeType="withEffect">
                                  <p:stCondLst>
                                    <p:cond delay="0"/>
                                  </p:stCondLst>
                                  <p:childTnLst>
                                    <p:animMotion origin="layout" path="M -1.38889E-6 -4.50867E-6 L 0.95955 0.43469 " pathEditMode="relative" rAng="0" ptsTypes="AA">
                                      <p:cBhvr>
                                        <p:cTn id="8" dur="2000" fill="hold"/>
                                        <p:tgtEl>
                                          <p:spTgt spid="30"/>
                                        </p:tgtEl>
                                        <p:attrNameLst>
                                          <p:attrName>ppt_x</p:attrName>
                                          <p:attrName>ppt_y</p:attrName>
                                        </p:attrNameLst>
                                      </p:cBhvr>
                                      <p:rCtr x="47969" y="21734"/>
                                    </p:animMotion>
                                  </p:childTnLst>
                                </p:cTn>
                              </p:par>
                              <p:par>
                                <p:cTn id="9" presetID="37" presetClass="path" presetSubtype="0" accel="50000" decel="50000" fill="hold" grpId="0" nodeType="withEffect">
                                  <p:stCondLst>
                                    <p:cond delay="0"/>
                                  </p:stCondLst>
                                  <p:childTnLst>
                                    <p:animMotion origin="layout" path="M 2.77556E-17 4.73988E-6 L 0.16753 0.11005 C 0.20243 0.13317 0.25694 0.16254 0.31372 0.18797 C 0.37882 0.21711 0.43299 0.23653 0.47118 0.24601 L 0.65486 0.29317 " pathEditMode="relative" rAng="1116738" ptsTypes="FffFF">
                                      <p:cBhvr>
                                        <p:cTn id="10" dur="2000" fill="hold"/>
                                        <p:tgtEl>
                                          <p:spTgt spid="31"/>
                                        </p:tgtEl>
                                        <p:attrNameLst>
                                          <p:attrName>ppt_x</p:attrName>
                                          <p:attrName>ppt_y</p:attrName>
                                        </p:attrNameLst>
                                      </p:cBhvr>
                                      <p:rCtr x="32205" y="167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9419"/>
          </a:xfrm>
        </p:spPr>
        <p:txBody>
          <a:bodyPr>
            <a:normAutofit/>
          </a:bodyPr>
          <a:lstStyle>
            <a:lvl1pPr algn="ctr">
              <a:defRPr sz="3600">
                <a:solidFill>
                  <a:srgbClr val="D35E13"/>
                </a:solidFill>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Oval 10"/>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152471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7467600" cy="726848"/>
          </a:xfrm>
        </p:spPr>
        <p:txBody>
          <a:bodyPr>
            <a:normAutofit/>
          </a:bodyPr>
          <a:lstStyle>
            <a:lvl1pPr algn="ctr">
              <a:defRPr sz="3600">
                <a:solidFill>
                  <a:srgbClr val="D35E13"/>
                </a:solidFill>
              </a:defRPr>
            </a:lvl1pPr>
          </a:lstStyle>
          <a:p>
            <a:r>
              <a:rPr kumimoji="0" lang="en-US"/>
              <a:t>Click to edit Master title style</a:t>
            </a:r>
            <a:endParaRPr kumimoji="0" lang="en-US" dirty="0"/>
          </a:p>
        </p:txBody>
      </p:sp>
      <p:sp>
        <p:nvSpPr>
          <p:cNvPr id="9" name="Content Placeholder 8"/>
          <p:cNvSpPr>
            <a:spLocks noGrp="1"/>
          </p:cNvSpPr>
          <p:nvPr>
            <p:ph sz="quarter" idx="1"/>
          </p:nvPr>
        </p:nvSpPr>
        <p:spPr>
          <a:xfrm>
            <a:off x="457200" y="1295406"/>
            <a:ext cx="3657600" cy="4572000"/>
          </a:xfrm>
        </p:spPr>
        <p:txBody>
          <a:bodyPr/>
          <a:lstStyle>
            <a:lvl1pPr marL="0" indent="0">
              <a:buNone/>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371846" y="1309920"/>
            <a:ext cx="3657600" cy="4572000"/>
          </a:xfrm>
        </p:spPr>
        <p:txBody>
          <a:bodyPr/>
          <a:lstStyle>
            <a:lvl1pPr marL="0" indent="0">
              <a:buNone/>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Oval 7"/>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128224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658" y="432704"/>
            <a:ext cx="7543800" cy="641350"/>
          </a:xfrm>
        </p:spPr>
        <p:txBody>
          <a:bodyPr anchor="b">
            <a:normAutofit/>
          </a:bodyPr>
          <a:lstStyle>
            <a:lvl1pPr algn="ctr">
              <a:defRPr sz="3600">
                <a:solidFill>
                  <a:srgbClr val="D35E13"/>
                </a:solidFill>
              </a:defRPr>
            </a:lvl1pPr>
          </a:lstStyle>
          <a:p>
            <a:r>
              <a:rPr kumimoji="0" lang="en-US"/>
              <a:t>Click to edit Master title style</a:t>
            </a:r>
            <a:endParaRPr kumimoji="0" lang="en-US" dirty="0"/>
          </a:p>
        </p:txBody>
      </p:sp>
      <p:sp>
        <p:nvSpPr>
          <p:cNvPr id="11" name="Content Placeholder 10"/>
          <p:cNvSpPr>
            <a:spLocks noGrp="1"/>
          </p:cNvSpPr>
          <p:nvPr>
            <p:ph sz="quarter" idx="2"/>
          </p:nvPr>
        </p:nvSpPr>
        <p:spPr>
          <a:xfrm>
            <a:off x="457200" y="1966761"/>
            <a:ext cx="3886654" cy="353324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4531629" y="1966761"/>
            <a:ext cx="3886654" cy="353324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235891"/>
            <a:ext cx="3886200" cy="658368"/>
          </a:xfrm>
          <a:prstGeom prst="roundRect">
            <a:avLst>
              <a:gd name="adj" fmla="val 16667"/>
            </a:avLst>
          </a:prstGeom>
          <a:solidFill>
            <a:srgbClr val="BBD4DF"/>
          </a:solidFill>
        </p:spPr>
        <p:txBody>
          <a:bodyPr rtlCol="0" anchor="ctr">
            <a:noAutofit/>
          </a:bodyPr>
          <a:lstStyle>
            <a:lvl1pPr marL="0" indent="0" algn="ctr">
              <a:buFontTx/>
              <a:buNone/>
              <a:defRPr sz="2000" b="1">
                <a:solidFill>
                  <a:schemeClr val="tx1"/>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586288" y="1235891"/>
            <a:ext cx="3886200" cy="658368"/>
          </a:xfrm>
          <a:prstGeom prst="roundRect">
            <a:avLst>
              <a:gd name="adj" fmla="val 16667"/>
            </a:avLst>
          </a:prstGeom>
          <a:solidFill>
            <a:srgbClr val="BBD4DF"/>
          </a:solidFill>
        </p:spPr>
        <p:txBody>
          <a:bodyPr rtlCol="0" anchor="ctr">
            <a:noAutofit/>
          </a:bodyPr>
          <a:lstStyle>
            <a:lvl1pPr marL="0" indent="0" algn="ctr">
              <a:buFontTx/>
              <a:buNone/>
              <a:defRPr sz="2000" b="1">
                <a:solidFill>
                  <a:schemeClr val="tx1"/>
                </a:solidFill>
              </a:defRPr>
            </a:lvl1pPr>
          </a:lstStyle>
          <a:p>
            <a:pPr lvl="0" eaLnBrk="1" latinLnBrk="0" hangingPunct="1"/>
            <a:r>
              <a:rPr kumimoji="0" lang="en-US"/>
              <a:t>Click to edit Master text styles</a:t>
            </a:r>
          </a:p>
        </p:txBody>
      </p:sp>
      <p:sp>
        <p:nvSpPr>
          <p:cNvPr id="10" name="Oval 9"/>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206600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29497"/>
            <a:ext cx="7467600" cy="944562"/>
          </a:xfrm>
        </p:spPr>
        <p:txBody>
          <a:bodyPr>
            <a:normAutofit/>
          </a:bodyPr>
          <a:lstStyle>
            <a:lvl1pPr algn="ctr">
              <a:defRPr sz="3600">
                <a:solidFill>
                  <a:srgbClr val="D35E13"/>
                </a:solidFill>
                <a:latin typeface="+mj-lt"/>
              </a:defRPr>
            </a:lvl1pPr>
          </a:lstStyle>
          <a:p>
            <a:r>
              <a:rPr kumimoji="0" lang="en-US"/>
              <a:t>Click to edit Master title style</a:t>
            </a:r>
            <a:endParaRPr kumimoji="0" lang="en-US" dirty="0"/>
          </a:p>
        </p:txBody>
      </p:sp>
      <p:sp>
        <p:nvSpPr>
          <p:cNvPr id="9" name="Oval 8"/>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105299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4"/>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1249989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558413" y="1258151"/>
            <a:ext cx="2482918" cy="457200"/>
          </a:xfrm>
        </p:spPr>
        <p:txBody>
          <a:bodyPr anchor="b">
            <a:noAutofit/>
          </a:bodyPr>
          <a:lstStyle>
            <a:lvl1pPr algn="l">
              <a:buNone/>
              <a:defRPr sz="2800" b="0" cap="small" baseline="0">
                <a:solidFill>
                  <a:srgbClr val="D35E13"/>
                </a:solidFill>
              </a:defRPr>
            </a:lvl1pPr>
          </a:lstStyle>
          <a:p>
            <a:r>
              <a:rPr kumimoji="0" lang="en-US"/>
              <a:t>Click to edit Master title style</a:t>
            </a:r>
            <a:endParaRPr kumimoji="0" lang="en-US" dirty="0"/>
          </a:p>
        </p:txBody>
      </p:sp>
      <p:sp>
        <p:nvSpPr>
          <p:cNvPr id="18" name="Content Placeholder 17"/>
          <p:cNvSpPr>
            <a:spLocks noGrp="1"/>
          </p:cNvSpPr>
          <p:nvPr>
            <p:ph sz="quarter" idx="1"/>
          </p:nvPr>
        </p:nvSpPr>
        <p:spPr>
          <a:xfrm>
            <a:off x="304800" y="274320"/>
            <a:ext cx="62992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Oval 14"/>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571" y="6006541"/>
            <a:ext cx="1849802" cy="655928"/>
          </a:xfrm>
          <a:prstGeom prst="rect">
            <a:avLst/>
          </a:prstGeom>
        </p:spPr>
      </p:pic>
    </p:spTree>
    <p:extLst>
      <p:ext uri="{BB962C8B-B14F-4D97-AF65-F5344CB8AC3E}">
        <p14:creationId xmlns:p14="http://schemas.microsoft.com/office/powerpoint/2010/main" val="1786168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746184" y="1066572"/>
            <a:ext cx="2657564" cy="1015011"/>
          </a:xfrm>
        </p:spPr>
        <p:txBody>
          <a:bodyPr anchor="b">
            <a:noAutofit/>
          </a:bodyPr>
          <a:lstStyle>
            <a:lvl1pPr algn="l">
              <a:buNone/>
              <a:defRPr sz="2800" b="0">
                <a:solidFill>
                  <a:srgbClr val="D35E13"/>
                </a:solidFill>
              </a:defRPr>
            </a:lvl1pPr>
          </a:lstStyle>
          <a:p>
            <a:r>
              <a:rPr kumimoji="0" lang="en-US"/>
              <a:t>Click to edit Master title style</a:t>
            </a:r>
            <a:endParaRPr kumimoji="0" lang="en-US" dirty="0"/>
          </a:p>
        </p:txBody>
      </p:sp>
      <p:sp>
        <p:nvSpPr>
          <p:cNvPr id="3" name="Picture Placeholder 2"/>
          <p:cNvSpPr>
            <a:spLocks noGrp="1"/>
          </p:cNvSpPr>
          <p:nvPr>
            <p:ph type="pic" idx="1"/>
          </p:nvPr>
        </p:nvSpPr>
        <p:spPr>
          <a:xfrm>
            <a:off x="-1" y="0"/>
            <a:ext cx="7030701"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23" name="Oval 22"/>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571" y="6006541"/>
            <a:ext cx="1849802" cy="655928"/>
          </a:xfrm>
          <a:prstGeom prst="rect">
            <a:avLst/>
          </a:prstGeom>
        </p:spPr>
      </p:pic>
    </p:spTree>
    <p:extLst>
      <p:ext uri="{BB962C8B-B14F-4D97-AF65-F5344CB8AC3E}">
        <p14:creationId xmlns:p14="http://schemas.microsoft.com/office/powerpoint/2010/main" val="293471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0F22DD-38C7-46EE-A9F9-DA826D2C7D1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2345729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D35E13"/>
                </a:solidFill>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1600200"/>
            <a:ext cx="6204857" cy="48737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879C91F4-3D63-41DF-8EB4-DA0F3F1EAC57}" type="datetimeFigureOut">
              <a:rPr lang="en-US" smtClean="0"/>
              <a:t>5/21/2019</a:t>
            </a:fld>
            <a:endParaRPr lang="en-US" dirty="0"/>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a:lstStyle/>
          <a:p>
            <a:fld id="{8CD62C47-D21C-4772-BEDC-599012B0ABDB}" type="slidenum">
              <a:rPr lang="en-US" smtClean="0"/>
              <a:t>‹#›</a:t>
            </a:fld>
            <a:endParaRPr lang="en-US" dirty="0"/>
          </a:p>
        </p:txBody>
      </p:sp>
      <p:sp>
        <p:nvSpPr>
          <p:cNvPr id="7" name="Oval 6"/>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38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5795" y="231096"/>
            <a:ext cx="1676400" cy="3212422"/>
          </a:xfrm>
        </p:spPr>
        <p:txBody>
          <a:bodyPr vert="eaVert">
            <a:normAutofit/>
          </a:bodyPr>
          <a:lstStyle>
            <a:lvl1pPr>
              <a:defRPr sz="3200">
                <a:solidFill>
                  <a:srgbClr val="D35E13"/>
                </a:solidFill>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199" y="274638"/>
            <a:ext cx="6190343"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Oval 6"/>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827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2" name="Oval 11"/>
          <p:cNvSpPr/>
          <p:nvPr/>
        </p:nvSpPr>
        <p:spPr>
          <a:xfrm>
            <a:off x="-1332030" y="-207384"/>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2218260" y="2902854"/>
            <a:ext cx="5372708" cy="1752600"/>
          </a:xfrm>
        </p:spPr>
        <p:txBody>
          <a:bodyPr/>
          <a:lstStyle>
            <a:lvl1pPr marL="0" indent="0" algn="l">
              <a:buNone/>
              <a:tabLst>
                <a:tab pos="1538288" algn="l"/>
              </a:tabLst>
              <a:defRPr baseline="0">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or Presenter Information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
        <p:nvSpPr>
          <p:cNvPr id="11" name="Oval 10"/>
          <p:cNvSpPr/>
          <p:nvPr/>
        </p:nvSpPr>
        <p:spPr>
          <a:xfrm>
            <a:off x="898829" y="2040181"/>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2772225"/>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p:cNvSpPr>
            <a:spLocks noGrp="1"/>
          </p:cNvSpPr>
          <p:nvPr>
            <p:ph type="body" sz="quarter" idx="10" hasCustomPrompt="1"/>
          </p:nvPr>
        </p:nvSpPr>
        <p:spPr>
          <a:xfrm>
            <a:off x="2233384" y="1325336"/>
            <a:ext cx="5313363" cy="1431925"/>
          </a:xfrm>
        </p:spPr>
        <p:txBody>
          <a:bodyPr>
            <a:normAutofit/>
          </a:bodyPr>
          <a:lstStyle>
            <a:lvl1pPr marL="0" indent="0">
              <a:spcBef>
                <a:spcPts val="0"/>
              </a:spcBef>
              <a:buNone/>
              <a:defRPr sz="4400" baseline="0">
                <a:solidFill>
                  <a:srgbClr val="D35E13"/>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Title of Presentation</a:t>
            </a:r>
          </a:p>
        </p:txBody>
      </p:sp>
    </p:spTree>
    <p:extLst>
      <p:ext uri="{BB962C8B-B14F-4D97-AF65-F5344CB8AC3E}">
        <p14:creationId xmlns:p14="http://schemas.microsoft.com/office/powerpoint/2010/main" val="25630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12139E-6 L 0 0.38081 " pathEditMode="relative" rAng="0" ptsTypes="AA">
                                      <p:cBhvr>
                                        <p:cTn id="6" dur="2000" fill="hold"/>
                                        <p:tgtEl>
                                          <p:spTgt spid="17"/>
                                        </p:tgtEl>
                                        <p:attrNameLst>
                                          <p:attrName>ppt_x</p:attrName>
                                          <p:attrName>ppt_y</p:attrName>
                                        </p:attrNameLst>
                                      </p:cBhvr>
                                      <p:rCtr x="0" y="19029"/>
                                    </p:animMotion>
                                  </p:childTnLst>
                                </p:cTn>
                              </p:par>
                              <p:par>
                                <p:cTn id="7" presetID="10" presetClass="exit" presetSubtype="0" fill="hold" grpId="0" nodeType="withEffect">
                                  <p:stCondLst>
                                    <p:cond delay="0"/>
                                  </p:stCondLst>
                                  <p:childTnLst>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42" presetClass="path" presetSubtype="0" accel="50000" decel="50000" fill="hold" grpId="0" nodeType="withEffect">
                                  <p:stCondLst>
                                    <p:cond delay="0"/>
                                  </p:stCondLst>
                                  <p:childTnLst>
                                    <p:animMotion origin="layout" path="M -1.38889E-6 -4.50867E-6 L 0.95955 0.43469 " pathEditMode="relative" rAng="0" ptsTypes="AA">
                                      <p:cBhvr>
                                        <p:cTn id="11" dur="2000" fill="hold"/>
                                        <p:tgtEl>
                                          <p:spTgt spid="12"/>
                                        </p:tgtEl>
                                        <p:attrNameLst>
                                          <p:attrName>ppt_x</p:attrName>
                                          <p:attrName>ppt_y</p:attrName>
                                        </p:attrNameLst>
                                      </p:cBhvr>
                                      <p:rCtr x="47969" y="21734"/>
                                    </p:animMotion>
                                  </p:childTnLst>
                                </p:cTn>
                              </p:par>
                              <p:par>
                                <p:cTn id="12" presetID="37" presetClass="path" presetSubtype="0" accel="50000" decel="50000" fill="hold" grpId="0" nodeType="withEffect">
                                  <p:stCondLst>
                                    <p:cond delay="0"/>
                                  </p:stCondLst>
                                  <p:childTnLst>
                                    <p:animMotion origin="layout" path="M 2.77556E-17 4.73988E-6 L 0.16753 0.11005 C 0.20243 0.13317 0.25694 0.16254 0.31372 0.18797 C 0.37882 0.21711 0.43299 0.23653 0.47118 0.24601 L 0.65486 0.29317 " pathEditMode="relative" rAng="1116738" ptsTypes="FffFF">
                                      <p:cBhvr>
                                        <p:cTn id="13" dur="2000" fill="hold"/>
                                        <p:tgtEl>
                                          <p:spTgt spid="11"/>
                                        </p:tgtEl>
                                        <p:attrNameLst>
                                          <p:attrName>ppt_x</p:attrName>
                                          <p:attrName>ppt_y</p:attrName>
                                        </p:attrNameLst>
                                      </p:cBhvr>
                                      <p:rCtr x="32205" y="167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p">
        <p:tmplLst>
          <p:tmpl lvl="1">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P spid="11"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D35E13"/>
                </a:solidFill>
                <a:latin typeface="Century Gothic" panose="020B0502020202020204" pitchFamily="34" charset="0"/>
              </a:defRPr>
            </a:lvl1pPr>
          </a:lstStyle>
          <a:p>
            <a:r>
              <a:rPr lang="en-US" dirty="0"/>
              <a:t>Enter Slide Title</a:t>
            </a:r>
          </a:p>
        </p:txBody>
      </p:sp>
      <p:sp>
        <p:nvSpPr>
          <p:cNvPr id="3" name="Content Placeholder 2"/>
          <p:cNvSpPr>
            <a:spLocks noGrp="1"/>
          </p:cNvSpPr>
          <p:nvPr>
            <p:ph idx="1" hasCustomPrompt="1"/>
          </p:nvPr>
        </p:nvSpPr>
        <p:spPr/>
        <p:txBody>
          <a:bodyPr/>
          <a:lstStyle>
            <a:lvl1pPr marL="342900" indent="-342900">
              <a:buClr>
                <a:srgbClr val="D35E13"/>
              </a:buClr>
              <a:buSzPct val="75000"/>
              <a:buFont typeface="Wingdings" panose="05000000000000000000" pitchFamily="2" charset="2"/>
              <a:buChar char=""/>
              <a:defRPr baseline="0">
                <a:latin typeface="Arial Narrow" panose="020B0606020202030204" pitchFamily="34" charset="0"/>
              </a:defRPr>
            </a:lvl1pPr>
            <a:lvl2pPr marL="742950" indent="-285750">
              <a:buClr>
                <a:srgbClr val="8DB7C9"/>
              </a:buClr>
              <a:buFont typeface="Courier New" panose="02070309020205020404" pitchFamily="49" charset="0"/>
              <a:buChar char="o"/>
              <a:defRPr>
                <a:latin typeface="Arial Narrow" panose="020B0606020202030204" pitchFamily="34" charset="0"/>
              </a:defRPr>
            </a:lvl2pPr>
            <a:lvl3pPr marL="1143000" indent="-228600">
              <a:buClr>
                <a:srgbClr val="B6BD00"/>
              </a:buClr>
              <a:buFont typeface="Arial Narrow" panose="020B0606020202030204" pitchFamily="34" charset="0"/>
              <a:buChar char="○"/>
              <a:defRPr>
                <a:latin typeface="Arial Narrow" panose="020B0606020202030204" pitchFamily="34" charset="0"/>
              </a:defRPr>
            </a:lvl3pPr>
            <a:lvl4pPr marL="1600200" indent="-228600">
              <a:buClr>
                <a:srgbClr val="6B3F23"/>
              </a:buClr>
              <a:buFont typeface="Courier New" panose="02070309020205020404" pitchFamily="49" charset="0"/>
              <a:buChar char="o"/>
              <a:defRPr>
                <a:latin typeface="Arial Narrow" panose="020B0606020202030204" pitchFamily="34" charset="0"/>
              </a:defRPr>
            </a:lvl4pPr>
            <a:lvl5pPr marL="2057400" indent="-228600">
              <a:buFont typeface="Courier New" panose="02070309020205020404" pitchFamily="49" charset="0"/>
              <a:buChar char="o"/>
              <a:defRPr>
                <a:latin typeface="Arial Narrow" panose="020B0606020202030204" pitchFamily="34"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
        <p:nvSpPr>
          <p:cNvPr id="5" name="Text Placeholder 4"/>
          <p:cNvSpPr>
            <a:spLocks noGrp="1"/>
          </p:cNvSpPr>
          <p:nvPr>
            <p:ph type="body" sz="quarter" idx="10" hasCustomPrompt="1"/>
          </p:nvPr>
        </p:nvSpPr>
        <p:spPr>
          <a:xfrm>
            <a:off x="5065713" y="5646740"/>
            <a:ext cx="3629025" cy="971550"/>
          </a:xfrm>
        </p:spPr>
        <p:txBody>
          <a:bodyPr/>
          <a:lstStyle>
            <a:lvl1pPr marL="0" indent="0" algn="r">
              <a:buNone/>
              <a:defRPr baseline="0">
                <a:solidFill>
                  <a:srgbClr val="D35E13"/>
                </a:solidFill>
                <a:latin typeface="Century Gothic" panose="020B0502020202020204" pitchFamily="34" charset="0"/>
              </a:defRPr>
            </a:lvl1pPr>
            <a:lvl2pPr marL="457200" indent="0">
              <a:buNone/>
              <a:defRPr>
                <a:solidFill>
                  <a:srgbClr val="D35E13"/>
                </a:solidFill>
                <a:latin typeface="Century Gothic" panose="020B0502020202020204" pitchFamily="34" charset="0"/>
              </a:defRPr>
            </a:lvl2pPr>
            <a:lvl3pPr marL="914400" indent="0">
              <a:buNone/>
              <a:defRPr>
                <a:solidFill>
                  <a:srgbClr val="D35E13"/>
                </a:solidFill>
                <a:latin typeface="Century Gothic" panose="020B0502020202020204" pitchFamily="34" charset="0"/>
              </a:defRPr>
            </a:lvl3pPr>
            <a:lvl4pPr marL="1371600" indent="0">
              <a:buNone/>
              <a:defRPr>
                <a:solidFill>
                  <a:srgbClr val="D35E13"/>
                </a:solidFill>
                <a:latin typeface="Century Gothic" panose="020B0502020202020204" pitchFamily="34" charset="0"/>
              </a:defRPr>
            </a:lvl4pPr>
            <a:lvl5pPr marL="1828800" indent="0">
              <a:buNone/>
              <a:defRPr>
                <a:solidFill>
                  <a:srgbClr val="D35E13"/>
                </a:solidFill>
                <a:latin typeface="Century Gothic" panose="020B0502020202020204" pitchFamily="34" charset="0"/>
              </a:defRPr>
            </a:lvl5pPr>
          </a:lstStyle>
          <a:p>
            <a:pPr lvl="0"/>
            <a:r>
              <a:rPr lang="en-US" dirty="0"/>
              <a:t>Enter Title of Presentation</a:t>
            </a:r>
          </a:p>
        </p:txBody>
      </p:sp>
    </p:spTree>
    <p:extLst>
      <p:ext uri="{BB962C8B-B14F-4D97-AF65-F5344CB8AC3E}">
        <p14:creationId xmlns:p14="http://schemas.microsoft.com/office/powerpoint/2010/main" val="997577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879C91F4-3D63-41DF-8EB4-DA0F3F1EAC57}" type="datetimeFigureOut">
              <a:rPr lang="en-US" smtClean="0"/>
              <a:t>5/21/2019</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8CD62C47-D21C-4772-BEDC-599012B0ABDB}" type="slidenum">
              <a:rPr lang="en-US" smtClean="0"/>
              <a:t>‹#›</a:t>
            </a:fld>
            <a:endParaRPr lang="en-US" dirty="0"/>
          </a:p>
        </p:txBody>
      </p:sp>
    </p:spTree>
    <p:extLst>
      <p:ext uri="{BB962C8B-B14F-4D97-AF65-F5344CB8AC3E}">
        <p14:creationId xmlns:p14="http://schemas.microsoft.com/office/powerpoint/2010/main" val="2832062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9419"/>
          </a:xfrm>
        </p:spPr>
        <p:txBody>
          <a:bodyPr>
            <a:normAutofit/>
          </a:bodyPr>
          <a:lstStyle>
            <a:lvl1pPr algn="ctr">
              <a:defRPr sz="3600">
                <a:solidFill>
                  <a:srgbClr val="D35E13"/>
                </a:solidFill>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Oval 10"/>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4167401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hasCustomPrompt="1"/>
          </p:nvPr>
        </p:nvSpPr>
        <p:spPr>
          <a:xfrm>
            <a:off x="2145690" y="718208"/>
            <a:ext cx="5866196" cy="1894362"/>
          </a:xfrm>
        </p:spPr>
        <p:txBody>
          <a:bodyPr>
            <a:normAutofit/>
          </a:bodyPr>
          <a:lstStyle>
            <a:lvl1pPr>
              <a:defRPr sz="4000" b="0">
                <a:solidFill>
                  <a:srgbClr val="D35E13"/>
                </a:solidFill>
              </a:defRPr>
            </a:lvl1pPr>
          </a:lstStyle>
          <a:p>
            <a:r>
              <a:rPr kumimoji="0" lang="en-US" dirty="0"/>
              <a:t>Click To Edit Master Title Style</a:t>
            </a:r>
          </a:p>
        </p:txBody>
      </p:sp>
      <p:sp>
        <p:nvSpPr>
          <p:cNvPr id="9" name="Subtitle 8"/>
          <p:cNvSpPr>
            <a:spLocks noGrp="1"/>
          </p:cNvSpPr>
          <p:nvPr>
            <p:ph type="subTitle" idx="1"/>
          </p:nvPr>
        </p:nvSpPr>
        <p:spPr>
          <a:xfrm>
            <a:off x="2145690" y="3014865"/>
            <a:ext cx="6172200" cy="1371600"/>
          </a:xfrm>
        </p:spPr>
        <p:txBody>
          <a:bodyPr>
            <a:normAutofit/>
          </a:bodyPr>
          <a:lstStyle>
            <a:lvl1pPr marL="0" indent="0" algn="l">
              <a:buNone/>
              <a:defRPr sz="2800" b="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Oval 29"/>
          <p:cNvSpPr/>
          <p:nvPr/>
        </p:nvSpPr>
        <p:spPr>
          <a:xfrm>
            <a:off x="-1332030" y="-207384"/>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898829" y="2040181"/>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0" y="2772225"/>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Tree>
    <p:extLst>
      <p:ext uri="{BB962C8B-B14F-4D97-AF65-F5344CB8AC3E}">
        <p14:creationId xmlns:p14="http://schemas.microsoft.com/office/powerpoint/2010/main" val="1593285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12139E-6 L 0 0.38081 " pathEditMode="relative" rAng="0" ptsTypes="AA">
                                      <p:cBhvr>
                                        <p:cTn id="6" dur="2000" fill="hold"/>
                                        <p:tgtEl>
                                          <p:spTgt spid="32"/>
                                        </p:tgtEl>
                                        <p:attrNameLst>
                                          <p:attrName>ppt_x</p:attrName>
                                          <p:attrName>ppt_y</p:attrName>
                                        </p:attrNameLst>
                                      </p:cBhvr>
                                      <p:rCtr x="0" y="19029"/>
                                    </p:animMotion>
                                  </p:childTnLst>
                                </p:cTn>
                              </p:par>
                              <p:par>
                                <p:cTn id="7" presetID="42" presetClass="path" presetSubtype="0" accel="50000" decel="50000" fill="hold" grpId="0" nodeType="withEffect">
                                  <p:stCondLst>
                                    <p:cond delay="0"/>
                                  </p:stCondLst>
                                  <p:childTnLst>
                                    <p:animMotion origin="layout" path="M -1.38889E-6 -4.50867E-6 L 0.95955 0.43469 " pathEditMode="relative" rAng="0" ptsTypes="AA">
                                      <p:cBhvr>
                                        <p:cTn id="8" dur="2000" fill="hold"/>
                                        <p:tgtEl>
                                          <p:spTgt spid="30"/>
                                        </p:tgtEl>
                                        <p:attrNameLst>
                                          <p:attrName>ppt_x</p:attrName>
                                          <p:attrName>ppt_y</p:attrName>
                                        </p:attrNameLst>
                                      </p:cBhvr>
                                      <p:rCtr x="47969" y="21734"/>
                                    </p:animMotion>
                                  </p:childTnLst>
                                </p:cTn>
                              </p:par>
                              <p:par>
                                <p:cTn id="9" presetID="37" presetClass="path" presetSubtype="0" accel="50000" decel="50000" fill="hold" grpId="0" nodeType="withEffect">
                                  <p:stCondLst>
                                    <p:cond delay="0"/>
                                  </p:stCondLst>
                                  <p:childTnLst>
                                    <p:animMotion origin="layout" path="M 2.77556E-17 4.73988E-6 L 0.16753 0.11005 C 0.20243 0.13317 0.25694 0.16254 0.31372 0.18797 C 0.37882 0.21711 0.43299 0.23653 0.47118 0.24601 L 0.65486 0.29317 " pathEditMode="relative" rAng="1116738" ptsTypes="FffFF">
                                      <p:cBhvr>
                                        <p:cTn id="10" dur="2000" fill="hold"/>
                                        <p:tgtEl>
                                          <p:spTgt spid="31"/>
                                        </p:tgtEl>
                                        <p:attrNameLst>
                                          <p:attrName>ppt_x</p:attrName>
                                          <p:attrName>ppt_y</p:attrName>
                                        </p:attrNameLst>
                                      </p:cBhvr>
                                      <p:rCtr x="32205" y="167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9419"/>
          </a:xfrm>
        </p:spPr>
        <p:txBody>
          <a:bodyPr>
            <a:normAutofit/>
          </a:bodyPr>
          <a:lstStyle>
            <a:lvl1pPr algn="ctr">
              <a:defRPr sz="3600">
                <a:solidFill>
                  <a:srgbClr val="D35E13"/>
                </a:solidFill>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Oval 10"/>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231736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7467600" cy="726848"/>
          </a:xfrm>
        </p:spPr>
        <p:txBody>
          <a:bodyPr>
            <a:normAutofit/>
          </a:bodyPr>
          <a:lstStyle>
            <a:lvl1pPr algn="ctr">
              <a:defRPr sz="3600">
                <a:solidFill>
                  <a:srgbClr val="D35E13"/>
                </a:solidFill>
              </a:defRPr>
            </a:lvl1pPr>
          </a:lstStyle>
          <a:p>
            <a:r>
              <a:rPr kumimoji="0" lang="en-US"/>
              <a:t>Click to edit Master title style</a:t>
            </a:r>
            <a:endParaRPr kumimoji="0" lang="en-US" dirty="0"/>
          </a:p>
        </p:txBody>
      </p:sp>
      <p:sp>
        <p:nvSpPr>
          <p:cNvPr id="9" name="Content Placeholder 8"/>
          <p:cNvSpPr>
            <a:spLocks noGrp="1"/>
          </p:cNvSpPr>
          <p:nvPr>
            <p:ph sz="quarter" idx="1"/>
          </p:nvPr>
        </p:nvSpPr>
        <p:spPr>
          <a:xfrm>
            <a:off x="457200" y="1295406"/>
            <a:ext cx="3657600" cy="4572000"/>
          </a:xfrm>
        </p:spPr>
        <p:txBody>
          <a:bodyPr/>
          <a:lstStyle>
            <a:lvl1pPr marL="0" indent="0">
              <a:buNone/>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371846" y="1309920"/>
            <a:ext cx="3657600" cy="4572000"/>
          </a:xfrm>
        </p:spPr>
        <p:txBody>
          <a:bodyPr/>
          <a:lstStyle>
            <a:lvl1pPr marL="0" indent="0">
              <a:buNone/>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Oval 7"/>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1471427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3658" y="432704"/>
            <a:ext cx="7543800" cy="641350"/>
          </a:xfrm>
        </p:spPr>
        <p:txBody>
          <a:bodyPr anchor="b">
            <a:normAutofit/>
          </a:bodyPr>
          <a:lstStyle>
            <a:lvl1pPr algn="ctr">
              <a:defRPr sz="3600">
                <a:solidFill>
                  <a:srgbClr val="D35E13"/>
                </a:solidFill>
              </a:defRPr>
            </a:lvl1pPr>
          </a:lstStyle>
          <a:p>
            <a:r>
              <a:rPr kumimoji="0" lang="en-US"/>
              <a:t>Click to edit Master title style</a:t>
            </a:r>
            <a:endParaRPr kumimoji="0" lang="en-US" dirty="0"/>
          </a:p>
        </p:txBody>
      </p:sp>
      <p:sp>
        <p:nvSpPr>
          <p:cNvPr id="11" name="Content Placeholder 10"/>
          <p:cNvSpPr>
            <a:spLocks noGrp="1"/>
          </p:cNvSpPr>
          <p:nvPr>
            <p:ph sz="quarter" idx="2"/>
          </p:nvPr>
        </p:nvSpPr>
        <p:spPr>
          <a:xfrm>
            <a:off x="457200" y="1966761"/>
            <a:ext cx="3886654" cy="353324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4531629" y="1966761"/>
            <a:ext cx="3886654" cy="353324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235891"/>
            <a:ext cx="3886200" cy="658368"/>
          </a:xfrm>
          <a:prstGeom prst="roundRect">
            <a:avLst>
              <a:gd name="adj" fmla="val 16667"/>
            </a:avLst>
          </a:prstGeom>
          <a:solidFill>
            <a:srgbClr val="BBD4DF"/>
          </a:solidFill>
        </p:spPr>
        <p:txBody>
          <a:bodyPr rtlCol="0" anchor="ctr">
            <a:noAutofit/>
          </a:bodyPr>
          <a:lstStyle>
            <a:lvl1pPr marL="0" indent="0" algn="ctr">
              <a:buFontTx/>
              <a:buNone/>
              <a:defRPr sz="2000" b="1">
                <a:solidFill>
                  <a:schemeClr val="tx1"/>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586288" y="1235891"/>
            <a:ext cx="3886200" cy="658368"/>
          </a:xfrm>
          <a:prstGeom prst="roundRect">
            <a:avLst>
              <a:gd name="adj" fmla="val 16667"/>
            </a:avLst>
          </a:prstGeom>
          <a:solidFill>
            <a:srgbClr val="BBD4DF"/>
          </a:solidFill>
        </p:spPr>
        <p:txBody>
          <a:bodyPr rtlCol="0" anchor="ctr">
            <a:noAutofit/>
          </a:bodyPr>
          <a:lstStyle>
            <a:lvl1pPr marL="0" indent="0" algn="ctr">
              <a:buFontTx/>
              <a:buNone/>
              <a:defRPr sz="2000" b="1">
                <a:solidFill>
                  <a:schemeClr val="tx1"/>
                </a:solidFill>
              </a:defRPr>
            </a:lvl1pPr>
          </a:lstStyle>
          <a:p>
            <a:pPr lvl="0" eaLnBrk="1" latinLnBrk="0" hangingPunct="1"/>
            <a:r>
              <a:rPr kumimoji="0" lang="en-US"/>
              <a:t>Click to edit Master text styles</a:t>
            </a:r>
          </a:p>
        </p:txBody>
      </p:sp>
      <p:sp>
        <p:nvSpPr>
          <p:cNvPr id="10" name="Oval 9"/>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63366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F22DD-38C7-46EE-A9F9-DA826D2C7D1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174791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29497"/>
            <a:ext cx="7467600" cy="944562"/>
          </a:xfrm>
        </p:spPr>
        <p:txBody>
          <a:bodyPr>
            <a:normAutofit/>
          </a:bodyPr>
          <a:lstStyle>
            <a:lvl1pPr algn="ctr">
              <a:defRPr sz="3600">
                <a:solidFill>
                  <a:srgbClr val="D35E13"/>
                </a:solidFill>
                <a:latin typeface="+mj-lt"/>
              </a:defRPr>
            </a:lvl1pPr>
          </a:lstStyle>
          <a:p>
            <a:r>
              <a:rPr kumimoji="0" lang="en-US"/>
              <a:t>Click to edit Master title style</a:t>
            </a:r>
            <a:endParaRPr kumimoji="0" lang="en-US" dirty="0"/>
          </a:p>
        </p:txBody>
      </p:sp>
      <p:sp>
        <p:nvSpPr>
          <p:cNvPr id="9" name="Oval 8"/>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2370823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4"/>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a:spLocks noGrp="1"/>
          </p:cNvSpPr>
          <p:nvPr>
            <p:ph type="body" sz="quarter" idx="10" hasCustomPrompt="1"/>
          </p:nvPr>
        </p:nvSpPr>
        <p:spPr>
          <a:xfrm>
            <a:off x="4397375" y="5718175"/>
            <a:ext cx="4325938" cy="944563"/>
          </a:xfrm>
        </p:spPr>
        <p:txBody>
          <a:bodyPr/>
          <a:lstStyle>
            <a:lvl1pPr marL="0" indent="0" algn="r">
              <a:buNone/>
              <a:defRPr baseline="0">
                <a:solidFill>
                  <a:srgbClr val="D35E13"/>
                </a:solidFill>
                <a:latin typeface="+mj-lt"/>
              </a:defRPr>
            </a:lvl1pPr>
          </a:lstStyle>
          <a:p>
            <a:pPr lvl="0"/>
            <a:r>
              <a:rPr lang="en-US" dirty="0"/>
              <a:t>Click To Enter Presentation Title</a:t>
            </a:r>
          </a:p>
        </p:txBody>
      </p:sp>
    </p:spTree>
    <p:extLst>
      <p:ext uri="{BB962C8B-B14F-4D97-AF65-F5344CB8AC3E}">
        <p14:creationId xmlns:p14="http://schemas.microsoft.com/office/powerpoint/2010/main" val="322316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558413" y="1258151"/>
            <a:ext cx="2482918" cy="457200"/>
          </a:xfrm>
        </p:spPr>
        <p:txBody>
          <a:bodyPr anchor="b">
            <a:noAutofit/>
          </a:bodyPr>
          <a:lstStyle>
            <a:lvl1pPr algn="l">
              <a:buNone/>
              <a:defRPr sz="2800" b="0" cap="small" baseline="0">
                <a:solidFill>
                  <a:srgbClr val="D35E13"/>
                </a:solidFill>
              </a:defRPr>
            </a:lvl1pPr>
          </a:lstStyle>
          <a:p>
            <a:r>
              <a:rPr kumimoji="0" lang="en-US"/>
              <a:t>Click to edit Master title style</a:t>
            </a:r>
            <a:endParaRPr kumimoji="0" lang="en-US" dirty="0"/>
          </a:p>
        </p:txBody>
      </p:sp>
      <p:sp>
        <p:nvSpPr>
          <p:cNvPr id="18" name="Content Placeholder 17"/>
          <p:cNvSpPr>
            <a:spLocks noGrp="1"/>
          </p:cNvSpPr>
          <p:nvPr>
            <p:ph sz="quarter" idx="1"/>
          </p:nvPr>
        </p:nvSpPr>
        <p:spPr>
          <a:xfrm>
            <a:off x="304800" y="274320"/>
            <a:ext cx="62992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Oval 14"/>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571" y="6006541"/>
            <a:ext cx="1849802" cy="655928"/>
          </a:xfrm>
          <a:prstGeom prst="rect">
            <a:avLst/>
          </a:prstGeom>
        </p:spPr>
      </p:pic>
    </p:spTree>
    <p:extLst>
      <p:ext uri="{BB962C8B-B14F-4D97-AF65-F5344CB8AC3E}">
        <p14:creationId xmlns:p14="http://schemas.microsoft.com/office/powerpoint/2010/main" val="213751255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6746184" y="1066572"/>
            <a:ext cx="2657564" cy="1015011"/>
          </a:xfrm>
        </p:spPr>
        <p:txBody>
          <a:bodyPr anchor="b">
            <a:noAutofit/>
          </a:bodyPr>
          <a:lstStyle>
            <a:lvl1pPr algn="l">
              <a:buNone/>
              <a:defRPr sz="2800" b="0">
                <a:solidFill>
                  <a:srgbClr val="D35E13"/>
                </a:solidFill>
              </a:defRPr>
            </a:lvl1pPr>
          </a:lstStyle>
          <a:p>
            <a:r>
              <a:rPr kumimoji="0" lang="en-US"/>
              <a:t>Click to edit Master title style</a:t>
            </a:r>
            <a:endParaRPr kumimoji="0" lang="en-US" dirty="0"/>
          </a:p>
        </p:txBody>
      </p:sp>
      <p:sp>
        <p:nvSpPr>
          <p:cNvPr id="3" name="Picture Placeholder 2"/>
          <p:cNvSpPr>
            <a:spLocks noGrp="1"/>
          </p:cNvSpPr>
          <p:nvPr>
            <p:ph type="pic" idx="1"/>
          </p:nvPr>
        </p:nvSpPr>
        <p:spPr>
          <a:xfrm>
            <a:off x="-1" y="0"/>
            <a:ext cx="7030701"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23" name="Oval 22"/>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571" y="6006541"/>
            <a:ext cx="1849802" cy="655928"/>
          </a:xfrm>
          <a:prstGeom prst="rect">
            <a:avLst/>
          </a:prstGeom>
        </p:spPr>
      </p:pic>
    </p:spTree>
    <p:extLst>
      <p:ext uri="{BB962C8B-B14F-4D97-AF65-F5344CB8AC3E}">
        <p14:creationId xmlns:p14="http://schemas.microsoft.com/office/powerpoint/2010/main" val="1648221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D35E13"/>
                </a:solidFill>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200" y="1600200"/>
            <a:ext cx="6204857" cy="48737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879C91F4-3D63-41DF-8EB4-DA0F3F1EAC57}" type="datetimeFigureOut">
              <a:rPr lang="en-US" smtClean="0"/>
              <a:t>5/21/2019</a:t>
            </a:fld>
            <a:endParaRPr lang="en-US" dirty="0"/>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a:lstStyle/>
          <a:p>
            <a:fld id="{8CD62C47-D21C-4772-BEDC-599012B0ABDB}" type="slidenum">
              <a:rPr lang="en-US" smtClean="0"/>
              <a:t>‹#›</a:t>
            </a:fld>
            <a:endParaRPr lang="en-US" dirty="0"/>
          </a:p>
        </p:txBody>
      </p:sp>
      <p:sp>
        <p:nvSpPr>
          <p:cNvPr id="7" name="Oval 6"/>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841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5795" y="231096"/>
            <a:ext cx="1676400" cy="3212422"/>
          </a:xfrm>
        </p:spPr>
        <p:txBody>
          <a:bodyPr vert="eaVert">
            <a:normAutofit/>
          </a:bodyPr>
          <a:lstStyle>
            <a:lvl1pPr>
              <a:defRPr sz="3200">
                <a:solidFill>
                  <a:srgbClr val="D35E13"/>
                </a:solidFill>
              </a:defRPr>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457199" y="274638"/>
            <a:ext cx="6190343"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Oval 6"/>
          <p:cNvSpPr/>
          <p:nvPr/>
        </p:nvSpPr>
        <p:spPr>
          <a:xfrm>
            <a:off x="7439838" y="2757238"/>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857134" y="4037509"/>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3659758" y="3385461"/>
            <a:ext cx="6858002"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4288" y="5383892"/>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115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2" name="Oval 11"/>
          <p:cNvSpPr/>
          <p:nvPr/>
        </p:nvSpPr>
        <p:spPr>
          <a:xfrm>
            <a:off x="-1332030" y="-207384"/>
            <a:ext cx="3405150" cy="3095723"/>
          </a:xfrm>
          <a:prstGeom prst="ellipse">
            <a:avLst/>
          </a:prstGeom>
          <a:solidFill>
            <a:srgbClr val="80808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2218260" y="2902854"/>
            <a:ext cx="5372708" cy="1752600"/>
          </a:xfrm>
        </p:spPr>
        <p:txBody>
          <a:bodyPr/>
          <a:lstStyle>
            <a:lvl1pPr marL="0" indent="0" algn="l">
              <a:buNone/>
              <a:tabLst>
                <a:tab pos="1538288" algn="l"/>
              </a:tabLst>
              <a:defRPr baseline="0">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or Presenter Information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
        <p:nvSpPr>
          <p:cNvPr id="11" name="Oval 10"/>
          <p:cNvSpPr/>
          <p:nvPr/>
        </p:nvSpPr>
        <p:spPr>
          <a:xfrm>
            <a:off x="898829" y="2040181"/>
            <a:ext cx="1246861" cy="1144779"/>
          </a:xfrm>
          <a:prstGeom prst="ellipse">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2772225"/>
            <a:ext cx="9144000" cy="116115"/>
          </a:xfrm>
          <a:prstGeom prst="rect">
            <a:avLst/>
          </a:prstGeom>
          <a:solidFill>
            <a:srgbClr val="8DB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p:cNvSpPr>
            <a:spLocks noGrp="1"/>
          </p:cNvSpPr>
          <p:nvPr>
            <p:ph type="body" sz="quarter" idx="10" hasCustomPrompt="1"/>
          </p:nvPr>
        </p:nvSpPr>
        <p:spPr>
          <a:xfrm>
            <a:off x="2233384" y="1325336"/>
            <a:ext cx="5313363" cy="1431925"/>
          </a:xfrm>
        </p:spPr>
        <p:txBody>
          <a:bodyPr>
            <a:normAutofit/>
          </a:bodyPr>
          <a:lstStyle>
            <a:lvl1pPr marL="0" indent="0">
              <a:spcBef>
                <a:spcPts val="0"/>
              </a:spcBef>
              <a:buNone/>
              <a:defRPr sz="4400" baseline="0">
                <a:solidFill>
                  <a:srgbClr val="D35E13"/>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Title of Presentation</a:t>
            </a:r>
          </a:p>
        </p:txBody>
      </p:sp>
    </p:spTree>
    <p:extLst>
      <p:ext uri="{BB962C8B-B14F-4D97-AF65-F5344CB8AC3E}">
        <p14:creationId xmlns:p14="http://schemas.microsoft.com/office/powerpoint/2010/main" val="32810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12139E-6 L 0 0.38081 " pathEditMode="relative" rAng="0" ptsTypes="AA">
                                      <p:cBhvr>
                                        <p:cTn id="6" dur="2000" fill="hold"/>
                                        <p:tgtEl>
                                          <p:spTgt spid="17"/>
                                        </p:tgtEl>
                                        <p:attrNameLst>
                                          <p:attrName>ppt_x</p:attrName>
                                          <p:attrName>ppt_y</p:attrName>
                                        </p:attrNameLst>
                                      </p:cBhvr>
                                      <p:rCtr x="0" y="19029"/>
                                    </p:animMotion>
                                  </p:childTnLst>
                                </p:cTn>
                              </p:par>
                              <p:par>
                                <p:cTn id="7" presetID="10" presetClass="exit" presetSubtype="0" fill="hold" grpId="0" nodeType="withEffect">
                                  <p:stCondLst>
                                    <p:cond delay="0"/>
                                  </p:stCondLst>
                                  <p:childTnLst>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42" presetClass="path" presetSubtype="0" accel="50000" decel="50000" fill="hold" grpId="0" nodeType="withEffect">
                                  <p:stCondLst>
                                    <p:cond delay="0"/>
                                  </p:stCondLst>
                                  <p:childTnLst>
                                    <p:animMotion origin="layout" path="M -1.38889E-6 -4.50867E-6 L 0.95955 0.43469 " pathEditMode="relative" rAng="0" ptsTypes="AA">
                                      <p:cBhvr>
                                        <p:cTn id="11" dur="2000" fill="hold"/>
                                        <p:tgtEl>
                                          <p:spTgt spid="12"/>
                                        </p:tgtEl>
                                        <p:attrNameLst>
                                          <p:attrName>ppt_x</p:attrName>
                                          <p:attrName>ppt_y</p:attrName>
                                        </p:attrNameLst>
                                      </p:cBhvr>
                                      <p:rCtr x="47969" y="21734"/>
                                    </p:animMotion>
                                  </p:childTnLst>
                                </p:cTn>
                              </p:par>
                              <p:par>
                                <p:cTn id="12" presetID="37" presetClass="path" presetSubtype="0" accel="50000" decel="50000" fill="hold" grpId="0" nodeType="withEffect">
                                  <p:stCondLst>
                                    <p:cond delay="0"/>
                                  </p:stCondLst>
                                  <p:childTnLst>
                                    <p:animMotion origin="layout" path="M 2.77556E-17 4.73988E-6 L 0.16753 0.11005 C 0.20243 0.13317 0.25694 0.16254 0.31372 0.18797 C 0.37882 0.21711 0.43299 0.23653 0.47118 0.24601 L 0.65486 0.29317 " pathEditMode="relative" rAng="1116738" ptsTypes="FffFF">
                                      <p:cBhvr>
                                        <p:cTn id="13" dur="2000" fill="hold"/>
                                        <p:tgtEl>
                                          <p:spTgt spid="11"/>
                                        </p:tgtEl>
                                        <p:attrNameLst>
                                          <p:attrName>ppt_x</p:attrName>
                                          <p:attrName>ppt_y</p:attrName>
                                        </p:attrNameLst>
                                      </p:cBhvr>
                                      <p:rCtr x="32205" y="167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build="p">
        <p:tmplLst>
          <p:tmpl lvl="1">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P spid="11" grpId="0" animBg="1"/>
      <p:bldP spid="1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879C91F4-3D63-41DF-8EB4-DA0F3F1EAC57}" type="datetimeFigureOut">
              <a:rPr lang="en-US" smtClean="0"/>
              <a:t>5/21/2019</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8CD62C47-D21C-4772-BEDC-599012B0ABDB}" type="slidenum">
              <a:rPr lang="en-US" smtClean="0"/>
              <a:t>‹#›</a:t>
            </a:fld>
            <a:endParaRPr lang="en-US" dirty="0"/>
          </a:p>
        </p:txBody>
      </p:sp>
    </p:spTree>
    <p:extLst>
      <p:ext uri="{BB962C8B-B14F-4D97-AF65-F5344CB8AC3E}">
        <p14:creationId xmlns:p14="http://schemas.microsoft.com/office/powerpoint/2010/main" val="1062634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AC918C80-C11E-4675-8A39-1AD71C938BCD}" type="datetimeFigureOut">
              <a:rPr lang="en-US" smtClean="0"/>
              <a:t>5/21/2019</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BD9BDE68-476F-485D-83B9-39ED0493EA2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958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0F22DD-38C7-46EE-A9F9-DA826D2C7D14}"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244441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0F22DD-38C7-46EE-A9F9-DA826D2C7D14}"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87582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0F22DD-38C7-46EE-A9F9-DA826D2C7D14}"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361905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F22DD-38C7-46EE-A9F9-DA826D2C7D14}"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385336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0F22DD-38C7-46EE-A9F9-DA826D2C7D14}"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406074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0F22DD-38C7-46EE-A9F9-DA826D2C7D14}"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0814A-C4B9-4FA2-92F7-87D8A09F5691}" type="slidenum">
              <a:rPr lang="en-US" smtClean="0"/>
              <a:t>‹#›</a:t>
            </a:fld>
            <a:endParaRPr lang="en-US"/>
          </a:p>
        </p:txBody>
      </p:sp>
    </p:spTree>
    <p:extLst>
      <p:ext uri="{BB962C8B-B14F-4D97-AF65-F5344CB8AC3E}">
        <p14:creationId xmlns:p14="http://schemas.microsoft.com/office/powerpoint/2010/main" val="18665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F22DD-38C7-46EE-A9F9-DA826D2C7D14}" type="datetimeFigureOut">
              <a:rPr lang="en-US" smtClean="0"/>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0814A-C4B9-4FA2-92F7-87D8A09F5691}" type="slidenum">
              <a:rPr lang="en-US" smtClean="0"/>
              <a:t>‹#›</a:t>
            </a:fld>
            <a:endParaRPr lang="en-US"/>
          </a:p>
        </p:txBody>
      </p:sp>
    </p:spTree>
    <p:extLst>
      <p:ext uri="{BB962C8B-B14F-4D97-AF65-F5344CB8AC3E}">
        <p14:creationId xmlns:p14="http://schemas.microsoft.com/office/powerpoint/2010/main" val="294815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Tree>
    <p:extLst>
      <p:ext uri="{BB962C8B-B14F-4D97-AF65-F5344CB8AC3E}">
        <p14:creationId xmlns:p14="http://schemas.microsoft.com/office/powerpoint/2010/main" val="30215333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3460" y="5601136"/>
            <a:ext cx="2794998" cy="991089"/>
          </a:xfrm>
          <a:prstGeom prst="rect">
            <a:avLst/>
          </a:prstGeom>
        </p:spPr>
      </p:pic>
    </p:spTree>
    <p:extLst>
      <p:ext uri="{BB962C8B-B14F-4D97-AF65-F5344CB8AC3E}">
        <p14:creationId xmlns:p14="http://schemas.microsoft.com/office/powerpoint/2010/main" val="25287580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https://www.calm.com/session/cXBQRAMvFV"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hyperlink" Target="http://www.mhmrtarrant.org/"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image" Target="../media/image34.jpg"/><Relationship Id="rId4" Type="http://schemas.openxmlformats.org/officeDocument/2006/relationships/image" Target="../media/image33.wmf"/></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65" y="1828800"/>
            <a:ext cx="7951070" cy="2819400"/>
          </a:xfrm>
          <a:prstGeom prst="rect">
            <a:avLst/>
          </a:prstGeom>
        </p:spPr>
      </p:pic>
      <p:sp>
        <p:nvSpPr>
          <p:cNvPr id="5" name="Rectangle 4"/>
          <p:cNvSpPr/>
          <p:nvPr/>
        </p:nvSpPr>
        <p:spPr>
          <a:xfrm>
            <a:off x="0" y="67509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F07DF92-74C4-47FB-8183-26F5B0BA5ECE}"/>
              </a:ext>
            </a:extLst>
          </p:cNvPr>
          <p:cNvSpPr txBox="1"/>
          <p:nvPr/>
        </p:nvSpPr>
        <p:spPr>
          <a:xfrm>
            <a:off x="603255" y="5257800"/>
            <a:ext cx="8014135" cy="523220"/>
          </a:xfrm>
          <a:prstGeom prst="rect">
            <a:avLst/>
          </a:prstGeom>
          <a:noFill/>
        </p:spPr>
        <p:txBody>
          <a:bodyPr wrap="square" rtlCol="0">
            <a:spAutoFit/>
          </a:bodyPr>
          <a:lstStyle/>
          <a:p>
            <a:pPr algn="ctr"/>
            <a:r>
              <a:rPr lang="en-US" sz="2800" dirty="0"/>
              <a:t>My Health My Resources (MHMR) of Tarrant County</a:t>
            </a:r>
          </a:p>
        </p:txBody>
      </p:sp>
    </p:spTree>
    <p:extLst>
      <p:ext uri="{BB962C8B-B14F-4D97-AF65-F5344CB8AC3E}">
        <p14:creationId xmlns:p14="http://schemas.microsoft.com/office/powerpoint/2010/main" val="228481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Depression</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a:extLst>
              <a:ext uri="{FF2B5EF4-FFF2-40B4-BE49-F238E27FC236}">
                <a16:creationId xmlns:a16="http://schemas.microsoft.com/office/drawing/2014/main" id="{29C4B3B2-D462-4759-96AC-72E59281DF5C}"/>
              </a:ext>
            </a:extLst>
          </p:cNvPr>
          <p:cNvPicPr>
            <a:picLocks noChangeAspect="1"/>
          </p:cNvPicPr>
          <p:nvPr/>
        </p:nvPicPr>
        <p:blipFill>
          <a:blip r:embed="rId5"/>
          <a:stretch>
            <a:fillRect/>
          </a:stretch>
        </p:blipFill>
        <p:spPr>
          <a:xfrm>
            <a:off x="5619750" y="1347601"/>
            <a:ext cx="3524250" cy="2624137"/>
          </a:xfrm>
          <a:prstGeom prst="rect">
            <a:avLst/>
          </a:prstGeom>
          <a:ln>
            <a:noFill/>
          </a:ln>
          <a:effectLst>
            <a:softEdge rad="112500"/>
          </a:effectLst>
        </p:spPr>
      </p:pic>
      <p:sp>
        <p:nvSpPr>
          <p:cNvPr id="7" name="TextBox 6">
            <a:extLst>
              <a:ext uri="{FF2B5EF4-FFF2-40B4-BE49-F238E27FC236}">
                <a16:creationId xmlns:a16="http://schemas.microsoft.com/office/drawing/2014/main" id="{2910A08F-E25A-405F-9FDD-16892DD3A79C}"/>
              </a:ext>
            </a:extLst>
          </p:cNvPr>
          <p:cNvSpPr txBox="1"/>
          <p:nvPr/>
        </p:nvSpPr>
        <p:spPr>
          <a:xfrm>
            <a:off x="990600" y="2659669"/>
            <a:ext cx="6820408" cy="353943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chemeClr val="accent2">
                    <a:lumMod val="50000"/>
                  </a:schemeClr>
                </a:solidFill>
              </a:rPr>
              <a:t>Sadness</a:t>
            </a:r>
          </a:p>
          <a:p>
            <a:pPr marL="457200" indent="-457200">
              <a:buFont typeface="Wingdings" panose="05000000000000000000" pitchFamily="2" charset="2"/>
              <a:buChar char="Ø"/>
            </a:pPr>
            <a:r>
              <a:rPr lang="en-US" sz="2800" dirty="0">
                <a:solidFill>
                  <a:schemeClr val="accent2">
                    <a:lumMod val="50000"/>
                  </a:schemeClr>
                </a:solidFill>
              </a:rPr>
              <a:t>Inactivity </a:t>
            </a:r>
          </a:p>
          <a:p>
            <a:pPr marL="457200" indent="-457200">
              <a:buFont typeface="Wingdings" panose="05000000000000000000" pitchFamily="2" charset="2"/>
              <a:buChar char="Ø"/>
            </a:pPr>
            <a:r>
              <a:rPr lang="en-US" sz="2800" dirty="0">
                <a:solidFill>
                  <a:schemeClr val="accent2">
                    <a:lumMod val="50000"/>
                  </a:schemeClr>
                </a:solidFill>
              </a:rPr>
              <a:t>Difficulty in thinking and Concentration </a:t>
            </a:r>
          </a:p>
          <a:p>
            <a:pPr marL="457200" indent="-457200">
              <a:buFont typeface="Wingdings" panose="05000000000000000000" pitchFamily="2" charset="2"/>
              <a:buChar char="Ø"/>
            </a:pPr>
            <a:r>
              <a:rPr lang="en-US" sz="2800" dirty="0">
                <a:solidFill>
                  <a:schemeClr val="accent2">
                    <a:lumMod val="50000"/>
                  </a:schemeClr>
                </a:solidFill>
              </a:rPr>
              <a:t>Significant increase or decrease in Appetite and sleep</a:t>
            </a:r>
          </a:p>
          <a:p>
            <a:pPr marL="457200" indent="-457200">
              <a:buFont typeface="Wingdings" panose="05000000000000000000" pitchFamily="2" charset="2"/>
              <a:buChar char="Ø"/>
            </a:pPr>
            <a:r>
              <a:rPr lang="en-US" sz="2800" dirty="0">
                <a:solidFill>
                  <a:schemeClr val="accent2">
                    <a:lumMod val="50000"/>
                  </a:schemeClr>
                </a:solidFill>
              </a:rPr>
              <a:t>Feelings of dejection and hopelessness sometimes Suicidal tendencies </a:t>
            </a:r>
          </a:p>
          <a:p>
            <a:pPr marL="457200" indent="-457200">
              <a:buFont typeface="Wingdings" panose="05000000000000000000" pitchFamily="2" charset="2"/>
              <a:buChar char="Ø"/>
            </a:pPr>
            <a:r>
              <a:rPr lang="en-US" sz="2800" dirty="0">
                <a:solidFill>
                  <a:schemeClr val="accent2">
                    <a:lumMod val="50000"/>
                  </a:schemeClr>
                </a:solidFill>
              </a:rPr>
              <a:t>Crying/irritability</a:t>
            </a:r>
          </a:p>
        </p:txBody>
      </p:sp>
    </p:spTree>
    <p:extLst>
      <p:ext uri="{BB962C8B-B14F-4D97-AF65-F5344CB8AC3E}">
        <p14:creationId xmlns:p14="http://schemas.microsoft.com/office/powerpoint/2010/main" val="146937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Bipolar</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7" name="Picture 6">
            <a:extLst>
              <a:ext uri="{FF2B5EF4-FFF2-40B4-BE49-F238E27FC236}">
                <a16:creationId xmlns:a16="http://schemas.microsoft.com/office/drawing/2014/main" id="{95670AA0-AFFF-46C2-8F6C-DAF676A1EC6B}"/>
              </a:ext>
            </a:extLst>
          </p:cNvPr>
          <p:cNvPicPr>
            <a:picLocks noChangeAspect="1"/>
          </p:cNvPicPr>
          <p:nvPr/>
        </p:nvPicPr>
        <p:blipFill>
          <a:blip r:embed="rId5"/>
          <a:stretch>
            <a:fillRect/>
          </a:stretch>
        </p:blipFill>
        <p:spPr>
          <a:xfrm>
            <a:off x="5033282" y="1214117"/>
            <a:ext cx="4143375" cy="2846935"/>
          </a:xfrm>
          <a:prstGeom prst="rect">
            <a:avLst/>
          </a:prstGeom>
          <a:ln>
            <a:noFill/>
          </a:ln>
          <a:effectLst>
            <a:softEdge rad="112500"/>
          </a:effectLst>
        </p:spPr>
      </p:pic>
      <p:sp>
        <p:nvSpPr>
          <p:cNvPr id="8" name="TextBox 7">
            <a:extLst>
              <a:ext uri="{FF2B5EF4-FFF2-40B4-BE49-F238E27FC236}">
                <a16:creationId xmlns:a16="http://schemas.microsoft.com/office/drawing/2014/main" id="{6AD3370D-39AF-4F04-92B7-AA2F1867DAFE}"/>
              </a:ext>
            </a:extLst>
          </p:cNvPr>
          <p:cNvSpPr txBox="1"/>
          <p:nvPr/>
        </p:nvSpPr>
        <p:spPr>
          <a:xfrm>
            <a:off x="457200" y="2667000"/>
            <a:ext cx="6705600" cy="3170099"/>
          </a:xfrm>
          <a:prstGeom prst="rect">
            <a:avLst/>
          </a:prstGeom>
          <a:noFill/>
        </p:spPr>
        <p:txBody>
          <a:bodyPr wrap="square" rtlCol="0">
            <a:spAutoFit/>
          </a:bodyPr>
          <a:lstStyle/>
          <a:p>
            <a:r>
              <a:rPr lang="en-US" sz="2000" dirty="0">
                <a:solidFill>
                  <a:schemeClr val="accent2">
                    <a:lumMod val="50000"/>
                  </a:schemeClr>
                </a:solidFill>
              </a:rPr>
              <a:t>Manic phase is characterized by:</a:t>
            </a:r>
          </a:p>
          <a:p>
            <a:pPr marL="342900" indent="-342900">
              <a:buFont typeface="Wingdings" panose="05000000000000000000" pitchFamily="2" charset="2"/>
              <a:buChar char="Ø"/>
            </a:pPr>
            <a:r>
              <a:rPr lang="en-US" sz="2000" dirty="0">
                <a:solidFill>
                  <a:schemeClr val="accent2">
                    <a:lumMod val="50000"/>
                  </a:schemeClr>
                </a:solidFill>
              </a:rPr>
              <a:t>Extreme happiness and excitement</a:t>
            </a:r>
          </a:p>
          <a:p>
            <a:pPr marL="342900" indent="-342900">
              <a:buFont typeface="Wingdings" panose="05000000000000000000" pitchFamily="2" charset="2"/>
              <a:buChar char="Ø"/>
            </a:pPr>
            <a:r>
              <a:rPr lang="en-US" sz="2000" dirty="0">
                <a:solidFill>
                  <a:schemeClr val="accent2">
                    <a:lumMod val="50000"/>
                  </a:schemeClr>
                </a:solidFill>
              </a:rPr>
              <a:t>Irritability, anger, and hostile behavior</a:t>
            </a:r>
          </a:p>
          <a:p>
            <a:pPr marL="342900" indent="-342900">
              <a:buFont typeface="Wingdings" panose="05000000000000000000" pitchFamily="2" charset="2"/>
              <a:buChar char="Ø"/>
            </a:pPr>
            <a:r>
              <a:rPr lang="en-US" sz="2000" dirty="0">
                <a:solidFill>
                  <a:schemeClr val="accent2">
                    <a:lumMod val="50000"/>
                  </a:schemeClr>
                </a:solidFill>
              </a:rPr>
              <a:t>Restlessness</a:t>
            </a:r>
          </a:p>
          <a:p>
            <a:pPr marL="342900" indent="-342900">
              <a:buFont typeface="Wingdings" panose="05000000000000000000" pitchFamily="2" charset="2"/>
              <a:buChar char="Ø"/>
            </a:pPr>
            <a:r>
              <a:rPr lang="en-US" sz="2000" dirty="0">
                <a:solidFill>
                  <a:schemeClr val="accent2">
                    <a:lumMod val="50000"/>
                  </a:schemeClr>
                </a:solidFill>
              </a:rPr>
              <a:t>Rapid speech</a:t>
            </a:r>
          </a:p>
          <a:p>
            <a:pPr marL="342900" indent="-342900">
              <a:buFont typeface="Wingdings" panose="05000000000000000000" pitchFamily="2" charset="2"/>
              <a:buChar char="Ø"/>
            </a:pPr>
            <a:r>
              <a:rPr lang="en-US" sz="2000" dirty="0">
                <a:solidFill>
                  <a:schemeClr val="accent2">
                    <a:lumMod val="50000"/>
                  </a:schemeClr>
                </a:solidFill>
              </a:rPr>
              <a:t>Poor concentration and judgment</a:t>
            </a:r>
          </a:p>
          <a:p>
            <a:pPr marL="342900" indent="-342900">
              <a:buFont typeface="Wingdings" panose="05000000000000000000" pitchFamily="2" charset="2"/>
              <a:buChar char="Ø"/>
            </a:pPr>
            <a:r>
              <a:rPr lang="en-US" sz="2000" dirty="0">
                <a:solidFill>
                  <a:schemeClr val="accent2">
                    <a:lumMod val="50000"/>
                  </a:schemeClr>
                </a:solidFill>
              </a:rPr>
              <a:t>Increased energy</a:t>
            </a:r>
          </a:p>
          <a:p>
            <a:pPr marL="342900" indent="-342900">
              <a:buFont typeface="Wingdings" panose="05000000000000000000" pitchFamily="2" charset="2"/>
              <a:buChar char="Ø"/>
            </a:pPr>
            <a:r>
              <a:rPr lang="en-US" sz="2000" dirty="0">
                <a:solidFill>
                  <a:schemeClr val="accent2">
                    <a:lumMod val="50000"/>
                  </a:schemeClr>
                </a:solidFill>
              </a:rPr>
              <a:t>Less need for sleep</a:t>
            </a:r>
          </a:p>
          <a:p>
            <a:pPr marL="342900" indent="-342900">
              <a:buFont typeface="Wingdings" panose="05000000000000000000" pitchFamily="2" charset="2"/>
              <a:buChar char="Ø"/>
            </a:pPr>
            <a:r>
              <a:rPr lang="en-US" sz="2000" dirty="0">
                <a:solidFill>
                  <a:schemeClr val="accent2">
                    <a:lumMod val="50000"/>
                  </a:schemeClr>
                </a:solidFill>
              </a:rPr>
              <a:t>Unusually high sex drive</a:t>
            </a:r>
          </a:p>
          <a:p>
            <a:pPr marL="342900" indent="-342900">
              <a:buFont typeface="Wingdings" panose="05000000000000000000" pitchFamily="2" charset="2"/>
              <a:buChar char="Ø"/>
            </a:pPr>
            <a:r>
              <a:rPr lang="en-US" sz="2000" dirty="0">
                <a:solidFill>
                  <a:schemeClr val="accent2">
                    <a:lumMod val="50000"/>
                  </a:schemeClr>
                </a:solidFill>
              </a:rPr>
              <a:t>Setting unrealistic goals</a:t>
            </a:r>
          </a:p>
        </p:txBody>
      </p:sp>
    </p:spTree>
    <p:extLst>
      <p:ext uri="{BB962C8B-B14F-4D97-AF65-F5344CB8AC3E}">
        <p14:creationId xmlns:p14="http://schemas.microsoft.com/office/powerpoint/2010/main" val="232623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990600" y="1609635"/>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609600" y="290787"/>
            <a:ext cx="7541332" cy="923330"/>
          </a:xfrm>
          <a:prstGeom prst="rect">
            <a:avLst/>
          </a:prstGeom>
        </p:spPr>
        <p:txBody>
          <a:bodyPr wrap="square">
            <a:spAutoFit/>
          </a:bodyPr>
          <a:lstStyle/>
          <a:p>
            <a:pPr lvl="0" algn="ctr"/>
            <a:r>
              <a:rPr lang="en-US" sz="5400" dirty="0">
                <a:solidFill>
                  <a:srgbClr val="F79646"/>
                </a:solidFill>
                <a:latin typeface="Impact" panose="020B0806030902050204" pitchFamily="34" charset="0"/>
              </a:rPr>
              <a:t>Anxiety</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Rectangle 3">
            <a:extLst>
              <a:ext uri="{FF2B5EF4-FFF2-40B4-BE49-F238E27FC236}">
                <a16:creationId xmlns:a16="http://schemas.microsoft.com/office/drawing/2014/main" id="{77D0D3A4-AB92-4E8B-BE2C-A00F2D5E1C3D}"/>
              </a:ext>
            </a:extLst>
          </p:cNvPr>
          <p:cNvSpPr/>
          <p:nvPr/>
        </p:nvSpPr>
        <p:spPr>
          <a:xfrm>
            <a:off x="490130" y="2404985"/>
            <a:ext cx="6016169" cy="3416320"/>
          </a:xfrm>
          <a:prstGeom prst="rect">
            <a:avLst/>
          </a:prstGeom>
        </p:spPr>
        <p:txBody>
          <a:bodyPr wrap="square">
            <a:spAutoFit/>
          </a:bodyPr>
          <a:lstStyle/>
          <a:p>
            <a:pPr marL="285750" indent="-285750">
              <a:buFont typeface="Wingdings" panose="05000000000000000000" pitchFamily="2" charset="2"/>
              <a:buChar char="Ø"/>
            </a:pPr>
            <a:r>
              <a:rPr lang="en-US" sz="2400" dirty="0">
                <a:solidFill>
                  <a:schemeClr val="accent2">
                    <a:lumMod val="50000"/>
                  </a:schemeClr>
                </a:solidFill>
              </a:rPr>
              <a:t>Feeling nervous, restless or tense</a:t>
            </a:r>
          </a:p>
          <a:p>
            <a:pPr marL="342900" indent="-342900">
              <a:buFont typeface="Wingdings" panose="05000000000000000000" pitchFamily="2" charset="2"/>
              <a:buChar char="Ø"/>
            </a:pPr>
            <a:r>
              <a:rPr lang="en-US" sz="2400" dirty="0">
                <a:solidFill>
                  <a:schemeClr val="accent2">
                    <a:lumMod val="50000"/>
                  </a:schemeClr>
                </a:solidFill>
              </a:rPr>
              <a:t>Having a sense of impending danger, panic or doom</a:t>
            </a:r>
          </a:p>
          <a:p>
            <a:pPr marL="342900" indent="-342900">
              <a:buFont typeface="Wingdings" panose="05000000000000000000" pitchFamily="2" charset="2"/>
              <a:buChar char="Ø"/>
            </a:pPr>
            <a:r>
              <a:rPr lang="en-US" sz="2400" dirty="0">
                <a:solidFill>
                  <a:schemeClr val="accent2">
                    <a:lumMod val="50000"/>
                  </a:schemeClr>
                </a:solidFill>
              </a:rPr>
              <a:t>Trouble concentrating or thinking </a:t>
            </a:r>
          </a:p>
          <a:p>
            <a:pPr marL="342900" indent="-342900">
              <a:buFont typeface="Wingdings" panose="05000000000000000000" pitchFamily="2" charset="2"/>
              <a:buChar char="Ø"/>
            </a:pPr>
            <a:r>
              <a:rPr lang="en-US" sz="2400" dirty="0">
                <a:solidFill>
                  <a:schemeClr val="accent2">
                    <a:lumMod val="50000"/>
                  </a:schemeClr>
                </a:solidFill>
              </a:rPr>
              <a:t>Having trouble sleeping</a:t>
            </a:r>
          </a:p>
          <a:p>
            <a:pPr marL="342900" indent="-342900">
              <a:buFont typeface="Wingdings" panose="05000000000000000000" pitchFamily="2" charset="2"/>
              <a:buChar char="Ø"/>
            </a:pPr>
            <a:r>
              <a:rPr lang="en-US" sz="2400" dirty="0">
                <a:solidFill>
                  <a:schemeClr val="accent2">
                    <a:lumMod val="50000"/>
                  </a:schemeClr>
                </a:solidFill>
              </a:rPr>
              <a:t>Experiencing gastrointestinal (GI) problems</a:t>
            </a:r>
          </a:p>
          <a:p>
            <a:pPr marL="342900" indent="-342900">
              <a:buFont typeface="Wingdings" panose="05000000000000000000" pitchFamily="2" charset="2"/>
              <a:buChar char="Ø"/>
            </a:pPr>
            <a:r>
              <a:rPr lang="en-US" sz="2400" dirty="0">
                <a:solidFill>
                  <a:schemeClr val="accent2">
                    <a:lumMod val="50000"/>
                  </a:schemeClr>
                </a:solidFill>
              </a:rPr>
              <a:t>Having difficulty controlling worry</a:t>
            </a:r>
          </a:p>
          <a:p>
            <a:pPr marL="342900" indent="-342900">
              <a:buFont typeface="Wingdings" panose="05000000000000000000" pitchFamily="2" charset="2"/>
              <a:buChar char="Ø"/>
            </a:pPr>
            <a:r>
              <a:rPr lang="en-US" sz="2400" dirty="0">
                <a:solidFill>
                  <a:schemeClr val="accent2">
                    <a:lumMod val="50000"/>
                  </a:schemeClr>
                </a:solidFill>
              </a:rPr>
              <a:t>Having the urge to avoid things that trigger anxiety</a:t>
            </a:r>
          </a:p>
        </p:txBody>
      </p:sp>
      <p:pic>
        <p:nvPicPr>
          <p:cNvPr id="7" name="Picture 6">
            <a:extLst>
              <a:ext uri="{FF2B5EF4-FFF2-40B4-BE49-F238E27FC236}">
                <a16:creationId xmlns:a16="http://schemas.microsoft.com/office/drawing/2014/main" id="{8FF590D6-63A2-43C6-9C98-ACE1989988A5}"/>
              </a:ext>
            </a:extLst>
          </p:cNvPr>
          <p:cNvPicPr>
            <a:picLocks noChangeAspect="1"/>
          </p:cNvPicPr>
          <p:nvPr/>
        </p:nvPicPr>
        <p:blipFill>
          <a:blip r:embed="rId5"/>
          <a:stretch>
            <a:fillRect/>
          </a:stretch>
        </p:blipFill>
        <p:spPr>
          <a:xfrm>
            <a:off x="5056414" y="313885"/>
            <a:ext cx="4076700" cy="1972115"/>
          </a:xfrm>
          <a:prstGeom prst="rect">
            <a:avLst/>
          </a:prstGeom>
          <a:ln>
            <a:noFill/>
          </a:ln>
          <a:effectLst>
            <a:softEdge rad="112500"/>
          </a:effectLst>
        </p:spPr>
      </p:pic>
    </p:spTree>
    <p:extLst>
      <p:ext uri="{BB962C8B-B14F-4D97-AF65-F5344CB8AC3E}">
        <p14:creationId xmlns:p14="http://schemas.microsoft.com/office/powerpoint/2010/main" val="198242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Schizophrenia</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Rectangle 3">
            <a:extLst>
              <a:ext uri="{FF2B5EF4-FFF2-40B4-BE49-F238E27FC236}">
                <a16:creationId xmlns:a16="http://schemas.microsoft.com/office/drawing/2014/main" id="{DFF86DE6-2162-4206-8494-A4099C95F661}"/>
              </a:ext>
            </a:extLst>
          </p:cNvPr>
          <p:cNvSpPr/>
          <p:nvPr/>
        </p:nvSpPr>
        <p:spPr>
          <a:xfrm>
            <a:off x="915376" y="2263733"/>
            <a:ext cx="4572000" cy="3693319"/>
          </a:xfrm>
          <a:prstGeom prst="rect">
            <a:avLst/>
          </a:prstGeom>
        </p:spPr>
        <p:txBody>
          <a:bodyPr>
            <a:spAutoFit/>
          </a:bodyPr>
          <a:lstStyle/>
          <a:p>
            <a:endParaRPr lang="en-US" dirty="0"/>
          </a:p>
          <a:p>
            <a:pPr marL="285750" indent="-285750">
              <a:buFont typeface="Wingdings" panose="05000000000000000000" pitchFamily="2" charset="2"/>
              <a:buChar char="Ø"/>
            </a:pPr>
            <a:r>
              <a:rPr lang="en-US" sz="2400" dirty="0">
                <a:solidFill>
                  <a:schemeClr val="accent2">
                    <a:lumMod val="50000"/>
                  </a:schemeClr>
                </a:solidFill>
              </a:rPr>
              <a:t>Delusions</a:t>
            </a:r>
          </a:p>
          <a:p>
            <a:pPr marL="285750" indent="-285750">
              <a:buFont typeface="Wingdings" panose="05000000000000000000" pitchFamily="2" charset="2"/>
              <a:buChar char="Ø"/>
            </a:pPr>
            <a:endParaRPr lang="en-US" sz="2400" dirty="0">
              <a:solidFill>
                <a:schemeClr val="accent2">
                  <a:lumMod val="50000"/>
                </a:schemeClr>
              </a:solidFill>
            </a:endParaRPr>
          </a:p>
          <a:p>
            <a:pPr marL="285750" indent="-285750">
              <a:buFont typeface="Wingdings" panose="05000000000000000000" pitchFamily="2" charset="2"/>
              <a:buChar char="Ø"/>
            </a:pPr>
            <a:r>
              <a:rPr lang="en-US" sz="2400" dirty="0">
                <a:solidFill>
                  <a:schemeClr val="accent2">
                    <a:lumMod val="50000"/>
                  </a:schemeClr>
                </a:solidFill>
              </a:rPr>
              <a:t>Hallucinations and illusions</a:t>
            </a:r>
          </a:p>
          <a:p>
            <a:pPr marL="285750" indent="-285750">
              <a:buFont typeface="Wingdings" panose="05000000000000000000" pitchFamily="2" charset="2"/>
              <a:buChar char="Ø"/>
            </a:pPr>
            <a:endParaRPr lang="en-US" sz="2400" dirty="0">
              <a:solidFill>
                <a:schemeClr val="accent2">
                  <a:lumMod val="50000"/>
                </a:schemeClr>
              </a:solidFill>
            </a:endParaRPr>
          </a:p>
          <a:p>
            <a:pPr marL="285750" indent="-285750">
              <a:buFont typeface="Wingdings" panose="05000000000000000000" pitchFamily="2" charset="2"/>
              <a:buChar char="Ø"/>
            </a:pPr>
            <a:r>
              <a:rPr lang="en-US" sz="2400" dirty="0">
                <a:solidFill>
                  <a:schemeClr val="accent2">
                    <a:lumMod val="50000"/>
                  </a:schemeClr>
                </a:solidFill>
              </a:rPr>
              <a:t>Lack of emotional expression</a:t>
            </a:r>
          </a:p>
          <a:p>
            <a:pPr marL="285750" indent="-285750">
              <a:buFont typeface="Wingdings" panose="05000000000000000000" pitchFamily="2" charset="2"/>
              <a:buChar char="Ø"/>
            </a:pPr>
            <a:endParaRPr lang="en-US" sz="2400" dirty="0">
              <a:solidFill>
                <a:schemeClr val="accent2">
                  <a:lumMod val="50000"/>
                </a:schemeClr>
              </a:solidFill>
            </a:endParaRPr>
          </a:p>
          <a:p>
            <a:pPr marL="285750" indent="-285750">
              <a:buFont typeface="Wingdings" panose="05000000000000000000" pitchFamily="2" charset="2"/>
              <a:buChar char="Ø"/>
            </a:pPr>
            <a:r>
              <a:rPr lang="en-US" sz="2400" dirty="0">
                <a:solidFill>
                  <a:schemeClr val="accent2">
                    <a:lumMod val="50000"/>
                  </a:schemeClr>
                </a:solidFill>
              </a:rPr>
              <a:t>Disordered thinking</a:t>
            </a:r>
          </a:p>
          <a:p>
            <a:pPr marL="285750" indent="-285750">
              <a:buFont typeface="Wingdings" panose="05000000000000000000" pitchFamily="2" charset="2"/>
              <a:buChar char="Ø"/>
            </a:pPr>
            <a:endParaRPr lang="en-US" sz="2400" dirty="0">
              <a:solidFill>
                <a:schemeClr val="accent2">
                  <a:lumMod val="50000"/>
                </a:schemeClr>
              </a:solidFill>
            </a:endParaRPr>
          </a:p>
          <a:p>
            <a:pPr marL="285750" indent="-285750">
              <a:buFont typeface="Wingdings" panose="05000000000000000000" pitchFamily="2" charset="2"/>
              <a:buChar char="Ø"/>
            </a:pPr>
            <a:r>
              <a:rPr lang="en-US" sz="2400" dirty="0">
                <a:solidFill>
                  <a:schemeClr val="accent2">
                    <a:lumMod val="50000"/>
                  </a:schemeClr>
                </a:solidFill>
              </a:rPr>
              <a:t>Inappropriate reactions </a:t>
            </a:r>
          </a:p>
        </p:txBody>
      </p:sp>
      <p:pic>
        <p:nvPicPr>
          <p:cNvPr id="7" name="Picture 6">
            <a:extLst>
              <a:ext uri="{FF2B5EF4-FFF2-40B4-BE49-F238E27FC236}">
                <a16:creationId xmlns:a16="http://schemas.microsoft.com/office/drawing/2014/main" id="{4E730DA0-71F4-477C-AE40-0F9DF4100FBA}"/>
              </a:ext>
            </a:extLst>
          </p:cNvPr>
          <p:cNvPicPr>
            <a:picLocks noChangeAspect="1"/>
          </p:cNvPicPr>
          <p:nvPr/>
        </p:nvPicPr>
        <p:blipFill>
          <a:blip r:embed="rId5"/>
          <a:stretch>
            <a:fillRect/>
          </a:stretch>
        </p:blipFill>
        <p:spPr>
          <a:xfrm>
            <a:off x="5810718" y="2286001"/>
            <a:ext cx="3238500" cy="2362200"/>
          </a:xfrm>
          <a:prstGeom prst="rect">
            <a:avLst/>
          </a:prstGeom>
          <a:ln>
            <a:noFill/>
          </a:ln>
          <a:effectLst>
            <a:softEdge rad="112500"/>
          </a:effectLst>
        </p:spPr>
      </p:pic>
    </p:spTree>
    <p:extLst>
      <p:ext uri="{BB962C8B-B14F-4D97-AF65-F5344CB8AC3E}">
        <p14:creationId xmlns:p14="http://schemas.microsoft.com/office/powerpoint/2010/main" val="231382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Addiction</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Rectangle 3">
            <a:extLst>
              <a:ext uri="{FF2B5EF4-FFF2-40B4-BE49-F238E27FC236}">
                <a16:creationId xmlns:a16="http://schemas.microsoft.com/office/drawing/2014/main" id="{5B5E17A7-65F3-4F43-8663-87ECFB16C12E}"/>
              </a:ext>
            </a:extLst>
          </p:cNvPr>
          <p:cNvSpPr/>
          <p:nvPr/>
        </p:nvSpPr>
        <p:spPr>
          <a:xfrm>
            <a:off x="762000" y="2274838"/>
            <a:ext cx="6096000" cy="3046988"/>
          </a:xfrm>
          <a:prstGeom prst="rect">
            <a:avLst/>
          </a:prstGeom>
        </p:spPr>
        <p:txBody>
          <a:bodyPr wrap="square">
            <a:spAutoFit/>
          </a:bodyPr>
          <a:lstStyle/>
          <a:p>
            <a:pPr marL="285750" indent="-285750">
              <a:buFont typeface="Wingdings" panose="05000000000000000000" pitchFamily="2" charset="2"/>
              <a:buChar char="Ø"/>
            </a:pPr>
            <a:r>
              <a:rPr lang="en-US" sz="2400" dirty="0">
                <a:solidFill>
                  <a:schemeClr val="accent2">
                    <a:lumMod val="50000"/>
                  </a:schemeClr>
                </a:solidFill>
              </a:rPr>
              <a:t>Inability to consistently Abstain</a:t>
            </a:r>
          </a:p>
          <a:p>
            <a:pPr marL="285750" indent="-285750">
              <a:buFont typeface="Wingdings" panose="05000000000000000000" pitchFamily="2" charset="2"/>
              <a:buChar char="Ø"/>
            </a:pPr>
            <a:r>
              <a:rPr lang="en-US" sz="2400" dirty="0">
                <a:solidFill>
                  <a:schemeClr val="accent2">
                    <a:lumMod val="50000"/>
                  </a:schemeClr>
                </a:solidFill>
              </a:rPr>
              <a:t>Impairment in Behavioral control</a:t>
            </a:r>
          </a:p>
          <a:p>
            <a:pPr marL="285750" indent="-285750">
              <a:buFont typeface="Wingdings" panose="05000000000000000000" pitchFamily="2" charset="2"/>
              <a:buChar char="Ø"/>
            </a:pPr>
            <a:r>
              <a:rPr lang="en-US" sz="2400" dirty="0">
                <a:solidFill>
                  <a:schemeClr val="accent2">
                    <a:lumMod val="50000"/>
                  </a:schemeClr>
                </a:solidFill>
              </a:rPr>
              <a:t>Craving; or increased “hunger” for drugs or rewarding experiences</a:t>
            </a:r>
          </a:p>
          <a:p>
            <a:pPr marL="285750" indent="-285750">
              <a:buFont typeface="Wingdings" panose="05000000000000000000" pitchFamily="2" charset="2"/>
              <a:buChar char="Ø"/>
            </a:pPr>
            <a:r>
              <a:rPr lang="en-US" sz="2400" dirty="0">
                <a:solidFill>
                  <a:schemeClr val="accent2">
                    <a:lumMod val="50000"/>
                  </a:schemeClr>
                </a:solidFill>
              </a:rPr>
              <a:t>Diminished recognition of significant problems with one’s behaviors and interpersonal relationships; and </a:t>
            </a:r>
          </a:p>
          <a:p>
            <a:endParaRPr lang="en-US" sz="2400" dirty="0">
              <a:solidFill>
                <a:schemeClr val="accent2">
                  <a:lumMod val="50000"/>
                </a:schemeClr>
              </a:solidFill>
            </a:endParaRPr>
          </a:p>
        </p:txBody>
      </p:sp>
      <p:pic>
        <p:nvPicPr>
          <p:cNvPr id="7" name="Picture 6">
            <a:extLst>
              <a:ext uri="{FF2B5EF4-FFF2-40B4-BE49-F238E27FC236}">
                <a16:creationId xmlns:a16="http://schemas.microsoft.com/office/drawing/2014/main" id="{C4936647-AF3B-4AC7-B0E8-4ADA1D6E6B40}"/>
              </a:ext>
            </a:extLst>
          </p:cNvPr>
          <p:cNvPicPr>
            <a:picLocks noChangeAspect="1"/>
          </p:cNvPicPr>
          <p:nvPr/>
        </p:nvPicPr>
        <p:blipFill>
          <a:blip r:embed="rId5"/>
          <a:stretch>
            <a:fillRect/>
          </a:stretch>
        </p:blipFill>
        <p:spPr>
          <a:xfrm>
            <a:off x="2337961" y="4911961"/>
            <a:ext cx="4038600" cy="1953829"/>
          </a:xfrm>
          <a:prstGeom prst="rect">
            <a:avLst/>
          </a:prstGeom>
          <a:ln>
            <a:noFill/>
          </a:ln>
          <a:effectLst>
            <a:softEdge rad="112500"/>
          </a:effectLst>
        </p:spPr>
      </p:pic>
    </p:spTree>
    <p:extLst>
      <p:ext uri="{BB962C8B-B14F-4D97-AF65-F5344CB8AC3E}">
        <p14:creationId xmlns:p14="http://schemas.microsoft.com/office/powerpoint/2010/main" val="109505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938992"/>
          </a:xfrm>
          <a:prstGeom prst="rect">
            <a:avLst/>
          </a:prstGeom>
        </p:spPr>
        <p:txBody>
          <a:bodyPr>
            <a:spAutoFit/>
          </a:bodyPr>
          <a:lstStyle/>
          <a:p>
            <a:pPr lvl="0" algn="ctr"/>
            <a:r>
              <a:rPr lang="en-US" sz="4000" dirty="0">
                <a:solidFill>
                  <a:srgbClr val="F79646"/>
                </a:solidFill>
                <a:latin typeface="Impact" panose="020B0806030902050204" pitchFamily="34" charset="0"/>
              </a:rPr>
              <a:t>Adverse Childhood Experience Study (ACE)</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a:extLst>
              <a:ext uri="{FF2B5EF4-FFF2-40B4-BE49-F238E27FC236}">
                <a16:creationId xmlns:a16="http://schemas.microsoft.com/office/drawing/2014/main" id="{CC0906E9-FF16-40A1-9FAE-F78E77D24492}"/>
              </a:ext>
            </a:extLst>
          </p:cNvPr>
          <p:cNvPicPr>
            <a:picLocks noChangeAspect="1"/>
          </p:cNvPicPr>
          <p:nvPr/>
        </p:nvPicPr>
        <p:blipFill>
          <a:blip r:embed="rId5"/>
          <a:stretch>
            <a:fillRect/>
          </a:stretch>
        </p:blipFill>
        <p:spPr>
          <a:xfrm>
            <a:off x="1295400" y="2415872"/>
            <a:ext cx="6400800" cy="3723110"/>
          </a:xfrm>
          <a:prstGeom prst="rect">
            <a:avLst/>
          </a:prstGeom>
          <a:ln>
            <a:noFill/>
          </a:ln>
          <a:effectLst>
            <a:softEdge rad="112500"/>
          </a:effectLst>
        </p:spPr>
      </p:pic>
    </p:spTree>
    <p:extLst>
      <p:ext uri="{BB962C8B-B14F-4D97-AF65-F5344CB8AC3E}">
        <p14:creationId xmlns:p14="http://schemas.microsoft.com/office/powerpoint/2010/main" val="49248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ACE Study</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Explosion: 14 Points 3">
            <a:extLst>
              <a:ext uri="{FF2B5EF4-FFF2-40B4-BE49-F238E27FC236}">
                <a16:creationId xmlns:a16="http://schemas.microsoft.com/office/drawing/2014/main" id="{B26D3C3F-B23C-477F-AD3F-5AA15522CD8A}"/>
              </a:ext>
            </a:extLst>
          </p:cNvPr>
          <p:cNvSpPr/>
          <p:nvPr/>
        </p:nvSpPr>
        <p:spPr>
          <a:xfrm>
            <a:off x="3352800" y="3048000"/>
            <a:ext cx="2895600" cy="1828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Trauma</a:t>
            </a:r>
          </a:p>
        </p:txBody>
      </p:sp>
      <p:cxnSp>
        <p:nvCxnSpPr>
          <p:cNvPr id="8" name="Straight Arrow Connector 7">
            <a:extLst>
              <a:ext uri="{FF2B5EF4-FFF2-40B4-BE49-F238E27FC236}">
                <a16:creationId xmlns:a16="http://schemas.microsoft.com/office/drawing/2014/main" id="{3B2E0113-3ECC-4F53-90F2-111796D158ED}"/>
              </a:ext>
            </a:extLst>
          </p:cNvPr>
          <p:cNvCxnSpPr/>
          <p:nvPr/>
        </p:nvCxnSpPr>
        <p:spPr>
          <a:xfrm flipH="1" flipV="1">
            <a:off x="1752600" y="3886200"/>
            <a:ext cx="152400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DE4A561-4C3F-43F2-B14D-833675198FD4}"/>
              </a:ext>
            </a:extLst>
          </p:cNvPr>
          <p:cNvCxnSpPr/>
          <p:nvPr/>
        </p:nvCxnSpPr>
        <p:spPr>
          <a:xfrm flipH="1" flipV="1">
            <a:off x="3124200" y="3048000"/>
            <a:ext cx="8382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911785-59AB-4587-829E-F1B1E4AA9B92}"/>
              </a:ext>
            </a:extLst>
          </p:cNvPr>
          <p:cNvCxnSpPr/>
          <p:nvPr/>
        </p:nvCxnSpPr>
        <p:spPr>
          <a:xfrm flipH="1">
            <a:off x="2743200" y="4572000"/>
            <a:ext cx="609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30B52C8-DE9E-4040-92FB-499E3A8ADB6A}"/>
              </a:ext>
            </a:extLst>
          </p:cNvPr>
          <p:cNvCxnSpPr/>
          <p:nvPr/>
        </p:nvCxnSpPr>
        <p:spPr>
          <a:xfrm flipV="1">
            <a:off x="5867400" y="2895600"/>
            <a:ext cx="1064332"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3CA5C3-1BD8-41C6-9F43-315B46E456D4}"/>
              </a:ext>
            </a:extLst>
          </p:cNvPr>
          <p:cNvCxnSpPr/>
          <p:nvPr/>
        </p:nvCxnSpPr>
        <p:spPr>
          <a:xfrm flipH="1">
            <a:off x="4572000" y="4724400"/>
            <a:ext cx="2286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B5BAD77-C739-4F3D-BC59-D9485E695E06}"/>
              </a:ext>
            </a:extLst>
          </p:cNvPr>
          <p:cNvCxnSpPr/>
          <p:nvPr/>
        </p:nvCxnSpPr>
        <p:spPr>
          <a:xfrm>
            <a:off x="5867400" y="4343400"/>
            <a:ext cx="11430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C6CCC2F-763E-49AF-BE8C-3416DEF307DD}"/>
              </a:ext>
            </a:extLst>
          </p:cNvPr>
          <p:cNvSpPr txBox="1"/>
          <p:nvPr/>
        </p:nvSpPr>
        <p:spPr>
          <a:xfrm>
            <a:off x="2212268" y="2819400"/>
            <a:ext cx="1064332" cy="646331"/>
          </a:xfrm>
          <a:prstGeom prst="rect">
            <a:avLst/>
          </a:prstGeom>
          <a:noFill/>
        </p:spPr>
        <p:txBody>
          <a:bodyPr wrap="square" rtlCol="0">
            <a:spAutoFit/>
          </a:bodyPr>
          <a:lstStyle/>
          <a:p>
            <a:r>
              <a:rPr lang="en-US" dirty="0"/>
              <a:t>Bipolar disorder</a:t>
            </a:r>
          </a:p>
        </p:txBody>
      </p:sp>
      <p:sp>
        <p:nvSpPr>
          <p:cNvPr id="21" name="TextBox 20">
            <a:extLst>
              <a:ext uri="{FF2B5EF4-FFF2-40B4-BE49-F238E27FC236}">
                <a16:creationId xmlns:a16="http://schemas.microsoft.com/office/drawing/2014/main" id="{6055F927-1D5B-43F0-B70F-1BF6B70633E0}"/>
              </a:ext>
            </a:extLst>
          </p:cNvPr>
          <p:cNvSpPr txBox="1"/>
          <p:nvPr/>
        </p:nvSpPr>
        <p:spPr>
          <a:xfrm>
            <a:off x="533400" y="3733800"/>
            <a:ext cx="1447799" cy="646331"/>
          </a:xfrm>
          <a:prstGeom prst="rect">
            <a:avLst/>
          </a:prstGeom>
          <a:noFill/>
        </p:spPr>
        <p:txBody>
          <a:bodyPr wrap="square" rtlCol="0">
            <a:spAutoFit/>
          </a:bodyPr>
          <a:lstStyle/>
          <a:p>
            <a:r>
              <a:rPr lang="en-US" dirty="0"/>
              <a:t>Depression disorders</a:t>
            </a:r>
          </a:p>
        </p:txBody>
      </p:sp>
      <p:sp>
        <p:nvSpPr>
          <p:cNvPr id="22" name="TextBox 21">
            <a:extLst>
              <a:ext uri="{FF2B5EF4-FFF2-40B4-BE49-F238E27FC236}">
                <a16:creationId xmlns:a16="http://schemas.microsoft.com/office/drawing/2014/main" id="{2F31C53C-5518-4910-9646-63A478208752}"/>
              </a:ext>
            </a:extLst>
          </p:cNvPr>
          <p:cNvSpPr txBox="1"/>
          <p:nvPr/>
        </p:nvSpPr>
        <p:spPr>
          <a:xfrm>
            <a:off x="6931732" y="2743200"/>
            <a:ext cx="1374068" cy="646331"/>
          </a:xfrm>
          <a:prstGeom prst="rect">
            <a:avLst/>
          </a:prstGeom>
          <a:noFill/>
        </p:spPr>
        <p:txBody>
          <a:bodyPr wrap="square" rtlCol="0">
            <a:spAutoFit/>
          </a:bodyPr>
          <a:lstStyle/>
          <a:p>
            <a:r>
              <a:rPr lang="en-US" dirty="0"/>
              <a:t>Addiction disorders</a:t>
            </a:r>
          </a:p>
        </p:txBody>
      </p:sp>
      <p:sp>
        <p:nvSpPr>
          <p:cNvPr id="23" name="TextBox 22">
            <a:extLst>
              <a:ext uri="{FF2B5EF4-FFF2-40B4-BE49-F238E27FC236}">
                <a16:creationId xmlns:a16="http://schemas.microsoft.com/office/drawing/2014/main" id="{7155FBA4-D31D-4845-8A11-B12753A8DB7F}"/>
              </a:ext>
            </a:extLst>
          </p:cNvPr>
          <p:cNvSpPr txBox="1"/>
          <p:nvPr/>
        </p:nvSpPr>
        <p:spPr>
          <a:xfrm>
            <a:off x="7010400" y="4724400"/>
            <a:ext cx="1374068" cy="646331"/>
          </a:xfrm>
          <a:prstGeom prst="rect">
            <a:avLst/>
          </a:prstGeom>
          <a:noFill/>
        </p:spPr>
        <p:txBody>
          <a:bodyPr wrap="square" rtlCol="0">
            <a:spAutoFit/>
          </a:bodyPr>
          <a:lstStyle/>
          <a:p>
            <a:r>
              <a:rPr lang="en-US" dirty="0"/>
              <a:t>Anxiety disorders</a:t>
            </a:r>
          </a:p>
        </p:txBody>
      </p:sp>
      <p:sp>
        <p:nvSpPr>
          <p:cNvPr id="24" name="TextBox 23">
            <a:extLst>
              <a:ext uri="{FF2B5EF4-FFF2-40B4-BE49-F238E27FC236}">
                <a16:creationId xmlns:a16="http://schemas.microsoft.com/office/drawing/2014/main" id="{AB3E147F-91F2-4AE1-AE9B-CC1528641565}"/>
              </a:ext>
            </a:extLst>
          </p:cNvPr>
          <p:cNvSpPr txBox="1"/>
          <p:nvPr/>
        </p:nvSpPr>
        <p:spPr>
          <a:xfrm>
            <a:off x="4114800" y="5943600"/>
            <a:ext cx="1143000" cy="646331"/>
          </a:xfrm>
          <a:prstGeom prst="rect">
            <a:avLst/>
          </a:prstGeom>
          <a:noFill/>
        </p:spPr>
        <p:txBody>
          <a:bodyPr wrap="square" rtlCol="0">
            <a:spAutoFit/>
          </a:bodyPr>
          <a:lstStyle/>
          <a:p>
            <a:r>
              <a:rPr lang="en-US" dirty="0"/>
              <a:t>Psychotic disorder</a:t>
            </a:r>
          </a:p>
        </p:txBody>
      </p:sp>
      <p:sp>
        <p:nvSpPr>
          <p:cNvPr id="25" name="TextBox 24">
            <a:extLst>
              <a:ext uri="{FF2B5EF4-FFF2-40B4-BE49-F238E27FC236}">
                <a16:creationId xmlns:a16="http://schemas.microsoft.com/office/drawing/2014/main" id="{842D7A43-F406-4814-AD16-199C0965182B}"/>
              </a:ext>
            </a:extLst>
          </p:cNvPr>
          <p:cNvSpPr txBox="1"/>
          <p:nvPr/>
        </p:nvSpPr>
        <p:spPr>
          <a:xfrm>
            <a:off x="1752600" y="5943600"/>
            <a:ext cx="1447799" cy="646331"/>
          </a:xfrm>
          <a:prstGeom prst="rect">
            <a:avLst/>
          </a:prstGeom>
          <a:noFill/>
        </p:spPr>
        <p:txBody>
          <a:bodyPr wrap="square" rtlCol="0">
            <a:spAutoFit/>
          </a:bodyPr>
          <a:lstStyle/>
          <a:p>
            <a:r>
              <a:rPr lang="en-US" dirty="0"/>
              <a:t>Personality disorders</a:t>
            </a:r>
          </a:p>
        </p:txBody>
      </p:sp>
    </p:spTree>
    <p:extLst>
      <p:ext uri="{BB962C8B-B14F-4D97-AF65-F5344CB8AC3E}">
        <p14:creationId xmlns:p14="http://schemas.microsoft.com/office/powerpoint/2010/main" val="278069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754326"/>
          </a:xfrm>
          <a:prstGeom prst="rect">
            <a:avLst/>
          </a:prstGeom>
        </p:spPr>
        <p:txBody>
          <a:bodyPr>
            <a:spAutoFit/>
          </a:bodyPr>
          <a:lstStyle/>
          <a:p>
            <a:pPr lvl="0" algn="ctr"/>
            <a:r>
              <a:rPr lang="en-US" sz="5400" dirty="0">
                <a:solidFill>
                  <a:srgbClr val="F79646"/>
                </a:solidFill>
                <a:latin typeface="Impact" panose="020B0806030902050204" pitchFamily="34" charset="0"/>
              </a:rPr>
              <a:t>Understanding Mental Illness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7" name="TextBox 6">
            <a:extLst>
              <a:ext uri="{FF2B5EF4-FFF2-40B4-BE49-F238E27FC236}">
                <a16:creationId xmlns:a16="http://schemas.microsoft.com/office/drawing/2014/main" id="{4C8FD84D-F312-47F8-876B-97439596637E}"/>
              </a:ext>
            </a:extLst>
          </p:cNvPr>
          <p:cNvSpPr txBox="1"/>
          <p:nvPr/>
        </p:nvSpPr>
        <p:spPr>
          <a:xfrm>
            <a:off x="990600" y="2743200"/>
            <a:ext cx="6934200" cy="1384995"/>
          </a:xfrm>
          <a:prstGeom prst="rect">
            <a:avLst/>
          </a:prstGeom>
          <a:noFill/>
        </p:spPr>
        <p:txBody>
          <a:bodyPr wrap="square" rtlCol="0">
            <a:spAutoFit/>
          </a:bodyPr>
          <a:lstStyle/>
          <a:p>
            <a:r>
              <a:rPr lang="en-US" sz="2800" dirty="0">
                <a:solidFill>
                  <a:schemeClr val="accent2">
                    <a:lumMod val="50000"/>
                  </a:schemeClr>
                </a:solidFill>
              </a:rPr>
              <a:t>Mental illness refers to a wide range of mental health conditions - disorders that affect your mood, thinking and behavior. </a:t>
            </a:r>
          </a:p>
        </p:txBody>
      </p:sp>
      <p:pic>
        <p:nvPicPr>
          <p:cNvPr id="4" name="Picture 3">
            <a:extLst>
              <a:ext uri="{FF2B5EF4-FFF2-40B4-BE49-F238E27FC236}">
                <a16:creationId xmlns:a16="http://schemas.microsoft.com/office/drawing/2014/main" id="{360CC4EE-4E4A-423B-AB82-4B9D5F5636F3}"/>
              </a:ext>
            </a:extLst>
          </p:cNvPr>
          <p:cNvPicPr>
            <a:picLocks noChangeAspect="1"/>
          </p:cNvPicPr>
          <p:nvPr/>
        </p:nvPicPr>
        <p:blipFill>
          <a:blip r:embed="rId5"/>
          <a:stretch>
            <a:fillRect/>
          </a:stretch>
        </p:blipFill>
        <p:spPr>
          <a:xfrm>
            <a:off x="874488" y="4446392"/>
            <a:ext cx="5200650" cy="2392131"/>
          </a:xfrm>
          <a:prstGeom prst="rect">
            <a:avLst/>
          </a:prstGeom>
          <a:ln>
            <a:noFill/>
          </a:ln>
          <a:effectLst>
            <a:softEdge rad="112500"/>
          </a:effectLst>
        </p:spPr>
      </p:pic>
    </p:spTree>
    <p:extLst>
      <p:ext uri="{BB962C8B-B14F-4D97-AF65-F5344CB8AC3E}">
        <p14:creationId xmlns:p14="http://schemas.microsoft.com/office/powerpoint/2010/main" val="332587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Impact" panose="020B0806030902050204" pitchFamily="34" charset="0"/>
              </a:rPr>
              <a:t>         </a:t>
            </a:r>
            <a:r>
              <a:rPr lang="en-US" dirty="0">
                <a:solidFill>
                  <a:schemeClr val="accent2">
                    <a:lumMod val="60000"/>
                    <a:lumOff val="40000"/>
                  </a:schemeClr>
                </a:solidFill>
                <a:latin typeface="Impact" panose="020B0806030902050204" pitchFamily="34" charset="0"/>
              </a:rPr>
              <a:t>Touchstone Events</a:t>
            </a:r>
          </a:p>
        </p:txBody>
      </p:sp>
      <p:sp>
        <p:nvSpPr>
          <p:cNvPr id="4" name="Text Placeholder 3"/>
          <p:cNvSpPr>
            <a:spLocks noGrp="1"/>
          </p:cNvSpPr>
          <p:nvPr>
            <p:ph type="body" sz="quarter" idx="10"/>
          </p:nvPr>
        </p:nvSpPr>
        <p:spPr/>
        <p:txBody>
          <a:bodyPr/>
          <a:lstStyle/>
          <a:p>
            <a:endParaRPr lang="en-US" dirty="0"/>
          </a:p>
        </p:txBody>
      </p:sp>
      <p:sp>
        <p:nvSpPr>
          <p:cNvPr id="8" name="Oval 7"/>
          <p:cNvSpPr/>
          <p:nvPr/>
        </p:nvSpPr>
        <p:spPr>
          <a:xfrm>
            <a:off x="3048000" y="1219200"/>
            <a:ext cx="2971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Event</a:t>
            </a:r>
          </a:p>
        </p:txBody>
      </p:sp>
      <p:sp>
        <p:nvSpPr>
          <p:cNvPr id="9" name="Round Diagonal Corner Rectangle 8"/>
          <p:cNvSpPr/>
          <p:nvPr/>
        </p:nvSpPr>
        <p:spPr>
          <a:xfrm>
            <a:off x="1676400" y="3505200"/>
            <a:ext cx="9144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Images</a:t>
            </a:r>
          </a:p>
        </p:txBody>
      </p:sp>
      <p:sp>
        <p:nvSpPr>
          <p:cNvPr id="15" name="Round Diagonal Corner Rectangle 14"/>
          <p:cNvSpPr/>
          <p:nvPr/>
        </p:nvSpPr>
        <p:spPr>
          <a:xfrm>
            <a:off x="3200400" y="3505200"/>
            <a:ext cx="10668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Emotions</a:t>
            </a:r>
          </a:p>
        </p:txBody>
      </p:sp>
      <p:sp>
        <p:nvSpPr>
          <p:cNvPr id="16" name="Round Diagonal Corner Rectangle 15"/>
          <p:cNvSpPr/>
          <p:nvPr/>
        </p:nvSpPr>
        <p:spPr>
          <a:xfrm>
            <a:off x="4648200" y="3505200"/>
            <a:ext cx="1219199"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Body Sensations</a:t>
            </a:r>
          </a:p>
        </p:txBody>
      </p:sp>
      <p:sp>
        <p:nvSpPr>
          <p:cNvPr id="17" name="Round Diagonal Corner Rectangle 16"/>
          <p:cNvSpPr/>
          <p:nvPr/>
        </p:nvSpPr>
        <p:spPr>
          <a:xfrm>
            <a:off x="6248400" y="3435016"/>
            <a:ext cx="12954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arrow"/>
                <a:ea typeface="+mn-ea"/>
                <a:cs typeface="+mn-cs"/>
              </a:rPr>
              <a:t>Negative cognitions</a:t>
            </a:r>
          </a:p>
        </p:txBody>
      </p:sp>
      <p:cxnSp>
        <p:nvCxnSpPr>
          <p:cNvPr id="11" name="Straight Connector 10"/>
          <p:cNvCxnSpPr>
            <a:stCxn id="8" idx="3"/>
          </p:cNvCxnSpPr>
          <p:nvPr/>
        </p:nvCxnSpPr>
        <p:spPr>
          <a:xfrm flipH="1">
            <a:off x="2590800" y="2715138"/>
            <a:ext cx="892410" cy="719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5" idx="3"/>
          </p:cNvCxnSpPr>
          <p:nvPr/>
        </p:nvCxnSpPr>
        <p:spPr>
          <a:xfrm flipH="1">
            <a:off x="3733800" y="2971800"/>
            <a:ext cx="152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3"/>
          </p:cNvCxnSpPr>
          <p:nvPr/>
        </p:nvCxnSpPr>
        <p:spPr>
          <a:xfrm>
            <a:off x="5029200" y="2971800"/>
            <a:ext cx="228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67399" y="2514600"/>
            <a:ext cx="762001" cy="92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8" idx="2"/>
          </p:cNvCxnSpPr>
          <p:nvPr/>
        </p:nvCxnSpPr>
        <p:spPr>
          <a:xfrm>
            <a:off x="1295400" y="1676400"/>
            <a:ext cx="17526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
          </p:nvPr>
        </p:nvSpPr>
        <p:spPr>
          <a:xfrm>
            <a:off x="457200" y="1600200"/>
            <a:ext cx="7696200" cy="4873752"/>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8987"/>
            <a:ext cx="257333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3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Rectangle 3">
            <a:extLst>
              <a:ext uri="{FF2B5EF4-FFF2-40B4-BE49-F238E27FC236}">
                <a16:creationId xmlns:a16="http://schemas.microsoft.com/office/drawing/2014/main" id="{E74E3DDF-485A-42F3-A47A-2FD3861E7486}"/>
              </a:ext>
            </a:extLst>
          </p:cNvPr>
          <p:cNvSpPr/>
          <p:nvPr/>
        </p:nvSpPr>
        <p:spPr>
          <a:xfrm>
            <a:off x="841831" y="2690336"/>
            <a:ext cx="7082969" cy="1938992"/>
          </a:xfrm>
          <a:prstGeom prst="rect">
            <a:avLst/>
          </a:prstGeom>
        </p:spPr>
        <p:txBody>
          <a:bodyPr wrap="square">
            <a:spAutoFit/>
          </a:bodyPr>
          <a:lstStyle/>
          <a:p>
            <a:r>
              <a:rPr lang="en-US" dirty="0"/>
              <a:t>“</a:t>
            </a:r>
            <a:r>
              <a:rPr lang="en-US" sz="2400" dirty="0">
                <a:solidFill>
                  <a:schemeClr val="accent2">
                    <a:lumMod val="50000"/>
                  </a:schemeClr>
                </a:solidFill>
              </a:rPr>
              <a:t>Trauma is wounding.</a:t>
            </a:r>
          </a:p>
          <a:p>
            <a:r>
              <a:rPr lang="en-US" sz="2400" dirty="0">
                <a:solidFill>
                  <a:schemeClr val="accent2">
                    <a:lumMod val="50000"/>
                  </a:schemeClr>
                </a:solidFill>
              </a:rPr>
              <a:t>Wounds need care and time to heal.</a:t>
            </a:r>
          </a:p>
          <a:p>
            <a:r>
              <a:rPr lang="en-US" sz="2400" dirty="0">
                <a:solidFill>
                  <a:schemeClr val="accent2">
                    <a:lumMod val="50000"/>
                  </a:schemeClr>
                </a:solidFill>
              </a:rPr>
              <a:t>A little common sense and human connection go a long way in helping wounded people heal.” </a:t>
            </a:r>
          </a:p>
          <a:p>
            <a:r>
              <a:rPr lang="en-US" sz="2400" dirty="0">
                <a:solidFill>
                  <a:schemeClr val="accent2">
                    <a:lumMod val="50000"/>
                  </a:schemeClr>
                </a:solidFill>
              </a:rPr>
              <a:t>- Jamie </a:t>
            </a:r>
            <a:r>
              <a:rPr lang="en-US" sz="2400" dirty="0" err="1">
                <a:solidFill>
                  <a:schemeClr val="accent2">
                    <a:lumMod val="50000"/>
                  </a:schemeClr>
                </a:solidFill>
              </a:rPr>
              <a:t>Marich</a:t>
            </a:r>
            <a:endParaRPr lang="en-US" sz="2400" dirty="0">
              <a:solidFill>
                <a:schemeClr val="accent2">
                  <a:lumMod val="50000"/>
                </a:schemeClr>
              </a:solidFill>
            </a:endParaRPr>
          </a:p>
        </p:txBody>
      </p:sp>
      <p:pic>
        <p:nvPicPr>
          <p:cNvPr id="7" name="Picture 6">
            <a:extLst>
              <a:ext uri="{FF2B5EF4-FFF2-40B4-BE49-F238E27FC236}">
                <a16:creationId xmlns:a16="http://schemas.microsoft.com/office/drawing/2014/main" id="{E10D39E2-BB25-431F-AC95-01654BAB1DBB}"/>
              </a:ext>
            </a:extLst>
          </p:cNvPr>
          <p:cNvPicPr>
            <a:picLocks noChangeAspect="1"/>
          </p:cNvPicPr>
          <p:nvPr/>
        </p:nvPicPr>
        <p:blipFill>
          <a:blip r:embed="rId5"/>
          <a:stretch>
            <a:fillRect/>
          </a:stretch>
        </p:blipFill>
        <p:spPr>
          <a:xfrm>
            <a:off x="4104662" y="0"/>
            <a:ext cx="5039337" cy="2102773"/>
          </a:xfrm>
          <a:prstGeom prst="rect">
            <a:avLst/>
          </a:prstGeom>
          <a:ln>
            <a:noFill/>
          </a:ln>
          <a:effectLst>
            <a:softEdge rad="112500"/>
          </a:effectLst>
        </p:spPr>
      </p:pic>
    </p:spTree>
    <p:extLst>
      <p:ext uri="{BB962C8B-B14F-4D97-AF65-F5344CB8AC3E}">
        <p14:creationId xmlns:p14="http://schemas.microsoft.com/office/powerpoint/2010/main" val="14378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49" name="TextBox 48"/>
          <p:cNvSpPr txBox="1"/>
          <p:nvPr/>
        </p:nvSpPr>
        <p:spPr>
          <a:xfrm>
            <a:off x="460831" y="2172203"/>
            <a:ext cx="7692569" cy="3970318"/>
          </a:xfrm>
          <a:prstGeom prst="rect">
            <a:avLst/>
          </a:prstGeom>
          <a:noFill/>
        </p:spPr>
        <p:txBody>
          <a:bodyPr wrap="square" rtlCol="0">
            <a:spAutoFit/>
          </a:bodyPr>
          <a:lstStyle/>
          <a:p>
            <a:r>
              <a:rPr lang="en-US" sz="3600" b="1" dirty="0">
                <a:solidFill>
                  <a:srgbClr val="6B3F23"/>
                </a:solidFill>
                <a:latin typeface="Arial Narrow" panose="020B0606020202030204" pitchFamily="34" charset="0"/>
              </a:rPr>
              <a:t>Our Core Values:</a:t>
            </a:r>
          </a:p>
          <a:p>
            <a:r>
              <a:rPr lang="en-US" sz="3600" b="1" dirty="0">
                <a:solidFill>
                  <a:srgbClr val="6B3F23"/>
                </a:solidFill>
                <a:latin typeface="Arial Narrow" panose="020B0606020202030204" pitchFamily="34" charset="0"/>
              </a:rPr>
              <a:t>We CARE</a:t>
            </a:r>
          </a:p>
          <a:p>
            <a:r>
              <a:rPr lang="en-US" sz="3600" dirty="0"/>
              <a:t>We </a:t>
            </a:r>
            <a:r>
              <a:rPr lang="en-US" sz="3600" b="1" u="sng" dirty="0"/>
              <a:t>C</a:t>
            </a:r>
            <a:r>
              <a:rPr lang="en-US" sz="3600" dirty="0"/>
              <a:t>onnect People in Our Community. </a:t>
            </a:r>
          </a:p>
          <a:p>
            <a:r>
              <a:rPr lang="en-US" sz="3600" dirty="0"/>
              <a:t>We Provide </a:t>
            </a:r>
            <a:r>
              <a:rPr lang="en-US" sz="3600" b="1" u="sng" dirty="0"/>
              <a:t>A</a:t>
            </a:r>
            <a:r>
              <a:rPr lang="en-US" sz="3600" dirty="0"/>
              <a:t>ccess to Services. </a:t>
            </a:r>
          </a:p>
          <a:p>
            <a:r>
              <a:rPr lang="en-US" sz="3600" dirty="0"/>
              <a:t>We Link People to </a:t>
            </a:r>
            <a:r>
              <a:rPr lang="en-US" sz="3600" b="1" u="sng" dirty="0"/>
              <a:t>R</a:t>
            </a:r>
            <a:r>
              <a:rPr lang="en-US" sz="3600" dirty="0"/>
              <a:t>esources. </a:t>
            </a:r>
          </a:p>
          <a:p>
            <a:r>
              <a:rPr lang="en-US" sz="3600" dirty="0"/>
              <a:t>We </a:t>
            </a:r>
            <a:r>
              <a:rPr lang="en-US" sz="3600" b="1" u="sng" dirty="0"/>
              <a:t>E</a:t>
            </a:r>
            <a:r>
              <a:rPr lang="en-US" sz="3600" dirty="0"/>
              <a:t>mpower People.</a:t>
            </a:r>
          </a:p>
          <a:p>
            <a:endParaRPr lang="en-US" sz="3600" b="1" dirty="0">
              <a:solidFill>
                <a:srgbClr val="6B3F23"/>
              </a:solidFill>
              <a:latin typeface="Arial Narrow" panose="020B060602020203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MHMR Tarrant </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64381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446550"/>
          </a:xfrm>
          <a:prstGeom prst="rect">
            <a:avLst/>
          </a:prstGeom>
        </p:spPr>
        <p:txBody>
          <a:bodyPr>
            <a:spAutoFit/>
          </a:bodyPr>
          <a:lstStyle/>
          <a:p>
            <a:pPr lvl="0" algn="ctr"/>
            <a:r>
              <a:rPr lang="en-US" sz="4400" dirty="0">
                <a:solidFill>
                  <a:srgbClr val="F79646"/>
                </a:solidFill>
                <a:latin typeface="Impact" panose="020B0806030902050204" pitchFamily="34" charset="0"/>
              </a:rPr>
              <a:t>Physical Wounds and Scars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CFDA0C39-BF15-4AE9-B572-345267C23295}"/>
              </a:ext>
            </a:extLst>
          </p:cNvPr>
          <p:cNvSpPr txBox="1"/>
          <p:nvPr/>
        </p:nvSpPr>
        <p:spPr>
          <a:xfrm>
            <a:off x="533400" y="2895600"/>
            <a:ext cx="6629400" cy="230832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They </a:t>
            </a:r>
            <a:r>
              <a:rPr lang="en-US" sz="2400" dirty="0">
                <a:solidFill>
                  <a:schemeClr val="accent2">
                    <a:lumMod val="50000"/>
                  </a:schemeClr>
                </a:solidFill>
              </a:rPr>
              <a:t>come in all shapes and sizes</a:t>
            </a:r>
          </a:p>
          <a:p>
            <a:pPr marL="285750" indent="-285750">
              <a:buFont typeface="Wingdings" panose="05000000000000000000" pitchFamily="2" charset="2"/>
              <a:buChar char="Ø"/>
            </a:pPr>
            <a:r>
              <a:rPr lang="en-US" sz="2400" dirty="0">
                <a:solidFill>
                  <a:schemeClr val="accent2">
                    <a:lumMod val="50000"/>
                  </a:schemeClr>
                </a:solidFill>
              </a:rPr>
              <a:t>Open wounds are usually visible to others (lacerations, tears, abrasions, punctures)</a:t>
            </a:r>
          </a:p>
          <a:p>
            <a:pPr marL="285750" indent="-285750">
              <a:buFont typeface="Wingdings" panose="05000000000000000000" pitchFamily="2" charset="2"/>
              <a:buChar char="Ø"/>
            </a:pPr>
            <a:r>
              <a:rPr lang="en-US" sz="2400" dirty="0">
                <a:solidFill>
                  <a:schemeClr val="accent2">
                    <a:lumMod val="50000"/>
                  </a:schemeClr>
                </a:solidFill>
              </a:rPr>
              <a:t>Closed wounds are usually not obvious to others (contusions, bruises, tumors, slowly forming chronic wounds such as from diabetic ulcers)</a:t>
            </a:r>
          </a:p>
        </p:txBody>
      </p:sp>
      <p:pic>
        <p:nvPicPr>
          <p:cNvPr id="7" name="Picture 6">
            <a:extLst>
              <a:ext uri="{FF2B5EF4-FFF2-40B4-BE49-F238E27FC236}">
                <a16:creationId xmlns:a16="http://schemas.microsoft.com/office/drawing/2014/main" id="{A3E39C52-64E9-4F7E-93F9-304F1E7A532C}"/>
              </a:ext>
            </a:extLst>
          </p:cNvPr>
          <p:cNvPicPr>
            <a:picLocks noChangeAspect="1"/>
          </p:cNvPicPr>
          <p:nvPr/>
        </p:nvPicPr>
        <p:blipFill>
          <a:blip r:embed="rId5"/>
          <a:stretch>
            <a:fillRect/>
          </a:stretch>
        </p:blipFill>
        <p:spPr>
          <a:xfrm>
            <a:off x="5929313" y="1079961"/>
            <a:ext cx="3214687" cy="2152650"/>
          </a:xfrm>
          <a:prstGeom prst="rect">
            <a:avLst/>
          </a:prstGeom>
          <a:ln>
            <a:noFill/>
          </a:ln>
          <a:effectLst>
            <a:softEdge rad="112500"/>
          </a:effectLst>
        </p:spPr>
      </p:pic>
    </p:spTree>
    <p:extLst>
      <p:ext uri="{BB962C8B-B14F-4D97-AF65-F5344CB8AC3E}">
        <p14:creationId xmlns:p14="http://schemas.microsoft.com/office/powerpoint/2010/main" val="283803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446550"/>
          </a:xfrm>
          <a:prstGeom prst="rect">
            <a:avLst/>
          </a:prstGeom>
        </p:spPr>
        <p:txBody>
          <a:bodyPr>
            <a:spAutoFit/>
          </a:bodyPr>
          <a:lstStyle/>
          <a:p>
            <a:pPr lvl="0" algn="ctr"/>
            <a:r>
              <a:rPr lang="en-US" sz="4400" dirty="0">
                <a:solidFill>
                  <a:srgbClr val="F79646"/>
                </a:solidFill>
                <a:latin typeface="Impact" panose="020B0806030902050204" pitchFamily="34" charset="0"/>
              </a:rPr>
              <a:t>Physical Wounds and Scars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7" name="TextBox 6">
            <a:extLst>
              <a:ext uri="{FF2B5EF4-FFF2-40B4-BE49-F238E27FC236}">
                <a16:creationId xmlns:a16="http://schemas.microsoft.com/office/drawing/2014/main" id="{538C2145-3D15-4828-811C-DEEDD43A06E8}"/>
              </a:ext>
            </a:extLst>
          </p:cNvPr>
          <p:cNvSpPr txBox="1"/>
          <p:nvPr/>
        </p:nvSpPr>
        <p:spPr>
          <a:xfrm>
            <a:off x="1295400" y="2667000"/>
            <a:ext cx="6781800"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accent2">
                    <a:lumMod val="50000"/>
                  </a:schemeClr>
                </a:solidFill>
              </a:rPr>
              <a:t>Before wounds can begin internal healing, steps must be taken to stop bleeding (bandages, gauze, stitches, sutures)</a:t>
            </a:r>
          </a:p>
          <a:p>
            <a:pPr marL="342900" indent="-342900">
              <a:buFont typeface="Wingdings" panose="05000000000000000000" pitchFamily="2" charset="2"/>
              <a:buChar char="Ø"/>
            </a:pPr>
            <a:r>
              <a:rPr lang="en-US" sz="2400" dirty="0">
                <a:solidFill>
                  <a:schemeClr val="accent2">
                    <a:lumMod val="50000"/>
                  </a:schemeClr>
                </a:solidFill>
              </a:rPr>
              <a:t>Failure to receive the proper treatment after wounding can complicate the healing process</a:t>
            </a:r>
          </a:p>
          <a:p>
            <a:pPr marL="342900" indent="-342900">
              <a:buFont typeface="Wingdings" panose="05000000000000000000" pitchFamily="2" charset="2"/>
              <a:buChar char="Ø"/>
            </a:pPr>
            <a:r>
              <a:rPr lang="en-US" sz="2400" dirty="0">
                <a:solidFill>
                  <a:schemeClr val="accent2">
                    <a:lumMod val="50000"/>
                  </a:schemeClr>
                </a:solidFill>
              </a:rPr>
              <a:t>They can leave scars (some wounds no longer hurt after scaring but some can cause ongoing irritation)</a:t>
            </a:r>
          </a:p>
        </p:txBody>
      </p:sp>
      <p:pic>
        <p:nvPicPr>
          <p:cNvPr id="8" name="Picture 7">
            <a:extLst>
              <a:ext uri="{FF2B5EF4-FFF2-40B4-BE49-F238E27FC236}">
                <a16:creationId xmlns:a16="http://schemas.microsoft.com/office/drawing/2014/main" id="{AAE550FE-D874-4D13-AEAE-41B3340ACB22}"/>
              </a:ext>
            </a:extLst>
          </p:cNvPr>
          <p:cNvPicPr>
            <a:picLocks noChangeAspect="1"/>
          </p:cNvPicPr>
          <p:nvPr/>
        </p:nvPicPr>
        <p:blipFill>
          <a:blip r:embed="rId5"/>
          <a:stretch>
            <a:fillRect/>
          </a:stretch>
        </p:blipFill>
        <p:spPr>
          <a:xfrm>
            <a:off x="762000" y="5733676"/>
            <a:ext cx="4535261" cy="1252537"/>
          </a:xfrm>
          <a:prstGeom prst="rect">
            <a:avLst/>
          </a:prstGeom>
          <a:ln>
            <a:noFill/>
          </a:ln>
          <a:effectLst>
            <a:softEdge rad="112500"/>
          </a:effectLst>
        </p:spPr>
      </p:pic>
    </p:spTree>
    <p:extLst>
      <p:ext uri="{BB962C8B-B14F-4D97-AF65-F5344CB8AC3E}">
        <p14:creationId xmlns:p14="http://schemas.microsoft.com/office/powerpoint/2010/main" val="78103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754326"/>
          </a:xfrm>
          <a:prstGeom prst="rect">
            <a:avLst/>
          </a:prstGeom>
        </p:spPr>
        <p:txBody>
          <a:bodyPr>
            <a:spAutoFit/>
          </a:bodyPr>
          <a:lstStyle/>
          <a:p>
            <a:pPr lvl="0" algn="ctr"/>
            <a:r>
              <a:rPr lang="en-US" sz="5400" dirty="0">
                <a:solidFill>
                  <a:srgbClr val="F79646"/>
                </a:solidFill>
                <a:latin typeface="Impact" panose="020B0806030902050204" pitchFamily="34" charset="0"/>
              </a:rPr>
              <a:t>Emotional Wounds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BA2D4CA2-2F03-4A6D-B9E7-482121252E7A}"/>
              </a:ext>
            </a:extLst>
          </p:cNvPr>
          <p:cNvSpPr txBox="1"/>
          <p:nvPr/>
        </p:nvSpPr>
        <p:spPr>
          <a:xfrm>
            <a:off x="1480457" y="2819400"/>
            <a:ext cx="6330551"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accent2">
                    <a:lumMod val="50000"/>
                  </a:schemeClr>
                </a:solidFill>
              </a:rPr>
              <a:t>Emotional wounds come in all sizes</a:t>
            </a:r>
          </a:p>
          <a:p>
            <a:pPr marL="342900" indent="-342900">
              <a:buFont typeface="Wingdings" panose="05000000000000000000" pitchFamily="2" charset="2"/>
              <a:buChar char="Ø"/>
            </a:pPr>
            <a:r>
              <a:rPr lang="en-US" sz="2400" dirty="0">
                <a:solidFill>
                  <a:schemeClr val="accent2">
                    <a:lumMod val="50000"/>
                  </a:schemeClr>
                </a:solidFill>
              </a:rPr>
              <a:t>The healing process is different from everyone</a:t>
            </a:r>
          </a:p>
          <a:p>
            <a:pPr marL="342900" indent="-342900">
              <a:buFont typeface="Wingdings" panose="05000000000000000000" pitchFamily="2" charset="2"/>
              <a:buChar char="Ø"/>
            </a:pPr>
            <a:r>
              <a:rPr lang="en-US" sz="2400" dirty="0">
                <a:solidFill>
                  <a:schemeClr val="accent2">
                    <a:lumMod val="50000"/>
                  </a:schemeClr>
                </a:solidFill>
              </a:rPr>
              <a:t>If the right conditions for healing do not take place, it will take longer to heal and in the meantime other symptoms emerge</a:t>
            </a:r>
          </a:p>
          <a:p>
            <a:pPr marL="342900" indent="-342900">
              <a:buFont typeface="Wingdings" panose="05000000000000000000" pitchFamily="2" charset="2"/>
              <a:buChar char="Ø"/>
            </a:pPr>
            <a:r>
              <a:rPr lang="en-US" sz="2400" dirty="0">
                <a:solidFill>
                  <a:schemeClr val="accent2">
                    <a:lumMod val="50000"/>
                  </a:schemeClr>
                </a:solidFill>
              </a:rPr>
              <a:t>If people prod the wound with insensitive comments, re-traumatizing occurs</a:t>
            </a:r>
          </a:p>
        </p:txBody>
      </p:sp>
      <p:pic>
        <p:nvPicPr>
          <p:cNvPr id="7" name="Picture 6">
            <a:extLst>
              <a:ext uri="{FF2B5EF4-FFF2-40B4-BE49-F238E27FC236}">
                <a16:creationId xmlns:a16="http://schemas.microsoft.com/office/drawing/2014/main" id="{144D86FA-4E1C-4C82-8543-5E41949D9567}"/>
              </a:ext>
            </a:extLst>
          </p:cNvPr>
          <p:cNvPicPr>
            <a:picLocks noChangeAspect="1"/>
          </p:cNvPicPr>
          <p:nvPr/>
        </p:nvPicPr>
        <p:blipFill>
          <a:blip r:embed="rId5"/>
          <a:stretch>
            <a:fillRect/>
          </a:stretch>
        </p:blipFill>
        <p:spPr>
          <a:xfrm>
            <a:off x="-10246" y="5497056"/>
            <a:ext cx="5391150" cy="1360944"/>
          </a:xfrm>
          <a:prstGeom prst="rect">
            <a:avLst/>
          </a:prstGeom>
          <a:ln>
            <a:noFill/>
          </a:ln>
          <a:effectLst>
            <a:softEdge rad="112500"/>
          </a:effectLst>
        </p:spPr>
      </p:pic>
    </p:spTree>
    <p:extLst>
      <p:ext uri="{BB962C8B-B14F-4D97-AF65-F5344CB8AC3E}">
        <p14:creationId xmlns:p14="http://schemas.microsoft.com/office/powerpoint/2010/main" val="216503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754326"/>
          </a:xfrm>
          <a:prstGeom prst="rect">
            <a:avLst/>
          </a:prstGeom>
        </p:spPr>
        <p:txBody>
          <a:bodyPr>
            <a:spAutoFit/>
          </a:bodyPr>
          <a:lstStyle/>
          <a:p>
            <a:pPr lvl="0" algn="ctr"/>
            <a:r>
              <a:rPr lang="en-US" sz="5400" dirty="0">
                <a:solidFill>
                  <a:srgbClr val="F79646"/>
                </a:solidFill>
                <a:latin typeface="Impact" panose="020B0806030902050204" pitchFamily="34" charset="0"/>
              </a:rPr>
              <a:t>Helpful Things to Say</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61ECACDD-5594-4067-A4DC-C5ABE2845254}"/>
              </a:ext>
            </a:extLst>
          </p:cNvPr>
          <p:cNvSpPr txBox="1"/>
          <p:nvPr/>
        </p:nvSpPr>
        <p:spPr>
          <a:xfrm>
            <a:off x="990600" y="2743200"/>
            <a:ext cx="7086600"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accent2">
                    <a:lumMod val="50000"/>
                  </a:schemeClr>
                </a:solidFill>
              </a:rPr>
              <a:t>Always believe the person</a:t>
            </a:r>
          </a:p>
          <a:p>
            <a:r>
              <a:rPr lang="en-US" dirty="0">
                <a:solidFill>
                  <a:schemeClr val="accent2">
                    <a:lumMod val="50000"/>
                  </a:schemeClr>
                </a:solidFill>
              </a:rPr>
              <a:t>	 people need to be heard and understood</a:t>
            </a:r>
          </a:p>
          <a:p>
            <a:endParaRPr lang="en-US" dirty="0">
              <a:solidFill>
                <a:schemeClr val="accent2">
                  <a:lumMod val="50000"/>
                </a:schemeClr>
              </a:solidFill>
            </a:endParaRPr>
          </a:p>
          <a:p>
            <a:pPr marL="285750" indent="-285750">
              <a:buFont typeface="Wingdings" panose="05000000000000000000" pitchFamily="2" charset="2"/>
              <a:buChar char="Ø"/>
            </a:pPr>
            <a:r>
              <a:rPr lang="en-US" dirty="0">
                <a:solidFill>
                  <a:schemeClr val="accent2">
                    <a:lumMod val="50000"/>
                  </a:schemeClr>
                </a:solidFill>
              </a:rPr>
              <a:t>Remain Calm and Nonjudgement</a:t>
            </a:r>
          </a:p>
          <a:p>
            <a:r>
              <a:rPr lang="en-US" dirty="0">
                <a:solidFill>
                  <a:schemeClr val="accent2">
                    <a:lumMod val="50000"/>
                  </a:schemeClr>
                </a:solidFill>
              </a:rPr>
              <a:t>		avoid reacting in angry or defensive ways</a:t>
            </a:r>
          </a:p>
          <a:p>
            <a:r>
              <a:rPr lang="en-US" dirty="0">
                <a:solidFill>
                  <a:schemeClr val="accent2">
                    <a:lumMod val="50000"/>
                  </a:schemeClr>
                </a:solidFill>
              </a:rPr>
              <a:t>		provide support, listening, and reassurance</a:t>
            </a:r>
          </a:p>
          <a:p>
            <a:r>
              <a:rPr lang="en-US" dirty="0">
                <a:solidFill>
                  <a:schemeClr val="accent2">
                    <a:lumMod val="50000"/>
                  </a:schemeClr>
                </a:solidFill>
              </a:rPr>
              <a:t>		Instill hope</a:t>
            </a:r>
          </a:p>
          <a:p>
            <a:r>
              <a:rPr lang="en-US" dirty="0">
                <a:solidFill>
                  <a:schemeClr val="accent2">
                    <a:lumMod val="50000"/>
                  </a:schemeClr>
                </a:solidFill>
              </a:rPr>
              <a:t>		establish connection</a:t>
            </a:r>
          </a:p>
          <a:p>
            <a:endParaRPr lang="en-US" dirty="0">
              <a:solidFill>
                <a:schemeClr val="accent2">
                  <a:lumMod val="50000"/>
                </a:schemeClr>
              </a:solidFill>
            </a:endParaRPr>
          </a:p>
          <a:p>
            <a:pPr marL="285750" indent="-285750">
              <a:buFont typeface="Wingdings" panose="05000000000000000000" pitchFamily="2" charset="2"/>
              <a:buChar char="Ø"/>
            </a:pPr>
            <a:r>
              <a:rPr lang="en-US" dirty="0">
                <a:solidFill>
                  <a:schemeClr val="accent2">
                    <a:lumMod val="50000"/>
                  </a:schemeClr>
                </a:solidFill>
              </a:rPr>
              <a:t>Ask open-ended questions allow the person to express themselves </a:t>
            </a:r>
          </a:p>
          <a:p>
            <a:endParaRPr lang="en-US" dirty="0">
              <a:solidFill>
                <a:schemeClr val="accent2">
                  <a:lumMod val="50000"/>
                </a:schemeClr>
              </a:solidFill>
            </a:endParaRPr>
          </a:p>
          <a:p>
            <a:pPr marL="285750" indent="-285750">
              <a:buFont typeface="Wingdings" panose="05000000000000000000" pitchFamily="2" charset="2"/>
              <a:buChar char="Ø"/>
            </a:pPr>
            <a:r>
              <a:rPr lang="en-US" dirty="0">
                <a:solidFill>
                  <a:schemeClr val="accent2">
                    <a:lumMod val="50000"/>
                  </a:schemeClr>
                </a:solidFill>
              </a:rPr>
              <a:t>Don’t criticize</a:t>
            </a:r>
          </a:p>
          <a:p>
            <a:pPr marL="285750" indent="-285750">
              <a:buFont typeface="Wingdings" panose="05000000000000000000" pitchFamily="2" charset="2"/>
              <a:buChar char="Ø"/>
            </a:pPr>
            <a:endParaRPr lang="en-US" dirty="0">
              <a:solidFill>
                <a:schemeClr val="accent2">
                  <a:lumMod val="50000"/>
                </a:schemeClr>
              </a:solidFill>
            </a:endParaRPr>
          </a:p>
          <a:p>
            <a:pPr marL="285750" indent="-285750">
              <a:buFont typeface="Wingdings" panose="05000000000000000000" pitchFamily="2" charset="2"/>
              <a:buChar char="Ø"/>
            </a:pPr>
            <a:r>
              <a:rPr lang="en-US" dirty="0">
                <a:solidFill>
                  <a:schemeClr val="accent2">
                    <a:lumMod val="50000"/>
                  </a:schemeClr>
                </a:solidFill>
              </a:rPr>
              <a:t>Share helpful resources and information</a:t>
            </a:r>
          </a:p>
        </p:txBody>
      </p:sp>
      <p:pic>
        <p:nvPicPr>
          <p:cNvPr id="7" name="Picture 6">
            <a:extLst>
              <a:ext uri="{FF2B5EF4-FFF2-40B4-BE49-F238E27FC236}">
                <a16:creationId xmlns:a16="http://schemas.microsoft.com/office/drawing/2014/main" id="{D92924BB-B80C-4CC3-AEEF-05F8F66FD791}"/>
              </a:ext>
            </a:extLst>
          </p:cNvPr>
          <p:cNvPicPr>
            <a:picLocks noChangeAspect="1"/>
          </p:cNvPicPr>
          <p:nvPr/>
        </p:nvPicPr>
        <p:blipFill>
          <a:blip r:embed="rId5"/>
          <a:stretch>
            <a:fillRect/>
          </a:stretch>
        </p:blipFill>
        <p:spPr>
          <a:xfrm>
            <a:off x="6218972" y="1263385"/>
            <a:ext cx="2765425" cy="1563456"/>
          </a:xfrm>
          <a:prstGeom prst="rect">
            <a:avLst/>
          </a:prstGeom>
          <a:ln>
            <a:noFill/>
          </a:ln>
          <a:effectLst>
            <a:softEdge rad="112500"/>
          </a:effectLst>
        </p:spPr>
      </p:pic>
    </p:spTree>
    <p:extLst>
      <p:ext uri="{BB962C8B-B14F-4D97-AF65-F5344CB8AC3E}">
        <p14:creationId xmlns:p14="http://schemas.microsoft.com/office/powerpoint/2010/main" val="250669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938992"/>
          </a:xfrm>
          <a:prstGeom prst="rect">
            <a:avLst/>
          </a:prstGeom>
        </p:spPr>
        <p:txBody>
          <a:bodyPr>
            <a:spAutoFit/>
          </a:bodyPr>
          <a:lstStyle/>
          <a:p>
            <a:pPr lvl="0" algn="ctr"/>
            <a:r>
              <a:rPr lang="en-US" sz="4000" dirty="0">
                <a:solidFill>
                  <a:srgbClr val="F79646"/>
                </a:solidFill>
                <a:latin typeface="Impact" panose="020B0806030902050204" pitchFamily="34" charset="0"/>
              </a:rPr>
              <a:t>Types of Mental Health Providers and Resources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FF790D5A-5722-4AF9-A969-5D5AB9A1671A}"/>
              </a:ext>
            </a:extLst>
          </p:cNvPr>
          <p:cNvSpPr txBox="1"/>
          <p:nvPr/>
        </p:nvSpPr>
        <p:spPr>
          <a:xfrm>
            <a:off x="1295400" y="2590800"/>
            <a:ext cx="6172200" cy="3662541"/>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chemeClr val="accent2">
                    <a:lumMod val="50000"/>
                  </a:schemeClr>
                </a:solidFill>
              </a:rPr>
              <a:t>Licensed therapist</a:t>
            </a:r>
          </a:p>
          <a:p>
            <a:r>
              <a:rPr lang="en-US" sz="2800" dirty="0">
                <a:solidFill>
                  <a:schemeClr val="accent2">
                    <a:lumMod val="50000"/>
                  </a:schemeClr>
                </a:solidFill>
              </a:rPr>
              <a:t>	LPC, LCSW, LMFT, PhD</a:t>
            </a:r>
          </a:p>
          <a:p>
            <a:pPr marL="285750" indent="-285750">
              <a:buFont typeface="Wingdings" panose="05000000000000000000" pitchFamily="2" charset="2"/>
              <a:buChar char="Ø"/>
            </a:pPr>
            <a:r>
              <a:rPr lang="en-US" sz="2800" dirty="0">
                <a:solidFill>
                  <a:schemeClr val="accent2">
                    <a:lumMod val="50000"/>
                  </a:schemeClr>
                </a:solidFill>
              </a:rPr>
              <a:t>Peer Support Specialist</a:t>
            </a:r>
          </a:p>
          <a:p>
            <a:pPr marL="285750" indent="-285750">
              <a:buFont typeface="Wingdings" panose="05000000000000000000" pitchFamily="2" charset="2"/>
              <a:buChar char="Ø"/>
            </a:pPr>
            <a:r>
              <a:rPr lang="en-US" sz="2800" dirty="0">
                <a:solidFill>
                  <a:schemeClr val="accent2">
                    <a:lumMod val="50000"/>
                  </a:schemeClr>
                </a:solidFill>
              </a:rPr>
              <a:t>Medical providers</a:t>
            </a:r>
          </a:p>
          <a:p>
            <a:r>
              <a:rPr lang="en-US" sz="2800" dirty="0">
                <a:solidFill>
                  <a:schemeClr val="accent2">
                    <a:lumMod val="50000"/>
                  </a:schemeClr>
                </a:solidFill>
              </a:rPr>
              <a:t>	MD, APNs</a:t>
            </a:r>
          </a:p>
          <a:p>
            <a:pPr marL="285750" indent="-285750">
              <a:buFont typeface="Wingdings" panose="05000000000000000000" pitchFamily="2" charset="2"/>
              <a:buChar char="Ø"/>
            </a:pPr>
            <a:r>
              <a:rPr lang="en-US" sz="2800" dirty="0">
                <a:solidFill>
                  <a:schemeClr val="accent2">
                    <a:lumMod val="50000"/>
                  </a:schemeClr>
                </a:solidFill>
              </a:rPr>
              <a:t>Behavioral Health Treatment Centers</a:t>
            </a:r>
          </a:p>
          <a:p>
            <a:pPr marL="285750" indent="-285750">
              <a:buFont typeface="Wingdings" panose="05000000000000000000" pitchFamily="2" charset="2"/>
              <a:buChar char="Ø"/>
            </a:pPr>
            <a:r>
              <a:rPr lang="en-US" sz="2800" dirty="0">
                <a:solidFill>
                  <a:schemeClr val="accent2">
                    <a:lumMod val="50000"/>
                  </a:schemeClr>
                </a:solidFill>
              </a:rPr>
              <a:t>NAMI</a:t>
            </a:r>
          </a:p>
          <a:p>
            <a:endParaRPr lang="en-US" dirty="0"/>
          </a:p>
          <a:p>
            <a:endParaRPr lang="en-US" dirty="0"/>
          </a:p>
        </p:txBody>
      </p:sp>
      <p:pic>
        <p:nvPicPr>
          <p:cNvPr id="7" name="Picture 6">
            <a:extLst>
              <a:ext uri="{FF2B5EF4-FFF2-40B4-BE49-F238E27FC236}">
                <a16:creationId xmlns:a16="http://schemas.microsoft.com/office/drawing/2014/main" id="{8223E9EF-1B8A-42E4-8399-8C6791C4A47D}"/>
              </a:ext>
            </a:extLst>
          </p:cNvPr>
          <p:cNvPicPr>
            <a:picLocks noChangeAspect="1"/>
          </p:cNvPicPr>
          <p:nvPr/>
        </p:nvPicPr>
        <p:blipFill>
          <a:blip r:embed="rId5"/>
          <a:stretch>
            <a:fillRect/>
          </a:stretch>
        </p:blipFill>
        <p:spPr>
          <a:xfrm>
            <a:off x="6134100" y="1561900"/>
            <a:ext cx="3009900" cy="2085975"/>
          </a:xfrm>
          <a:prstGeom prst="rect">
            <a:avLst/>
          </a:prstGeom>
          <a:ln>
            <a:noFill/>
          </a:ln>
          <a:effectLst>
            <a:softEdge rad="112500"/>
          </a:effectLst>
        </p:spPr>
      </p:pic>
    </p:spTree>
    <p:extLst>
      <p:ext uri="{BB962C8B-B14F-4D97-AF65-F5344CB8AC3E}">
        <p14:creationId xmlns:p14="http://schemas.microsoft.com/office/powerpoint/2010/main" val="3449815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solidFill>
                  <a:schemeClr val="accent2">
                    <a:lumMod val="60000"/>
                    <a:lumOff val="40000"/>
                  </a:schemeClr>
                </a:solidFill>
                <a:latin typeface="Impact" panose="020B0806030902050204" pitchFamily="34" charset="0"/>
              </a:rPr>
              <a:t>Definition of Compassion Fatigue</a:t>
            </a:r>
          </a:p>
        </p:txBody>
      </p:sp>
      <p:sp>
        <p:nvSpPr>
          <p:cNvPr id="3" name="Content Placeholder 2"/>
          <p:cNvSpPr>
            <a:spLocks noGrp="1"/>
          </p:cNvSpPr>
          <p:nvPr>
            <p:ph sz="quarter" idx="1"/>
          </p:nvPr>
        </p:nvSpPr>
        <p:spPr>
          <a:xfrm>
            <a:off x="533400" y="1447800"/>
            <a:ext cx="7467600" cy="3654552"/>
          </a:xfrm>
        </p:spPr>
        <p:txBody>
          <a:bodyPr>
            <a:normAutofit/>
          </a:bodyPr>
          <a:lstStyle/>
          <a:p>
            <a:pPr marL="0" indent="0">
              <a:buClr>
                <a:srgbClr val="6B3F23"/>
              </a:buClr>
              <a:buNone/>
            </a:pPr>
            <a:r>
              <a:rPr lang="en-US" sz="3200" dirty="0">
                <a:solidFill>
                  <a:srgbClr val="6B3F23"/>
                </a:solidFill>
              </a:rPr>
              <a:t>What is Compassion Fatigue?</a:t>
            </a:r>
          </a:p>
          <a:p>
            <a:pPr marL="0" indent="0">
              <a:buClr>
                <a:srgbClr val="6B3F23"/>
              </a:buClr>
              <a:buNone/>
            </a:pPr>
            <a:r>
              <a:rPr lang="en-US" sz="3200" dirty="0">
                <a:solidFill>
                  <a:srgbClr val="6B3F23"/>
                </a:solidFill>
              </a:rPr>
              <a:t>How does it happen?</a:t>
            </a:r>
          </a:p>
          <a:p>
            <a:pPr marL="0" indent="0">
              <a:buClr>
                <a:srgbClr val="6B3F23"/>
              </a:buClr>
              <a:buNone/>
            </a:pPr>
            <a:r>
              <a:rPr lang="en-US" sz="3200" dirty="0">
                <a:solidFill>
                  <a:srgbClr val="6B3F23"/>
                </a:solidFill>
              </a:rPr>
              <a:t>Why Does it happen?</a:t>
            </a:r>
          </a:p>
          <a:p>
            <a:pPr marL="0" indent="0">
              <a:buClr>
                <a:srgbClr val="6B3F23"/>
              </a:buClr>
              <a:buNone/>
            </a:pPr>
            <a:endParaRPr lang="en-US" sz="3200" dirty="0">
              <a:solidFill>
                <a:srgbClr val="6B3F23"/>
              </a:solidFill>
            </a:endParaRPr>
          </a:p>
          <a:p>
            <a:pPr marL="0" indent="0">
              <a:buClr>
                <a:srgbClr val="6B3F23"/>
              </a:buClr>
              <a:buNone/>
            </a:pPr>
            <a:endParaRPr lang="en-US" sz="3200" dirty="0">
              <a:solidFill>
                <a:srgbClr val="6B3F23"/>
              </a:solidFill>
            </a:endParaRPr>
          </a:p>
          <a:p>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310" y="3048001"/>
            <a:ext cx="4233821"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3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solidFill>
                  <a:schemeClr val="accent2">
                    <a:lumMod val="60000"/>
                    <a:lumOff val="40000"/>
                  </a:schemeClr>
                </a:solidFill>
                <a:latin typeface="Impact" panose="020B0806030902050204" pitchFamily="34" charset="0"/>
              </a:rPr>
              <a:t>Definition of Compassion Fatigue</a:t>
            </a:r>
          </a:p>
        </p:txBody>
      </p:sp>
      <p:sp>
        <p:nvSpPr>
          <p:cNvPr id="3" name="Content Placeholder 2"/>
          <p:cNvSpPr>
            <a:spLocks noGrp="1"/>
          </p:cNvSpPr>
          <p:nvPr>
            <p:ph sz="quarter" idx="1"/>
          </p:nvPr>
        </p:nvSpPr>
        <p:spPr>
          <a:xfrm>
            <a:off x="533400" y="1447800"/>
            <a:ext cx="7467600" cy="3654552"/>
          </a:xfrm>
        </p:spPr>
        <p:txBody>
          <a:bodyPr>
            <a:normAutofit/>
          </a:bodyPr>
          <a:lstStyle/>
          <a:p>
            <a:pPr marL="0" indent="0">
              <a:buNone/>
            </a:pPr>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sp>
        <p:nvSpPr>
          <p:cNvPr id="6" name="Content Placeholder 2"/>
          <p:cNvSpPr txBox="1">
            <a:spLocks/>
          </p:cNvSpPr>
          <p:nvPr/>
        </p:nvSpPr>
        <p:spPr>
          <a:xfrm>
            <a:off x="228600" y="1295400"/>
            <a:ext cx="7924800" cy="39593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6B3F23"/>
              </a:buClr>
              <a:buSzPct val="70000"/>
              <a:buFont typeface="Wingdings"/>
              <a:buNone/>
              <a:tabLst/>
              <a:defRPr/>
            </a:pPr>
            <a:r>
              <a:rPr kumimoji="0" lang="en-US" sz="3200" b="0" i="0" u="none" strike="noStrike" kern="1200" cap="none" spc="0" normalizeH="0" baseline="0" noProof="0" dirty="0">
                <a:ln>
                  <a:noFill/>
                </a:ln>
                <a:solidFill>
                  <a:srgbClr val="6B3F23"/>
                </a:solidFill>
                <a:effectLst/>
                <a:uLnTx/>
                <a:uFillTx/>
                <a:latin typeface="Arial Narrow"/>
                <a:ea typeface="+mn-ea"/>
                <a:cs typeface="+mn-cs"/>
              </a:rPr>
              <a:t>The deep physical, emotional, and spiritual exhaustion accompanied by acute emotional pain.</a:t>
            </a:r>
          </a:p>
          <a:p>
            <a:pPr marL="0" marR="0" lvl="0" indent="0" algn="l" defTabSz="914400" rtl="0" eaLnBrk="1" fontAlgn="auto" latinLnBrk="0" hangingPunct="1">
              <a:lnSpc>
                <a:spcPct val="100000"/>
              </a:lnSpc>
              <a:spcBef>
                <a:spcPts val="600"/>
              </a:spcBef>
              <a:spcAft>
                <a:spcPts val="0"/>
              </a:spcAft>
              <a:buClr>
                <a:srgbClr val="6B3F23"/>
              </a:buClr>
              <a:buSzPct val="70000"/>
              <a:buFont typeface="Wingdings"/>
              <a:buNone/>
              <a:tabLst/>
              <a:defRPr/>
            </a:pPr>
            <a:endParaRPr kumimoji="0" lang="en-US" sz="3200" b="1" i="1" u="none" strike="noStrike" kern="1200" cap="none" spc="0" normalizeH="0" baseline="0" noProof="0" dirty="0">
              <a:ln>
                <a:noFill/>
              </a:ln>
              <a:solidFill>
                <a:srgbClr val="6B3F23"/>
              </a:solidFill>
              <a:effectLst/>
              <a:uLnTx/>
              <a:uFillTx/>
              <a:latin typeface="Arial Narrow"/>
              <a:ea typeface="+mn-ea"/>
              <a:cs typeface="+mn-cs"/>
            </a:endParaRPr>
          </a:p>
          <a:p>
            <a:pPr marL="274320" marR="0" lvl="0" indent="-274320" algn="l" defTabSz="914400" rtl="0" eaLnBrk="1" fontAlgn="auto" latinLnBrk="0" hangingPunct="1">
              <a:lnSpc>
                <a:spcPct val="100000"/>
              </a:lnSpc>
              <a:spcBef>
                <a:spcPts val="600"/>
              </a:spcBef>
              <a:spcAft>
                <a:spcPts val="0"/>
              </a:spcAft>
              <a:buClr>
                <a:srgbClr val="8EB8C9"/>
              </a:buClr>
              <a:buSzPct val="70000"/>
              <a:buFont typeface="Wingdings"/>
              <a:buChar char=""/>
              <a:tabLst/>
              <a:defRPr/>
            </a:pPr>
            <a:endParaRPr kumimoji="0" lang="en-US" sz="2400" b="0" i="0" u="none" strike="noStrike" kern="1200" cap="none" spc="0" normalizeH="0" baseline="0" noProof="0" dirty="0">
              <a:ln>
                <a:noFill/>
              </a:ln>
              <a:solidFill>
                <a:prstClr val="black"/>
              </a:solidFill>
              <a:effectLst/>
              <a:uLnTx/>
              <a:uFillTx/>
              <a:latin typeface="Arial Narrow"/>
              <a:ea typeface="+mn-ea"/>
              <a:cs typeface="+mn-cs"/>
            </a:endParaRPr>
          </a:p>
          <a:p>
            <a:pPr marL="411480" marR="0" lvl="1" indent="0" algn="l" defTabSz="914400" rtl="0" eaLnBrk="1" fontAlgn="auto" latinLnBrk="0" hangingPunct="1">
              <a:lnSpc>
                <a:spcPct val="100000"/>
              </a:lnSpc>
              <a:spcBef>
                <a:spcPct val="20000"/>
              </a:spcBef>
              <a:spcAft>
                <a:spcPts val="0"/>
              </a:spcAft>
              <a:buClr>
                <a:srgbClr val="8EB8C9"/>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Arial Narrow"/>
              <a:ea typeface="+mn-ea"/>
              <a:cs typeface="+mn-cs"/>
            </a:endParaRPr>
          </a:p>
          <a:p>
            <a:pPr marL="411480" marR="0" lvl="1" indent="0" algn="l" defTabSz="914400" rtl="0" eaLnBrk="1" fontAlgn="auto" latinLnBrk="0" hangingPunct="1">
              <a:lnSpc>
                <a:spcPct val="100000"/>
              </a:lnSpc>
              <a:spcBef>
                <a:spcPct val="20000"/>
              </a:spcBef>
              <a:spcAft>
                <a:spcPts val="0"/>
              </a:spcAft>
              <a:buClr>
                <a:srgbClr val="8EB8C9"/>
              </a:buClr>
              <a:buSzPct val="80000"/>
              <a:buFont typeface="Wingdings 2"/>
              <a:buNone/>
              <a:tabLst/>
              <a:defRPr/>
            </a:pPr>
            <a:endParaRPr kumimoji="0" lang="en-US" sz="2100" b="0" i="0" u="none" strike="noStrike" kern="1200" cap="none" spc="0" normalizeH="0" baseline="0" noProof="0" dirty="0">
              <a:ln>
                <a:noFill/>
              </a:ln>
              <a:solidFill>
                <a:prstClr val="black"/>
              </a:solidFill>
              <a:effectLst/>
              <a:uLnTx/>
              <a:uFillTx/>
              <a:latin typeface="Arial Narrow"/>
              <a:ea typeface="+mn-ea"/>
              <a:cs typeface="+mn-cs"/>
            </a:endParaRPr>
          </a:p>
          <a:p>
            <a:pPr marL="777240" marR="0" lvl="2" indent="0" algn="l" defTabSz="914400" rtl="0" eaLnBrk="1" fontAlgn="auto" latinLnBrk="0" hangingPunct="1">
              <a:lnSpc>
                <a:spcPct val="100000"/>
              </a:lnSpc>
              <a:spcBef>
                <a:spcPct val="20000"/>
              </a:spcBef>
              <a:spcAft>
                <a:spcPts val="0"/>
              </a:spcAft>
              <a:buClr>
                <a:srgbClr val="8EB8C9">
                  <a:shade val="75000"/>
                </a:srgbClr>
              </a:buClr>
              <a:buSzPct val="60000"/>
              <a:buFont typeface="Wingdings"/>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124200"/>
            <a:ext cx="4648200" cy="3495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86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solidFill>
                  <a:schemeClr val="accent2">
                    <a:lumMod val="60000"/>
                    <a:lumOff val="40000"/>
                  </a:schemeClr>
                </a:solidFill>
                <a:latin typeface="Impact" panose="020B0806030902050204" pitchFamily="34" charset="0"/>
              </a:rPr>
              <a:t>Contributing Factors:</a:t>
            </a:r>
          </a:p>
        </p:txBody>
      </p:sp>
      <p:sp>
        <p:nvSpPr>
          <p:cNvPr id="3" name="Content Placeholder 2"/>
          <p:cNvSpPr>
            <a:spLocks noGrp="1"/>
          </p:cNvSpPr>
          <p:nvPr>
            <p:ph sz="quarter" idx="1"/>
          </p:nvPr>
        </p:nvSpPr>
        <p:spPr>
          <a:xfrm>
            <a:off x="533400" y="1447800"/>
            <a:ext cx="7467600" cy="3654552"/>
          </a:xfrm>
        </p:spPr>
        <p:txBody>
          <a:bodyPr>
            <a:normAutofit/>
          </a:bodyPr>
          <a:lstStyle/>
          <a:p>
            <a:pPr marL="0" indent="0">
              <a:buNone/>
            </a:pPr>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graphicFrame>
        <p:nvGraphicFramePr>
          <p:cNvPr id="5" name="Diagram 4"/>
          <p:cNvGraphicFramePr/>
          <p:nvPr>
            <p:extLst/>
          </p:nvPr>
        </p:nvGraphicFramePr>
        <p:xfrm>
          <a:off x="445424" y="1143000"/>
          <a:ext cx="80010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001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solidFill>
                  <a:schemeClr val="accent2">
                    <a:lumMod val="60000"/>
                    <a:lumOff val="40000"/>
                  </a:schemeClr>
                </a:solidFill>
                <a:latin typeface="Impact" panose="020B0806030902050204" pitchFamily="34" charset="0"/>
              </a:rPr>
              <a:t>Contributing Factors:</a:t>
            </a:r>
          </a:p>
        </p:txBody>
      </p:sp>
      <p:sp>
        <p:nvSpPr>
          <p:cNvPr id="3" name="Content Placeholder 2"/>
          <p:cNvSpPr>
            <a:spLocks noGrp="1"/>
          </p:cNvSpPr>
          <p:nvPr>
            <p:ph sz="quarter" idx="1"/>
          </p:nvPr>
        </p:nvSpPr>
        <p:spPr>
          <a:xfrm>
            <a:off x="533400" y="1447800"/>
            <a:ext cx="7467600" cy="3654552"/>
          </a:xfrm>
        </p:spPr>
        <p:txBody>
          <a:bodyPr>
            <a:normAutofit/>
          </a:bodyPr>
          <a:lstStyle/>
          <a:p>
            <a:pPr marL="0" indent="0">
              <a:buNone/>
            </a:pPr>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graphicFrame>
        <p:nvGraphicFramePr>
          <p:cNvPr id="5" name="Diagram 4"/>
          <p:cNvGraphicFramePr/>
          <p:nvPr>
            <p:extLst/>
          </p:nvPr>
        </p:nvGraphicFramePr>
        <p:xfrm>
          <a:off x="445424" y="1143000"/>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2895600"/>
            <a:ext cx="6172200"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B3F23"/>
                </a:solidFill>
                <a:effectLst/>
                <a:uLnTx/>
                <a:uFillTx/>
                <a:latin typeface="Arial Narrow"/>
                <a:ea typeface="+mn-ea"/>
                <a:cs typeface="+mn-cs"/>
              </a:rPr>
              <a:t>Natural and consequential behaviors and emotions resulting from knowing about a traumatic event and stress from helping or wanting to help a suffering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05400"/>
            <a:ext cx="4876800" cy="17743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1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atin typeface="Impact" panose="020B0806030902050204" pitchFamily="34" charset="0"/>
              </a:rPr>
              <a:t>Contributing Factors:</a:t>
            </a:r>
          </a:p>
        </p:txBody>
      </p:sp>
      <p:sp>
        <p:nvSpPr>
          <p:cNvPr id="3" name="Content Placeholder 2"/>
          <p:cNvSpPr>
            <a:spLocks noGrp="1"/>
          </p:cNvSpPr>
          <p:nvPr>
            <p:ph sz="quarter" idx="1"/>
          </p:nvPr>
        </p:nvSpPr>
        <p:spPr>
          <a:xfrm>
            <a:off x="533400" y="1447800"/>
            <a:ext cx="7467600" cy="3654552"/>
          </a:xfrm>
        </p:spPr>
        <p:txBody>
          <a:bodyPr>
            <a:normAutofit/>
          </a:bodyPr>
          <a:lstStyle/>
          <a:p>
            <a:pPr marL="0" indent="0">
              <a:buNone/>
            </a:pPr>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graphicFrame>
        <p:nvGraphicFramePr>
          <p:cNvPr id="5" name="Diagram 4"/>
          <p:cNvGraphicFramePr/>
          <p:nvPr>
            <p:extLst/>
          </p:nvPr>
        </p:nvGraphicFramePr>
        <p:xfrm>
          <a:off x="445424" y="1143000"/>
          <a:ext cx="8001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2895600"/>
            <a:ext cx="6172200"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6B3F23"/>
                </a:solidFill>
                <a:effectLst/>
                <a:uLnTx/>
                <a:uFillTx/>
                <a:latin typeface="Arial Narrow"/>
                <a:ea typeface="+mn-ea"/>
                <a:cs typeface="+mn-cs"/>
              </a:rPr>
              <a:t>A process of cognitive change resulting from chronic empathic engagement with trauma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8EB8C9">
                  <a:lumMod val="50000"/>
                </a:srgbClr>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7977" y="4040658"/>
            <a:ext cx="2378529" cy="263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11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569660"/>
          </a:xfrm>
          <a:prstGeom prst="rect">
            <a:avLst/>
          </a:prstGeom>
        </p:spPr>
        <p:txBody>
          <a:bodyPr>
            <a:spAutoFit/>
          </a:bodyPr>
          <a:lstStyle/>
          <a:p>
            <a:pPr lvl="0" algn="ctr"/>
            <a:r>
              <a:rPr lang="en-US" sz="3200" dirty="0">
                <a:solidFill>
                  <a:srgbClr val="F79646"/>
                </a:solidFill>
                <a:latin typeface="Impact" panose="020B0806030902050204" pitchFamily="34" charset="0"/>
              </a:rPr>
              <a:t>Understanding Mental Health and Taking Care of Yourself</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7" name="TextBox 6">
            <a:extLst>
              <a:ext uri="{FF2B5EF4-FFF2-40B4-BE49-F238E27FC236}">
                <a16:creationId xmlns:a16="http://schemas.microsoft.com/office/drawing/2014/main" id="{4C8FD84D-F312-47F8-876B-97439596637E}"/>
              </a:ext>
            </a:extLst>
          </p:cNvPr>
          <p:cNvSpPr txBox="1"/>
          <p:nvPr/>
        </p:nvSpPr>
        <p:spPr>
          <a:xfrm>
            <a:off x="990600" y="2743200"/>
            <a:ext cx="6934200" cy="1384995"/>
          </a:xfrm>
          <a:prstGeom prst="rect">
            <a:avLst/>
          </a:prstGeom>
          <a:noFill/>
        </p:spPr>
        <p:txBody>
          <a:bodyPr wrap="square" rtlCol="0">
            <a:spAutoFit/>
          </a:bodyPr>
          <a:lstStyle/>
          <a:p>
            <a:r>
              <a:rPr lang="en-US" sz="2800" dirty="0">
                <a:solidFill>
                  <a:schemeClr val="accent2">
                    <a:lumMod val="50000"/>
                  </a:schemeClr>
                </a:solidFill>
              </a:rPr>
              <a:t>Mental illness refers to a wide range of mental health conditions - disorders that affect your mood, thinking and behavior. </a:t>
            </a:r>
          </a:p>
        </p:txBody>
      </p:sp>
      <p:pic>
        <p:nvPicPr>
          <p:cNvPr id="4" name="Picture 3">
            <a:extLst>
              <a:ext uri="{FF2B5EF4-FFF2-40B4-BE49-F238E27FC236}">
                <a16:creationId xmlns:a16="http://schemas.microsoft.com/office/drawing/2014/main" id="{360CC4EE-4E4A-423B-AB82-4B9D5F5636F3}"/>
              </a:ext>
            </a:extLst>
          </p:cNvPr>
          <p:cNvPicPr>
            <a:picLocks noChangeAspect="1"/>
          </p:cNvPicPr>
          <p:nvPr/>
        </p:nvPicPr>
        <p:blipFill>
          <a:blip r:embed="rId5"/>
          <a:stretch>
            <a:fillRect/>
          </a:stretch>
        </p:blipFill>
        <p:spPr>
          <a:xfrm>
            <a:off x="874488" y="4446392"/>
            <a:ext cx="5200650" cy="2392131"/>
          </a:xfrm>
          <a:prstGeom prst="rect">
            <a:avLst/>
          </a:prstGeom>
          <a:ln>
            <a:noFill/>
          </a:ln>
          <a:effectLst>
            <a:softEdge rad="112500"/>
          </a:effectLst>
        </p:spPr>
      </p:pic>
    </p:spTree>
    <p:extLst>
      <p:ext uri="{BB962C8B-B14F-4D97-AF65-F5344CB8AC3E}">
        <p14:creationId xmlns:p14="http://schemas.microsoft.com/office/powerpoint/2010/main" val="1614577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0</a:t>
            </a:r>
          </a:p>
        </p:txBody>
      </p:sp>
      <p:sp>
        <p:nvSpPr>
          <p:cNvPr id="3" name="Content Placeholder 2"/>
          <p:cNvSpPr>
            <a:spLocks noGrp="1"/>
          </p:cNvSpPr>
          <p:nvPr>
            <p:ph sz="quarter" idx="2"/>
          </p:nvPr>
        </p:nvSpPr>
        <p:spPr/>
        <p:txBody>
          <a:bodyPr>
            <a:normAutofit/>
          </a:bodyPr>
          <a:lstStyle/>
          <a:p>
            <a:pPr marL="0" indent="0">
              <a:buNone/>
            </a:pPr>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sp>
        <p:nvSpPr>
          <p:cNvPr id="10" name="Content Placeholder 9"/>
          <p:cNvSpPr>
            <a:spLocks noGrp="1"/>
          </p:cNvSpPr>
          <p:nvPr>
            <p:ph sz="quarter" idx="4"/>
          </p:nvPr>
        </p:nvSpPr>
        <p:spPr>
          <a:xfrm>
            <a:off x="228600" y="1905000"/>
            <a:ext cx="4191454" cy="3533246"/>
          </a:xfrm>
        </p:spPr>
        <p:txBody>
          <a:bodyPr>
            <a:normAutofit/>
          </a:bodyPr>
          <a:lstStyle/>
          <a:p>
            <a:pPr lvl="1">
              <a:buClr>
                <a:srgbClr val="6B3F23"/>
              </a:buClr>
              <a:buFont typeface="Wingdings" panose="05000000000000000000" pitchFamily="2" charset="2"/>
              <a:buChar char="Ø"/>
            </a:pPr>
            <a:r>
              <a:rPr lang="en-US" sz="2800" dirty="0">
                <a:solidFill>
                  <a:schemeClr val="accent3"/>
                </a:solidFill>
              </a:rPr>
              <a:t>Changes in sense of self</a:t>
            </a:r>
          </a:p>
          <a:p>
            <a:pPr lvl="1">
              <a:buClr>
                <a:srgbClr val="6B3F23"/>
              </a:buClr>
              <a:buFont typeface="Wingdings" panose="05000000000000000000" pitchFamily="2" charset="2"/>
              <a:buChar char="Ø"/>
            </a:pPr>
            <a:r>
              <a:rPr lang="en-US" sz="2800" dirty="0">
                <a:solidFill>
                  <a:schemeClr val="accent3"/>
                </a:solidFill>
              </a:rPr>
              <a:t>Changes in worldview</a:t>
            </a:r>
          </a:p>
          <a:p>
            <a:pPr lvl="2">
              <a:buClr>
                <a:srgbClr val="6B3F23"/>
              </a:buClr>
              <a:buFont typeface="Wingdings" panose="05000000000000000000" pitchFamily="2" charset="2"/>
              <a:buChar char="Ø"/>
            </a:pPr>
            <a:r>
              <a:rPr lang="en-US" sz="2400" dirty="0">
                <a:solidFill>
                  <a:schemeClr val="accent3"/>
                </a:solidFill>
              </a:rPr>
              <a:t>Safety</a:t>
            </a:r>
          </a:p>
          <a:p>
            <a:pPr lvl="2">
              <a:buClr>
                <a:srgbClr val="6B3F23"/>
              </a:buClr>
              <a:buFont typeface="Wingdings" panose="05000000000000000000" pitchFamily="2" charset="2"/>
              <a:buChar char="Ø"/>
            </a:pPr>
            <a:r>
              <a:rPr lang="en-US" sz="2400" dirty="0">
                <a:solidFill>
                  <a:schemeClr val="accent3"/>
                </a:solidFill>
              </a:rPr>
              <a:t>Trust</a:t>
            </a:r>
          </a:p>
          <a:p>
            <a:pPr lvl="2">
              <a:buClr>
                <a:srgbClr val="6B3F23"/>
              </a:buClr>
              <a:buFont typeface="Wingdings" panose="05000000000000000000" pitchFamily="2" charset="2"/>
              <a:buChar char="Ø"/>
            </a:pPr>
            <a:r>
              <a:rPr lang="en-US" sz="2400" dirty="0">
                <a:solidFill>
                  <a:schemeClr val="accent3"/>
                </a:solidFill>
              </a:rPr>
              <a:t>Control</a:t>
            </a:r>
          </a:p>
          <a:p>
            <a:pPr lvl="1">
              <a:buClr>
                <a:srgbClr val="6B3F23"/>
              </a:buClr>
              <a:buFont typeface="Wingdings" panose="05000000000000000000" pitchFamily="2" charset="2"/>
              <a:buChar char="Ø"/>
            </a:pPr>
            <a:r>
              <a:rPr lang="en-US" sz="2800" dirty="0">
                <a:solidFill>
                  <a:schemeClr val="accent3"/>
                </a:solidFill>
              </a:rPr>
              <a:t>Changes in spiritual beliefs</a:t>
            </a:r>
          </a:p>
          <a:p>
            <a:endParaRPr lang="en-US" dirty="0"/>
          </a:p>
        </p:txBody>
      </p:sp>
      <p:sp>
        <p:nvSpPr>
          <p:cNvPr id="8" name="Text Placeholder 7"/>
          <p:cNvSpPr>
            <a:spLocks noGrp="1"/>
          </p:cNvSpPr>
          <p:nvPr>
            <p:ph type="body" sz="quarter" idx="1"/>
          </p:nvPr>
        </p:nvSpPr>
        <p:spPr/>
        <p:txBody>
          <a:bodyPr/>
          <a:lstStyle/>
          <a:p>
            <a:r>
              <a:rPr lang="en-US" dirty="0"/>
              <a:t>Cognitive Changes</a:t>
            </a:r>
          </a:p>
        </p:txBody>
      </p:sp>
      <p:sp>
        <p:nvSpPr>
          <p:cNvPr id="9" name="Text Placeholder 8"/>
          <p:cNvSpPr>
            <a:spLocks noGrp="1"/>
          </p:cNvSpPr>
          <p:nvPr>
            <p:ph type="body" sz="quarter" idx="3"/>
          </p:nvPr>
        </p:nvSpPr>
        <p:spPr/>
        <p:txBody>
          <a:bodyPr/>
          <a:lstStyle/>
          <a:p>
            <a:r>
              <a:rPr lang="en-US" dirty="0"/>
              <a:t>Behavioral Changes</a:t>
            </a:r>
          </a:p>
        </p:txBody>
      </p:sp>
      <p:graphicFrame>
        <p:nvGraphicFramePr>
          <p:cNvPr id="5" name="Diagram 4"/>
          <p:cNvGraphicFramePr/>
          <p:nvPr>
            <p:extLst/>
          </p:nvPr>
        </p:nvGraphicFramePr>
        <p:xfrm>
          <a:off x="228600" y="-152400"/>
          <a:ext cx="85344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9"/>
          <p:cNvSpPr txBox="1">
            <a:spLocks/>
          </p:cNvSpPr>
          <p:nvPr/>
        </p:nvSpPr>
        <p:spPr>
          <a:xfrm>
            <a:off x="4572000" y="1931324"/>
            <a:ext cx="4191454" cy="353324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640080" marR="0" lvl="1" indent="-274320" algn="l" defTabSz="914400" rtl="0" eaLnBrk="1" fontAlgn="auto" latinLnBrk="0" hangingPunct="1">
              <a:lnSpc>
                <a:spcPct val="100000"/>
              </a:lnSpc>
              <a:spcBef>
                <a:spcPct val="20000"/>
              </a:spcBef>
              <a:spcAft>
                <a:spcPts val="0"/>
              </a:spcAft>
              <a:buClr>
                <a:srgbClr val="6B3F23"/>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srgbClr val="6B3F23"/>
                </a:solidFill>
                <a:effectLst/>
                <a:uLnTx/>
                <a:uFillTx/>
                <a:latin typeface="Arial Narrow"/>
                <a:ea typeface="+mn-ea"/>
                <a:cs typeface="+mn-cs"/>
              </a:rPr>
              <a:t>Avoidance Behaviors</a:t>
            </a:r>
          </a:p>
          <a:p>
            <a:pPr marL="640080" marR="0" lvl="1" indent="-274320" algn="l" defTabSz="914400" rtl="0" eaLnBrk="1" fontAlgn="auto" latinLnBrk="0" hangingPunct="1">
              <a:lnSpc>
                <a:spcPct val="100000"/>
              </a:lnSpc>
              <a:spcBef>
                <a:spcPct val="20000"/>
              </a:spcBef>
              <a:spcAft>
                <a:spcPts val="0"/>
              </a:spcAft>
              <a:buClr>
                <a:srgbClr val="6B3F23"/>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srgbClr val="6B3F23"/>
                </a:solidFill>
                <a:effectLst/>
                <a:uLnTx/>
                <a:uFillTx/>
                <a:latin typeface="Arial Narrow"/>
                <a:ea typeface="+mn-ea"/>
                <a:cs typeface="+mn-cs"/>
              </a:rPr>
              <a:t>Social Withdrawal</a:t>
            </a:r>
          </a:p>
          <a:p>
            <a:pPr marL="640080" marR="0" lvl="1" indent="-274320" algn="l" defTabSz="914400" rtl="0" eaLnBrk="1" fontAlgn="auto" latinLnBrk="0" hangingPunct="1">
              <a:lnSpc>
                <a:spcPct val="100000"/>
              </a:lnSpc>
              <a:spcBef>
                <a:spcPct val="20000"/>
              </a:spcBef>
              <a:spcAft>
                <a:spcPts val="0"/>
              </a:spcAft>
              <a:buClr>
                <a:srgbClr val="6B3F23"/>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srgbClr val="6B3F23"/>
                </a:solidFill>
                <a:effectLst/>
                <a:uLnTx/>
                <a:uFillTx/>
                <a:latin typeface="Arial Narrow"/>
                <a:ea typeface="+mn-ea"/>
                <a:cs typeface="+mn-cs"/>
              </a:rPr>
              <a:t>“Acting out”</a:t>
            </a:r>
          </a:p>
          <a:p>
            <a:pPr marL="640080" marR="0" lvl="1" indent="-274320" algn="l" defTabSz="914400" rtl="0" eaLnBrk="1" fontAlgn="auto" latinLnBrk="0" hangingPunct="1">
              <a:lnSpc>
                <a:spcPct val="100000"/>
              </a:lnSpc>
              <a:spcBef>
                <a:spcPct val="20000"/>
              </a:spcBef>
              <a:spcAft>
                <a:spcPts val="0"/>
              </a:spcAft>
              <a:buClr>
                <a:srgbClr val="6B3F23"/>
              </a:buClr>
              <a:buSzPct val="80000"/>
              <a:buFont typeface="Wingdings" panose="05000000000000000000" pitchFamily="2" charset="2"/>
              <a:buChar char="Ø"/>
              <a:tabLst/>
              <a:defRPr/>
            </a:pPr>
            <a:r>
              <a:rPr kumimoji="0" lang="en-US" sz="2800" b="0" i="0" u="none" strike="noStrike" kern="1200" cap="none" spc="0" normalizeH="0" baseline="0" noProof="0" dirty="0">
                <a:ln>
                  <a:noFill/>
                </a:ln>
                <a:solidFill>
                  <a:srgbClr val="6B3F23"/>
                </a:solidFill>
                <a:effectLst/>
                <a:uLnTx/>
                <a:uFillTx/>
                <a:latin typeface="Arial Narrow"/>
                <a:ea typeface="+mn-ea"/>
                <a:cs typeface="+mn-cs"/>
              </a:rPr>
              <a:t>Changes in daily routines</a:t>
            </a:r>
          </a:p>
          <a:p>
            <a:pPr marL="640080" marR="0" lvl="1" indent="-274320" algn="l" defTabSz="914400" rtl="0" eaLnBrk="1" fontAlgn="auto" latinLnBrk="0" hangingPunct="1">
              <a:lnSpc>
                <a:spcPct val="100000"/>
              </a:lnSpc>
              <a:spcBef>
                <a:spcPct val="20000"/>
              </a:spcBef>
              <a:spcAft>
                <a:spcPts val="0"/>
              </a:spcAft>
              <a:buClr>
                <a:srgbClr val="8EB8C9"/>
              </a:buClr>
              <a:buSzPct val="80000"/>
              <a:buFont typeface="Wingdings 2"/>
              <a:buChar char=""/>
              <a:tabLst/>
              <a:defRPr/>
            </a:pPr>
            <a:endParaRPr kumimoji="0" lang="en-US" sz="2800" b="0" i="0" u="none" strike="noStrike" kern="1200" cap="none" spc="0" normalizeH="0" baseline="0" noProof="0" dirty="0">
              <a:ln>
                <a:noFill/>
              </a:ln>
              <a:solidFill>
                <a:prstClr val="black"/>
              </a:solidFill>
              <a:effectLst/>
              <a:uLnTx/>
              <a:uFillTx/>
              <a:latin typeface="Arial Narrow"/>
              <a:ea typeface="+mn-ea"/>
              <a:cs typeface="+mn-cs"/>
            </a:endParaRPr>
          </a:p>
          <a:p>
            <a:pPr marL="274320" marR="0" lvl="0" indent="-274320" algn="l" defTabSz="914400" rtl="0" eaLnBrk="1" fontAlgn="auto" latinLnBrk="0" hangingPunct="1">
              <a:lnSpc>
                <a:spcPct val="100000"/>
              </a:lnSpc>
              <a:spcBef>
                <a:spcPts val="600"/>
              </a:spcBef>
              <a:spcAft>
                <a:spcPts val="0"/>
              </a:spcAft>
              <a:buClr>
                <a:srgbClr val="8EB8C9"/>
              </a:buClr>
              <a:buSzPct val="70000"/>
              <a:buFont typeface="Wingdings"/>
              <a:buChar char=""/>
              <a:tabLst/>
              <a:defRPr/>
            </a:pPr>
            <a:endParaRPr kumimoji="0" lang="en-US" sz="2400" b="0" i="0" u="none" strike="noStrike" kern="1200" cap="none" spc="0" normalizeH="0" baseline="0" noProof="0" dirty="0">
              <a:ln>
                <a:noFill/>
              </a:ln>
              <a:solidFill>
                <a:prstClr val="black"/>
              </a:solidFill>
              <a:effectLst/>
              <a:uLnTx/>
              <a:uFillTx/>
              <a:latin typeface="Arial Narrow"/>
              <a:ea typeface="+mn-ea"/>
              <a:cs typeface="+mn-cs"/>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148" y="3886200"/>
            <a:ext cx="4114800" cy="27976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729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latin typeface="Impact" panose="020B0806030902050204" pitchFamily="34" charset="0"/>
              </a:rPr>
              <a:t>Prevention of Compassion Fatigue</a:t>
            </a:r>
          </a:p>
        </p:txBody>
      </p:sp>
      <p:sp>
        <p:nvSpPr>
          <p:cNvPr id="3" name="Content Placeholder 2"/>
          <p:cNvSpPr>
            <a:spLocks noGrp="1"/>
          </p:cNvSpPr>
          <p:nvPr>
            <p:ph sz="quarter" idx="2"/>
          </p:nvPr>
        </p:nvSpPr>
        <p:spPr>
          <a:xfrm>
            <a:off x="457200" y="1966761"/>
            <a:ext cx="8534400" cy="3533246"/>
          </a:xfrm>
        </p:spPr>
        <p:txBody>
          <a:bodyPr>
            <a:normAutofit lnSpcReduction="10000"/>
          </a:bodyPr>
          <a:lstStyle/>
          <a:p>
            <a:pPr>
              <a:buClr>
                <a:schemeClr val="accent3"/>
              </a:buClr>
              <a:buFont typeface="Wingdings" panose="05000000000000000000" pitchFamily="2" charset="2"/>
              <a:buChar char="Ø"/>
            </a:pPr>
            <a:r>
              <a:rPr lang="en-US" dirty="0">
                <a:solidFill>
                  <a:srgbClr val="6B3F23"/>
                </a:solidFill>
              </a:rPr>
              <a:t>Know that is it okay to put yourself first sometimes</a:t>
            </a:r>
          </a:p>
          <a:p>
            <a:pPr>
              <a:buClr>
                <a:schemeClr val="accent3"/>
              </a:buClr>
              <a:buFont typeface="Wingdings" panose="05000000000000000000" pitchFamily="2" charset="2"/>
              <a:buChar char="Ø"/>
            </a:pPr>
            <a:r>
              <a:rPr lang="en-US" dirty="0">
                <a:solidFill>
                  <a:srgbClr val="6B3F23"/>
                </a:solidFill>
              </a:rPr>
              <a:t>Attending to your own health</a:t>
            </a:r>
          </a:p>
          <a:p>
            <a:pPr>
              <a:buClr>
                <a:schemeClr val="accent3"/>
              </a:buClr>
              <a:buFont typeface="Wingdings" panose="05000000000000000000" pitchFamily="2" charset="2"/>
              <a:buChar char="Ø"/>
            </a:pPr>
            <a:r>
              <a:rPr lang="en-US" dirty="0">
                <a:solidFill>
                  <a:srgbClr val="6B3F23"/>
                </a:solidFill>
              </a:rPr>
              <a:t>Get regular physical activity</a:t>
            </a:r>
          </a:p>
          <a:p>
            <a:pPr>
              <a:buClr>
                <a:schemeClr val="accent3"/>
              </a:buClr>
              <a:buFont typeface="Wingdings" panose="05000000000000000000" pitchFamily="2" charset="2"/>
              <a:buChar char="Ø"/>
            </a:pPr>
            <a:r>
              <a:rPr lang="en-US" dirty="0">
                <a:solidFill>
                  <a:srgbClr val="6B3F23"/>
                </a:solidFill>
              </a:rPr>
              <a:t>Participate in non-work related interests</a:t>
            </a:r>
          </a:p>
          <a:p>
            <a:pPr>
              <a:buClr>
                <a:schemeClr val="accent3"/>
              </a:buClr>
              <a:buFont typeface="Wingdings" panose="05000000000000000000" pitchFamily="2" charset="2"/>
              <a:buChar char="Ø"/>
            </a:pPr>
            <a:r>
              <a:rPr lang="en-US" dirty="0">
                <a:solidFill>
                  <a:srgbClr val="6B3F23"/>
                </a:solidFill>
              </a:rPr>
              <a:t>Engage in person debriefing and consultation</a:t>
            </a:r>
          </a:p>
          <a:p>
            <a:pPr>
              <a:buClr>
                <a:schemeClr val="accent3"/>
              </a:buClr>
              <a:buFont typeface="Wingdings" panose="05000000000000000000" pitchFamily="2" charset="2"/>
              <a:buChar char="Ø"/>
            </a:pPr>
            <a:r>
              <a:rPr lang="en-US" dirty="0">
                <a:solidFill>
                  <a:srgbClr val="6B3F23"/>
                </a:solidFill>
              </a:rPr>
              <a:t>Spiritual wellbeing</a:t>
            </a:r>
          </a:p>
          <a:p>
            <a:pPr>
              <a:buClr>
                <a:schemeClr val="accent3"/>
              </a:buClr>
              <a:buFont typeface="Wingdings" panose="05000000000000000000" pitchFamily="2" charset="2"/>
              <a:buChar char="Ø"/>
            </a:pPr>
            <a:r>
              <a:rPr lang="en-US" dirty="0">
                <a:solidFill>
                  <a:srgbClr val="6B3F23"/>
                </a:solidFill>
              </a:rPr>
              <a:t>Personal psychotherapy</a:t>
            </a:r>
          </a:p>
          <a:p>
            <a:pPr>
              <a:buClr>
                <a:schemeClr val="accent3"/>
              </a:buClr>
              <a:buFont typeface="Wingdings" panose="05000000000000000000" pitchFamily="2" charset="2"/>
              <a:buChar char="Ø"/>
            </a:pPr>
            <a:r>
              <a:rPr lang="en-US" dirty="0">
                <a:solidFill>
                  <a:srgbClr val="6B3F23"/>
                </a:solidFill>
              </a:rPr>
              <a:t>Set effective boundaries personally and professionally</a:t>
            </a:r>
          </a:p>
          <a:p>
            <a:endParaRPr lang="en-US" dirty="0"/>
          </a:p>
        </p:txBody>
      </p:sp>
      <p:sp>
        <p:nvSpPr>
          <p:cNvPr id="5" name="Text Placeholder 4"/>
          <p:cNvSpPr>
            <a:spLocks noGrp="1"/>
          </p:cNvSpPr>
          <p:nvPr>
            <p:ph type="body" sz="quarter" idx="1"/>
          </p:nvPr>
        </p:nvSpPr>
        <p:spPr>
          <a:xfrm>
            <a:off x="457200" y="1235891"/>
            <a:ext cx="7848600" cy="658368"/>
          </a:xfrm>
        </p:spPr>
        <p:txBody>
          <a:bodyPr/>
          <a:lstStyle/>
          <a:p>
            <a:r>
              <a:rPr lang="en-US" sz="3200" dirty="0"/>
              <a:t>What are some Personal Strategies?</a:t>
            </a:r>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450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solidFill>
                  <a:schemeClr val="accent2">
                    <a:lumMod val="60000"/>
                    <a:lumOff val="40000"/>
                  </a:schemeClr>
                </a:solidFill>
                <a:latin typeface="Impact" panose="020B0806030902050204" pitchFamily="34" charset="0"/>
              </a:rPr>
              <a:t>Mindfulness</a:t>
            </a:r>
          </a:p>
        </p:txBody>
      </p:sp>
      <p:sp>
        <p:nvSpPr>
          <p:cNvPr id="3" name="Content Placeholder 2"/>
          <p:cNvSpPr>
            <a:spLocks noGrp="1"/>
          </p:cNvSpPr>
          <p:nvPr>
            <p:ph sz="quarter" idx="1"/>
          </p:nvPr>
        </p:nvSpPr>
        <p:spPr>
          <a:xfrm>
            <a:off x="533400" y="1450848"/>
            <a:ext cx="7467600" cy="3883152"/>
          </a:xfrm>
        </p:spPr>
        <p:txBody>
          <a:bodyPr>
            <a:normAutofit/>
          </a:bodyPr>
          <a:lstStyle/>
          <a:p>
            <a:pPr marL="365760" lvl="1" indent="0">
              <a:buClr>
                <a:srgbClr val="6B3F23"/>
              </a:buClr>
              <a:buNone/>
            </a:pPr>
            <a:r>
              <a:rPr lang="en-US" sz="2700" dirty="0">
                <a:solidFill>
                  <a:srgbClr val="6B3F23"/>
                </a:solidFill>
              </a:rPr>
              <a:t>Mindfulness is the non-judgmental focus on emotions, thoughts, and sensations in the present moment </a:t>
            </a:r>
          </a:p>
          <a:p>
            <a:pPr marL="365760" lvl="1" indent="0">
              <a:buClr>
                <a:srgbClr val="6B3F23"/>
              </a:buClr>
              <a:buNone/>
            </a:pPr>
            <a:r>
              <a:rPr lang="en-US" sz="2700" dirty="0">
                <a:solidFill>
                  <a:srgbClr val="6B3F23"/>
                </a:solidFill>
              </a:rPr>
              <a:t>Practicing mindfulness:</a:t>
            </a:r>
          </a:p>
          <a:p>
            <a:pPr lvl="1">
              <a:buClr>
                <a:srgbClr val="6B3F23"/>
              </a:buClr>
              <a:buFont typeface="Wingdings" panose="05000000000000000000" pitchFamily="2" charset="2"/>
              <a:buChar char="Ø"/>
            </a:pPr>
            <a:r>
              <a:rPr lang="en-US" sz="2700" dirty="0">
                <a:solidFill>
                  <a:srgbClr val="6B3F23"/>
                </a:solidFill>
              </a:rPr>
              <a:t>Reduces fatigue, symptoms of illness and improves mental functioning </a:t>
            </a:r>
          </a:p>
          <a:p>
            <a:pPr lvl="1">
              <a:buClr>
                <a:srgbClr val="6B3F23"/>
              </a:buClr>
              <a:buFont typeface="Wingdings" panose="05000000000000000000" pitchFamily="2" charset="2"/>
              <a:buChar char="Ø"/>
            </a:pPr>
            <a:r>
              <a:rPr lang="en-US" sz="2700" dirty="0">
                <a:solidFill>
                  <a:srgbClr val="6B3F23"/>
                </a:solidFill>
              </a:rPr>
              <a:t>Helps  you focus more on work, take less sick time and feel happier </a:t>
            </a:r>
          </a:p>
          <a:p>
            <a:pPr lvl="1">
              <a:buFont typeface="Wingdings" panose="05000000000000000000" pitchFamily="2" charset="2"/>
              <a:buChar char="Ø"/>
            </a:pPr>
            <a:endParaRPr lang="en-US" sz="2700" dirty="0"/>
          </a:p>
          <a:p>
            <a:pPr lvl="1"/>
            <a:endParaRPr lang="en-US" sz="2400" dirty="0"/>
          </a:p>
          <a:p>
            <a:pPr marL="411480" lvl="1" indent="0">
              <a:buNone/>
            </a:pPr>
            <a:endParaRPr lang="en-US" sz="2800" dirty="0"/>
          </a:p>
          <a:p>
            <a:pPr marL="411480" lvl="1" indent="0">
              <a:buNone/>
            </a:pPr>
            <a:endParaRPr lang="en-US" dirty="0"/>
          </a:p>
          <a:p>
            <a:pPr marL="777240" lvl="2" indent="0">
              <a:buNone/>
            </a:pP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4075"/>
            <a:ext cx="4572000" cy="2426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25432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solidFill>
                  <a:schemeClr val="accent2">
                    <a:lumMod val="60000"/>
                    <a:lumOff val="40000"/>
                  </a:schemeClr>
                </a:solidFill>
                <a:latin typeface="Impact" panose="020B0806030902050204" pitchFamily="34" charset="0"/>
              </a:rPr>
              <a:t>Practicing Mindfulness </a:t>
            </a:r>
          </a:p>
        </p:txBody>
      </p:sp>
      <p:sp>
        <p:nvSpPr>
          <p:cNvPr id="3" name="Content Placeholder 2"/>
          <p:cNvSpPr>
            <a:spLocks noGrp="1"/>
          </p:cNvSpPr>
          <p:nvPr>
            <p:ph sz="quarter" idx="1"/>
          </p:nvPr>
        </p:nvSpPr>
        <p:spPr>
          <a:xfrm>
            <a:off x="533400" y="1450848"/>
            <a:ext cx="7467600" cy="3654552"/>
          </a:xfrm>
        </p:spPr>
        <p:txBody>
          <a:bodyPr>
            <a:normAutofit/>
          </a:bodyPr>
          <a:lstStyle/>
          <a:p>
            <a:pPr marL="0" indent="0">
              <a:buClr>
                <a:srgbClr val="6B3F23"/>
              </a:buClr>
              <a:buNone/>
            </a:pPr>
            <a:r>
              <a:rPr lang="en-US" sz="3600" dirty="0">
                <a:solidFill>
                  <a:srgbClr val="6B3F23"/>
                </a:solidFill>
              </a:rPr>
              <a:t>Ways to practice mindfulness include:</a:t>
            </a:r>
          </a:p>
          <a:p>
            <a:pPr lvl="1">
              <a:buClr>
                <a:srgbClr val="6B3F23"/>
              </a:buClr>
              <a:buFont typeface="Wingdings" panose="05000000000000000000" pitchFamily="2" charset="2"/>
              <a:buChar char="Ø"/>
            </a:pPr>
            <a:r>
              <a:rPr lang="en-US" sz="3200" dirty="0">
                <a:solidFill>
                  <a:srgbClr val="6B3F23"/>
                </a:solidFill>
              </a:rPr>
              <a:t>Walking</a:t>
            </a:r>
          </a:p>
          <a:p>
            <a:pPr lvl="1">
              <a:buClr>
                <a:srgbClr val="6B3F23"/>
              </a:buClr>
              <a:buFont typeface="Wingdings" panose="05000000000000000000" pitchFamily="2" charset="2"/>
              <a:buChar char="Ø"/>
            </a:pPr>
            <a:r>
              <a:rPr lang="en-US" sz="3200" dirty="0">
                <a:solidFill>
                  <a:srgbClr val="6B3F23"/>
                </a:solidFill>
              </a:rPr>
              <a:t>Meditation</a:t>
            </a:r>
          </a:p>
          <a:p>
            <a:pPr lvl="1">
              <a:buClr>
                <a:srgbClr val="6B3F23"/>
              </a:buClr>
              <a:buFont typeface="Wingdings" panose="05000000000000000000" pitchFamily="2" charset="2"/>
              <a:buChar char="Ø"/>
            </a:pPr>
            <a:r>
              <a:rPr lang="en-US" sz="3200" dirty="0">
                <a:solidFill>
                  <a:srgbClr val="6B3F23"/>
                </a:solidFill>
              </a:rPr>
              <a:t>Yoga</a:t>
            </a:r>
          </a:p>
          <a:p>
            <a:pPr lvl="1">
              <a:buClr>
                <a:srgbClr val="6B3F23"/>
              </a:buClr>
              <a:buFont typeface="Wingdings" panose="05000000000000000000" pitchFamily="2" charset="2"/>
              <a:buChar char="Ø"/>
            </a:pPr>
            <a:r>
              <a:rPr lang="en-US" sz="3200" dirty="0">
                <a:solidFill>
                  <a:srgbClr val="6B3F23"/>
                </a:solidFill>
              </a:rPr>
              <a:t>Breathing exercises </a:t>
            </a:r>
          </a:p>
          <a:p>
            <a:pPr marL="411480" lvl="1" indent="0">
              <a:buNone/>
            </a:pPr>
            <a:endParaRPr lang="en-US" sz="2800" dirty="0"/>
          </a:p>
          <a:p>
            <a:pPr marL="411480" lvl="1" indent="0">
              <a:buNone/>
            </a:pPr>
            <a:endParaRPr lang="en-US" dirty="0"/>
          </a:p>
          <a:p>
            <a:pPr marL="777240" lvl="2" indent="0">
              <a:buNone/>
            </a:pPr>
            <a:endParaRPr lang="en-US" dirty="0"/>
          </a:p>
        </p:txBody>
      </p:sp>
      <p:pic>
        <p:nvPicPr>
          <p:cNvPr id="2050" name="Picture 2" descr="C:\Users\katieb\AppData\Local\Microsoft\Windows\Temporary Internet Files\Content.IE5\Q6VM3FNF\meditation-courses1[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495800"/>
            <a:ext cx="4337051" cy="18658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630611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solidFill>
                  <a:schemeClr val="accent2">
                    <a:lumMod val="60000"/>
                    <a:lumOff val="40000"/>
                  </a:schemeClr>
                </a:solidFill>
                <a:latin typeface="Impact" panose="020B0806030902050204" pitchFamily="34" charset="0"/>
              </a:rPr>
              <a:t>Self-Care Strategies</a:t>
            </a:r>
          </a:p>
        </p:txBody>
      </p:sp>
      <p:sp>
        <p:nvSpPr>
          <p:cNvPr id="3" name="Content Placeholder 2"/>
          <p:cNvSpPr>
            <a:spLocks noGrp="1"/>
          </p:cNvSpPr>
          <p:nvPr>
            <p:ph sz="quarter" idx="1"/>
          </p:nvPr>
        </p:nvSpPr>
        <p:spPr>
          <a:xfrm>
            <a:off x="533400" y="1450848"/>
            <a:ext cx="7467600" cy="3883152"/>
          </a:xfrm>
        </p:spPr>
        <p:txBody>
          <a:bodyPr>
            <a:normAutofit fontScale="92500" lnSpcReduction="10000"/>
          </a:bodyPr>
          <a:lstStyle/>
          <a:p>
            <a:pPr>
              <a:buClr>
                <a:srgbClr val="6B3F23"/>
              </a:buClr>
              <a:buFont typeface="Arial" panose="020B0604020202020204" pitchFamily="34" charset="0"/>
              <a:buChar char="•"/>
            </a:pPr>
            <a:r>
              <a:rPr lang="en-US" sz="3500" dirty="0">
                <a:solidFill>
                  <a:srgbClr val="6B3F23"/>
                </a:solidFill>
              </a:rPr>
              <a:t>Aerobic Activities</a:t>
            </a:r>
          </a:p>
          <a:p>
            <a:pPr>
              <a:buClr>
                <a:srgbClr val="6B3F23"/>
              </a:buClr>
              <a:buFont typeface="Arial" panose="020B0604020202020204" pitchFamily="34" charset="0"/>
              <a:buChar char="•"/>
            </a:pPr>
            <a:r>
              <a:rPr lang="en-US" sz="3500" dirty="0">
                <a:solidFill>
                  <a:srgbClr val="6B3F23"/>
                </a:solidFill>
              </a:rPr>
              <a:t>Relational Activities</a:t>
            </a:r>
          </a:p>
          <a:p>
            <a:pPr>
              <a:buClr>
                <a:srgbClr val="6B3F23"/>
              </a:buClr>
              <a:buFont typeface="Arial" panose="020B0604020202020204" pitchFamily="34" charset="0"/>
              <a:buChar char="•"/>
            </a:pPr>
            <a:r>
              <a:rPr lang="en-US" sz="3500" dirty="0">
                <a:solidFill>
                  <a:srgbClr val="6B3F23"/>
                </a:solidFill>
              </a:rPr>
              <a:t>Play</a:t>
            </a:r>
          </a:p>
          <a:p>
            <a:pPr>
              <a:buClr>
                <a:srgbClr val="6B3F23"/>
              </a:buClr>
              <a:buFont typeface="Arial" panose="020B0604020202020204" pitchFamily="34" charset="0"/>
              <a:buChar char="•"/>
            </a:pPr>
            <a:r>
              <a:rPr lang="en-US" sz="3500" dirty="0">
                <a:solidFill>
                  <a:srgbClr val="6B3F23"/>
                </a:solidFill>
              </a:rPr>
              <a:t>Creativity</a:t>
            </a:r>
          </a:p>
          <a:p>
            <a:pPr>
              <a:buClr>
                <a:srgbClr val="6B3F23"/>
              </a:buClr>
              <a:buFont typeface="Arial" panose="020B0604020202020204" pitchFamily="34" charset="0"/>
              <a:buChar char="•"/>
            </a:pPr>
            <a:r>
              <a:rPr lang="en-US" sz="3500" dirty="0">
                <a:solidFill>
                  <a:srgbClr val="6B3F23"/>
                </a:solidFill>
              </a:rPr>
              <a:t>Spiritual Activities</a:t>
            </a:r>
          </a:p>
          <a:p>
            <a:pPr>
              <a:buClr>
                <a:srgbClr val="6B3F23"/>
              </a:buClr>
              <a:buFont typeface="Arial" panose="020B0604020202020204" pitchFamily="34" charset="0"/>
              <a:buChar char="•"/>
            </a:pPr>
            <a:r>
              <a:rPr lang="en-US" sz="3500" dirty="0">
                <a:solidFill>
                  <a:srgbClr val="6B3F23"/>
                </a:solidFill>
              </a:rPr>
              <a:t>Health Care</a:t>
            </a:r>
          </a:p>
          <a:p>
            <a:pPr>
              <a:buClr>
                <a:srgbClr val="6B3F23"/>
              </a:buClr>
              <a:buFont typeface="Arial" panose="020B0604020202020204" pitchFamily="34" charset="0"/>
              <a:buChar char="•"/>
            </a:pPr>
            <a:r>
              <a:rPr lang="en-US" sz="3500" dirty="0">
                <a:solidFill>
                  <a:srgbClr val="6B3F23"/>
                </a:solidFill>
              </a:rPr>
              <a:t>Sleep </a:t>
            </a:r>
          </a:p>
          <a:p>
            <a:endParaRPr lang="en-US" dirty="0"/>
          </a:p>
          <a:p>
            <a:pPr marL="411480" lvl="1" indent="0">
              <a:buNone/>
            </a:pPr>
            <a:endParaRPr lang="en-US" sz="2800" dirty="0"/>
          </a:p>
          <a:p>
            <a:pPr marL="411480" lvl="1" indent="0">
              <a:buNone/>
            </a:pPr>
            <a:endParaRPr lang="en-US" dirty="0"/>
          </a:p>
          <a:p>
            <a:pPr marL="777240" lvl="2"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7400"/>
            <a:ext cx="4114800" cy="2788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0723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885392" y="306169"/>
            <a:ext cx="8026379" cy="646331"/>
          </a:xfrm>
          <a:prstGeom prst="rect">
            <a:avLst/>
          </a:prstGeom>
          <a:noFill/>
        </p:spPr>
        <p:txBody>
          <a:bodyPr wrap="square" rtlCol="0">
            <a:spAutoFit/>
          </a:bodyPr>
          <a:lstStyle/>
          <a:p>
            <a:pPr algn="ctr"/>
            <a:r>
              <a:rPr lang="en-US" sz="3600" dirty="0">
                <a:solidFill>
                  <a:srgbClr val="D35E13"/>
                </a:solidFill>
                <a:effectLst>
                  <a:glow rad="101600">
                    <a:schemeClr val="bg1"/>
                  </a:glow>
                </a:effectLst>
                <a:latin typeface="Impact" pitchFamily="34" charset="0"/>
              </a:rPr>
              <a:t>My Health My Resources of Tarrant County </a:t>
            </a:r>
          </a:p>
        </p:txBody>
      </p:sp>
      <p:sp>
        <p:nvSpPr>
          <p:cNvPr id="12" name="Oval 11"/>
          <p:cNvSpPr/>
          <p:nvPr/>
        </p:nvSpPr>
        <p:spPr>
          <a:xfrm>
            <a:off x="-2424913" y="164986"/>
            <a:ext cx="3796513" cy="593101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77200" y="5687790"/>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170210"/>
            <a:ext cx="9144000" cy="107026"/>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9" name="TextBox 8"/>
          <p:cNvSpPr txBox="1"/>
          <p:nvPr/>
        </p:nvSpPr>
        <p:spPr>
          <a:xfrm>
            <a:off x="2290340" y="1400184"/>
            <a:ext cx="6070908" cy="954107"/>
          </a:xfrm>
          <a:prstGeom prst="rect">
            <a:avLst/>
          </a:prstGeom>
          <a:noFill/>
          <a:ln w="28575">
            <a:no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a:solidFill>
                  <a:srgbClr val="6B3F23"/>
                </a:solidFill>
                <a:latin typeface="Arial Narrow" panose="020B0606020202030204" pitchFamily="34" charset="0"/>
                <a:cs typeface="Arial" pitchFamily="34" charset="0"/>
              </a:rPr>
              <a:t>For more information on any of our services, please visit:</a:t>
            </a:r>
          </a:p>
        </p:txBody>
      </p:sp>
      <p:sp>
        <p:nvSpPr>
          <p:cNvPr id="18" name="TextBox 17"/>
          <p:cNvSpPr txBox="1"/>
          <p:nvPr/>
        </p:nvSpPr>
        <p:spPr>
          <a:xfrm>
            <a:off x="1799494" y="2774187"/>
            <a:ext cx="7082969" cy="1569660"/>
          </a:xfrm>
          <a:prstGeom prst="homePlate">
            <a:avLst>
              <a:gd name="adj" fmla="val 0"/>
            </a:avLst>
          </a:prstGeom>
          <a:noFill/>
          <a:ln w="28575">
            <a:no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628650" indent="-571500">
              <a:buFont typeface="Arial" panose="020B0604020202020204" pitchFamily="34" charset="0"/>
              <a:buChar char="•"/>
            </a:pPr>
            <a:r>
              <a:rPr lang="en-US" sz="3200" b="1" dirty="0">
                <a:solidFill>
                  <a:srgbClr val="D35E13"/>
                </a:solidFill>
                <a:latin typeface="Century Gothic" panose="020B0502020202020204" pitchFamily="34" charset="0"/>
                <a:cs typeface="Arial" pitchFamily="34" charset="0"/>
                <a:hlinkClick r:id="rId3"/>
              </a:rPr>
              <a:t>www.MHMRtarrant.org</a:t>
            </a:r>
            <a:endParaRPr lang="en-US" sz="3200" b="1" dirty="0">
              <a:solidFill>
                <a:srgbClr val="D35E13"/>
              </a:solidFill>
              <a:latin typeface="Century Gothic" panose="020B0502020202020204" pitchFamily="34" charset="0"/>
              <a:cs typeface="Arial" pitchFamily="34" charset="0"/>
            </a:endParaRPr>
          </a:p>
          <a:p>
            <a:pPr marL="628650" indent="-571500">
              <a:buFont typeface="Arial" panose="020B0604020202020204" pitchFamily="34" charset="0"/>
              <a:buChar char="•"/>
            </a:pPr>
            <a:endParaRPr lang="en-US" sz="3200" b="1" dirty="0">
              <a:solidFill>
                <a:srgbClr val="D35E13"/>
              </a:solidFill>
              <a:latin typeface="Century Gothic" panose="020B0502020202020204" pitchFamily="34" charset="0"/>
              <a:cs typeface="Arial" pitchFamily="34" charset="0"/>
            </a:endParaRPr>
          </a:p>
          <a:p>
            <a:pPr marL="628650" indent="-571500">
              <a:buFont typeface="Arial" panose="020B0604020202020204" pitchFamily="34" charset="0"/>
              <a:buChar char="•"/>
            </a:pPr>
            <a:r>
              <a:rPr lang="en-US" sz="3200" b="1" dirty="0">
                <a:solidFill>
                  <a:srgbClr val="D35E13"/>
                </a:solidFill>
                <a:latin typeface="Century Gothic" panose="020B0502020202020204" pitchFamily="34" charset="0"/>
                <a:cs typeface="Arial" pitchFamily="34" charset="0"/>
              </a:rPr>
              <a:t>Facebook.com/</a:t>
            </a:r>
            <a:r>
              <a:rPr lang="en-US" sz="3200" b="1" dirty="0" err="1">
                <a:solidFill>
                  <a:srgbClr val="D35E13"/>
                </a:solidFill>
                <a:latin typeface="Century Gothic" panose="020B0502020202020204" pitchFamily="34" charset="0"/>
                <a:cs typeface="Arial" pitchFamily="34" charset="0"/>
              </a:rPr>
              <a:t>MHMRtarrant</a:t>
            </a:r>
            <a:endParaRPr lang="en-US" sz="3200" b="1" dirty="0">
              <a:solidFill>
                <a:srgbClr val="D35E13"/>
              </a:solidFill>
              <a:latin typeface="Century Gothic" panose="020B0502020202020204" pitchFamily="34" charset="0"/>
              <a:cs typeface="Arial" pitchFamily="34" charset="0"/>
            </a:endParaRPr>
          </a:p>
        </p:txBody>
      </p:sp>
      <p:pic>
        <p:nvPicPr>
          <p:cNvPr id="19" name="Picture 2" descr="C:\Users\loisaw\AppData\Local\Microsoft\Windows\Temporary Internet Files\Content.IE5\XIHUIYVH\MC900383874[1].wmf"/>
          <p:cNvPicPr>
            <a:picLocks noChangeAspect="1" noChangeArrowheads="1"/>
          </p:cNvPicPr>
          <p:nvPr/>
        </p:nvPicPr>
        <p:blipFill rotWithShape="1">
          <a:blip r:embed="rId4"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l="9060" t="14802" r="8022" b="13879"/>
          <a:stretch/>
        </p:blipFill>
        <p:spPr bwMode="auto">
          <a:xfrm>
            <a:off x="130597" y="2942839"/>
            <a:ext cx="1509590" cy="1295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5486" y="4253725"/>
            <a:ext cx="3549799" cy="1569660"/>
          </a:xfrm>
          <a:prstGeom prst="rect">
            <a:avLst/>
          </a:prstGeom>
        </p:spPr>
      </p:pic>
    </p:spTree>
    <p:extLst>
      <p:ext uri="{BB962C8B-B14F-4D97-AF65-F5344CB8AC3E}">
        <p14:creationId xmlns:p14="http://schemas.microsoft.com/office/powerpoint/2010/main" val="5496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9"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Resources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a:extLst>
              <a:ext uri="{FF2B5EF4-FFF2-40B4-BE49-F238E27FC236}">
                <a16:creationId xmlns:a16="http://schemas.microsoft.com/office/drawing/2014/main" id="{72F72442-57A7-46D1-B3C7-32711781D331}"/>
              </a:ext>
            </a:extLst>
          </p:cNvPr>
          <p:cNvPicPr>
            <a:picLocks noChangeAspect="1"/>
          </p:cNvPicPr>
          <p:nvPr/>
        </p:nvPicPr>
        <p:blipFill>
          <a:blip r:embed="rId5"/>
          <a:stretch>
            <a:fillRect/>
          </a:stretch>
        </p:blipFill>
        <p:spPr>
          <a:xfrm>
            <a:off x="73732" y="3154331"/>
            <a:ext cx="9144000" cy="3607512"/>
          </a:xfrm>
          <a:prstGeom prst="rect">
            <a:avLst/>
          </a:prstGeom>
        </p:spPr>
      </p:pic>
      <p:sp>
        <p:nvSpPr>
          <p:cNvPr id="7" name="TextBox 6">
            <a:extLst>
              <a:ext uri="{FF2B5EF4-FFF2-40B4-BE49-F238E27FC236}">
                <a16:creationId xmlns:a16="http://schemas.microsoft.com/office/drawing/2014/main" id="{EF6C764E-DA0A-4CE3-A6EB-1D237A5AA35F}"/>
              </a:ext>
            </a:extLst>
          </p:cNvPr>
          <p:cNvSpPr txBox="1"/>
          <p:nvPr/>
        </p:nvSpPr>
        <p:spPr>
          <a:xfrm>
            <a:off x="841831" y="2209800"/>
            <a:ext cx="6330551" cy="707886"/>
          </a:xfrm>
          <a:prstGeom prst="rect">
            <a:avLst/>
          </a:prstGeom>
          <a:noFill/>
        </p:spPr>
        <p:txBody>
          <a:bodyPr wrap="square" rtlCol="0">
            <a:spAutoFit/>
          </a:bodyPr>
          <a:lstStyle/>
          <a:p>
            <a:r>
              <a:rPr lang="en-US" sz="2000" dirty="0">
                <a:solidFill>
                  <a:schemeClr val="accent2">
                    <a:lumMod val="50000"/>
                  </a:schemeClr>
                </a:solidFill>
              </a:rPr>
              <a:t>NAMI Tarrant County, 817-332-6677, </a:t>
            </a:r>
          </a:p>
          <a:p>
            <a:r>
              <a:rPr lang="en-US" sz="2000" dirty="0">
                <a:solidFill>
                  <a:schemeClr val="accent2">
                    <a:lumMod val="50000"/>
                  </a:schemeClr>
                </a:solidFill>
              </a:rPr>
              <a:t>http://namitarrant.org/</a:t>
            </a:r>
          </a:p>
        </p:txBody>
      </p:sp>
    </p:spTree>
    <p:extLst>
      <p:ext uri="{BB962C8B-B14F-4D97-AF65-F5344CB8AC3E}">
        <p14:creationId xmlns:p14="http://schemas.microsoft.com/office/powerpoint/2010/main" val="998732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r>
              <a:rPr lang="en-US" sz="5400" dirty="0">
                <a:solidFill>
                  <a:srgbClr val="F79646"/>
                </a:solidFill>
                <a:latin typeface="Impact" panose="020B0806030902050204" pitchFamily="34" charset="0"/>
              </a:rPr>
              <a:t>Questions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a:extLst>
              <a:ext uri="{FF2B5EF4-FFF2-40B4-BE49-F238E27FC236}">
                <a16:creationId xmlns:a16="http://schemas.microsoft.com/office/drawing/2014/main" id="{E033423F-F5B9-4D8B-A59C-3320C260E598}"/>
              </a:ext>
            </a:extLst>
          </p:cNvPr>
          <p:cNvPicPr>
            <a:picLocks noChangeAspect="1"/>
          </p:cNvPicPr>
          <p:nvPr/>
        </p:nvPicPr>
        <p:blipFill>
          <a:blip r:embed="rId5"/>
          <a:stretch>
            <a:fillRect/>
          </a:stretch>
        </p:blipFill>
        <p:spPr>
          <a:xfrm>
            <a:off x="716669" y="2263733"/>
            <a:ext cx="7858125" cy="3562350"/>
          </a:xfrm>
          <a:prstGeom prst="rect">
            <a:avLst/>
          </a:prstGeom>
          <a:ln>
            <a:noFill/>
          </a:ln>
          <a:effectLst>
            <a:softEdge rad="112500"/>
          </a:effectLst>
        </p:spPr>
      </p:pic>
    </p:spTree>
    <p:extLst>
      <p:ext uri="{BB962C8B-B14F-4D97-AF65-F5344CB8AC3E}">
        <p14:creationId xmlns:p14="http://schemas.microsoft.com/office/powerpoint/2010/main" val="398436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endParaRPr lang="en-US" sz="5400" dirty="0">
              <a:solidFill>
                <a:srgbClr val="F79646"/>
              </a:solidFill>
              <a:latin typeface="Impact" panose="020B0806030902050204" pitchFamily="34" charset="0"/>
            </a:endParaRP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D0DB4F6B-B493-41A4-AF03-CBBBF92D1C9C}"/>
              </a:ext>
            </a:extLst>
          </p:cNvPr>
          <p:cNvSpPr txBox="1"/>
          <p:nvPr/>
        </p:nvSpPr>
        <p:spPr>
          <a:xfrm>
            <a:off x="1295400" y="2590800"/>
            <a:ext cx="6330551" cy="3447098"/>
          </a:xfrm>
          <a:prstGeom prst="rect">
            <a:avLst/>
          </a:prstGeom>
          <a:noFill/>
        </p:spPr>
        <p:txBody>
          <a:bodyPr wrap="square" rtlCol="0">
            <a:spAutoFit/>
          </a:bodyPr>
          <a:lstStyle/>
          <a:p>
            <a:endParaRPr lang="en-US" sz="4000" dirty="0">
              <a:solidFill>
                <a:schemeClr val="accent2">
                  <a:lumMod val="50000"/>
                </a:schemeClr>
              </a:solidFill>
            </a:endParaRPr>
          </a:p>
          <a:p>
            <a:r>
              <a:rPr lang="en-US" sz="4000" dirty="0">
                <a:solidFill>
                  <a:schemeClr val="accent2">
                    <a:lumMod val="50000"/>
                  </a:schemeClr>
                </a:solidFill>
              </a:rPr>
              <a:t>Is mental illness considered a disability?</a:t>
            </a:r>
          </a:p>
          <a:p>
            <a:endParaRPr lang="en-US" sz="4000" dirty="0">
              <a:solidFill>
                <a:schemeClr val="accent2">
                  <a:lumMod val="50000"/>
                </a:schemeClr>
              </a:solidFill>
            </a:endParaRPr>
          </a:p>
          <a:p>
            <a:endParaRPr lang="en-US" sz="4000" dirty="0">
              <a:solidFill>
                <a:schemeClr val="accent2">
                  <a:lumMod val="50000"/>
                </a:schemeClr>
              </a:solidFill>
            </a:endParaRPr>
          </a:p>
          <a:p>
            <a:endParaRPr lang="en-US" dirty="0"/>
          </a:p>
        </p:txBody>
      </p:sp>
      <p:pic>
        <p:nvPicPr>
          <p:cNvPr id="8" name="Picture 7">
            <a:extLst>
              <a:ext uri="{FF2B5EF4-FFF2-40B4-BE49-F238E27FC236}">
                <a16:creationId xmlns:a16="http://schemas.microsoft.com/office/drawing/2014/main" id="{DC6A538C-D265-4D0A-96D2-04DBAB0F13A2}"/>
              </a:ext>
            </a:extLst>
          </p:cNvPr>
          <p:cNvPicPr>
            <a:picLocks noChangeAspect="1"/>
          </p:cNvPicPr>
          <p:nvPr/>
        </p:nvPicPr>
        <p:blipFill>
          <a:blip r:embed="rId5"/>
          <a:stretch>
            <a:fillRect/>
          </a:stretch>
        </p:blipFill>
        <p:spPr>
          <a:xfrm>
            <a:off x="3226208" y="572783"/>
            <a:ext cx="5024438" cy="1323919"/>
          </a:xfrm>
          <a:prstGeom prst="rect">
            <a:avLst/>
          </a:prstGeom>
        </p:spPr>
      </p:pic>
    </p:spTree>
    <p:extLst>
      <p:ext uri="{BB962C8B-B14F-4D97-AF65-F5344CB8AC3E}">
        <p14:creationId xmlns:p14="http://schemas.microsoft.com/office/powerpoint/2010/main" val="366818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923330"/>
          </a:xfrm>
          <a:prstGeom prst="rect">
            <a:avLst/>
          </a:prstGeom>
        </p:spPr>
        <p:txBody>
          <a:bodyPr>
            <a:spAutoFit/>
          </a:bodyPr>
          <a:lstStyle/>
          <a:p>
            <a:pPr lvl="0" algn="ctr"/>
            <a:endParaRPr lang="en-US" sz="5400" dirty="0">
              <a:solidFill>
                <a:srgbClr val="F79646"/>
              </a:solidFill>
              <a:latin typeface="Impact" panose="020B0806030902050204" pitchFamily="34" charset="0"/>
            </a:endParaRP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D0DB4F6B-B493-41A4-AF03-CBBBF92D1C9C}"/>
              </a:ext>
            </a:extLst>
          </p:cNvPr>
          <p:cNvSpPr txBox="1"/>
          <p:nvPr/>
        </p:nvSpPr>
        <p:spPr>
          <a:xfrm>
            <a:off x="1295400" y="2590800"/>
            <a:ext cx="6330551" cy="3416320"/>
          </a:xfrm>
          <a:prstGeom prst="rect">
            <a:avLst/>
          </a:prstGeom>
          <a:noFill/>
        </p:spPr>
        <p:txBody>
          <a:bodyPr wrap="square" rtlCol="0">
            <a:spAutoFit/>
          </a:bodyPr>
          <a:lstStyle/>
          <a:p>
            <a:r>
              <a:rPr lang="en-US" sz="2400" dirty="0">
                <a:solidFill>
                  <a:schemeClr val="accent2">
                    <a:lumMod val="50000"/>
                  </a:schemeClr>
                </a:solidFill>
              </a:rPr>
              <a:t>“according to the World Health Organization, mental illness — that is, any mental disorder — accounts for more disability in developed countries than any other group of illnesses, including cancer and heart disease. Yet all we hear people talk about in the media time and time again is reducing your risk of these health problems. We rarely hear anyone talk about reducing your risk of anxiety or depression”</a:t>
            </a:r>
            <a:endParaRPr lang="en-US" sz="2400" dirty="0"/>
          </a:p>
        </p:txBody>
      </p:sp>
      <p:pic>
        <p:nvPicPr>
          <p:cNvPr id="8" name="Picture 7">
            <a:extLst>
              <a:ext uri="{FF2B5EF4-FFF2-40B4-BE49-F238E27FC236}">
                <a16:creationId xmlns:a16="http://schemas.microsoft.com/office/drawing/2014/main" id="{DC6A538C-D265-4D0A-96D2-04DBAB0F13A2}"/>
              </a:ext>
            </a:extLst>
          </p:cNvPr>
          <p:cNvPicPr>
            <a:picLocks noChangeAspect="1"/>
          </p:cNvPicPr>
          <p:nvPr/>
        </p:nvPicPr>
        <p:blipFill>
          <a:blip r:embed="rId5"/>
          <a:stretch>
            <a:fillRect/>
          </a:stretch>
        </p:blipFill>
        <p:spPr>
          <a:xfrm>
            <a:off x="3226208" y="572783"/>
            <a:ext cx="5024438" cy="1323919"/>
          </a:xfrm>
          <a:prstGeom prst="rect">
            <a:avLst/>
          </a:prstGeom>
        </p:spPr>
      </p:pic>
    </p:spTree>
    <p:extLst>
      <p:ext uri="{BB962C8B-B14F-4D97-AF65-F5344CB8AC3E}">
        <p14:creationId xmlns:p14="http://schemas.microsoft.com/office/powerpoint/2010/main" val="426587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a:extLst>
              <a:ext uri="{FF2B5EF4-FFF2-40B4-BE49-F238E27FC236}">
                <a16:creationId xmlns:a16="http://schemas.microsoft.com/office/drawing/2014/main" id="{B3AB9E09-FE50-415C-BB38-CB8083FC1500}"/>
              </a:ext>
            </a:extLst>
          </p:cNvPr>
          <p:cNvPicPr>
            <a:picLocks noChangeAspect="1"/>
          </p:cNvPicPr>
          <p:nvPr/>
        </p:nvPicPr>
        <p:blipFill>
          <a:blip r:embed="rId5"/>
          <a:stretch>
            <a:fillRect/>
          </a:stretch>
        </p:blipFill>
        <p:spPr>
          <a:xfrm>
            <a:off x="841831" y="1214118"/>
            <a:ext cx="6701969" cy="4498782"/>
          </a:xfrm>
          <a:prstGeom prst="rect">
            <a:avLst/>
          </a:prstGeom>
          <a:ln>
            <a:noFill/>
          </a:ln>
          <a:effectLst>
            <a:softEdge rad="112500"/>
          </a:effectLst>
        </p:spPr>
      </p:pic>
    </p:spTree>
    <p:extLst>
      <p:ext uri="{BB962C8B-B14F-4D97-AF65-F5344CB8AC3E}">
        <p14:creationId xmlns:p14="http://schemas.microsoft.com/office/powerpoint/2010/main" val="135056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754326"/>
          </a:xfrm>
          <a:prstGeom prst="rect">
            <a:avLst/>
          </a:prstGeom>
        </p:spPr>
        <p:txBody>
          <a:bodyPr>
            <a:spAutoFit/>
          </a:bodyPr>
          <a:lstStyle/>
          <a:p>
            <a:pPr lvl="0" algn="ctr"/>
            <a:r>
              <a:rPr lang="en-US" sz="5400" dirty="0">
                <a:solidFill>
                  <a:srgbClr val="F79646"/>
                </a:solidFill>
                <a:latin typeface="Impact" panose="020B0806030902050204" pitchFamily="34" charset="0"/>
              </a:rPr>
              <a:t>Understanding Mental Illness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2153F689-2E2C-417A-9C6B-7BD9DBC368ED}"/>
              </a:ext>
            </a:extLst>
          </p:cNvPr>
          <p:cNvSpPr txBox="1"/>
          <p:nvPr/>
        </p:nvSpPr>
        <p:spPr>
          <a:xfrm>
            <a:off x="1757362" y="2743088"/>
            <a:ext cx="6668008" cy="707886"/>
          </a:xfrm>
          <a:prstGeom prst="rect">
            <a:avLst/>
          </a:prstGeom>
          <a:noFill/>
        </p:spPr>
        <p:txBody>
          <a:bodyPr wrap="square" rtlCol="0">
            <a:spAutoFit/>
          </a:bodyPr>
          <a:lstStyle/>
          <a:p>
            <a:r>
              <a:rPr lang="en-US" sz="4000" dirty="0">
                <a:solidFill>
                  <a:schemeClr val="accent2">
                    <a:lumMod val="50000"/>
                  </a:schemeClr>
                </a:solidFill>
              </a:rPr>
              <a:t>Stigma of Mental Illness</a:t>
            </a:r>
          </a:p>
        </p:txBody>
      </p:sp>
      <p:pic>
        <p:nvPicPr>
          <p:cNvPr id="7" name="Picture 6">
            <a:extLst>
              <a:ext uri="{FF2B5EF4-FFF2-40B4-BE49-F238E27FC236}">
                <a16:creationId xmlns:a16="http://schemas.microsoft.com/office/drawing/2014/main" id="{4AB9B510-DE9A-4BE4-B093-56CD67B1EE59}"/>
              </a:ext>
            </a:extLst>
          </p:cNvPr>
          <p:cNvPicPr>
            <a:picLocks noChangeAspect="1"/>
          </p:cNvPicPr>
          <p:nvPr/>
        </p:nvPicPr>
        <p:blipFill>
          <a:blip r:embed="rId5"/>
          <a:stretch>
            <a:fillRect/>
          </a:stretch>
        </p:blipFill>
        <p:spPr>
          <a:xfrm>
            <a:off x="1757362" y="3261942"/>
            <a:ext cx="5629275" cy="2584679"/>
          </a:xfrm>
          <a:prstGeom prst="rect">
            <a:avLst/>
          </a:prstGeom>
          <a:ln>
            <a:noFill/>
          </a:ln>
          <a:effectLst>
            <a:softEdge rad="112500"/>
          </a:effectLst>
        </p:spPr>
      </p:pic>
    </p:spTree>
    <p:extLst>
      <p:ext uri="{BB962C8B-B14F-4D97-AF65-F5344CB8AC3E}">
        <p14:creationId xmlns:p14="http://schemas.microsoft.com/office/powerpoint/2010/main" val="67813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pic>
        <p:nvPicPr>
          <p:cNvPr id="4" name="Picture 3">
            <a:extLst>
              <a:ext uri="{FF2B5EF4-FFF2-40B4-BE49-F238E27FC236}">
                <a16:creationId xmlns:a16="http://schemas.microsoft.com/office/drawing/2014/main" id="{8BDC13FA-E29B-443B-A0C4-9B1E6A2167FA}"/>
              </a:ext>
            </a:extLst>
          </p:cNvPr>
          <p:cNvPicPr>
            <a:picLocks noChangeAspect="1"/>
          </p:cNvPicPr>
          <p:nvPr/>
        </p:nvPicPr>
        <p:blipFill>
          <a:blip r:embed="rId5"/>
          <a:stretch>
            <a:fillRect/>
          </a:stretch>
        </p:blipFill>
        <p:spPr>
          <a:xfrm>
            <a:off x="362696" y="0"/>
            <a:ext cx="8418607" cy="6858000"/>
          </a:xfrm>
          <a:prstGeom prst="rect">
            <a:avLst/>
          </a:prstGeom>
        </p:spPr>
      </p:pic>
    </p:spTree>
    <p:extLst>
      <p:ext uri="{BB962C8B-B14F-4D97-AF65-F5344CB8AC3E}">
        <p14:creationId xmlns:p14="http://schemas.microsoft.com/office/powerpoint/2010/main" val="244864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672" y="5733676"/>
            <a:ext cx="2286027" cy="810611"/>
          </a:xfrm>
          <a:prstGeom prst="rect">
            <a:avLst/>
          </a:prstGeom>
        </p:spPr>
      </p:pic>
      <p:sp>
        <p:nvSpPr>
          <p:cNvPr id="2" name="TextBox 1"/>
          <p:cNvSpPr txBox="1"/>
          <p:nvPr/>
        </p:nvSpPr>
        <p:spPr>
          <a:xfrm>
            <a:off x="1480457" y="1215542"/>
            <a:ext cx="6330551" cy="1200329"/>
          </a:xfrm>
          <a:prstGeom prst="rect">
            <a:avLst/>
          </a:prstGeom>
          <a:noFill/>
        </p:spPr>
        <p:txBody>
          <a:bodyPr wrap="square" rtlCol="0">
            <a:spAutoFit/>
          </a:bodyPr>
          <a:lstStyle/>
          <a:p>
            <a:pPr algn="ctr"/>
            <a:endParaRPr lang="en-US" sz="7200" dirty="0">
              <a:solidFill>
                <a:schemeClr val="accent6"/>
              </a:solidFill>
              <a:latin typeface="Impact" panose="020B0806030902050204" pitchFamily="34" charset="0"/>
            </a:endParaRPr>
          </a:p>
        </p:txBody>
      </p:sp>
      <p:sp>
        <p:nvSpPr>
          <p:cNvPr id="5" name="Rectangle 4"/>
          <p:cNvSpPr/>
          <p:nvPr/>
        </p:nvSpPr>
        <p:spPr>
          <a:xfrm>
            <a:off x="0" y="2102773"/>
            <a:ext cx="9144000" cy="107027"/>
          </a:xfrm>
          <a:prstGeom prst="rect">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35E13"/>
              </a:solidFill>
            </a:endParaRPr>
          </a:p>
        </p:txBody>
      </p:sp>
      <p:sp>
        <p:nvSpPr>
          <p:cNvPr id="6" name="Oval 5"/>
          <p:cNvSpPr/>
          <p:nvPr/>
        </p:nvSpPr>
        <p:spPr>
          <a:xfrm>
            <a:off x="-1001486" y="-217714"/>
            <a:ext cx="2481943" cy="2278743"/>
          </a:xfrm>
          <a:prstGeom prst="ellipse">
            <a:avLst/>
          </a:prstGeom>
          <a:solidFill>
            <a:srgbClr val="ADADA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41831" y="-420418"/>
            <a:ext cx="1277257" cy="1277257"/>
          </a:xfrm>
          <a:prstGeom prst="ellipse">
            <a:avLst/>
          </a:prstGeom>
          <a:solidFill>
            <a:srgbClr val="D35E1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6967CD-84E0-46D4-880C-E842677F1818}"/>
              </a:ext>
            </a:extLst>
          </p:cNvPr>
          <p:cNvSpPr/>
          <p:nvPr/>
        </p:nvSpPr>
        <p:spPr>
          <a:xfrm>
            <a:off x="2359732" y="290787"/>
            <a:ext cx="4572000" cy="1754326"/>
          </a:xfrm>
          <a:prstGeom prst="rect">
            <a:avLst/>
          </a:prstGeom>
        </p:spPr>
        <p:txBody>
          <a:bodyPr>
            <a:spAutoFit/>
          </a:bodyPr>
          <a:lstStyle/>
          <a:p>
            <a:pPr lvl="0" algn="ctr"/>
            <a:r>
              <a:rPr lang="en-US" sz="5400" dirty="0">
                <a:solidFill>
                  <a:srgbClr val="F79646"/>
                </a:solidFill>
                <a:latin typeface="Impact" panose="020B0806030902050204" pitchFamily="34" charset="0"/>
              </a:rPr>
              <a:t>Statistics of Mental Illness</a:t>
            </a:r>
          </a:p>
        </p:txBody>
      </p:sp>
      <p:pic>
        <p:nvPicPr>
          <p:cNvPr id="10" name="Picture 3" descr="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572783"/>
            <a:ext cx="2765425"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a:extLst>
              <a:ext uri="{FF2B5EF4-FFF2-40B4-BE49-F238E27FC236}">
                <a16:creationId xmlns:a16="http://schemas.microsoft.com/office/drawing/2014/main" id="{FCD3A8BF-ADD1-495C-A90E-5F714A7D6E72}"/>
              </a:ext>
            </a:extLst>
          </p:cNvPr>
          <p:cNvSpPr txBox="1"/>
          <p:nvPr/>
        </p:nvSpPr>
        <p:spPr>
          <a:xfrm>
            <a:off x="343408" y="2208721"/>
            <a:ext cx="6172200" cy="2947047"/>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2F2D1826-C728-4131-B430-2EA8D308941D}"/>
              </a:ext>
            </a:extLst>
          </p:cNvPr>
          <p:cNvSpPr/>
          <p:nvPr/>
        </p:nvSpPr>
        <p:spPr>
          <a:xfrm>
            <a:off x="1513114" y="2500596"/>
            <a:ext cx="6330551" cy="4278094"/>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accent2">
                    <a:lumMod val="50000"/>
                  </a:schemeClr>
                </a:solidFill>
              </a:rPr>
              <a:t>CDC  an estimated 25 percent of adults in the U.S. </a:t>
            </a:r>
            <a:r>
              <a:rPr lang="en-US" dirty="0">
                <a:solidFill>
                  <a:schemeClr val="accent2">
                    <a:lumMod val="50000"/>
                  </a:schemeClr>
                </a:solidFill>
              </a:rPr>
              <a:t>reported having a mental illness in the previous year.</a:t>
            </a:r>
          </a:p>
          <a:p>
            <a:pPr marL="342900" indent="-342900">
              <a:buFont typeface="Wingdings" panose="05000000000000000000" pitchFamily="2" charset="2"/>
              <a:buChar char="Ø"/>
            </a:pPr>
            <a:endParaRPr lang="en-US" dirty="0">
              <a:solidFill>
                <a:schemeClr val="accent2">
                  <a:lumMod val="50000"/>
                </a:schemeClr>
              </a:solidFill>
            </a:endParaRPr>
          </a:p>
          <a:p>
            <a:pPr marL="342900" indent="-342900">
              <a:buFont typeface="Wingdings" panose="05000000000000000000" pitchFamily="2" charset="2"/>
              <a:buChar char="Ø"/>
            </a:pPr>
            <a:r>
              <a:rPr lang="en-US" dirty="0">
                <a:solidFill>
                  <a:schemeClr val="accent2">
                    <a:lumMod val="50000"/>
                  </a:schemeClr>
                </a:solidFill>
              </a:rPr>
              <a:t>Two-thirds of people in nursing homes have a mental illness.</a:t>
            </a:r>
          </a:p>
          <a:p>
            <a:pPr marL="342900" indent="-342900">
              <a:buFont typeface="Wingdings" panose="05000000000000000000" pitchFamily="2" charset="2"/>
              <a:buChar char="Ø"/>
            </a:pPr>
            <a:endParaRPr lang="en-US" dirty="0">
              <a:solidFill>
                <a:schemeClr val="accent2">
                  <a:lumMod val="50000"/>
                </a:schemeClr>
              </a:solidFill>
            </a:endParaRPr>
          </a:p>
          <a:p>
            <a:pPr marL="342900" indent="-342900">
              <a:buFont typeface="Wingdings" panose="05000000000000000000" pitchFamily="2" charset="2"/>
              <a:buChar char="Ø"/>
            </a:pPr>
            <a:r>
              <a:rPr lang="en-US" dirty="0">
                <a:solidFill>
                  <a:schemeClr val="accent2">
                    <a:lumMod val="50000"/>
                  </a:schemeClr>
                </a:solidFill>
              </a:rPr>
              <a:t>4.13% are experiencing a severe mental health illness.</a:t>
            </a:r>
          </a:p>
          <a:p>
            <a:pPr marL="342900" indent="-342900">
              <a:buFont typeface="Wingdings" panose="05000000000000000000" pitchFamily="2" charset="2"/>
              <a:buChar char="Ø"/>
            </a:pPr>
            <a:endParaRPr lang="en-US" dirty="0">
              <a:solidFill>
                <a:schemeClr val="accent2">
                  <a:lumMod val="50000"/>
                </a:schemeClr>
              </a:solidFill>
            </a:endParaRPr>
          </a:p>
          <a:p>
            <a:pPr marL="342900" indent="-342900">
              <a:buFont typeface="Wingdings" panose="05000000000000000000" pitchFamily="2" charset="2"/>
              <a:buChar char="Ø"/>
            </a:pPr>
            <a:r>
              <a:rPr lang="en-US" dirty="0">
                <a:solidFill>
                  <a:schemeClr val="accent2">
                    <a:lumMod val="50000"/>
                  </a:schemeClr>
                </a:solidFill>
              </a:rPr>
              <a:t>Suicide is a major national public health issue in the United States. In 2016, there were 44,965 recorded suicides.</a:t>
            </a:r>
          </a:p>
          <a:p>
            <a:pPr marL="342900" indent="-342900">
              <a:buFont typeface="Wingdings" panose="05000000000000000000" pitchFamily="2" charset="2"/>
              <a:buChar char="Ø"/>
            </a:pPr>
            <a:endParaRPr lang="en-US" dirty="0">
              <a:solidFill>
                <a:schemeClr val="accent2">
                  <a:lumMod val="50000"/>
                </a:schemeClr>
              </a:solidFill>
            </a:endParaRPr>
          </a:p>
          <a:p>
            <a:pPr marL="342900" indent="-342900">
              <a:buFont typeface="Wingdings" panose="05000000000000000000" pitchFamily="2" charset="2"/>
              <a:buChar char="Ø"/>
            </a:pPr>
            <a:r>
              <a:rPr lang="en-US" dirty="0">
                <a:solidFill>
                  <a:schemeClr val="accent2">
                    <a:lumMod val="50000"/>
                  </a:schemeClr>
                </a:solidFill>
              </a:rPr>
              <a:t>The estimated number of adults with serious suicidal thoughts is over 9.8 million.</a:t>
            </a:r>
          </a:p>
          <a:p>
            <a:pPr marL="342900" indent="-342900">
              <a:buFont typeface="Wingdings" panose="05000000000000000000" pitchFamily="2" charset="2"/>
              <a:buChar char="Ø"/>
            </a:pPr>
            <a:endParaRPr lang="en-US" dirty="0">
              <a:solidFill>
                <a:schemeClr val="accent2">
                  <a:lumMod val="50000"/>
                </a:schemeClr>
              </a:solidFill>
            </a:endParaRPr>
          </a:p>
          <a:p>
            <a:pPr marL="342900" indent="-342900">
              <a:buFont typeface="Wingdings" panose="05000000000000000000" pitchFamily="2" charset="2"/>
              <a:buChar char="Ø"/>
            </a:pPr>
            <a:r>
              <a:rPr lang="en-US" dirty="0">
                <a:solidFill>
                  <a:schemeClr val="accent2">
                    <a:lumMod val="50000"/>
                  </a:schemeClr>
                </a:solidFill>
              </a:rPr>
              <a:t>Veteran suicide rate is 26.1 per 100,000.</a:t>
            </a:r>
          </a:p>
          <a:p>
            <a:endParaRPr lang="en-US" dirty="0"/>
          </a:p>
        </p:txBody>
      </p:sp>
    </p:spTree>
    <p:extLst>
      <p:ext uri="{BB962C8B-B14F-4D97-AF65-F5344CB8AC3E}">
        <p14:creationId xmlns:p14="http://schemas.microsoft.com/office/powerpoint/2010/main" val="41619988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MR Professsional Theme">
  <a:themeElements>
    <a:clrScheme name="MHMR Color Scheme">
      <a:dk1>
        <a:sysClr val="windowText" lastClr="000000"/>
      </a:dk1>
      <a:lt1>
        <a:srgbClr val="FFFFFF"/>
      </a:lt1>
      <a:dk2>
        <a:srgbClr val="6B3F23"/>
      </a:dk2>
      <a:lt2>
        <a:srgbClr val="8EB8C9"/>
      </a:lt2>
      <a:accent1>
        <a:srgbClr val="8EB8C9"/>
      </a:accent1>
      <a:accent2>
        <a:srgbClr val="D35E13"/>
      </a:accent2>
      <a:accent3>
        <a:srgbClr val="6B3F23"/>
      </a:accent3>
      <a:accent4>
        <a:srgbClr val="B6BD00"/>
      </a:accent4>
      <a:accent5>
        <a:srgbClr val="AEAEAE"/>
      </a:accent5>
      <a:accent6>
        <a:srgbClr val="D1E2E9"/>
      </a:accent6>
      <a:hlink>
        <a:srgbClr val="D35E13"/>
      </a:hlink>
      <a:folHlink>
        <a:srgbClr val="8EB8C9"/>
      </a:folHlink>
    </a:clrScheme>
    <a:fontScheme name="MHMR Professional Template">
      <a:majorFont>
        <a:latin typeface="Century Gothic"/>
        <a:ea typeface=""/>
        <a:cs typeface=""/>
      </a:majorFont>
      <a:minorFont>
        <a:latin typeface="Arial Narrow"/>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MHMR Professsional Theme">
  <a:themeElements>
    <a:clrScheme name="MHMR Color Scheme">
      <a:dk1>
        <a:sysClr val="windowText" lastClr="000000"/>
      </a:dk1>
      <a:lt1>
        <a:srgbClr val="FFFFFF"/>
      </a:lt1>
      <a:dk2>
        <a:srgbClr val="6B3F23"/>
      </a:dk2>
      <a:lt2>
        <a:srgbClr val="8EB8C9"/>
      </a:lt2>
      <a:accent1>
        <a:srgbClr val="8EB8C9"/>
      </a:accent1>
      <a:accent2>
        <a:srgbClr val="D35E13"/>
      </a:accent2>
      <a:accent3>
        <a:srgbClr val="6B3F23"/>
      </a:accent3>
      <a:accent4>
        <a:srgbClr val="B6BD00"/>
      </a:accent4>
      <a:accent5>
        <a:srgbClr val="AEAEAE"/>
      </a:accent5>
      <a:accent6>
        <a:srgbClr val="D1E2E9"/>
      </a:accent6>
      <a:hlink>
        <a:srgbClr val="D35E13"/>
      </a:hlink>
      <a:folHlink>
        <a:srgbClr val="8EB8C9"/>
      </a:folHlink>
    </a:clrScheme>
    <a:fontScheme name="MHMR Professional Template">
      <a:majorFont>
        <a:latin typeface="Century Gothic"/>
        <a:ea typeface=""/>
        <a:cs typeface=""/>
      </a:majorFont>
      <a:minorFont>
        <a:latin typeface="Arial Narrow"/>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13141</TotalTime>
  <Words>1204</Words>
  <Application>Microsoft Office PowerPoint</Application>
  <PresentationFormat>On-screen Show (4:3)</PresentationFormat>
  <Paragraphs>271</Paragraphs>
  <Slides>37</Slides>
  <Notes>35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Arial Narrow</vt:lpstr>
      <vt:lpstr>Calibri</vt:lpstr>
      <vt:lpstr>Century Gothic</vt:lpstr>
      <vt:lpstr>Courier New</vt:lpstr>
      <vt:lpstr>Impact</vt:lpstr>
      <vt:lpstr>Wingdings</vt:lpstr>
      <vt:lpstr>Wingdings 2</vt:lpstr>
      <vt:lpstr>Office Theme</vt:lpstr>
      <vt:lpstr>MHMR Professsional Theme</vt:lpstr>
      <vt:lpstr>1_MHMR Professsional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Touchstone Events</vt:lpstr>
      <vt:lpstr>PowerPoint Presentation</vt:lpstr>
      <vt:lpstr>PowerPoint Presentation</vt:lpstr>
      <vt:lpstr>PowerPoint Presentation</vt:lpstr>
      <vt:lpstr>PowerPoint Presentation</vt:lpstr>
      <vt:lpstr>PowerPoint Presentation</vt:lpstr>
      <vt:lpstr>PowerPoint Presentation</vt:lpstr>
      <vt:lpstr>Definition of Compassion Fatigue</vt:lpstr>
      <vt:lpstr>Definition of Compassion Fatigue</vt:lpstr>
      <vt:lpstr>Contributing Factors:</vt:lpstr>
      <vt:lpstr>Contributing Factors:</vt:lpstr>
      <vt:lpstr>Contributing Factors:</vt:lpstr>
      <vt:lpstr>0</vt:lpstr>
      <vt:lpstr>Prevention of Compassion Fatigue</vt:lpstr>
      <vt:lpstr>Mindfulness</vt:lpstr>
      <vt:lpstr>Practicing Mindfulness </vt:lpstr>
      <vt:lpstr>Self-Care Strategies</vt:lpstr>
      <vt:lpstr>PowerPoint Presentation</vt:lpstr>
      <vt:lpstr>PowerPoint Presentation</vt:lpstr>
      <vt:lpstr>PowerPoint Presentation</vt:lpstr>
    </vt:vector>
  </TitlesOfParts>
  <Company>MHMRTC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Gadbury</dc:creator>
  <cp:lastModifiedBy>Lisa M. Salinas</cp:lastModifiedBy>
  <cp:revision>122</cp:revision>
  <dcterms:created xsi:type="dcterms:W3CDTF">2018-04-27T19:12:44Z</dcterms:created>
  <dcterms:modified xsi:type="dcterms:W3CDTF">2019-05-21T20:01:29Z</dcterms:modified>
</cp:coreProperties>
</file>