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4236" r:id="rId2"/>
  </p:sldMasterIdLst>
  <p:notesMasterIdLst>
    <p:notesMasterId r:id="rId13"/>
  </p:notesMasterIdLst>
  <p:handoutMasterIdLst>
    <p:handoutMasterId r:id="rId14"/>
  </p:handoutMasterIdLst>
  <p:sldIdLst>
    <p:sldId id="439" r:id="rId3"/>
    <p:sldId id="546" r:id="rId4"/>
    <p:sldId id="413" r:id="rId5"/>
    <p:sldId id="428" r:id="rId6"/>
    <p:sldId id="449" r:id="rId7"/>
    <p:sldId id="429" r:id="rId8"/>
    <p:sldId id="459" r:id="rId9"/>
    <p:sldId id="548" r:id="rId10"/>
    <p:sldId id="549" r:id="rId11"/>
    <p:sldId id="435" r:id="rId1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2" pos="3816">
          <p15:clr>
            <a:srgbClr val="A4A3A4"/>
          </p15:clr>
        </p15:guide>
        <p15:guide id="3" pos="312">
          <p15:clr>
            <a:srgbClr val="A4A3A4"/>
          </p15:clr>
        </p15:guide>
        <p15:guide id="4" orient="horz" pos="2112" userDrawn="1">
          <p15:clr>
            <a:srgbClr val="A4A3A4"/>
          </p15:clr>
        </p15:guide>
        <p15:guide id="5" pos="7512">
          <p15:clr>
            <a:srgbClr val="A4A3A4"/>
          </p15:clr>
        </p15:guide>
        <p15:guide id="6" pos="576">
          <p15:clr>
            <a:srgbClr val="A4A3A4"/>
          </p15:clr>
        </p15:guide>
        <p15:guide id="7" orient="horz" pos="4128">
          <p15:clr>
            <a:srgbClr val="A4A3A4"/>
          </p15:clr>
        </p15:guide>
        <p15:guide id="8" pos="840">
          <p15:clr>
            <a:srgbClr val="A4A3A4"/>
          </p15:clr>
        </p15:guide>
        <p15:guide id="9" orient="horz" pos="3888">
          <p15:clr>
            <a:srgbClr val="A4A3A4"/>
          </p15:clr>
        </p15:guide>
        <p15:guide id="10" orient="horz" pos="528">
          <p15:clr>
            <a:srgbClr val="A4A3A4"/>
          </p15:clr>
        </p15:guide>
        <p15:guide id="11" orient="horz" pos="288">
          <p15:clr>
            <a:srgbClr val="A4A3A4"/>
          </p15:clr>
        </p15:guide>
        <p15:guide id="12" orient="horz" pos="2592" userDrawn="1">
          <p15:clr>
            <a:srgbClr val="A4A3A4"/>
          </p15:clr>
        </p15:guide>
        <p15:guide id="13" orient="horz" pos="3624" userDrawn="1">
          <p15:clr>
            <a:srgbClr val="A4A3A4"/>
          </p15:clr>
        </p15:guide>
        <p15:guide id="14" pos="5736" userDrawn="1">
          <p15:clr>
            <a:srgbClr val="A4A3A4"/>
          </p15:clr>
        </p15:guide>
        <p15:guide id="15" pos="7440">
          <p15:clr>
            <a:srgbClr val="A4A3A4"/>
          </p15:clr>
        </p15:guide>
        <p15:guide id="16" pos="6528">
          <p15:clr>
            <a:srgbClr val="A4A3A4"/>
          </p15:clr>
        </p15:guide>
        <p15:guide id="17" orient="horz" pos="1008" userDrawn="1">
          <p15:clr>
            <a:srgbClr val="A4A3A4"/>
          </p15:clr>
        </p15:guide>
        <p15:guide id="18" pos="4872" userDrawn="1">
          <p15:clr>
            <a:srgbClr val="A4A3A4"/>
          </p15:clr>
        </p15:guide>
        <p15:guide id="19" orient="horz" pos="2568" userDrawn="1">
          <p15:clr>
            <a:srgbClr val="A4A3A4"/>
          </p15:clr>
        </p15:guide>
        <p15:guide id="20" pos="1872" userDrawn="1">
          <p15:clr>
            <a:srgbClr val="A4A3A4"/>
          </p15:clr>
        </p15:guide>
        <p15:guide id="21" pos="2952" userDrawn="1">
          <p15:clr>
            <a:srgbClr val="A4A3A4"/>
          </p15:clr>
        </p15:guide>
        <p15:guide id="22" pos="5568" userDrawn="1">
          <p15:clr>
            <a:srgbClr val="A4A3A4"/>
          </p15:clr>
        </p15:guide>
        <p15:guide id="23" pos="7296" userDrawn="1">
          <p15:clr>
            <a:srgbClr val="A4A3A4"/>
          </p15:clr>
        </p15:guide>
        <p15:guide id="24" orient="horz" pos="14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de, Rachel" initials="AR" lastIdx="11" clrIdx="0"/>
  <p:cmAuthor id="2" name="Bahrenburg, Joanne" initials="BJ" lastIdx="1" clrIdx="1">
    <p:extLst>
      <p:ext uri="{19B8F6BF-5375-455C-9EA6-DF929625EA0E}">
        <p15:presenceInfo xmlns:p15="http://schemas.microsoft.com/office/powerpoint/2012/main" userId="S-1-5-21-1711760609-2902259047-2487479126-29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16265"/>
    <a:srgbClr val="005281"/>
    <a:srgbClr val="008163"/>
    <a:srgbClr val="ACB8BF"/>
    <a:srgbClr val="422E5D"/>
    <a:srgbClr val="EDAA00"/>
    <a:srgbClr val="8D363B"/>
    <a:srgbClr val="007596"/>
    <a:srgbClr val="00ADEF"/>
    <a:srgbClr val="63A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0" d="100"/>
          <a:sy n="10" d="100"/>
        </p:scale>
        <p:origin x="3219" y="27"/>
      </p:cViewPr>
      <p:guideLst>
        <p:guide pos="3816"/>
        <p:guide pos="312"/>
        <p:guide orient="horz" pos="2112"/>
        <p:guide pos="7512"/>
        <p:guide pos="576"/>
        <p:guide orient="horz" pos="4128"/>
        <p:guide pos="840"/>
        <p:guide orient="horz" pos="3888"/>
        <p:guide orient="horz" pos="528"/>
        <p:guide orient="horz" pos="288"/>
        <p:guide orient="horz" pos="2592"/>
        <p:guide orient="horz" pos="3624"/>
        <p:guide pos="5736"/>
        <p:guide pos="7440"/>
        <p:guide pos="6528"/>
        <p:guide orient="horz" pos="1008"/>
        <p:guide pos="4872"/>
        <p:guide orient="horz" pos="2568"/>
        <p:guide pos="1872"/>
        <p:guide pos="2952"/>
        <p:guide pos="5568"/>
        <p:guide pos="7296"/>
        <p:guide orient="horz" pos="14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AppData\Local\Temp\LIHEAP_DATA_DOWNLOAD%20-Texas%20FY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Percentage</a:t>
            </a:r>
            <a:r>
              <a:rPr lang="en-US" sz="1200" baseline="0"/>
              <a:t> of Eligible LIHEAP Households Served in FY17</a:t>
            </a:r>
            <a:endParaRPr lang="en-US" sz="1200"/>
          </a:p>
        </c:rich>
      </c:tx>
      <c:overlay val="0"/>
    </c:title>
    <c:autoTitleDeleted val="0"/>
    <c:plotArea>
      <c:layout>
        <c:manualLayout>
          <c:layoutTarget val="inner"/>
          <c:xMode val="edge"/>
          <c:yMode val="edge"/>
          <c:x val="7.2311575947666032E-2"/>
          <c:y val="7.0817315676806908E-2"/>
          <c:w val="0.90746548625862433"/>
          <c:h val="0.78736331448501828"/>
        </c:manualLayout>
      </c:layout>
      <c:barChart>
        <c:barDir val="col"/>
        <c:grouping val="clustered"/>
        <c:varyColors val="0"/>
        <c:ser>
          <c:idx val="0"/>
          <c:order val="0"/>
          <c:invertIfNegative val="0"/>
          <c:dPt>
            <c:idx val="23"/>
            <c:invertIfNegative val="0"/>
            <c:bubble3D val="0"/>
            <c:spPr>
              <a:solidFill>
                <a:srgbClr val="92D050"/>
              </a:solidFill>
            </c:spPr>
            <c:extLst>
              <c:ext xmlns:c16="http://schemas.microsoft.com/office/drawing/2014/chart" uri="{C3380CC4-5D6E-409C-BE32-E72D297353CC}">
                <c16:uniqueId val="{00000001-45AB-41B5-A4B3-78FA78DEEF47}"/>
              </c:ext>
            </c:extLst>
          </c:dPt>
          <c:dPt>
            <c:idx val="50"/>
            <c:invertIfNegative val="0"/>
            <c:bubble3D val="0"/>
            <c:spPr>
              <a:solidFill>
                <a:srgbClr val="C00000"/>
              </a:solidFill>
            </c:spPr>
            <c:extLst>
              <c:ext xmlns:c16="http://schemas.microsoft.com/office/drawing/2014/chart" uri="{C3380CC4-5D6E-409C-BE32-E72D297353CC}">
                <c16:uniqueId val="{00000003-45AB-41B5-A4B3-78FA78DEEF4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AB-41B5-A4B3-78FA78DEEF47}"/>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AB-41B5-A4B3-78FA78DEEF47}"/>
                </c:ext>
              </c:extLst>
            </c:dLbl>
            <c:dLbl>
              <c:idx val="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AB-41B5-A4B3-78FA78DEEF47}"/>
                </c:ext>
              </c:extLst>
            </c:dLbl>
            <c:dLbl>
              <c:idx val="51"/>
              <c:layout>
                <c:manualLayout>
                  <c:x val="4.2735042735042739E-3"/>
                  <c:y val="1.342281879194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AB-41B5-A4B3-78FA78DEEF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'[LIHEAP_DATA_DOWNLOAD -Texas FY17.xlsx]LIHEAP_DATA_DOWNLOAD'!$A$2:$A$53</c:f>
              <c:strCache>
                <c:ptCount val="52"/>
                <c:pt idx="0">
                  <c:v>New York</c:v>
                </c:pt>
                <c:pt idx="1">
                  <c:v>Michigan</c:v>
                </c:pt>
                <c:pt idx="2">
                  <c:v>Vermont</c:v>
                </c:pt>
                <c:pt idx="3">
                  <c:v>Wisconsin</c:v>
                </c:pt>
                <c:pt idx="4">
                  <c:v>New Mexico</c:v>
                </c:pt>
                <c:pt idx="5">
                  <c:v>Ohio</c:v>
                </c:pt>
                <c:pt idx="6">
                  <c:v>Idaho</c:v>
                </c:pt>
                <c:pt idx="7">
                  <c:v>New Jersey</c:v>
                </c:pt>
                <c:pt idx="8">
                  <c:v>Arkansas</c:v>
                </c:pt>
                <c:pt idx="9">
                  <c:v>South Dakota</c:v>
                </c:pt>
                <c:pt idx="10">
                  <c:v>Oklahoma</c:v>
                </c:pt>
                <c:pt idx="11">
                  <c:v>West Virginia</c:v>
                </c:pt>
                <c:pt idx="12">
                  <c:v>Iowa</c:v>
                </c:pt>
                <c:pt idx="13">
                  <c:v>Pennsylvania</c:v>
                </c:pt>
                <c:pt idx="14">
                  <c:v>Rhode Island</c:v>
                </c:pt>
                <c:pt idx="15">
                  <c:v>New Hampshire</c:v>
                </c:pt>
                <c:pt idx="16">
                  <c:v>Kentucky</c:v>
                </c:pt>
                <c:pt idx="17">
                  <c:v>Minnesota</c:v>
                </c:pt>
                <c:pt idx="18">
                  <c:v>Nebraska</c:v>
                </c:pt>
                <c:pt idx="19">
                  <c:v>Connecticut</c:v>
                </c:pt>
                <c:pt idx="20">
                  <c:v>Massachusetts</c:v>
                </c:pt>
                <c:pt idx="21">
                  <c:v>Maine</c:v>
                </c:pt>
                <c:pt idx="22">
                  <c:v>Missouri</c:v>
                </c:pt>
                <c:pt idx="23">
                  <c:v>National Average</c:v>
                </c:pt>
                <c:pt idx="24">
                  <c:v>Montana</c:v>
                </c:pt>
                <c:pt idx="25">
                  <c:v>North Carolina</c:v>
                </c:pt>
                <c:pt idx="26">
                  <c:v>Wyoming</c:v>
                </c:pt>
                <c:pt idx="27">
                  <c:v>Virginia</c:v>
                </c:pt>
                <c:pt idx="28">
                  <c:v>Maryland</c:v>
                </c:pt>
                <c:pt idx="29">
                  <c:v>Utah</c:v>
                </c:pt>
                <c:pt idx="30">
                  <c:v>District of Columbia</c:v>
                </c:pt>
                <c:pt idx="31">
                  <c:v>Indiana</c:v>
                </c:pt>
                <c:pt idx="32">
                  <c:v>North Dakota</c:v>
                </c:pt>
                <c:pt idx="33">
                  <c:v>Colorado</c:v>
                </c:pt>
                <c:pt idx="34">
                  <c:v>Illinois</c:v>
                </c:pt>
                <c:pt idx="35">
                  <c:v>Alabama</c:v>
                </c:pt>
                <c:pt idx="36">
                  <c:v>Oregon</c:v>
                </c:pt>
                <c:pt idx="37">
                  <c:v>Georgia</c:v>
                </c:pt>
                <c:pt idx="38">
                  <c:v>Delaware</c:v>
                </c:pt>
                <c:pt idx="39">
                  <c:v>Alaska</c:v>
                </c:pt>
                <c:pt idx="40">
                  <c:v>Kansas</c:v>
                </c:pt>
                <c:pt idx="41">
                  <c:v>Tennessee</c:v>
                </c:pt>
                <c:pt idx="42">
                  <c:v>Mississippi</c:v>
                </c:pt>
                <c:pt idx="43">
                  <c:v>Louisiana</c:v>
                </c:pt>
                <c:pt idx="44">
                  <c:v>Nevada</c:v>
                </c:pt>
                <c:pt idx="45">
                  <c:v>South Carolina</c:v>
                </c:pt>
                <c:pt idx="46">
                  <c:v>Washington</c:v>
                </c:pt>
                <c:pt idx="47">
                  <c:v>Hawaii</c:v>
                </c:pt>
                <c:pt idx="48">
                  <c:v>California</c:v>
                </c:pt>
                <c:pt idx="49">
                  <c:v>Florida</c:v>
                </c:pt>
                <c:pt idx="50">
                  <c:v>Texas</c:v>
                </c:pt>
                <c:pt idx="51">
                  <c:v>Arizona</c:v>
                </c:pt>
              </c:strCache>
            </c:strRef>
          </c:cat>
          <c:val>
            <c:numRef>
              <c:f>'[LIHEAP_DATA_DOWNLOAD -Texas FY17.xlsx]LIHEAP_DATA_DOWNLOAD'!$B$2:$B$53</c:f>
              <c:numCache>
                <c:formatCode>0%</c:formatCode>
                <c:ptCount val="52"/>
                <c:pt idx="0">
                  <c:v>0.438</c:v>
                </c:pt>
                <c:pt idx="1">
                  <c:v>0.36849999999999999</c:v>
                </c:pt>
                <c:pt idx="2">
                  <c:v>0.34470000000000001</c:v>
                </c:pt>
                <c:pt idx="3">
                  <c:v>0.30180000000000001</c:v>
                </c:pt>
                <c:pt idx="4">
                  <c:v>0.2797</c:v>
                </c:pt>
                <c:pt idx="5">
                  <c:v>0.25380000000000003</c:v>
                </c:pt>
                <c:pt idx="6">
                  <c:v>0.25359999999999999</c:v>
                </c:pt>
                <c:pt idx="7">
                  <c:v>0.25159999999999999</c:v>
                </c:pt>
                <c:pt idx="8">
                  <c:v>0.247</c:v>
                </c:pt>
                <c:pt idx="9">
                  <c:v>0.2455</c:v>
                </c:pt>
                <c:pt idx="10">
                  <c:v>0.23069999999999999</c:v>
                </c:pt>
                <c:pt idx="11">
                  <c:v>0.2301</c:v>
                </c:pt>
                <c:pt idx="12">
                  <c:v>0.2218</c:v>
                </c:pt>
                <c:pt idx="13">
                  <c:v>0.221</c:v>
                </c:pt>
                <c:pt idx="14">
                  <c:v>0.2099</c:v>
                </c:pt>
                <c:pt idx="15">
                  <c:v>0.20319999999999999</c:v>
                </c:pt>
                <c:pt idx="16">
                  <c:v>0.20250000000000001</c:v>
                </c:pt>
                <c:pt idx="17">
                  <c:v>0.2006</c:v>
                </c:pt>
                <c:pt idx="18">
                  <c:v>0.1988</c:v>
                </c:pt>
                <c:pt idx="19">
                  <c:v>0.19400000000000001</c:v>
                </c:pt>
                <c:pt idx="20">
                  <c:v>0.1867</c:v>
                </c:pt>
                <c:pt idx="21">
                  <c:v>0.1804</c:v>
                </c:pt>
                <c:pt idx="22">
                  <c:v>0.17810000000000001</c:v>
                </c:pt>
                <c:pt idx="23">
                  <c:v>0.16739999999999999</c:v>
                </c:pt>
                <c:pt idx="24">
                  <c:v>0.1598</c:v>
                </c:pt>
                <c:pt idx="25">
                  <c:v>0.15970000000000001</c:v>
                </c:pt>
                <c:pt idx="26">
                  <c:v>0.1573</c:v>
                </c:pt>
                <c:pt idx="27">
                  <c:v>0.1515</c:v>
                </c:pt>
                <c:pt idx="28">
                  <c:v>0.1502</c:v>
                </c:pt>
                <c:pt idx="29">
                  <c:v>0.14360000000000001</c:v>
                </c:pt>
                <c:pt idx="30">
                  <c:v>0.13869999999999999</c:v>
                </c:pt>
                <c:pt idx="31">
                  <c:v>0.13850000000000001</c:v>
                </c:pt>
                <c:pt idx="32">
                  <c:v>0.1346</c:v>
                </c:pt>
                <c:pt idx="33">
                  <c:v>0.12989999999999999</c:v>
                </c:pt>
                <c:pt idx="34">
                  <c:v>0.12870000000000001</c:v>
                </c:pt>
                <c:pt idx="35">
                  <c:v>0.12820000000000001</c:v>
                </c:pt>
                <c:pt idx="36">
                  <c:v>0.12659999999999999</c:v>
                </c:pt>
                <c:pt idx="37">
                  <c:v>0.12609999999999999</c:v>
                </c:pt>
                <c:pt idx="38">
                  <c:v>0.1246</c:v>
                </c:pt>
                <c:pt idx="39">
                  <c:v>0.1222</c:v>
                </c:pt>
                <c:pt idx="40">
                  <c:v>0.1216</c:v>
                </c:pt>
                <c:pt idx="41">
                  <c:v>0.1158</c:v>
                </c:pt>
                <c:pt idx="42">
                  <c:v>0.1143</c:v>
                </c:pt>
                <c:pt idx="43">
                  <c:v>0.10780000000000001</c:v>
                </c:pt>
                <c:pt idx="44">
                  <c:v>0.104</c:v>
                </c:pt>
                <c:pt idx="45">
                  <c:v>9.74E-2</c:v>
                </c:pt>
                <c:pt idx="46">
                  <c:v>9.1399999999999995E-2</c:v>
                </c:pt>
                <c:pt idx="47">
                  <c:v>7.7899999999999997E-2</c:v>
                </c:pt>
                <c:pt idx="48">
                  <c:v>5.6599999999999998E-2</c:v>
                </c:pt>
                <c:pt idx="49">
                  <c:v>5.3699999999999998E-2</c:v>
                </c:pt>
                <c:pt idx="50">
                  <c:v>4.7E-2</c:v>
                </c:pt>
                <c:pt idx="51">
                  <c:v>3.8100000000000002E-2</c:v>
                </c:pt>
              </c:numCache>
            </c:numRef>
          </c:val>
          <c:extLst>
            <c:ext xmlns:c16="http://schemas.microsoft.com/office/drawing/2014/chart" uri="{C3380CC4-5D6E-409C-BE32-E72D297353CC}">
              <c16:uniqueId val="{00000006-45AB-41B5-A4B3-78FA78DEEF47}"/>
            </c:ext>
          </c:extLst>
        </c:ser>
        <c:dLbls>
          <c:showLegendKey val="0"/>
          <c:showVal val="0"/>
          <c:showCatName val="0"/>
          <c:showSerName val="0"/>
          <c:showPercent val="0"/>
          <c:showBubbleSize val="0"/>
        </c:dLbls>
        <c:gapWidth val="150"/>
        <c:axId val="200301056"/>
        <c:axId val="133301376"/>
      </c:barChart>
      <c:catAx>
        <c:axId val="200301056"/>
        <c:scaling>
          <c:orientation val="minMax"/>
        </c:scaling>
        <c:delete val="0"/>
        <c:axPos val="b"/>
        <c:numFmt formatCode="General" sourceLinked="0"/>
        <c:majorTickMark val="none"/>
        <c:minorTickMark val="none"/>
        <c:tickLblPos val="nextTo"/>
        <c:txPr>
          <a:bodyPr/>
          <a:lstStyle/>
          <a:p>
            <a:pPr>
              <a:defRPr sz="600"/>
            </a:pPr>
            <a:endParaRPr lang="en-US"/>
          </a:p>
        </c:txPr>
        <c:crossAx val="133301376"/>
        <c:crosses val="autoZero"/>
        <c:auto val="1"/>
        <c:lblAlgn val="ctr"/>
        <c:lblOffset val="100"/>
        <c:noMultiLvlLbl val="0"/>
      </c:catAx>
      <c:valAx>
        <c:axId val="133301376"/>
        <c:scaling>
          <c:orientation val="minMax"/>
        </c:scaling>
        <c:delete val="0"/>
        <c:axPos val="l"/>
        <c:majorGridlines/>
        <c:numFmt formatCode="0%" sourceLinked="1"/>
        <c:majorTickMark val="none"/>
        <c:minorTickMark val="none"/>
        <c:tickLblPos val="nextTo"/>
        <c:txPr>
          <a:bodyPr/>
          <a:lstStyle/>
          <a:p>
            <a:pPr>
              <a:defRPr sz="800"/>
            </a:pPr>
            <a:endParaRPr lang="en-US"/>
          </a:p>
        </c:txPr>
        <c:crossAx val="200301056"/>
        <c:crosses val="autoZero"/>
        <c:crossBetween val="between"/>
      </c:valAx>
      <c:spPr>
        <a:ln w="76200"/>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42" y="2"/>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CCFD551A-0D81-ED49-A20E-C136555FBF1E}" type="datetimeFigureOut">
              <a:rPr lang="en-US"/>
              <a:pPr>
                <a:defRPr/>
              </a:pPr>
              <a:t>6/2/2019</a:t>
            </a:fld>
            <a:endParaRPr lang="en-US" dirty="0"/>
          </a:p>
        </p:txBody>
      </p:sp>
      <p:sp>
        <p:nvSpPr>
          <p:cNvPr id="4" name="Footer Placeholder 3"/>
          <p:cNvSpPr>
            <a:spLocks noGrp="1"/>
          </p:cNvSpPr>
          <p:nvPr>
            <p:ph type="ftr" sz="quarter" idx="2"/>
          </p:nvPr>
        </p:nvSpPr>
        <p:spPr>
          <a:xfrm>
            <a:off x="4" y="8829677"/>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42" y="8829677"/>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A72FE65-9AC7-6C48-9176-F80265C64777}"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42" y="2"/>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A215AB02-8ECC-8B48-91A0-54C992436F46}" type="datetimeFigureOut">
              <a:rPr lang="en-US"/>
              <a:pPr>
                <a:defRPr/>
              </a:pPr>
              <a:t>6/2/2019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7"/>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42" y="8829677"/>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C2A5CEF9-2E11-6844-B499-0FAE32AA1269}"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Great_Britai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n.wikipedia.org/wiki/Deregulation_of_the_Texas_electricity_market#cite_note-4" TargetMode="External"/><Relationship Id="rId4" Type="http://schemas.openxmlformats.org/officeDocument/2006/relationships/hyperlink" Target="https://en.wikipedia.org/wiki/Spai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212.net/c/link/?t=0&amp;l=en&amp;o=2338154-1&amp;h=2235174384&amp;u=https://www.google.com/maps/dir/31.2663,-102.2919/@31.2950364,-102.4097112,9z&amp;a=Upton+County,+Tex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Good Morning &amp; Welcome to the 2019 NEUAC Annual Conference – Utility Affordability </a:t>
            </a:r>
            <a:r>
              <a:rPr lang="en-US" u="sng" dirty="0"/>
              <a:t>Roundup!</a:t>
            </a:r>
            <a:r>
              <a:rPr lang="en-US"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year’s theme is appropriate for Fort Worth’s long history of cattle drives…the city’s actually known as “Cowtown” which ties back to </a:t>
            </a:r>
            <a:r>
              <a:rPr lang="en-US" sz="1200" b="0" i="0" kern="1200" dirty="0">
                <a:solidFill>
                  <a:schemeClr val="tx1"/>
                </a:solidFill>
                <a:effectLst/>
                <a:latin typeface="+mn-lt"/>
                <a:ea typeface="+mn-ea"/>
                <a:cs typeface="+mn-cs"/>
              </a:rPr>
              <a:t>the late 19th century, when Fort Worth became an important trading post for cowboys moving their cattle up the Chisholm Trail to railheads in Kansas.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And, as important as the cattle drives and roundups are to Ft Worth’s history, Utility Affordability is important to all of us and that is why we are here attending this year’s conference. </a:t>
            </a:r>
            <a:endParaRPr lang="en-US" dirty="0"/>
          </a:p>
          <a:p>
            <a:endParaRPr lang="en-US" dirty="0"/>
          </a:p>
        </p:txBody>
      </p:sp>
    </p:spTree>
    <p:extLst>
      <p:ext uri="{BB962C8B-B14F-4D97-AF65-F5344CB8AC3E}">
        <p14:creationId xmlns:p14="http://schemas.microsoft.com/office/powerpoint/2010/main" val="795202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that…thank you for your time and attention, and the opportunity to briefly speak about TXU Energy – a company that I am so proud to be a part of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hope everyone can take away valuable learnings from this year’s conference, meet some new colleagues, and enjoy the culture of Fort Worth, Texas! </a:t>
            </a:r>
          </a:p>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US" dirty="0"/>
              <a:t>Thank you.  </a:t>
            </a:r>
          </a:p>
        </p:txBody>
      </p:sp>
    </p:spTree>
    <p:extLst>
      <p:ext uri="{BB962C8B-B14F-4D97-AF65-F5344CB8AC3E}">
        <p14:creationId xmlns:p14="http://schemas.microsoft.com/office/powerpoint/2010/main" val="395864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level set you on the Texas market, I thought that I’d share a few tidbits about Texas and its electric market.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Texas has electricity consumption of $24 billion a year, the highest among the U.S. states and comparable to that of </a:t>
            </a:r>
            <a:r>
              <a:rPr lang="en-US" sz="1200" b="0" i="0" u="none" strike="noStrike" kern="1200" dirty="0">
                <a:solidFill>
                  <a:schemeClr val="tx1"/>
                </a:solidFill>
                <a:effectLst/>
                <a:latin typeface="+mn-lt"/>
                <a:ea typeface="+mn-ea"/>
                <a:cs typeface="+mn-cs"/>
                <a:hlinkClick r:id="rId3" tooltip="Great Britain"/>
              </a:rPr>
              <a:t>Great Britain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Spain"/>
              </a:rPr>
              <a:t>Spain</a:t>
            </a:r>
            <a:r>
              <a:rPr lang="en-US"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nd, if Texas was an independent nation, its electricity market would be the 11th largest in the world.  It also bears note that despite its reputation for fossil fuel production, Texas actually produces the most wind electricity in the U.S..</a:t>
            </a:r>
            <a:r>
              <a:rPr lang="en-US" sz="1200" b="0" i="0" u="none" strike="noStrike" kern="1200" baseline="30000" dirty="0">
                <a:solidFill>
                  <a:schemeClr val="tx1"/>
                </a:solidFill>
                <a:effectLst/>
                <a:latin typeface="+mn-lt"/>
                <a:ea typeface="+mn-ea"/>
                <a:cs typeface="+mn-cs"/>
                <a:hlinkClick r:id="rId5"/>
              </a:rPr>
              <a:t>[4]</a:t>
            </a:r>
            <a:r>
              <a:rPr lang="en-US" sz="1200" b="0" i="0" u="none" strike="noStrike" kern="1200" baseline="30000" dirty="0">
                <a:solidFill>
                  <a:schemeClr val="tx1"/>
                </a:solidFill>
                <a:effectLst/>
                <a:latin typeface="+mn-lt"/>
                <a:ea typeface="+mn-ea"/>
                <a:cs typeface="+mn-cs"/>
              </a:rPr>
              <a:t> </a:t>
            </a:r>
          </a:p>
          <a:p>
            <a:endParaRPr lang="en-US" sz="1200" b="0" i="0" u="none" strike="noStrike" kern="1200" baseline="30000" dirty="0">
              <a:solidFill>
                <a:schemeClr val="tx1"/>
              </a:solidFill>
              <a:effectLst/>
              <a:latin typeface="+mn-lt"/>
              <a:ea typeface="+mn-ea"/>
              <a:cs typeface="+mn-cs"/>
            </a:endParaRPr>
          </a:p>
          <a:p>
            <a:r>
              <a:rPr lang="en-US" dirty="0"/>
              <a:t>So you see, Texas can be a country into itself.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276764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Texas is also home to the most dynamic retail electricity market in the nation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 me call out a couple factoids worth noting:</a:t>
            </a:r>
          </a:p>
          <a:p>
            <a:pPr marL="628650" lvl="1" indent="-171450">
              <a:buFont typeface="Arial" panose="020B0604020202020204" pitchFamily="34" charset="0"/>
              <a:buChar char="•"/>
            </a:pPr>
            <a:r>
              <a:rPr lang="en-US" dirty="0"/>
              <a:t>Thera are over 60 competitors active in Texas</a:t>
            </a:r>
          </a:p>
          <a:p>
            <a:pPr marL="628650" lvl="1" indent="-171450">
              <a:buFont typeface="Arial" panose="020B0604020202020204" pitchFamily="34" charset="0"/>
              <a:buChar char="•"/>
            </a:pPr>
            <a:r>
              <a:rPr lang="en-US" dirty="0"/>
              <a:t>There are nearly 300 plan options available to customers in each ERCOT zip code, many of which allow customers to tailor their plan selection to their usage profile</a:t>
            </a:r>
          </a:p>
          <a:p>
            <a:pPr marL="628650" lvl="1" indent="-171450">
              <a:buFont typeface="Arial" panose="020B0604020202020204" pitchFamily="34" charset="0"/>
              <a:buChar char="•"/>
            </a:pPr>
            <a:r>
              <a:rPr lang="en-US" dirty="0"/>
              <a:t>Over 90% of customers have made at least one choice of provider or plan</a:t>
            </a:r>
          </a:p>
          <a:p>
            <a:pPr marL="628650" lvl="1" indent="-171450">
              <a:buFont typeface="Arial" panose="020B0604020202020204" pitchFamily="34" charset="0"/>
              <a:buChar char="•"/>
            </a:pPr>
            <a:r>
              <a:rPr lang="en-US" dirty="0"/>
              <a:t>Nearly 4M times / year, the market see customers either moving into a new premise, or switching providers at a premise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in sum, Texas features a highly competitive and innovative market…which has been embraced by retail customers</a:t>
            </a:r>
          </a:p>
        </p:txBody>
      </p:sp>
    </p:spTree>
    <p:extLst>
      <p:ext uri="{BB962C8B-B14F-4D97-AF65-F5344CB8AC3E}">
        <p14:creationId xmlns:p14="http://schemas.microsoft.com/office/powerpoint/2010/main" val="151077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Now I’d like to briefly introduce Vistra Energy for those who may not be familiar with us – we’re an integrated power company comprised of leading generation and retail business are we’re based in Irving, TX</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Serve 2.9 million residential customers in five top retail states;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Serve ~240,000 commercial and industrial retail customers.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Employ ~5,400 people across 12 states.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Own ~40,000 megawatts of installed generation capacity. </a:t>
            </a:r>
          </a:p>
          <a:p>
            <a:endParaRPr lang="en-US" dirty="0"/>
          </a:p>
          <a:p>
            <a:r>
              <a:rPr lang="en-US" dirty="0"/>
              <a:t>Those are some of the headlines, not let me talk a little about some of the innovation that we’re bringing to market in the generation space, and the leading retail businesses we have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0451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94E3A9EE-CFBE-4DBA-A814-7969DF5424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1CB2B2-77D8-4B9A-8307-8095C0A2C64C}"/>
              </a:ext>
            </a:extLst>
          </p:cNvPr>
          <p:cNvSpPr>
            <a:spLocks noGrp="1"/>
          </p:cNvSpPr>
          <p:nvPr>
            <p:ph type="body" idx="1"/>
          </p:nvPr>
        </p:nvSpPr>
        <p:spPr/>
        <p:txBody>
          <a:bodyPr/>
          <a:lstStyle/>
          <a:p>
            <a:pPr>
              <a:defRPr/>
            </a:pPr>
            <a:r>
              <a:rPr lang="en-US" altLang="en-US" b="1" dirty="0"/>
              <a:t>Innovative Investments</a:t>
            </a:r>
          </a:p>
          <a:p>
            <a:pPr>
              <a:defRPr/>
            </a:pPr>
            <a:endParaRPr lang="en-US" altLang="en-US" dirty="0"/>
          </a:p>
          <a:p>
            <a:pPr>
              <a:defRPr/>
            </a:pPr>
            <a:r>
              <a:rPr lang="en-US" altLang="en-US" dirty="0"/>
              <a:t>Vistra is leading the way with an extensive and growing portfolio of renewable energy resources and energy storage systems through, Luminant, our power generation and development company. </a:t>
            </a:r>
          </a:p>
          <a:p>
            <a:pPr>
              <a:defRPr/>
            </a:pPr>
            <a:endParaRPr lang="en-US" altLang="en-US" dirty="0"/>
          </a:p>
          <a:p>
            <a:pPr>
              <a:defRPr/>
            </a:pPr>
            <a:r>
              <a:rPr lang="en-US" dirty="0"/>
              <a:t>The two basic facts of nature that challenge Renewable Energy, is that the sun sets and the wind stops blowing. Unlike coal and fossil fuels, renewable energy hasn’t been physically stored, meaning that wind and solar power is wasted if not used immediately. Batteries address this gap. Grid-grade batteries can capture and store attained sun and wind power until it is needed in the market. Addressing this challenge ensures a more reliable market and lower prices for everyone. Some examples of each: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a:defRPr/>
            </a:pPr>
            <a:r>
              <a:rPr lang="en-US" altLang="en-US" b="1" dirty="0"/>
              <a:t>Renewable Energy: </a:t>
            </a:r>
          </a:p>
          <a:p>
            <a:pPr marL="171450" indent="-171450">
              <a:buFont typeface="Arial" panose="020B0604020202020204" pitchFamily="34" charset="0"/>
              <a:buChar char="•"/>
              <a:defRPr/>
            </a:pPr>
            <a:r>
              <a:rPr lang="en-US" altLang="en-US" sz="1200" u="sng" kern="1200" dirty="0">
                <a:solidFill>
                  <a:schemeClr val="tx1"/>
                </a:solidFill>
                <a:latin typeface="+mn-lt"/>
                <a:ea typeface="+mn-ea"/>
                <a:cs typeface="+mn-cs"/>
              </a:rPr>
              <a:t>WIND</a:t>
            </a:r>
            <a:r>
              <a:rPr lang="en-US" altLang="en-US" sz="1200" u="none" kern="1200" dirty="0">
                <a:solidFill>
                  <a:schemeClr val="tx1"/>
                </a:solidFill>
                <a:latin typeface="+mn-lt"/>
                <a:ea typeface="+mn-ea"/>
                <a:cs typeface="+mn-cs"/>
              </a:rPr>
              <a:t>:  </a:t>
            </a:r>
          </a:p>
          <a:p>
            <a:pPr marL="0" indent="0">
              <a:buFont typeface="Arial" panose="020B0604020202020204" pitchFamily="34" charset="0"/>
              <a:buNone/>
              <a:defRPr/>
            </a:pPr>
            <a:r>
              <a:rPr lang="en-US" altLang="en-US" sz="1200" u="none" kern="1200" dirty="0">
                <a:solidFill>
                  <a:schemeClr val="tx1"/>
                </a:solidFill>
                <a:latin typeface="+mn-lt"/>
                <a:ea typeface="+mn-ea"/>
                <a:cs typeface="+mn-cs"/>
              </a:rPr>
              <a:t>     </a:t>
            </a:r>
            <a:r>
              <a:rPr lang="en-US" altLang="en-US" dirty="0"/>
              <a:t>Luminant is a large purchaser of wind-generated electricity…~400MW, which is sufficient capacity to power &gt;100K average homes during normal weather conditions. </a:t>
            </a:r>
          </a:p>
          <a:p>
            <a:pPr marL="171450" indent="-171450">
              <a:buFont typeface="Arial" panose="020B0604020202020204" pitchFamily="34" charset="0"/>
              <a:buChar char="•"/>
              <a:defRPr/>
            </a:pPr>
            <a:endParaRPr lang="en-US" altLang="en-US" dirty="0"/>
          </a:p>
          <a:p>
            <a:pPr marL="171450" indent="-171450">
              <a:buFont typeface="Arial" panose="020B0604020202020204" pitchFamily="34" charset="0"/>
              <a:buChar char="•"/>
              <a:defRPr/>
            </a:pPr>
            <a:r>
              <a:rPr lang="en-US" altLang="en-US" u="sng" dirty="0"/>
              <a:t>SOLAR</a:t>
            </a:r>
            <a:r>
              <a:rPr lang="en-US" altLang="en-US" dirty="0"/>
              <a:t>:  </a:t>
            </a:r>
          </a:p>
          <a:p>
            <a:pPr marL="0" indent="0">
              <a:buFont typeface="Arial" panose="020B0604020202020204" pitchFamily="34" charset="0"/>
              <a:buNone/>
              <a:defRPr/>
            </a:pPr>
            <a:r>
              <a:rPr lang="en-US" altLang="en-US" dirty="0"/>
              <a:t>    Our Upton 2 Solar Power Plant achieved commercial operations in 2018. At 180 MW capacity, it is Texas’ largest operating solar facility.  It consists of almost 720K photovoltaic solar panels on nearly 1,900 acres,</a:t>
            </a:r>
          </a:p>
          <a:p>
            <a:pPr marL="0" indent="0">
              <a:buFont typeface="Arial" panose="020B0604020202020204" pitchFamily="34" charset="0"/>
              <a:buNone/>
              <a:defRPr/>
            </a:pPr>
            <a:r>
              <a:rPr lang="en-US" altLang="en-US" dirty="0"/>
              <a:t>    or roughly equivalent to 1,424 football fields.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Energy Storage Systems:</a:t>
            </a:r>
          </a:p>
          <a:p>
            <a:pPr>
              <a:defRPr/>
            </a:pPr>
            <a:endParaRPr lang="en-US" dirty="0"/>
          </a:p>
          <a:p>
            <a:pPr marL="171450" indent="-171450">
              <a:buFont typeface="Arial" panose="020B0604020202020204" pitchFamily="34" charset="0"/>
              <a:buChar char="•"/>
              <a:defRPr/>
            </a:pPr>
            <a:r>
              <a:rPr lang="en-US" u="sng" dirty="0"/>
              <a:t>MOSS LANDING PROJECT:</a:t>
            </a:r>
            <a:br>
              <a:rPr lang="en-US" dirty="0"/>
            </a:br>
            <a:r>
              <a:rPr lang="en-US" dirty="0"/>
              <a:t>Luminant is becoming the industry leader in grid-scale battery storage, developing the world’s largest energy storage project – a 300 MW battery project at the Moss Landing Power Plant site in California, slated for completion in 2020. </a:t>
            </a:r>
            <a:r>
              <a:rPr lang="en-US" dirty="0">
                <a:latin typeface="Myriad Pro" panose="020B0503030403020204"/>
              </a:rPr>
              <a:t>Currently, the largest operating battery facility in the world is 100MW (ours is 3 times larger!)</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u="sng" dirty="0"/>
              <a:t>UPTON 2 PROJECT:</a:t>
            </a:r>
            <a:br>
              <a:rPr lang="en-US" u="sng" dirty="0"/>
            </a:br>
            <a:r>
              <a:rPr lang="en-US" u="none" dirty="0"/>
              <a:t>Luminan</a:t>
            </a:r>
            <a:r>
              <a:rPr lang="en-US" dirty="0"/>
              <a:t>t’s Upton 2 battery storage system project completed construction and began operating late last year. This is the largest energy storage project in Texas and 7</a:t>
            </a:r>
            <a:r>
              <a:rPr lang="en-US" baseline="30000" dirty="0"/>
              <a:t>th</a:t>
            </a:r>
            <a:r>
              <a:rPr lang="en-US" dirty="0"/>
              <a:t> largest in the US, and is located on the site of Luminant’s Upton 2 Solar Power Plant in </a:t>
            </a:r>
            <a:r>
              <a:rPr lang="en-US" dirty="0">
                <a:hlinkClick r:id="rId3"/>
              </a:rPr>
              <a:t>Upton County, Texas</a:t>
            </a:r>
            <a:r>
              <a:rPr lang="en-US" dirty="0"/>
              <a:t>.  This energy storage system captures excess solar energy produced during the day and can release the power in late afternoon and early evening, when energy demand in ERCOT is highest. </a:t>
            </a:r>
          </a:p>
          <a:p>
            <a:pPr>
              <a:defRPr/>
            </a:pPr>
            <a:endParaRPr lang="en-US" altLang="en-US" dirty="0"/>
          </a:p>
          <a:p>
            <a:pPr>
              <a:defRPr/>
            </a:pPr>
            <a:r>
              <a:rPr lang="en-US" altLang="en-US" dirty="0"/>
              <a:t>Now, as to our Retail businesses…</a:t>
            </a:r>
          </a:p>
          <a:p>
            <a:pPr>
              <a:defRPr/>
            </a:pPr>
            <a:endParaRPr lang="en-US" dirty="0"/>
          </a:p>
        </p:txBody>
      </p:sp>
      <p:sp>
        <p:nvSpPr>
          <p:cNvPr id="4" name="Slide Number Placeholder 3">
            <a:extLst>
              <a:ext uri="{FF2B5EF4-FFF2-40B4-BE49-F238E27FC236}">
                <a16:creationId xmlns:a16="http://schemas.microsoft.com/office/drawing/2014/main" id="{1A9BCF19-FC34-495A-890B-70B8BE05DC8E}"/>
              </a:ext>
            </a:extLst>
          </p:cNvPr>
          <p:cNvSpPr>
            <a:spLocks noGrp="1"/>
          </p:cNvSpPr>
          <p:nvPr>
            <p:ph type="sldNum" sz="quarter" idx="5"/>
          </p:nvPr>
        </p:nvSpPr>
        <p:spPr/>
        <p:txBody>
          <a:bodyPr/>
          <a:lstStyle/>
          <a:p>
            <a:pPr>
              <a:defRPr/>
            </a:pPr>
            <a:fld id="{EB857EA5-339B-44B9-B298-9E0A4AB0DE23}"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Retail Customers / Portfolio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Our retail businesses include TXU Energy, Homefield Energy, Dynegy, and Brighten Energy, allowing us to compete in five top retail states and serve the residential, small and medium business and large commercial and industrial business segments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Today, TXU Energy continues to be the largest of the retail brands with more than 1.7 million customers; our Dynegy brand is well-known in PA, OH, IL MA, Brighten Energy serves customers in PA, OH, IL and Homefield is a recognized brand in Illinois.  In total, we serve nearly 3M customers.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Core to our business philosophy and the success that we’ve enjoyed to date has been our innovative, customer-centric approach to retail.  Let me talk a bit more about what this means at TXU Energy…and to the mission that we share to support customers in need </a:t>
            </a:r>
            <a:endParaRPr lang="en-US" dirty="0"/>
          </a:p>
        </p:txBody>
      </p:sp>
      <p:sp>
        <p:nvSpPr>
          <p:cNvPr id="4" name="Slide Number Placeholder 3"/>
          <p:cNvSpPr>
            <a:spLocks noGrp="1"/>
          </p:cNvSpPr>
          <p:nvPr>
            <p:ph type="sldNum" sz="quarter" idx="10"/>
          </p:nvPr>
        </p:nvSpPr>
        <p:spPr/>
        <p:txBody>
          <a:bodyPr/>
          <a:lstStyle/>
          <a:p>
            <a:pPr>
              <a:defRPr/>
            </a:pPr>
            <a:fld id="{C2A5CEF9-2E11-6844-B499-0FAE32AA1269}" type="slidenum">
              <a:rPr lang="en-US" smtClean="0"/>
              <a:pPr>
                <a:defRPr/>
              </a:pPr>
              <a:t>5</a:t>
            </a:fld>
            <a:endParaRPr lang="en-US" dirty="0"/>
          </a:p>
        </p:txBody>
      </p:sp>
    </p:spTree>
    <p:extLst>
      <p:ext uri="{BB962C8B-B14F-4D97-AF65-F5344CB8AC3E}">
        <p14:creationId xmlns:p14="http://schemas.microsoft.com/office/powerpoint/2010/main" val="242623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One of TXU Energy’s brand platforms is caring for our customers.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this spirit, TXU Energy created the TXU Energy Aid program 35 years ago and, since then, this program has provided more than $100 million in bill payment assistance to over 540,000 Texans.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TXU Energy Aid helps customers who are in crisis situations that are not necessarily classified as “low-income” and is funded by TXU Energy’s annual commitment of $</a:t>
            </a:r>
            <a:r>
              <a:rPr lang="en-US"/>
              <a:t>4 million as </a:t>
            </a:r>
            <a:r>
              <a:rPr lang="en-US" dirty="0"/>
              <a:t>well as employee and customer donations.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One of the keys to success with this program is our 80+ community partners across Texas that help customers with electricity bill payment assistance along with their other needs.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Our dedication to customers is evident through several initiatives:  low-income program advocacy, community/agency partner engagement, our hands-on dedicated Energy Assistance Team and our capstone TXU Energy Aid program.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As the company expands in the U. S. we are evaluating how we continue this commitment to help our customers in crisis situations.  And, there is indeed a substantial need here…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368022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all here at this conference to learn more about poverty and the programs that impact low income/at-risk consumers.  Unfortunately, the need is real for thousands of families in America.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Texas, with a population of 29M people, over 4M live in poverty:  14.7%.  These numbers are staggering.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can see how that compares to Mississippi with the highest poverty rate and New Hampshire with the lowest.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national average of poverty is 12.3% and, as you can see, Texas is above the national average.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TXU Energy, we understand how important it is for every family to have access to basic everyday needs like electricity.  We remain focused on working with the communities we serve to make them better places to work and raise a family, and that includes finding ways to also help our neediest and most vulnerable populations.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 nutshell, that is why the work of NEUAC is so important to us!  </a:t>
            </a:r>
          </a:p>
        </p:txBody>
      </p:sp>
    </p:spTree>
    <p:extLst>
      <p:ext uri="{BB962C8B-B14F-4D97-AF65-F5344CB8AC3E}">
        <p14:creationId xmlns:p14="http://schemas.microsoft.com/office/powerpoint/2010/main" val="237982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To this point, we’ve partnered with NEUAC and its predecessor organizations for &gt;10 years to advocate for the needs of low-income/at-risk consumers.  This year, we joined many of you for the Low Income Home Energy Assistance Program…or “LIHEAP” Action Day to tell the story of our customers and how important this funding is to them.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Simply put, LIHEAP helps reduce the burden of energy costs for ~17 million Americans.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 2019, LIHEAP is funded at $3.65B and the national average is that only 17% of those that are eligible qualify receive assistance.  Of those funds, Texas received $161M and while we are grateful for that support, it only assists 5% of those that qualify.  So, as you can see, there is still opportunity to make a difference; we have a lot of work to do.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At TXU Energy we provide several tools to help our customers and agency partners.  These run the gamut of account alerts, outbound calls and emails to customers to raise awareness of LIHEAP funding, working closely with 2-1-1 partners, providing customers links to apply for assistance and an Energy Assistance web portal where agencies have everything at their finger tips to help their clients, our customers.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1" dirty="0"/>
              <a:t>Like you, we will continue to work hard and advocate for those we serve. </a:t>
            </a:r>
          </a:p>
        </p:txBody>
      </p:sp>
    </p:spTree>
    <p:extLst>
      <p:ext uri="{BB962C8B-B14F-4D97-AF65-F5344CB8AC3E}">
        <p14:creationId xmlns:p14="http://schemas.microsoft.com/office/powerpoint/2010/main" val="2207308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FDA717-CF04-4684-8635-F0AEC2BB5DAD}"/>
              </a:ext>
            </a:extLst>
          </p:cNvPr>
          <p:cNvSpPr/>
          <p:nvPr userDrawn="1"/>
        </p:nvSpPr>
        <p:spPr>
          <a:xfrm>
            <a:off x="896676" y="0"/>
            <a:ext cx="2455175" cy="53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hasCustomPrompt="1"/>
          </p:nvPr>
        </p:nvSpPr>
        <p:spPr>
          <a:xfrm>
            <a:off x="7180029" y="1635318"/>
            <a:ext cx="4619710" cy="2822382"/>
          </a:xfrm>
          <a:prstGeom prst="rect">
            <a:avLst/>
          </a:prstGeom>
          <a:noFill/>
        </p:spPr>
        <p:txBody>
          <a:bodyPr anchor="ctr" anchorCtr="0">
            <a:noAutofit/>
          </a:bodyPr>
          <a:lstStyle>
            <a:lvl1pPr marL="0" indent="0" algn="ctr">
              <a:buNone/>
              <a:defRPr sz="1400" baseline="0">
                <a:solidFill>
                  <a:srgbClr val="616265"/>
                </a:solidFill>
                <a:latin typeface="Myriad Pro" charset="0"/>
                <a:ea typeface="Myriad Pro" charset="0"/>
                <a:cs typeface="Myriad Pro" charset="0"/>
              </a:defRPr>
            </a:lvl1pPr>
          </a:lstStyle>
          <a:p>
            <a:r>
              <a:rPr lang="en-US" dirty="0"/>
              <a:t>DRAG &amp; DROP LOGO IN PLACE</a:t>
            </a:r>
            <a:br>
              <a:rPr lang="en-US" dirty="0"/>
            </a:br>
            <a:r>
              <a:rPr lang="en-US" dirty="0"/>
              <a:t>MUST BE SIZED TO FIT</a:t>
            </a:r>
          </a:p>
        </p:txBody>
      </p:sp>
      <p:sp>
        <p:nvSpPr>
          <p:cNvPr id="7" name="Rectangle: Rounded Corners 6">
            <a:extLst>
              <a:ext uri="{FF2B5EF4-FFF2-40B4-BE49-F238E27FC236}">
                <a16:creationId xmlns:a16="http://schemas.microsoft.com/office/drawing/2014/main" id="{72F01212-F61F-41E7-854A-FA0A02FD870C}"/>
              </a:ext>
            </a:extLst>
          </p:cNvPr>
          <p:cNvSpPr/>
          <p:nvPr userDrawn="1"/>
        </p:nvSpPr>
        <p:spPr>
          <a:xfrm>
            <a:off x="896676" y="131675"/>
            <a:ext cx="2455175" cy="1700981"/>
          </a:xfrm>
          <a:prstGeom prst="roundRect">
            <a:avLst>
              <a:gd name="adj" fmla="val 7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D8A8D0-3405-4090-B50E-9E0FA91C72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6672" y="329013"/>
            <a:ext cx="2455179" cy="1306305"/>
          </a:xfrm>
          <a:prstGeom prst="rect">
            <a:avLst/>
          </a:prstGeom>
        </p:spPr>
      </p:pic>
    </p:spTree>
    <p:extLst>
      <p:ext uri="{BB962C8B-B14F-4D97-AF65-F5344CB8AC3E}">
        <p14:creationId xmlns:p14="http://schemas.microsoft.com/office/powerpoint/2010/main" val="206619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Indroduction 1)">
    <p:spTree>
      <p:nvGrpSpPr>
        <p:cNvPr id="1" name=""/>
        <p:cNvGrpSpPr/>
        <p:nvPr/>
      </p:nvGrpSpPr>
      <p:grpSpPr>
        <a:xfrm>
          <a:off x="0" y="0"/>
          <a:ext cx="0" cy="0"/>
          <a:chOff x="0" y="0"/>
          <a:chExt cx="0" cy="0"/>
        </a:xfrm>
      </p:grpSpPr>
      <p:cxnSp>
        <p:nvCxnSpPr>
          <p:cNvPr id="12" name="Straight Connector 11"/>
          <p:cNvCxnSpPr/>
          <p:nvPr userDrawn="1"/>
        </p:nvCxnSpPr>
        <p:spPr>
          <a:xfrm flipH="1">
            <a:off x="1219200" y="3997781"/>
            <a:ext cx="7172325"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p:cNvSpPr>
          <p:nvPr>
            <p:ph type="pic" sz="quarter" idx="14" hasCustomPrompt="1"/>
          </p:nvPr>
        </p:nvSpPr>
        <p:spPr>
          <a:xfrm>
            <a:off x="8354291" y="2192253"/>
            <a:ext cx="2743200" cy="27432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20" name="Text Placeholder 19"/>
          <p:cNvSpPr>
            <a:spLocks noGrp="1"/>
          </p:cNvSpPr>
          <p:nvPr>
            <p:ph type="body" sz="quarter" idx="16"/>
          </p:nvPr>
        </p:nvSpPr>
        <p:spPr>
          <a:xfrm>
            <a:off x="1219200" y="3267483"/>
            <a:ext cx="6197600" cy="330248"/>
          </a:xfrm>
          <a:prstGeom prst="rect">
            <a:avLst/>
          </a:prstGeom>
        </p:spPr>
        <p:txBody>
          <a:bodyPr lIns="0" tIns="0" rIns="0" bIns="0"/>
          <a:lstStyle>
            <a:lvl1pPr marL="0" indent="0">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22" name="Text Placeholder 21"/>
          <p:cNvSpPr>
            <a:spLocks noGrp="1"/>
          </p:cNvSpPr>
          <p:nvPr>
            <p:ph type="body" sz="quarter" idx="17"/>
          </p:nvPr>
        </p:nvSpPr>
        <p:spPr>
          <a:xfrm>
            <a:off x="1219200" y="3617575"/>
            <a:ext cx="6197600" cy="360361"/>
          </a:xfrm>
          <a:prstGeom prst="rect">
            <a:avLst/>
          </a:prstGeom>
        </p:spPr>
        <p:txBody>
          <a:bodyPr lIns="0" tIns="0" rIns="0" bIns="0"/>
          <a:lstStyle>
            <a:lvl1pPr marL="0" indent="0">
              <a:buNone/>
              <a:defRPr sz="1800">
                <a:solidFill>
                  <a:srgbClr val="D06F00"/>
                </a:solidFill>
                <a:latin typeface="Myriad Pro" charset="0"/>
                <a:ea typeface="Myriad Pro" charset="0"/>
                <a:cs typeface="Myriad Pro" charset="0"/>
              </a:defRPr>
            </a:lvl1pPr>
          </a:lstStyle>
          <a:p>
            <a:pPr lvl="0"/>
            <a:r>
              <a:rPr lang="en-US"/>
              <a:t>Click to edit Master text styles</a:t>
            </a:r>
          </a:p>
        </p:txBody>
      </p:sp>
      <p:sp>
        <p:nvSpPr>
          <p:cNvPr id="25" name="Text Placeholder 24"/>
          <p:cNvSpPr>
            <a:spLocks noGrp="1"/>
          </p:cNvSpPr>
          <p:nvPr>
            <p:ph type="body" sz="quarter" idx="18"/>
          </p:nvPr>
        </p:nvSpPr>
        <p:spPr>
          <a:xfrm>
            <a:off x="1219200" y="4162341"/>
            <a:ext cx="6997700" cy="1988089"/>
          </a:xfrm>
          <a:prstGeom prst="rect">
            <a:avLst/>
          </a:prstGeom>
        </p:spPr>
        <p:txBody>
          <a:bodyPr lIns="0" tIns="0" rIns="0" bIns="0"/>
          <a:lstStyle>
            <a:lvl1pPr marL="0" indent="0">
              <a:lnSpc>
                <a:spcPct val="150000"/>
              </a:lnSpc>
              <a:buNone/>
              <a:defRPr sz="18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grpSp>
        <p:nvGrpSpPr>
          <p:cNvPr id="6" name="Group 5">
            <a:extLst>
              <a:ext uri="{FF2B5EF4-FFF2-40B4-BE49-F238E27FC236}">
                <a16:creationId xmlns:a16="http://schemas.microsoft.com/office/drawing/2014/main" id="{9B155636-7FD0-4B9F-8348-0B461D385E63}"/>
              </a:ext>
            </a:extLst>
          </p:cNvPr>
          <p:cNvGrpSpPr/>
          <p:nvPr userDrawn="1"/>
        </p:nvGrpSpPr>
        <p:grpSpPr>
          <a:xfrm>
            <a:off x="900771" y="0"/>
            <a:ext cx="2459736" cy="1895364"/>
            <a:chOff x="900771" y="0"/>
            <a:chExt cx="2459736" cy="1895364"/>
          </a:xfrm>
        </p:grpSpPr>
        <p:sp>
          <p:nvSpPr>
            <p:cNvPr id="7" name="Rectangle 6">
              <a:extLst>
                <a:ext uri="{FF2B5EF4-FFF2-40B4-BE49-F238E27FC236}">
                  <a16:creationId xmlns:a16="http://schemas.microsoft.com/office/drawing/2014/main" id="{7B60959A-96A3-49A6-BC59-670B5BDCF992}"/>
                </a:ext>
              </a:extLst>
            </p:cNvPr>
            <p:cNvSpPr/>
            <p:nvPr userDrawn="1"/>
          </p:nvSpPr>
          <p:spPr>
            <a:xfrm>
              <a:off x="900772" y="0"/>
              <a:ext cx="2459735" cy="399004"/>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7F747988-4CF5-4940-B725-EF881298B56C}"/>
                </a:ext>
              </a:extLst>
            </p:cNvPr>
            <p:cNvSpPr/>
            <p:nvPr userDrawn="1"/>
          </p:nvSpPr>
          <p:spPr>
            <a:xfrm>
              <a:off x="900771" y="167148"/>
              <a:ext cx="2459736" cy="1728216"/>
            </a:xfrm>
            <a:prstGeom prst="round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Picture 4">
              <a:extLst>
                <a:ext uri="{FF2B5EF4-FFF2-40B4-BE49-F238E27FC236}">
                  <a16:creationId xmlns:a16="http://schemas.microsoft.com/office/drawing/2014/main" id="{3158510C-AC16-4525-BF89-8BBD398302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1332" y="563563"/>
              <a:ext cx="2018217" cy="1009109"/>
            </a:xfrm>
            <a:prstGeom prst="rect">
              <a:avLst/>
            </a:prstGeom>
          </p:spPr>
        </p:pic>
      </p:grpSp>
    </p:spTree>
    <p:extLst>
      <p:ext uri="{BB962C8B-B14F-4D97-AF65-F5344CB8AC3E}">
        <p14:creationId xmlns:p14="http://schemas.microsoft.com/office/powerpoint/2010/main" val="43945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Indroduction 2)">
    <p:spTree>
      <p:nvGrpSpPr>
        <p:cNvPr id="1" name=""/>
        <p:cNvGrpSpPr/>
        <p:nvPr/>
      </p:nvGrpSpPr>
      <p:grpSpPr>
        <a:xfrm>
          <a:off x="0" y="0"/>
          <a:ext cx="0" cy="0"/>
          <a:chOff x="0" y="0"/>
          <a:chExt cx="0" cy="0"/>
        </a:xfrm>
      </p:grpSpPr>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p:cNvSpPr>
          <p:nvPr>
            <p:ph type="pic" sz="quarter" idx="14" hasCustomPrompt="1"/>
          </p:nvPr>
        </p:nvSpPr>
        <p:spPr>
          <a:xfrm>
            <a:off x="1931726" y="1600200"/>
            <a:ext cx="1828800" cy="18288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0" name="Text Placeholder 19"/>
          <p:cNvSpPr>
            <a:spLocks noGrp="1"/>
          </p:cNvSpPr>
          <p:nvPr>
            <p:ph type="body" sz="quarter" idx="16"/>
          </p:nvPr>
        </p:nvSpPr>
        <p:spPr>
          <a:xfrm>
            <a:off x="1463438" y="3632551"/>
            <a:ext cx="2755590" cy="330248"/>
          </a:xfrm>
          <a:prstGeom prst="rect">
            <a:avLst/>
          </a:prstGeom>
        </p:spPr>
        <p:txBody>
          <a:bodyPr lIns="0" tIns="0" rIns="0" bIns="0"/>
          <a:lstStyle>
            <a:lvl1pPr marL="0" indent="0" algn="ctr">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22" name="Text Placeholder 21"/>
          <p:cNvSpPr>
            <a:spLocks noGrp="1"/>
          </p:cNvSpPr>
          <p:nvPr>
            <p:ph type="body" sz="quarter" idx="17"/>
          </p:nvPr>
        </p:nvSpPr>
        <p:spPr>
          <a:xfrm>
            <a:off x="1463437" y="3996450"/>
            <a:ext cx="2755591" cy="360361"/>
          </a:xfrm>
          <a:prstGeom prst="rect">
            <a:avLst/>
          </a:prstGeom>
        </p:spPr>
        <p:txBody>
          <a:bodyPr lIns="0" tIns="0" rIns="0" bIns="0"/>
          <a:lstStyle>
            <a:lvl1pPr marL="0" indent="0" algn="ctr">
              <a:buNone/>
              <a:defRPr sz="18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5" name="Text Placeholder 24"/>
          <p:cNvSpPr>
            <a:spLocks noGrp="1"/>
          </p:cNvSpPr>
          <p:nvPr>
            <p:ph type="body" sz="quarter" idx="18"/>
          </p:nvPr>
        </p:nvSpPr>
        <p:spPr>
          <a:xfrm>
            <a:off x="1333500" y="4537074"/>
            <a:ext cx="2971800" cy="1828800"/>
          </a:xfrm>
          <a:prstGeom prst="rect">
            <a:avLst/>
          </a:prstGeom>
        </p:spPr>
        <p:txBody>
          <a:bodyPr lIns="0" tIns="0" rIns="0" bIns="0"/>
          <a:lstStyle>
            <a:lvl1pPr marL="0" indent="0" algn="ctr">
              <a:lnSpc>
                <a:spcPct val="150000"/>
              </a:lnSpc>
              <a:buNone/>
              <a:defRPr sz="12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28" name="Picture Placeholder 14"/>
          <p:cNvSpPr>
            <a:spLocks noGrp="1"/>
          </p:cNvSpPr>
          <p:nvPr>
            <p:ph type="pic" sz="quarter" idx="19" hasCustomPrompt="1"/>
          </p:nvPr>
        </p:nvSpPr>
        <p:spPr>
          <a:xfrm>
            <a:off x="5148392" y="1600200"/>
            <a:ext cx="1828800" cy="18288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9" name="Text Placeholder 19"/>
          <p:cNvSpPr>
            <a:spLocks noGrp="1"/>
          </p:cNvSpPr>
          <p:nvPr>
            <p:ph type="body" sz="quarter" idx="20"/>
          </p:nvPr>
        </p:nvSpPr>
        <p:spPr>
          <a:xfrm>
            <a:off x="4680104" y="3632551"/>
            <a:ext cx="2755590" cy="330248"/>
          </a:xfrm>
          <a:prstGeom prst="rect">
            <a:avLst/>
          </a:prstGeom>
        </p:spPr>
        <p:txBody>
          <a:bodyPr lIns="0" tIns="0" rIns="0" bIns="0"/>
          <a:lstStyle>
            <a:lvl1pPr marL="0" indent="0" algn="ctr">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30" name="Text Placeholder 21"/>
          <p:cNvSpPr>
            <a:spLocks noGrp="1"/>
          </p:cNvSpPr>
          <p:nvPr>
            <p:ph type="body" sz="quarter" idx="21"/>
          </p:nvPr>
        </p:nvSpPr>
        <p:spPr>
          <a:xfrm>
            <a:off x="4680103" y="3996450"/>
            <a:ext cx="2755591" cy="360361"/>
          </a:xfrm>
          <a:prstGeom prst="rect">
            <a:avLst/>
          </a:prstGeom>
        </p:spPr>
        <p:txBody>
          <a:bodyPr lIns="0" tIns="0" rIns="0" bIns="0"/>
          <a:lstStyle>
            <a:lvl1pPr marL="0" indent="0" algn="ctr">
              <a:buNone/>
              <a:defRPr sz="18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31" name="Text Placeholder 24"/>
          <p:cNvSpPr>
            <a:spLocks noGrp="1"/>
          </p:cNvSpPr>
          <p:nvPr>
            <p:ph type="body" sz="quarter" idx="22"/>
          </p:nvPr>
        </p:nvSpPr>
        <p:spPr>
          <a:xfrm>
            <a:off x="4572000" y="4537075"/>
            <a:ext cx="2971800" cy="1635125"/>
          </a:xfrm>
          <a:prstGeom prst="rect">
            <a:avLst/>
          </a:prstGeom>
        </p:spPr>
        <p:txBody>
          <a:bodyPr lIns="0" tIns="0" rIns="0" bIns="0"/>
          <a:lstStyle>
            <a:lvl1pPr marL="0" indent="0" algn="ctr">
              <a:lnSpc>
                <a:spcPct val="150000"/>
              </a:lnSpc>
              <a:buNone/>
              <a:defRPr sz="12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33" name="Picture Placeholder 14"/>
          <p:cNvSpPr>
            <a:spLocks noGrp="1"/>
          </p:cNvSpPr>
          <p:nvPr>
            <p:ph type="pic" sz="quarter" idx="23" hasCustomPrompt="1"/>
          </p:nvPr>
        </p:nvSpPr>
        <p:spPr>
          <a:xfrm>
            <a:off x="8463092" y="1600200"/>
            <a:ext cx="1828800" cy="18288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34" name="Text Placeholder 19"/>
          <p:cNvSpPr>
            <a:spLocks noGrp="1"/>
          </p:cNvSpPr>
          <p:nvPr>
            <p:ph type="body" sz="quarter" idx="24"/>
          </p:nvPr>
        </p:nvSpPr>
        <p:spPr>
          <a:xfrm>
            <a:off x="7994804" y="3632551"/>
            <a:ext cx="2755590" cy="330248"/>
          </a:xfrm>
          <a:prstGeom prst="rect">
            <a:avLst/>
          </a:prstGeom>
        </p:spPr>
        <p:txBody>
          <a:bodyPr lIns="0" tIns="0" rIns="0" bIns="0"/>
          <a:lstStyle>
            <a:lvl1pPr marL="0" indent="0" algn="ctr">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35" name="Text Placeholder 21"/>
          <p:cNvSpPr>
            <a:spLocks noGrp="1"/>
          </p:cNvSpPr>
          <p:nvPr>
            <p:ph type="body" sz="quarter" idx="25"/>
          </p:nvPr>
        </p:nvSpPr>
        <p:spPr>
          <a:xfrm>
            <a:off x="7994803" y="3996450"/>
            <a:ext cx="2755591" cy="360361"/>
          </a:xfrm>
          <a:prstGeom prst="rect">
            <a:avLst/>
          </a:prstGeom>
        </p:spPr>
        <p:txBody>
          <a:bodyPr lIns="0" tIns="0" rIns="0" bIns="0"/>
          <a:lstStyle>
            <a:lvl1pPr marL="0" indent="0" algn="ctr">
              <a:buNone/>
              <a:defRPr sz="18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36" name="Text Placeholder 24"/>
          <p:cNvSpPr>
            <a:spLocks noGrp="1"/>
          </p:cNvSpPr>
          <p:nvPr>
            <p:ph type="body" sz="quarter" idx="26"/>
          </p:nvPr>
        </p:nvSpPr>
        <p:spPr>
          <a:xfrm>
            <a:off x="7886700" y="4537074"/>
            <a:ext cx="2971800" cy="1636776"/>
          </a:xfrm>
          <a:prstGeom prst="rect">
            <a:avLst/>
          </a:prstGeom>
        </p:spPr>
        <p:txBody>
          <a:bodyPr lIns="0" tIns="0" rIns="0" bIns="0"/>
          <a:lstStyle>
            <a:lvl1pPr marL="0" indent="0" algn="ctr">
              <a:lnSpc>
                <a:spcPct val="150000"/>
              </a:lnSpc>
              <a:buNone/>
              <a:defRPr sz="12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32" name="Rectangle 31">
            <a:extLst>
              <a:ext uri="{FF2B5EF4-FFF2-40B4-BE49-F238E27FC236}">
                <a16:creationId xmlns:a16="http://schemas.microsoft.com/office/drawing/2014/main" id="{5DC89934-5144-401E-BA0F-56AC5F0E9797}"/>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Indroduction 4)">
    <p:spTree>
      <p:nvGrpSpPr>
        <p:cNvPr id="1" name=""/>
        <p:cNvGrpSpPr/>
        <p:nvPr/>
      </p:nvGrpSpPr>
      <p:grpSpPr>
        <a:xfrm>
          <a:off x="0" y="0"/>
          <a:ext cx="0" cy="0"/>
          <a:chOff x="0" y="0"/>
          <a:chExt cx="0" cy="0"/>
        </a:xfrm>
      </p:grpSpPr>
      <p:sp>
        <p:nvSpPr>
          <p:cNvPr id="16" name="Oval 1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8" name="Straight Connector 1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E8980DC7-3CDA-574F-A854-A80293E7C174}"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noChangeAspect="1"/>
          </p:cNvSpPr>
          <p:nvPr>
            <p:ph type="pic" sz="quarter" idx="14" hasCustomPrompt="1"/>
          </p:nvPr>
        </p:nvSpPr>
        <p:spPr>
          <a:xfrm>
            <a:off x="3592000"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0" name="Text Placeholder 19"/>
          <p:cNvSpPr>
            <a:spLocks noGrp="1"/>
          </p:cNvSpPr>
          <p:nvPr>
            <p:ph type="body" sz="quarter" idx="16"/>
          </p:nvPr>
        </p:nvSpPr>
        <p:spPr>
          <a:xfrm>
            <a:off x="2991226"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2" name="Text Placeholder 21"/>
          <p:cNvSpPr>
            <a:spLocks noGrp="1"/>
          </p:cNvSpPr>
          <p:nvPr>
            <p:ph type="body" sz="quarter" idx="17"/>
          </p:nvPr>
        </p:nvSpPr>
        <p:spPr>
          <a:xfrm>
            <a:off x="2991225"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45" name="Picture Placeholder 14"/>
          <p:cNvSpPr>
            <a:spLocks noGrp="1" noChangeAspect="1"/>
          </p:cNvSpPr>
          <p:nvPr>
            <p:ph type="pic" sz="quarter" idx="26" hasCustomPrompt="1"/>
          </p:nvPr>
        </p:nvSpPr>
        <p:spPr>
          <a:xfrm>
            <a:off x="6959022"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46" name="Text Placeholder 19"/>
          <p:cNvSpPr>
            <a:spLocks noGrp="1"/>
          </p:cNvSpPr>
          <p:nvPr>
            <p:ph type="body" sz="quarter" idx="27"/>
          </p:nvPr>
        </p:nvSpPr>
        <p:spPr>
          <a:xfrm>
            <a:off x="6358248"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47" name="Text Placeholder 21"/>
          <p:cNvSpPr>
            <a:spLocks noGrp="1"/>
          </p:cNvSpPr>
          <p:nvPr>
            <p:ph type="body" sz="quarter" idx="28"/>
          </p:nvPr>
        </p:nvSpPr>
        <p:spPr>
          <a:xfrm>
            <a:off x="6358247"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0" name="Picture Placeholder 14"/>
          <p:cNvSpPr>
            <a:spLocks noGrp="1" noChangeAspect="1"/>
          </p:cNvSpPr>
          <p:nvPr>
            <p:ph type="pic" sz="quarter" idx="32" hasCustomPrompt="1"/>
          </p:nvPr>
        </p:nvSpPr>
        <p:spPr>
          <a:xfrm>
            <a:off x="3592000"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1" name="Text Placeholder 19"/>
          <p:cNvSpPr>
            <a:spLocks noGrp="1"/>
          </p:cNvSpPr>
          <p:nvPr>
            <p:ph type="body" sz="quarter" idx="33"/>
          </p:nvPr>
        </p:nvSpPr>
        <p:spPr>
          <a:xfrm>
            <a:off x="2991226"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2" name="Text Placeholder 21"/>
          <p:cNvSpPr>
            <a:spLocks noGrp="1"/>
          </p:cNvSpPr>
          <p:nvPr>
            <p:ph type="body" sz="quarter" idx="34"/>
          </p:nvPr>
        </p:nvSpPr>
        <p:spPr>
          <a:xfrm>
            <a:off x="2991225"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3" name="Picture Placeholder 14"/>
          <p:cNvSpPr>
            <a:spLocks noGrp="1" noChangeAspect="1"/>
          </p:cNvSpPr>
          <p:nvPr>
            <p:ph type="pic" sz="quarter" idx="35" hasCustomPrompt="1"/>
          </p:nvPr>
        </p:nvSpPr>
        <p:spPr>
          <a:xfrm>
            <a:off x="6959022"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4" name="Text Placeholder 19"/>
          <p:cNvSpPr>
            <a:spLocks noGrp="1"/>
          </p:cNvSpPr>
          <p:nvPr>
            <p:ph type="body" sz="quarter" idx="36"/>
          </p:nvPr>
        </p:nvSpPr>
        <p:spPr>
          <a:xfrm>
            <a:off x="6358248"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5" name="Text Placeholder 21"/>
          <p:cNvSpPr>
            <a:spLocks noGrp="1"/>
          </p:cNvSpPr>
          <p:nvPr>
            <p:ph type="body" sz="quarter" idx="37"/>
          </p:nvPr>
        </p:nvSpPr>
        <p:spPr>
          <a:xfrm>
            <a:off x="6358247"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9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Indroduction 4row)">
    <p:spTree>
      <p:nvGrpSpPr>
        <p:cNvPr id="1" name=""/>
        <p:cNvGrpSpPr/>
        <p:nvPr/>
      </p:nvGrpSpPr>
      <p:grpSpPr>
        <a:xfrm>
          <a:off x="0" y="0"/>
          <a:ext cx="0" cy="0"/>
          <a:chOff x="0" y="0"/>
          <a:chExt cx="0" cy="0"/>
        </a:xfrm>
      </p:grpSpPr>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2" name="Picture Placeholder 14"/>
          <p:cNvSpPr>
            <a:spLocks noGrp="1" noChangeAspect="1"/>
          </p:cNvSpPr>
          <p:nvPr>
            <p:ph type="pic" sz="quarter" idx="26" hasCustomPrompt="1"/>
          </p:nvPr>
        </p:nvSpPr>
        <p:spPr>
          <a:xfrm>
            <a:off x="1185592"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13" name="Text Placeholder 19"/>
          <p:cNvSpPr>
            <a:spLocks noGrp="1"/>
          </p:cNvSpPr>
          <p:nvPr>
            <p:ph type="body" sz="quarter" idx="27"/>
          </p:nvPr>
        </p:nvSpPr>
        <p:spPr>
          <a:xfrm>
            <a:off x="584818"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15" name="Text Placeholder 21"/>
          <p:cNvSpPr>
            <a:spLocks noGrp="1"/>
          </p:cNvSpPr>
          <p:nvPr>
            <p:ph type="body" sz="quarter" idx="28"/>
          </p:nvPr>
        </p:nvSpPr>
        <p:spPr>
          <a:xfrm>
            <a:off x="584817"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0" name="Picture Placeholder 14"/>
          <p:cNvSpPr>
            <a:spLocks noGrp="1" noChangeAspect="1"/>
          </p:cNvSpPr>
          <p:nvPr>
            <p:ph type="pic" sz="quarter" idx="29" hasCustomPrompt="1"/>
          </p:nvPr>
        </p:nvSpPr>
        <p:spPr>
          <a:xfrm>
            <a:off x="3941184"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2" name="Text Placeholder 19"/>
          <p:cNvSpPr>
            <a:spLocks noGrp="1"/>
          </p:cNvSpPr>
          <p:nvPr>
            <p:ph type="body" sz="quarter" idx="30"/>
          </p:nvPr>
        </p:nvSpPr>
        <p:spPr>
          <a:xfrm>
            <a:off x="3340410"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3" name="Text Placeholder 21"/>
          <p:cNvSpPr>
            <a:spLocks noGrp="1"/>
          </p:cNvSpPr>
          <p:nvPr>
            <p:ph type="body" sz="quarter" idx="31"/>
          </p:nvPr>
        </p:nvSpPr>
        <p:spPr>
          <a:xfrm>
            <a:off x="3340409"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4" name="Picture Placeholder 14"/>
          <p:cNvSpPr>
            <a:spLocks noGrp="1" noChangeAspect="1"/>
          </p:cNvSpPr>
          <p:nvPr>
            <p:ph type="pic" sz="quarter" idx="32" hasCustomPrompt="1"/>
          </p:nvPr>
        </p:nvSpPr>
        <p:spPr>
          <a:xfrm>
            <a:off x="6696775"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5" name="Text Placeholder 19"/>
          <p:cNvSpPr>
            <a:spLocks noGrp="1"/>
          </p:cNvSpPr>
          <p:nvPr>
            <p:ph type="body" sz="quarter" idx="33"/>
          </p:nvPr>
        </p:nvSpPr>
        <p:spPr>
          <a:xfrm>
            <a:off x="6096001"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6" name="Text Placeholder 21"/>
          <p:cNvSpPr>
            <a:spLocks noGrp="1"/>
          </p:cNvSpPr>
          <p:nvPr>
            <p:ph type="body" sz="quarter" idx="34"/>
          </p:nvPr>
        </p:nvSpPr>
        <p:spPr>
          <a:xfrm>
            <a:off x="6096000"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8" name="Picture Placeholder 14"/>
          <p:cNvSpPr>
            <a:spLocks noGrp="1" noChangeAspect="1"/>
          </p:cNvSpPr>
          <p:nvPr>
            <p:ph type="pic" sz="quarter" idx="35" hasCustomPrompt="1"/>
          </p:nvPr>
        </p:nvSpPr>
        <p:spPr>
          <a:xfrm>
            <a:off x="9452365"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9" name="Text Placeholder 19"/>
          <p:cNvSpPr>
            <a:spLocks noGrp="1"/>
          </p:cNvSpPr>
          <p:nvPr>
            <p:ph type="body" sz="quarter" idx="36"/>
          </p:nvPr>
        </p:nvSpPr>
        <p:spPr>
          <a:xfrm>
            <a:off x="8851591"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30" name="Text Placeholder 21"/>
          <p:cNvSpPr>
            <a:spLocks noGrp="1"/>
          </p:cNvSpPr>
          <p:nvPr>
            <p:ph type="body" sz="quarter" idx="37"/>
          </p:nvPr>
        </p:nvSpPr>
        <p:spPr>
          <a:xfrm>
            <a:off x="8851590"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grpSp>
        <p:nvGrpSpPr>
          <p:cNvPr id="2" name="Group 1">
            <a:extLst>
              <a:ext uri="{FF2B5EF4-FFF2-40B4-BE49-F238E27FC236}">
                <a16:creationId xmlns:a16="http://schemas.microsoft.com/office/drawing/2014/main" id="{84D5A6CB-AE62-4B15-84E8-CBB18CD44557}"/>
              </a:ext>
            </a:extLst>
          </p:cNvPr>
          <p:cNvGrpSpPr/>
          <p:nvPr userDrawn="1"/>
        </p:nvGrpSpPr>
        <p:grpSpPr>
          <a:xfrm>
            <a:off x="900771" y="0"/>
            <a:ext cx="2459736" cy="1895364"/>
            <a:chOff x="900771" y="0"/>
            <a:chExt cx="2459736" cy="1895364"/>
          </a:xfrm>
        </p:grpSpPr>
        <p:sp>
          <p:nvSpPr>
            <p:cNvPr id="21" name="Rectangle 20">
              <a:extLst>
                <a:ext uri="{FF2B5EF4-FFF2-40B4-BE49-F238E27FC236}">
                  <a16:creationId xmlns:a16="http://schemas.microsoft.com/office/drawing/2014/main" id="{63AD4391-6D25-4B4E-B39F-CB99F3971121}"/>
                </a:ext>
              </a:extLst>
            </p:cNvPr>
            <p:cNvSpPr/>
            <p:nvPr userDrawn="1"/>
          </p:nvSpPr>
          <p:spPr>
            <a:xfrm>
              <a:off x="900772" y="0"/>
              <a:ext cx="2459735" cy="399004"/>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37F52921-A5B6-48BF-ABA2-DF72C12B9BD5}"/>
                </a:ext>
              </a:extLst>
            </p:cNvPr>
            <p:cNvSpPr/>
            <p:nvPr userDrawn="1"/>
          </p:nvSpPr>
          <p:spPr>
            <a:xfrm>
              <a:off x="900771" y="167148"/>
              <a:ext cx="2459736" cy="1728216"/>
            </a:xfrm>
            <a:prstGeom prst="round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2" name="Picture 31">
              <a:extLst>
                <a:ext uri="{FF2B5EF4-FFF2-40B4-BE49-F238E27FC236}">
                  <a16:creationId xmlns:a16="http://schemas.microsoft.com/office/drawing/2014/main" id="{645E39F9-2232-4247-BB52-11599A17AE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1332" y="563563"/>
              <a:ext cx="2018217" cy="100910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9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Indroduction 6)">
    <p:spTree>
      <p:nvGrpSpPr>
        <p:cNvPr id="1" name=""/>
        <p:cNvGrpSpPr/>
        <p:nvPr/>
      </p:nvGrpSpPr>
      <p:grpSpPr>
        <a:xfrm>
          <a:off x="0" y="0"/>
          <a:ext cx="0" cy="0"/>
          <a:chOff x="0" y="0"/>
          <a:chExt cx="0" cy="0"/>
        </a:xfrm>
      </p:grpSpPr>
      <p:sp>
        <p:nvSpPr>
          <p:cNvPr id="16" name="Oval 1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8" name="Straight Connector 1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E8980DC7-3CDA-574F-A854-A80293E7C174}"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noChangeAspect="1"/>
          </p:cNvSpPr>
          <p:nvPr>
            <p:ph type="pic" sz="quarter" idx="14" hasCustomPrompt="1"/>
          </p:nvPr>
        </p:nvSpPr>
        <p:spPr>
          <a:xfrm>
            <a:off x="1951738"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0" name="Text Placeholder 19"/>
          <p:cNvSpPr>
            <a:spLocks noGrp="1"/>
          </p:cNvSpPr>
          <p:nvPr>
            <p:ph type="body" sz="quarter" idx="16"/>
          </p:nvPr>
        </p:nvSpPr>
        <p:spPr>
          <a:xfrm>
            <a:off x="1350964"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2" name="Text Placeholder 21"/>
          <p:cNvSpPr>
            <a:spLocks noGrp="1"/>
          </p:cNvSpPr>
          <p:nvPr>
            <p:ph type="body" sz="quarter" idx="17"/>
          </p:nvPr>
        </p:nvSpPr>
        <p:spPr>
          <a:xfrm>
            <a:off x="1350963"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45" name="Picture Placeholder 14"/>
          <p:cNvSpPr>
            <a:spLocks noGrp="1" noChangeAspect="1"/>
          </p:cNvSpPr>
          <p:nvPr>
            <p:ph type="pic" sz="quarter" idx="26" hasCustomPrompt="1"/>
          </p:nvPr>
        </p:nvSpPr>
        <p:spPr>
          <a:xfrm>
            <a:off x="5318760"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46" name="Text Placeholder 19"/>
          <p:cNvSpPr>
            <a:spLocks noGrp="1"/>
          </p:cNvSpPr>
          <p:nvPr>
            <p:ph type="body" sz="quarter" idx="27"/>
          </p:nvPr>
        </p:nvSpPr>
        <p:spPr>
          <a:xfrm>
            <a:off x="4717986"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47" name="Text Placeholder 21"/>
          <p:cNvSpPr>
            <a:spLocks noGrp="1"/>
          </p:cNvSpPr>
          <p:nvPr>
            <p:ph type="body" sz="quarter" idx="28"/>
          </p:nvPr>
        </p:nvSpPr>
        <p:spPr>
          <a:xfrm>
            <a:off x="4717985"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48" name="Picture Placeholder 14"/>
          <p:cNvSpPr>
            <a:spLocks noGrp="1" noChangeAspect="1"/>
          </p:cNvSpPr>
          <p:nvPr>
            <p:ph type="pic" sz="quarter" idx="29" hasCustomPrompt="1"/>
          </p:nvPr>
        </p:nvSpPr>
        <p:spPr>
          <a:xfrm>
            <a:off x="8595360"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49" name="Text Placeholder 19"/>
          <p:cNvSpPr>
            <a:spLocks noGrp="1"/>
          </p:cNvSpPr>
          <p:nvPr>
            <p:ph type="body" sz="quarter" idx="30"/>
          </p:nvPr>
        </p:nvSpPr>
        <p:spPr>
          <a:xfrm>
            <a:off x="7994586"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50" name="Text Placeholder 21"/>
          <p:cNvSpPr>
            <a:spLocks noGrp="1"/>
          </p:cNvSpPr>
          <p:nvPr>
            <p:ph type="body" sz="quarter" idx="31"/>
          </p:nvPr>
        </p:nvSpPr>
        <p:spPr>
          <a:xfrm>
            <a:off x="7994585" y="3452058"/>
            <a:ext cx="2755591" cy="33024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0" name="Picture Placeholder 14"/>
          <p:cNvSpPr>
            <a:spLocks noGrp="1" noChangeAspect="1"/>
          </p:cNvSpPr>
          <p:nvPr>
            <p:ph type="pic" sz="quarter" idx="32" hasCustomPrompt="1"/>
          </p:nvPr>
        </p:nvSpPr>
        <p:spPr>
          <a:xfrm>
            <a:off x="1951738"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1" name="Text Placeholder 19"/>
          <p:cNvSpPr>
            <a:spLocks noGrp="1"/>
          </p:cNvSpPr>
          <p:nvPr>
            <p:ph type="body" sz="quarter" idx="33"/>
          </p:nvPr>
        </p:nvSpPr>
        <p:spPr>
          <a:xfrm>
            <a:off x="1350964"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2" name="Text Placeholder 21"/>
          <p:cNvSpPr>
            <a:spLocks noGrp="1"/>
          </p:cNvSpPr>
          <p:nvPr>
            <p:ph type="body" sz="quarter" idx="34"/>
          </p:nvPr>
        </p:nvSpPr>
        <p:spPr>
          <a:xfrm>
            <a:off x="1350963"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3" name="Picture Placeholder 14"/>
          <p:cNvSpPr>
            <a:spLocks noGrp="1" noChangeAspect="1"/>
          </p:cNvSpPr>
          <p:nvPr>
            <p:ph type="pic" sz="quarter" idx="35" hasCustomPrompt="1"/>
          </p:nvPr>
        </p:nvSpPr>
        <p:spPr>
          <a:xfrm>
            <a:off x="5318760"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4" name="Text Placeholder 19"/>
          <p:cNvSpPr>
            <a:spLocks noGrp="1"/>
          </p:cNvSpPr>
          <p:nvPr>
            <p:ph type="body" sz="quarter" idx="36"/>
          </p:nvPr>
        </p:nvSpPr>
        <p:spPr>
          <a:xfrm>
            <a:off x="4717986"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5" name="Text Placeholder 21"/>
          <p:cNvSpPr>
            <a:spLocks noGrp="1"/>
          </p:cNvSpPr>
          <p:nvPr>
            <p:ph type="body" sz="quarter" idx="37"/>
          </p:nvPr>
        </p:nvSpPr>
        <p:spPr>
          <a:xfrm>
            <a:off x="4717985"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6" name="Picture Placeholder 14"/>
          <p:cNvSpPr>
            <a:spLocks noGrp="1" noChangeAspect="1"/>
          </p:cNvSpPr>
          <p:nvPr>
            <p:ph type="pic" sz="quarter" idx="38" hasCustomPrompt="1"/>
          </p:nvPr>
        </p:nvSpPr>
        <p:spPr>
          <a:xfrm>
            <a:off x="8595360"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7" name="Text Placeholder 19"/>
          <p:cNvSpPr>
            <a:spLocks noGrp="1"/>
          </p:cNvSpPr>
          <p:nvPr>
            <p:ph type="body" sz="quarter" idx="39"/>
          </p:nvPr>
        </p:nvSpPr>
        <p:spPr>
          <a:xfrm>
            <a:off x="7994586"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8" name="Text Placeholder 21"/>
          <p:cNvSpPr>
            <a:spLocks noGrp="1"/>
          </p:cNvSpPr>
          <p:nvPr>
            <p:ph type="body" sz="quarter" idx="40"/>
          </p:nvPr>
        </p:nvSpPr>
        <p:spPr>
          <a:xfrm>
            <a:off x="7994585" y="5942287"/>
            <a:ext cx="2755591" cy="33049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9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open with p#)">
    <p:spTree>
      <p:nvGrpSpPr>
        <p:cNvPr id="1" name=""/>
        <p:cNvGrpSpPr/>
        <p:nvPr/>
      </p:nvGrpSpPr>
      <p:grpSpPr>
        <a:xfrm>
          <a:off x="0" y="0"/>
          <a:ext cx="0" cy="0"/>
          <a:chOff x="0" y="0"/>
          <a:chExt cx="0" cy="0"/>
        </a:xfrm>
      </p:grpSpPr>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3" name="Content Placeholder 2"/>
          <p:cNvSpPr>
            <a:spLocks noGrp="1"/>
          </p:cNvSpPr>
          <p:nvPr>
            <p:ph idx="13"/>
          </p:nvPr>
        </p:nvSpPr>
        <p:spPr>
          <a:xfrm>
            <a:off x="495300" y="1981839"/>
            <a:ext cx="4606635" cy="518647"/>
          </a:xfrm>
          <a:prstGeom prst="rect">
            <a:avLst/>
          </a:prstGeom>
        </p:spPr>
        <p:txBody>
          <a:bodyPr lIns="0" tIns="0" rIns="0" bIns="0"/>
          <a:lstStyle>
            <a:lvl1pPr marL="0" indent="0">
              <a:buNone/>
              <a:defRPr sz="1800">
                <a:solidFill>
                  <a:schemeClr val="bg1"/>
                </a:solidFill>
                <a:latin typeface="Myriad Pro" charset="0"/>
                <a:ea typeface="Myriad Pro" charset="0"/>
                <a:cs typeface="Myriad Pro" charset="0"/>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1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 LA-editable">
    <p:spTree>
      <p:nvGrpSpPr>
        <p:cNvPr id="1" name=""/>
        <p:cNvGrpSpPr/>
        <p:nvPr/>
      </p:nvGrpSpPr>
      <p:grpSpPr>
        <a:xfrm>
          <a:off x="0" y="0"/>
          <a:ext cx="0" cy="0"/>
          <a:chOff x="0" y="0"/>
          <a:chExt cx="0" cy="0"/>
        </a:xfrm>
      </p:grpSpPr>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Click to edit Master title style</a:t>
            </a:r>
          </a:p>
        </p:txBody>
      </p:sp>
      <p:sp>
        <p:nvSpPr>
          <p:cNvPr id="15" name="Picture Placeholder 14"/>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8" name="Content Placeholder 2"/>
          <p:cNvSpPr>
            <a:spLocks noGrp="1"/>
          </p:cNvSpPr>
          <p:nvPr>
            <p:ph idx="16"/>
          </p:nvPr>
        </p:nvSpPr>
        <p:spPr>
          <a:xfrm>
            <a:off x="495299" y="2743200"/>
            <a:ext cx="6972301" cy="2919413"/>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baseline="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endParaRPr lang="en-US" dirty="0"/>
          </a:p>
        </p:txBody>
      </p:sp>
      <p:sp>
        <p:nvSpPr>
          <p:cNvPr id="5" name="Text Placeholder 4"/>
          <p:cNvSpPr>
            <a:spLocks noGrp="1"/>
          </p:cNvSpPr>
          <p:nvPr>
            <p:ph type="body" sz="quarter" idx="17"/>
          </p:nvPr>
        </p:nvSpPr>
        <p:spPr>
          <a:xfrm>
            <a:off x="495300" y="2090421"/>
            <a:ext cx="6972300" cy="652779"/>
          </a:xfrm>
          <a:prstGeom prst="rect">
            <a:avLst/>
          </a:prstGeom>
        </p:spPr>
        <p:txBody>
          <a:bodyPr lIns="0" tIns="0" rIns="0" bIns="182880"/>
          <a:lstStyle>
            <a:lvl1pPr marL="0" marR="0" indent="0" algn="l" defTabSz="914400" rtl="0" eaLnBrk="0" fontAlgn="base" latinLnBrk="0" hangingPunct="0">
              <a:lnSpc>
                <a:spcPct val="90000"/>
              </a:lnSpc>
              <a:spcBef>
                <a:spcPts val="1000"/>
              </a:spcBef>
              <a:spcAft>
                <a:spcPct val="0"/>
              </a:spcAft>
              <a:buClrTx/>
              <a:buSzTx/>
              <a:buFont typeface="Arial" charset="0"/>
              <a:buNone/>
              <a:tabLst/>
              <a:defRPr lang="en-US" b="0" i="0" smtClean="0">
                <a:solidFill>
                  <a:srgbClr val="616265"/>
                </a:solidFill>
                <a:effect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0" fontAlgn="base" latinLnBrk="0" hangingPunct="0">
              <a:lnSpc>
                <a:spcPct val="90000"/>
              </a:lnSpc>
              <a:spcBef>
                <a:spcPts val="1000"/>
              </a:spcBef>
              <a:spcAft>
                <a:spcPct val="0"/>
              </a:spcAft>
              <a:buClrTx/>
              <a:buSzTx/>
              <a:buFont typeface="Arial" charset="0"/>
              <a:buNone/>
              <a:tabLst/>
              <a:defRPr/>
            </a:pPr>
            <a:endParaRPr lang="en-US" dirty="0"/>
          </a:p>
        </p:txBody>
      </p:sp>
      <p:sp>
        <p:nvSpPr>
          <p:cNvPr id="16" name="Content Placeholder 2"/>
          <p:cNvSpPr>
            <a:spLocks noGrp="1"/>
          </p:cNvSpPr>
          <p:nvPr>
            <p:ph idx="13"/>
          </p:nvPr>
        </p:nvSpPr>
        <p:spPr>
          <a:xfrm>
            <a:off x="495301" y="1585915"/>
            <a:ext cx="6972299" cy="509586"/>
          </a:xfrm>
          <a:prstGeom prst="rect">
            <a:avLst/>
          </a:prstGeom>
        </p:spPr>
        <p:txBody>
          <a:bodyPr lIns="0" tIns="0" rIns="0" bIns="0"/>
          <a:lstStyle>
            <a:lvl1pPr marL="0" indent="0">
              <a:buNone/>
              <a:defRPr sz="1800" i="1" baseline="0">
                <a:solidFill>
                  <a:srgbClr val="616265"/>
                </a:solidFill>
                <a:latin typeface="Myriad Pro" charset="0"/>
                <a:ea typeface="Myriad Pro" charset="0"/>
                <a:cs typeface="Myriad Pro" charset="0"/>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008" userDrawn="1">
          <p15:clr>
            <a:srgbClr val="FBAE40"/>
          </p15:clr>
        </p15:guide>
        <p15:guide id="4" orient="horz" pos="1320" userDrawn="1">
          <p15:clr>
            <a:srgbClr val="FBAE40"/>
          </p15:clr>
        </p15:guide>
        <p15:guide id="5" orient="horz" pos="1728" userDrawn="1">
          <p15:clr>
            <a:srgbClr val="FBAE40"/>
          </p15:clr>
        </p15:guide>
        <p15:guide id="6" pos="3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Indroduction 4row)">
    <p:spTree>
      <p:nvGrpSpPr>
        <p:cNvPr id="1" name=""/>
        <p:cNvGrpSpPr/>
        <p:nvPr/>
      </p:nvGrpSpPr>
      <p:grpSpPr>
        <a:xfrm>
          <a:off x="0" y="0"/>
          <a:ext cx="0" cy="0"/>
          <a:chOff x="0" y="0"/>
          <a:chExt cx="0" cy="0"/>
        </a:xfrm>
      </p:grpSpPr>
      <p:sp>
        <p:nvSpPr>
          <p:cNvPr id="16" name="Oval 1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D06F19"/>
              </a:solidFill>
            </a:endParaRPr>
          </a:p>
        </p:txBody>
      </p:sp>
      <p:sp>
        <p:nvSpPr>
          <p:cNvPr id="1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a:solidFill>
                  <a:srgbClr val="616265"/>
                </a:solidFill>
                <a:latin typeface="Myriad Pro" charset="0"/>
                <a:ea typeface="Myriad Pro" charset="0"/>
                <a:cs typeface="Myriad Pro" charset="0"/>
              </a:rPr>
              <a:t>TXU Energy</a:t>
            </a:r>
          </a:p>
        </p:txBody>
      </p:sp>
      <p:cxnSp>
        <p:nvCxnSpPr>
          <p:cNvPr id="18" name="Straight Connector 1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2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E8980DC7-3CDA-574F-A854-A80293E7C174}"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a:solidFill>
                <a:schemeClr val="bg1"/>
              </a:solidFill>
              <a:latin typeface="Myriad Pro" charset="0"/>
              <a:ea typeface="Myriad Pro" charset="0"/>
              <a:cs typeface="Myriad Pro" charset="0"/>
            </a:endParaRPr>
          </a:p>
        </p:txBody>
      </p:sp>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2" name="Picture Placeholder 14"/>
          <p:cNvSpPr>
            <a:spLocks noGrp="1" noChangeAspect="1"/>
          </p:cNvSpPr>
          <p:nvPr>
            <p:ph type="pic" sz="quarter" idx="26" hasCustomPrompt="1"/>
          </p:nvPr>
        </p:nvSpPr>
        <p:spPr>
          <a:xfrm>
            <a:off x="1185592"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13" name="Text Placeholder 19"/>
          <p:cNvSpPr>
            <a:spLocks noGrp="1"/>
          </p:cNvSpPr>
          <p:nvPr>
            <p:ph type="body" sz="quarter" idx="27"/>
          </p:nvPr>
        </p:nvSpPr>
        <p:spPr>
          <a:xfrm>
            <a:off x="584818"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15" name="Text Placeholder 21"/>
          <p:cNvSpPr>
            <a:spLocks noGrp="1"/>
          </p:cNvSpPr>
          <p:nvPr>
            <p:ph type="body" sz="quarter" idx="28"/>
          </p:nvPr>
        </p:nvSpPr>
        <p:spPr>
          <a:xfrm>
            <a:off x="584817"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0" name="Picture Placeholder 14"/>
          <p:cNvSpPr>
            <a:spLocks noGrp="1" noChangeAspect="1"/>
          </p:cNvSpPr>
          <p:nvPr>
            <p:ph type="pic" sz="quarter" idx="29" hasCustomPrompt="1"/>
          </p:nvPr>
        </p:nvSpPr>
        <p:spPr>
          <a:xfrm>
            <a:off x="3941184"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2" name="Text Placeholder 19"/>
          <p:cNvSpPr>
            <a:spLocks noGrp="1"/>
          </p:cNvSpPr>
          <p:nvPr>
            <p:ph type="body" sz="quarter" idx="30"/>
          </p:nvPr>
        </p:nvSpPr>
        <p:spPr>
          <a:xfrm>
            <a:off x="3340410"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3" name="Text Placeholder 21"/>
          <p:cNvSpPr>
            <a:spLocks noGrp="1"/>
          </p:cNvSpPr>
          <p:nvPr>
            <p:ph type="body" sz="quarter" idx="31"/>
          </p:nvPr>
        </p:nvSpPr>
        <p:spPr>
          <a:xfrm>
            <a:off x="3340409"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4" name="Picture Placeholder 14"/>
          <p:cNvSpPr>
            <a:spLocks noGrp="1" noChangeAspect="1"/>
          </p:cNvSpPr>
          <p:nvPr>
            <p:ph type="pic" sz="quarter" idx="32" hasCustomPrompt="1"/>
          </p:nvPr>
        </p:nvSpPr>
        <p:spPr>
          <a:xfrm>
            <a:off x="6696775"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5" name="Text Placeholder 19"/>
          <p:cNvSpPr>
            <a:spLocks noGrp="1"/>
          </p:cNvSpPr>
          <p:nvPr>
            <p:ph type="body" sz="quarter" idx="33"/>
          </p:nvPr>
        </p:nvSpPr>
        <p:spPr>
          <a:xfrm>
            <a:off x="6096001"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6" name="Text Placeholder 21"/>
          <p:cNvSpPr>
            <a:spLocks noGrp="1"/>
          </p:cNvSpPr>
          <p:nvPr>
            <p:ph type="body" sz="quarter" idx="34"/>
          </p:nvPr>
        </p:nvSpPr>
        <p:spPr>
          <a:xfrm>
            <a:off x="6096000"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8" name="Picture Placeholder 14"/>
          <p:cNvSpPr>
            <a:spLocks noGrp="1" noChangeAspect="1"/>
          </p:cNvSpPr>
          <p:nvPr>
            <p:ph type="pic" sz="quarter" idx="35" hasCustomPrompt="1"/>
          </p:nvPr>
        </p:nvSpPr>
        <p:spPr>
          <a:xfrm>
            <a:off x="9452365"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9" name="Text Placeholder 19"/>
          <p:cNvSpPr>
            <a:spLocks noGrp="1"/>
          </p:cNvSpPr>
          <p:nvPr>
            <p:ph type="body" sz="quarter" idx="36"/>
          </p:nvPr>
        </p:nvSpPr>
        <p:spPr>
          <a:xfrm>
            <a:off x="8851591"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30" name="Text Placeholder 21"/>
          <p:cNvSpPr>
            <a:spLocks noGrp="1"/>
          </p:cNvSpPr>
          <p:nvPr>
            <p:ph type="body" sz="quarter" idx="37"/>
          </p:nvPr>
        </p:nvSpPr>
        <p:spPr>
          <a:xfrm>
            <a:off x="8851590"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36789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open with p#)">
    <p:spTree>
      <p:nvGrpSpPr>
        <p:cNvPr id="1" name=""/>
        <p:cNvGrpSpPr/>
        <p:nvPr/>
      </p:nvGrpSpPr>
      <p:grpSpPr>
        <a:xfrm>
          <a:off x="0" y="0"/>
          <a:ext cx="0" cy="0"/>
          <a:chOff x="0" y="0"/>
          <a:chExt cx="0" cy="0"/>
        </a:xfrm>
      </p:grpSpPr>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Our Texas Footprint</a:t>
            </a:r>
          </a:p>
        </p:txBody>
      </p:sp>
      <p:sp>
        <p:nvSpPr>
          <p:cNvPr id="19" name="Text Placeholder 18"/>
          <p:cNvSpPr>
            <a:spLocks noGrp="1"/>
          </p:cNvSpPr>
          <p:nvPr>
            <p:ph type="body" sz="quarter" idx="15" hasCustomPrompt="1"/>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dirty="0"/>
              <a:t>Company overview</a:t>
            </a:r>
          </a:p>
        </p:txBody>
      </p:sp>
      <p:sp>
        <p:nvSpPr>
          <p:cNvPr id="27" name="TextBox 6">
            <a:extLst>
              <a:ext uri="{FF2B5EF4-FFF2-40B4-BE49-F238E27FC236}">
                <a16:creationId xmlns:a16="http://schemas.microsoft.com/office/drawing/2014/main" id="{6DBF606F-E975-4A11-9499-8436A26B37E3}"/>
              </a:ext>
            </a:extLst>
          </p:cNvPr>
          <p:cNvSpPr txBox="1">
            <a:spLocks noChangeArrowheads="1"/>
          </p:cNvSpPr>
          <p:nvPr userDrawn="1"/>
        </p:nvSpPr>
        <p:spPr bwMode="auto">
          <a:xfrm>
            <a:off x="10075120" y="6569248"/>
            <a:ext cx="8111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x-none" sz="1100" dirty="0">
                <a:solidFill>
                  <a:srgbClr val="616265"/>
                </a:solidFill>
                <a:latin typeface="Myriad Pro" charset="0"/>
                <a:ea typeface="Myriad Pro" charset="0"/>
                <a:cs typeface="Myriad Pro" charset="0"/>
              </a:rPr>
              <a:t>REV 0062218</a:t>
            </a:r>
          </a:p>
        </p:txBody>
      </p:sp>
      <p:sp>
        <p:nvSpPr>
          <p:cNvPr id="44" name="Oval 43">
            <a:extLst>
              <a:ext uri="{FF2B5EF4-FFF2-40B4-BE49-F238E27FC236}">
                <a16:creationId xmlns:a16="http://schemas.microsoft.com/office/drawing/2014/main" id="{4347730C-C078-44E4-8F05-C91E4CA91201}"/>
              </a:ext>
            </a:extLst>
          </p:cNvPr>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D06F19"/>
              </a:solidFill>
            </a:endParaRPr>
          </a:p>
        </p:txBody>
      </p:sp>
      <p:sp>
        <p:nvSpPr>
          <p:cNvPr id="45" name="TextBox 19">
            <a:extLst>
              <a:ext uri="{FF2B5EF4-FFF2-40B4-BE49-F238E27FC236}">
                <a16:creationId xmlns:a16="http://schemas.microsoft.com/office/drawing/2014/main" id="{A92DE4EA-129D-4DCF-80B0-83760B9C513E}"/>
              </a:ext>
            </a:extLst>
          </p:cNvPr>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46" name="Straight Connector 45">
            <a:extLst>
              <a:ext uri="{FF2B5EF4-FFF2-40B4-BE49-F238E27FC236}">
                <a16:creationId xmlns:a16="http://schemas.microsoft.com/office/drawing/2014/main" id="{E742AC2B-54B7-4C88-9F5F-B94DCEF2BACD}"/>
              </a:ext>
            </a:extLst>
          </p:cNvPr>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E758F2C-94AF-4BE4-A229-001950753311}"/>
              </a:ext>
            </a:extLst>
          </p:cNvPr>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a:solidFill>
                <a:schemeClr val="bg1"/>
              </a:solidFill>
              <a:latin typeface="Myriad Pro" charset="0"/>
              <a:ea typeface="Myriad Pro" charset="0"/>
              <a:cs typeface="Myriad Pro" charset="0"/>
            </a:endParaRPr>
          </a:p>
        </p:txBody>
      </p:sp>
      <p:grpSp>
        <p:nvGrpSpPr>
          <p:cNvPr id="3" name="Group 2">
            <a:extLst>
              <a:ext uri="{FF2B5EF4-FFF2-40B4-BE49-F238E27FC236}">
                <a16:creationId xmlns:a16="http://schemas.microsoft.com/office/drawing/2014/main" id="{8FEEA84B-6126-4D5F-BE27-AF9246B8F2CE}"/>
              </a:ext>
            </a:extLst>
          </p:cNvPr>
          <p:cNvGrpSpPr/>
          <p:nvPr userDrawn="1"/>
        </p:nvGrpSpPr>
        <p:grpSpPr>
          <a:xfrm>
            <a:off x="0" y="1497967"/>
            <a:ext cx="12191999" cy="4603112"/>
            <a:chOff x="1" y="1754821"/>
            <a:chExt cx="12191999" cy="4603112"/>
          </a:xfrm>
        </p:grpSpPr>
        <p:sp>
          <p:nvSpPr>
            <p:cNvPr id="23" name="TextBox 22">
              <a:extLst>
                <a:ext uri="{FF2B5EF4-FFF2-40B4-BE49-F238E27FC236}">
                  <a16:creationId xmlns:a16="http://schemas.microsoft.com/office/drawing/2014/main" id="{CF357BDD-DCBE-4A60-B0D1-3C85C8EDB39E}"/>
                </a:ext>
              </a:extLst>
            </p:cNvPr>
            <p:cNvSpPr txBox="1"/>
            <p:nvPr userDrawn="1"/>
          </p:nvSpPr>
          <p:spPr>
            <a:xfrm>
              <a:off x="1689893" y="5989633"/>
              <a:ext cx="8812213" cy="368300"/>
            </a:xfrm>
            <a:prstGeom prst="rect">
              <a:avLst/>
            </a:prstGeom>
            <a:noFill/>
          </p:spPr>
          <p:txBody>
            <a:bodyPr wrap="none">
              <a:noAutofit/>
            </a:bodyPr>
            <a:lstStyle/>
            <a:p>
              <a:pPr algn="ctr">
                <a:defRPr/>
              </a:pPr>
              <a:r>
                <a:rPr lang="en-US" b="1" dirty="0">
                  <a:solidFill>
                    <a:srgbClr val="005281"/>
                  </a:solidFill>
                  <a:latin typeface="Calibri" panose="020F0502020204030204" pitchFamily="34" charset="0"/>
                </a:rPr>
                <a:t>Expertise and resources to meet sophistication of any customer.</a:t>
              </a:r>
            </a:p>
          </p:txBody>
        </p:sp>
        <p:pic>
          <p:nvPicPr>
            <p:cNvPr id="28" name="Picture 27">
              <a:extLst>
                <a:ext uri="{FF2B5EF4-FFF2-40B4-BE49-F238E27FC236}">
                  <a16:creationId xmlns:a16="http://schemas.microsoft.com/office/drawing/2014/main" id="{4549ACFA-FCDD-4DF1-8005-609D3F3584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308" y="2752158"/>
              <a:ext cx="2014790" cy="1123806"/>
            </a:xfrm>
            <a:prstGeom prst="rect">
              <a:avLst/>
            </a:prstGeom>
          </p:spPr>
        </p:pic>
        <p:sp>
          <p:nvSpPr>
            <p:cNvPr id="31" name="Content Placeholder 6">
              <a:extLst>
                <a:ext uri="{FF2B5EF4-FFF2-40B4-BE49-F238E27FC236}">
                  <a16:creationId xmlns:a16="http://schemas.microsoft.com/office/drawing/2014/main" id="{00C637E8-A793-4C3B-8672-C66B52CB8C93}"/>
                </a:ext>
              </a:extLst>
            </p:cNvPr>
            <p:cNvSpPr txBox="1">
              <a:spLocks/>
            </p:cNvSpPr>
            <p:nvPr userDrawn="1"/>
          </p:nvSpPr>
          <p:spPr>
            <a:xfrm>
              <a:off x="7199885" y="3978476"/>
              <a:ext cx="2159268" cy="1959957"/>
            </a:xfrm>
            <a:prstGeom prst="rect">
              <a:avLst/>
            </a:prstGeom>
          </p:spPr>
          <p:txBody>
            <a:bodyPr lIns="0" tIns="0" rIns="0" bIns="0">
              <a:noAutofit/>
            </a:bodyPr>
            <a:lstStyle>
              <a:lvl1pPr marL="180975" indent="-171450" algn="l" rtl="0" eaLnBrk="0" fontAlgn="base" hangingPunct="0">
                <a:lnSpc>
                  <a:spcPct val="90000"/>
                </a:lnSpc>
                <a:spcBef>
                  <a:spcPts val="1000"/>
                </a:spcBef>
                <a:spcAft>
                  <a:spcPct val="0"/>
                </a:spcAft>
                <a:buClr>
                  <a:srgbClr val="D06F00"/>
                </a:buClr>
                <a:buFont typeface="Arial" panose="020B0604020202020204" pitchFamily="34"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ppleSystemUIFont" charset="-12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buClr>
                  <a:schemeClr val="accent1">
                    <a:lumMod val="50000"/>
                  </a:schemeClr>
                </a:buClr>
                <a:buSzPct val="110000"/>
                <a:buFont typeface="Arial" charset="0"/>
                <a:buChar char="•"/>
                <a:defRPr/>
              </a:pPr>
              <a:r>
                <a:rPr lang="en-US" dirty="0">
                  <a:solidFill>
                    <a:schemeClr val="bg2">
                      <a:lumMod val="50000"/>
                    </a:schemeClr>
                  </a:solidFill>
                </a:rPr>
                <a:t>Customer-centric</a:t>
              </a:r>
            </a:p>
            <a:p>
              <a:pPr>
                <a:lnSpc>
                  <a:spcPct val="100000"/>
                </a:lnSpc>
                <a:buClr>
                  <a:schemeClr val="accent1">
                    <a:lumMod val="50000"/>
                  </a:schemeClr>
                </a:buClr>
                <a:buSzPct val="110000"/>
                <a:buFont typeface="Arial" charset="0"/>
                <a:buChar char="•"/>
                <a:defRPr/>
              </a:pPr>
              <a:r>
                <a:rPr lang="en-US" dirty="0">
                  <a:solidFill>
                    <a:schemeClr val="bg2">
                      <a:lumMod val="50000"/>
                    </a:schemeClr>
                  </a:solidFill>
                </a:rPr>
                <a:t>Accurate Billing</a:t>
              </a:r>
            </a:p>
            <a:p>
              <a:pPr>
                <a:lnSpc>
                  <a:spcPct val="100000"/>
                </a:lnSpc>
                <a:buClr>
                  <a:schemeClr val="accent1">
                    <a:lumMod val="50000"/>
                  </a:schemeClr>
                </a:buClr>
                <a:buSzPct val="110000"/>
                <a:buFont typeface="Arial" charset="0"/>
                <a:buChar char="•"/>
                <a:defRPr/>
              </a:pPr>
              <a:r>
                <a:rPr lang="en-US" dirty="0">
                  <a:solidFill>
                    <a:schemeClr val="bg2">
                      <a:lumMod val="50000"/>
                    </a:schemeClr>
                  </a:solidFill>
                </a:rPr>
                <a:t>Innovative Products</a:t>
              </a:r>
            </a:p>
            <a:p>
              <a:pPr>
                <a:lnSpc>
                  <a:spcPct val="100000"/>
                </a:lnSpc>
                <a:buClr>
                  <a:schemeClr val="accent1">
                    <a:lumMod val="50000"/>
                  </a:schemeClr>
                </a:buClr>
                <a:buSzPct val="110000"/>
                <a:buFont typeface="Arial" charset="0"/>
                <a:buChar char="•"/>
                <a:defRPr/>
              </a:pPr>
              <a:r>
                <a:rPr lang="en-US" dirty="0">
                  <a:solidFill>
                    <a:schemeClr val="bg2">
                      <a:lumMod val="50000"/>
                    </a:schemeClr>
                  </a:solidFill>
                </a:rPr>
                <a:t>Efficiency Funds</a:t>
              </a:r>
            </a:p>
            <a:p>
              <a:pPr>
                <a:buClr>
                  <a:schemeClr val="accent1">
                    <a:lumMod val="50000"/>
                  </a:schemeClr>
                </a:buClr>
                <a:buSzPct val="110000"/>
                <a:buFont typeface="Arial" charset="0"/>
                <a:buChar char="•"/>
                <a:defRPr/>
              </a:pPr>
              <a:endParaRPr lang="en-US" dirty="0">
                <a:solidFill>
                  <a:schemeClr val="bg2">
                    <a:lumMod val="50000"/>
                  </a:schemeClr>
                </a:solidFill>
              </a:endParaRPr>
            </a:p>
          </p:txBody>
        </p:sp>
        <p:sp>
          <p:nvSpPr>
            <p:cNvPr id="32" name="Content Placeholder 7">
              <a:extLst>
                <a:ext uri="{FF2B5EF4-FFF2-40B4-BE49-F238E27FC236}">
                  <a16:creationId xmlns:a16="http://schemas.microsoft.com/office/drawing/2014/main" id="{8EF3CD73-F01B-42C3-B2FD-DB8671C87DED}"/>
                </a:ext>
              </a:extLst>
            </p:cNvPr>
            <p:cNvSpPr txBox="1">
              <a:spLocks/>
            </p:cNvSpPr>
            <p:nvPr userDrawn="1"/>
          </p:nvSpPr>
          <p:spPr>
            <a:xfrm>
              <a:off x="2717497" y="3968707"/>
              <a:ext cx="3742679" cy="2047717"/>
            </a:xfrm>
            <a:prstGeom prst="rect">
              <a:avLst/>
            </a:prstGeom>
          </p:spPr>
          <p:txBody>
            <a:bodyPr lIns="0" tIns="0" rIns="0" bIns="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3038" indent="-163513">
                <a:lnSpc>
                  <a:spcPct val="110000"/>
                </a:lnSpc>
                <a:buClr>
                  <a:schemeClr val="accent1">
                    <a:lumMod val="50000"/>
                  </a:schemeClr>
                </a:buClr>
                <a:buSzPct val="110000"/>
                <a:buFont typeface="Arial" charset="0"/>
                <a:buChar char="•"/>
                <a:defRPr/>
              </a:pPr>
              <a:r>
                <a:rPr lang="en-US" sz="1800" dirty="0">
                  <a:solidFill>
                    <a:schemeClr val="bg2">
                      <a:lumMod val="50000"/>
                    </a:schemeClr>
                  </a:solidFill>
                  <a:latin typeface="Myriad Pro" charset="0"/>
                  <a:ea typeface="Myriad Pro" charset="0"/>
                  <a:cs typeface="Myriad Pro" charset="0"/>
                </a:rPr>
                <a:t>Commodity Expertise</a:t>
              </a:r>
            </a:p>
            <a:p>
              <a:pPr marL="173038" indent="-163513">
                <a:lnSpc>
                  <a:spcPct val="110000"/>
                </a:lnSpc>
                <a:buClr>
                  <a:schemeClr val="accent1">
                    <a:lumMod val="50000"/>
                  </a:schemeClr>
                </a:buClr>
                <a:buSzPct val="110000"/>
                <a:buFont typeface="Arial" charset="0"/>
                <a:buChar char="•"/>
                <a:defRPr/>
              </a:pPr>
              <a:r>
                <a:rPr lang="en-US" sz="1800" dirty="0">
                  <a:solidFill>
                    <a:schemeClr val="bg2">
                      <a:lumMod val="50000"/>
                    </a:schemeClr>
                  </a:solidFill>
                  <a:latin typeface="Myriad Pro" charset="0"/>
                  <a:ea typeface="Myriad Pro" charset="0"/>
                  <a:cs typeface="Myriad Pro" charset="0"/>
                </a:rPr>
                <a:t>Extensive Renewable Options</a:t>
              </a:r>
            </a:p>
            <a:p>
              <a:pPr marL="173038" indent="-163513">
                <a:lnSpc>
                  <a:spcPct val="110000"/>
                </a:lnSpc>
                <a:buClr>
                  <a:schemeClr val="accent1">
                    <a:lumMod val="50000"/>
                  </a:schemeClr>
                </a:buClr>
                <a:buSzPct val="110000"/>
                <a:buFont typeface="Arial" charset="0"/>
                <a:buChar char="•"/>
                <a:defRPr/>
              </a:pPr>
              <a:r>
                <a:rPr lang="en-US" sz="1800" dirty="0">
                  <a:solidFill>
                    <a:schemeClr val="bg2">
                      <a:lumMod val="50000"/>
                    </a:schemeClr>
                  </a:solidFill>
                  <a:latin typeface="Myriad Pro" charset="0"/>
                  <a:ea typeface="Myriad Pro" charset="0"/>
                  <a:cs typeface="Myriad Pro" charset="0"/>
                </a:rPr>
                <a:t>Largest Wholesale Commercial Desk</a:t>
              </a:r>
            </a:p>
            <a:p>
              <a:pPr marL="173038" indent="-163513">
                <a:lnSpc>
                  <a:spcPct val="110000"/>
                </a:lnSpc>
                <a:buClr>
                  <a:schemeClr val="accent1">
                    <a:lumMod val="50000"/>
                  </a:schemeClr>
                </a:buClr>
                <a:buSzPct val="110000"/>
                <a:buFont typeface="Arial" charset="0"/>
                <a:buChar char="•"/>
                <a:defRPr/>
              </a:pPr>
              <a:r>
                <a:rPr lang="en-US" sz="1800" dirty="0">
                  <a:solidFill>
                    <a:schemeClr val="bg2">
                      <a:lumMod val="50000"/>
                    </a:schemeClr>
                  </a:solidFill>
                  <a:latin typeface="Myriad Pro" charset="0"/>
                  <a:ea typeface="Myriad Pro" charset="0"/>
                  <a:cs typeface="Myriad Pro" charset="0"/>
                </a:rPr>
                <a:t>Market Insight</a:t>
              </a:r>
            </a:p>
          </p:txBody>
        </p:sp>
        <p:pic>
          <p:nvPicPr>
            <p:cNvPr id="34" name="Picture 33">
              <a:extLst>
                <a:ext uri="{FF2B5EF4-FFF2-40B4-BE49-F238E27FC236}">
                  <a16:creationId xmlns:a16="http://schemas.microsoft.com/office/drawing/2014/main" id="{F165E3EF-441A-438A-9CF5-E486C95641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5689" y="3011071"/>
              <a:ext cx="1544758" cy="687802"/>
            </a:xfrm>
            <a:prstGeom prst="rect">
              <a:avLst/>
            </a:prstGeom>
          </p:spPr>
        </p:pic>
        <p:cxnSp>
          <p:nvCxnSpPr>
            <p:cNvPr id="35" name="Straight Connector 34">
              <a:extLst>
                <a:ext uri="{FF2B5EF4-FFF2-40B4-BE49-F238E27FC236}">
                  <a16:creationId xmlns:a16="http://schemas.microsoft.com/office/drawing/2014/main" id="{DBF29D29-6CAB-4222-AFFD-C1C5FE08AC6B}"/>
                </a:ext>
              </a:extLst>
            </p:cNvPr>
            <p:cNvCxnSpPr/>
            <p:nvPr userDrawn="1"/>
          </p:nvCxnSpPr>
          <p:spPr>
            <a:xfrm flipH="1" flipV="1">
              <a:off x="6956983" y="2590910"/>
              <a:ext cx="2402170" cy="11196"/>
            </a:xfrm>
            <a:prstGeom prst="line">
              <a:avLst/>
            </a:prstGeom>
            <a:ln>
              <a:solidFill>
                <a:srgbClr val="00528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DAB19B69-9C8C-462E-8113-B1F59355BDE5}"/>
                </a:ext>
              </a:extLst>
            </p:cNvPr>
            <p:cNvPicPr preferRelativeResize="0">
              <a:picLocks/>
            </p:cNvPicPr>
            <p:nvPr userDrawn="1"/>
          </p:nvPicPr>
          <p:blipFill rotWithShape="1">
            <a:blip r:embed="rId4" cstate="screen">
              <a:extLst>
                <a:ext uri="{28A0092B-C50C-407E-A947-70E740481C1C}">
                  <a14:useLocalDpi xmlns:a14="http://schemas.microsoft.com/office/drawing/2010/main"/>
                </a:ext>
              </a:extLst>
            </a:blip>
            <a:srcRect b="-189"/>
            <a:stretch/>
          </p:blipFill>
          <p:spPr>
            <a:xfrm>
              <a:off x="9762564" y="2602106"/>
              <a:ext cx="2429436" cy="3275797"/>
            </a:xfrm>
            <a:prstGeom prst="rect">
              <a:avLst/>
            </a:prstGeom>
          </p:spPr>
        </p:pic>
        <p:pic>
          <p:nvPicPr>
            <p:cNvPr id="37" name="Picture 36">
              <a:extLst>
                <a:ext uri="{FF2B5EF4-FFF2-40B4-BE49-F238E27FC236}">
                  <a16:creationId xmlns:a16="http://schemas.microsoft.com/office/drawing/2014/main" id="{DED1CB3A-B4C3-4E00-A4DD-D027FF2FA33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2601413"/>
              <a:ext cx="2436202" cy="3276490"/>
            </a:xfrm>
            <a:prstGeom prst="rect">
              <a:avLst/>
            </a:prstGeom>
          </p:spPr>
        </p:pic>
        <p:pic>
          <p:nvPicPr>
            <p:cNvPr id="48" name="Picture 47">
              <a:extLst>
                <a:ext uri="{FF2B5EF4-FFF2-40B4-BE49-F238E27FC236}">
                  <a16:creationId xmlns:a16="http://schemas.microsoft.com/office/drawing/2014/main" id="{AD3F7F2C-2139-4015-AB18-839F9E668E32}"/>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4873625" y="1754821"/>
              <a:ext cx="2444750" cy="8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49" name="Straight Connector 48">
              <a:extLst>
                <a:ext uri="{FF2B5EF4-FFF2-40B4-BE49-F238E27FC236}">
                  <a16:creationId xmlns:a16="http://schemas.microsoft.com/office/drawing/2014/main" id="{14C7864E-6228-4C8B-960B-AEA36F96DEBE}"/>
                </a:ext>
              </a:extLst>
            </p:cNvPr>
            <p:cNvCxnSpPr/>
            <p:nvPr userDrawn="1"/>
          </p:nvCxnSpPr>
          <p:spPr>
            <a:xfrm flipH="1">
              <a:off x="2717497" y="2601413"/>
              <a:ext cx="2400413" cy="11196"/>
            </a:xfrm>
            <a:prstGeom prst="line">
              <a:avLst/>
            </a:prstGeom>
            <a:ln>
              <a:solidFill>
                <a:srgbClr val="00528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107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1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5" name="Picture Placeholder 14"/>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341292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840">
          <p15:clr>
            <a:srgbClr val="FBAE40"/>
          </p15:clr>
        </p15:guide>
        <p15:guide id="3" pos="3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4" name="Picture Placeholder 8"/>
          <p:cNvSpPr>
            <a:spLocks noGrp="1"/>
          </p:cNvSpPr>
          <p:nvPr>
            <p:ph type="pic" sz="quarter" idx="13" hasCustomPrompt="1"/>
          </p:nvPr>
        </p:nvSpPr>
        <p:spPr>
          <a:xfrm>
            <a:off x="4578350" y="-2888"/>
            <a:ext cx="7607300" cy="6857999"/>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2" name="Title 1"/>
          <p:cNvSpPr>
            <a:spLocks noGrp="1"/>
          </p:cNvSpPr>
          <p:nvPr>
            <p:ph type="title"/>
          </p:nvPr>
        </p:nvSpPr>
        <p:spPr>
          <a:xfrm>
            <a:off x="487680" y="563564"/>
            <a:ext cx="3436620" cy="844550"/>
          </a:xfrm>
          <a:prstGeom prst="rect">
            <a:avLst/>
          </a:prstGeom>
        </p:spPr>
        <p:txBody>
          <a:bodyPr lIns="0" r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3" name="Text Placeholder 12"/>
          <p:cNvSpPr>
            <a:spLocks noGrp="1"/>
          </p:cNvSpPr>
          <p:nvPr>
            <p:ph type="body" sz="quarter" idx="14"/>
          </p:nvPr>
        </p:nvSpPr>
        <p:spPr>
          <a:xfrm>
            <a:off x="487681" y="1976926"/>
            <a:ext cx="3852672" cy="4661423"/>
          </a:xfrm>
          <a:prstGeom prst="rect">
            <a:avLst/>
          </a:prstGeom>
        </p:spPr>
        <p:txBody>
          <a:bodyPr lIns="0" tIns="0" rIns="0" bIns="0"/>
          <a:lstStyle>
            <a:lvl1pPr marL="177800" indent="-169863">
              <a:buClr>
                <a:srgbClr val="D06F00"/>
              </a:buClr>
              <a:tabLst/>
              <a:defRPr sz="1600" b="0" spc="0">
                <a:solidFill>
                  <a:srgbClr val="616265"/>
                </a:solidFill>
                <a:latin typeface="Myriad Pro" charset="0"/>
                <a:ea typeface="Myriad Pro" charset="0"/>
                <a:cs typeface="Myriad Pro" charset="0"/>
              </a:defRPr>
            </a:lvl1pPr>
            <a:lvl2pPr marL="177800" marR="0" indent="0" algn="l" defTabSz="914400" rtl="0" eaLnBrk="0" fontAlgn="base" latinLnBrk="0" hangingPunct="0">
              <a:lnSpc>
                <a:spcPct val="90000"/>
              </a:lnSpc>
              <a:spcBef>
                <a:spcPts val="500"/>
              </a:spcBef>
              <a:spcAft>
                <a:spcPct val="0"/>
              </a:spcAft>
              <a:buClr>
                <a:srgbClr val="616265"/>
              </a:buClr>
              <a:buSzTx/>
              <a:buFont typeface=".AppleSystemUIFont" charset="-120"/>
              <a:buNone/>
              <a:tabLst/>
              <a:defRPr sz="1600" spc="0">
                <a:solidFill>
                  <a:srgbClr val="616265"/>
                </a:solidFill>
                <a:latin typeface="Myriad Pro" charset="0"/>
                <a:ea typeface="Myriad Pro" charset="0"/>
                <a:cs typeface="Myriad Pro" charset="0"/>
              </a:defRPr>
            </a:lvl2pPr>
            <a:lvl3pPr>
              <a:defRPr>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altLang="x-none" dirty="0"/>
          </a:p>
        </p:txBody>
      </p:sp>
      <p:grpSp>
        <p:nvGrpSpPr>
          <p:cNvPr id="3" name="Group 2">
            <a:extLst>
              <a:ext uri="{FF2B5EF4-FFF2-40B4-BE49-F238E27FC236}">
                <a16:creationId xmlns:a16="http://schemas.microsoft.com/office/drawing/2014/main" id="{020D47C7-2CA4-4472-89D0-83E91F8F6B9B}"/>
              </a:ext>
            </a:extLst>
          </p:cNvPr>
          <p:cNvGrpSpPr/>
          <p:nvPr userDrawn="1"/>
        </p:nvGrpSpPr>
        <p:grpSpPr>
          <a:xfrm>
            <a:off x="900771" y="0"/>
            <a:ext cx="2459736" cy="1895364"/>
            <a:chOff x="900771" y="0"/>
            <a:chExt cx="2459736" cy="1895364"/>
          </a:xfrm>
        </p:grpSpPr>
        <p:sp>
          <p:nvSpPr>
            <p:cNvPr id="10" name="Rectangle 9">
              <a:extLst>
                <a:ext uri="{FF2B5EF4-FFF2-40B4-BE49-F238E27FC236}">
                  <a16:creationId xmlns:a16="http://schemas.microsoft.com/office/drawing/2014/main" id="{1FA05DEE-E8C4-4365-83D4-C414B1567947}"/>
                </a:ext>
              </a:extLst>
            </p:cNvPr>
            <p:cNvSpPr/>
            <p:nvPr userDrawn="1"/>
          </p:nvSpPr>
          <p:spPr>
            <a:xfrm>
              <a:off x="900772" y="0"/>
              <a:ext cx="2459735" cy="399004"/>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18E1684-33E8-4691-8732-8DF9276B0181}"/>
                </a:ext>
              </a:extLst>
            </p:cNvPr>
            <p:cNvSpPr/>
            <p:nvPr userDrawn="1"/>
          </p:nvSpPr>
          <p:spPr>
            <a:xfrm>
              <a:off x="900771" y="167148"/>
              <a:ext cx="2459736" cy="1728216"/>
            </a:xfrm>
            <a:prstGeom prst="round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2" name="Picture 11">
              <a:extLst>
                <a:ext uri="{FF2B5EF4-FFF2-40B4-BE49-F238E27FC236}">
                  <a16:creationId xmlns:a16="http://schemas.microsoft.com/office/drawing/2014/main" id="{51437FF7-B58C-47E8-8CE4-6940349B76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1332" y="563563"/>
              <a:ext cx="2018217" cy="1009109"/>
            </a:xfrm>
            <a:prstGeom prst="rect">
              <a:avLst/>
            </a:prstGeom>
          </p:spPr>
        </p:pic>
      </p:grpSp>
    </p:spTree>
    <p:extLst>
      <p:ext uri="{BB962C8B-B14F-4D97-AF65-F5344CB8AC3E}">
        <p14:creationId xmlns:p14="http://schemas.microsoft.com/office/powerpoint/2010/main" val="17326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Text Only)">
    <p:spTree>
      <p:nvGrpSpPr>
        <p:cNvPr id="1" name=""/>
        <p:cNvGrpSpPr/>
        <p:nvPr/>
      </p:nvGrpSpPr>
      <p:grpSpPr>
        <a:xfrm>
          <a:off x="0" y="0"/>
          <a:ext cx="0" cy="0"/>
          <a:chOff x="0" y="0"/>
          <a:chExt cx="0" cy="0"/>
        </a:xfrm>
      </p:grpSpPr>
      <p:sp>
        <p:nvSpPr>
          <p:cNvPr id="9" name="Rectangle 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1" name="Straight Connector 10"/>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8" name="Oval 7">
            <a:extLst>
              <a:ext uri="{FF2B5EF4-FFF2-40B4-BE49-F238E27FC236}">
                <a16:creationId xmlns:a16="http://schemas.microsoft.com/office/drawing/2014/main" id="{523E84CC-5D5C-4464-8AAC-E12B4DC56C77}"/>
              </a:ext>
            </a:extLst>
          </p:cNvPr>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TextBox 19">
            <a:extLst>
              <a:ext uri="{FF2B5EF4-FFF2-40B4-BE49-F238E27FC236}">
                <a16:creationId xmlns:a16="http://schemas.microsoft.com/office/drawing/2014/main" id="{131328E4-E061-4059-8A19-FF4D4BD1820D}"/>
              </a:ext>
            </a:extLst>
          </p:cNvPr>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2" name="Straight Connector 11">
            <a:extLst>
              <a:ext uri="{FF2B5EF4-FFF2-40B4-BE49-F238E27FC236}">
                <a16:creationId xmlns:a16="http://schemas.microsoft.com/office/drawing/2014/main" id="{8FC643D5-C7A0-4292-BC75-2B1FAD2BDAA0}"/>
              </a:ext>
            </a:extLst>
          </p:cNvPr>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B43127-1B25-4C69-97B8-ADC41426897F}"/>
              </a:ext>
            </a:extLst>
          </p:cNvPr>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9AEAEC46-8435-C849-A017-689A6AF317DE}"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spTree>
    <p:extLst>
      <p:ext uri="{BB962C8B-B14F-4D97-AF65-F5344CB8AC3E}">
        <p14:creationId xmlns:p14="http://schemas.microsoft.com/office/powerpoint/2010/main" val="355668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12">
          <p15:clr>
            <a:srgbClr val="FBAE40"/>
          </p15:clr>
        </p15:guide>
        <p15:guide id="4" orient="horz" pos="10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B620BF-33DA-4ED3-9E14-41DB4B552527}"/>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1" name="Straight Connector 10">
            <a:extLst>
              <a:ext uri="{FF2B5EF4-FFF2-40B4-BE49-F238E27FC236}">
                <a16:creationId xmlns:a16="http://schemas.microsoft.com/office/drawing/2014/main" id="{68821EBA-B022-444C-9749-FB7B481536DE}"/>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1B217FA-3A01-411A-8906-13041174EB83}"/>
              </a:ext>
            </a:extLst>
          </p:cNvPr>
          <p:cNvSpPr>
            <a:spLocks noGrp="1"/>
          </p:cNvSpPr>
          <p:nvPr>
            <p:ph type="title" hasCustomPrompt="1"/>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An integrated power company</a:t>
            </a:r>
          </a:p>
        </p:txBody>
      </p:sp>
      <p:sp>
        <p:nvSpPr>
          <p:cNvPr id="13" name="Text Placeholder 18">
            <a:extLst>
              <a:ext uri="{FF2B5EF4-FFF2-40B4-BE49-F238E27FC236}">
                <a16:creationId xmlns:a16="http://schemas.microsoft.com/office/drawing/2014/main" id="{4FE53662-AD76-486C-B672-882F386DDC31}"/>
              </a:ext>
            </a:extLst>
          </p:cNvPr>
          <p:cNvSpPr>
            <a:spLocks noGrp="1"/>
          </p:cNvSpPr>
          <p:nvPr>
            <p:ph type="body" sz="quarter" idx="15" hasCustomPrompt="1"/>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dirty="0"/>
              <a:t>Company overview</a:t>
            </a:r>
          </a:p>
        </p:txBody>
      </p:sp>
      <p:pic>
        <p:nvPicPr>
          <p:cNvPr id="8" name="Picture 7">
            <a:extLst>
              <a:ext uri="{FF2B5EF4-FFF2-40B4-BE49-F238E27FC236}">
                <a16:creationId xmlns:a16="http://schemas.microsoft.com/office/drawing/2014/main" id="{54F09319-0821-4FAF-AD56-3006DDF6FFAF}"/>
              </a:ext>
            </a:extLst>
          </p:cNvPr>
          <p:cNvPicPr>
            <a:picLocks noChangeAspect="1"/>
          </p:cNvPicPr>
          <p:nvPr/>
        </p:nvPicPr>
        <p:blipFill>
          <a:blip r:embed="rId2"/>
          <a:stretch>
            <a:fillRect/>
          </a:stretch>
        </p:blipFill>
        <p:spPr>
          <a:xfrm>
            <a:off x="227002" y="1358567"/>
            <a:ext cx="8193984" cy="5420017"/>
          </a:xfrm>
          <a:prstGeom prst="rect">
            <a:avLst/>
          </a:prstGeom>
        </p:spPr>
      </p:pic>
      <p:pic>
        <p:nvPicPr>
          <p:cNvPr id="9" name="Picture 2" descr="http://connect.vistraenergy.com/wp-content/uploads/2016/08/Vistra-Energy_RGB.jpg">
            <a:extLst>
              <a:ext uri="{FF2B5EF4-FFF2-40B4-BE49-F238E27FC236}">
                <a16:creationId xmlns:a16="http://schemas.microsoft.com/office/drawing/2014/main" id="{A2B993D2-9F73-423A-A674-763452EFB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489" y="2049683"/>
            <a:ext cx="2782756" cy="95408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2B9F159-5ADE-448D-B801-BEB654D9514F}"/>
              </a:ext>
            </a:extLst>
          </p:cNvPr>
          <p:cNvGrpSpPr/>
          <p:nvPr/>
        </p:nvGrpSpPr>
        <p:grpSpPr>
          <a:xfrm>
            <a:off x="8931747" y="3021416"/>
            <a:ext cx="2338240" cy="2871919"/>
            <a:chOff x="8868400" y="3200819"/>
            <a:chExt cx="2338240" cy="2871919"/>
          </a:xfrm>
        </p:grpSpPr>
        <p:pic>
          <p:nvPicPr>
            <p:cNvPr id="16" name="Picture 15">
              <a:extLst>
                <a:ext uri="{FF2B5EF4-FFF2-40B4-BE49-F238E27FC236}">
                  <a16:creationId xmlns:a16="http://schemas.microsoft.com/office/drawing/2014/main" id="{3846C2B2-CFAD-4101-BB85-7D90D6050777}"/>
                </a:ext>
              </a:extLst>
            </p:cNvPr>
            <p:cNvPicPr>
              <a:picLocks noChangeAspect="1"/>
            </p:cNvPicPr>
            <p:nvPr/>
          </p:nvPicPr>
          <p:blipFill>
            <a:blip r:embed="rId4"/>
            <a:stretch>
              <a:fillRect/>
            </a:stretch>
          </p:blipFill>
          <p:spPr>
            <a:xfrm>
              <a:off x="8868400" y="4263655"/>
              <a:ext cx="2246764" cy="1809083"/>
            </a:xfrm>
            <a:prstGeom prst="rect">
              <a:avLst/>
            </a:prstGeom>
          </p:spPr>
        </p:pic>
        <p:pic>
          <p:nvPicPr>
            <p:cNvPr id="17" name="Picture 16">
              <a:extLst>
                <a:ext uri="{FF2B5EF4-FFF2-40B4-BE49-F238E27FC236}">
                  <a16:creationId xmlns:a16="http://schemas.microsoft.com/office/drawing/2014/main" id="{A5EBD599-BC56-4158-8749-C81A1B2E15CD}"/>
                </a:ext>
              </a:extLst>
            </p:cNvPr>
            <p:cNvPicPr>
              <a:picLocks noChangeAspect="1"/>
            </p:cNvPicPr>
            <p:nvPr/>
          </p:nvPicPr>
          <p:blipFill>
            <a:blip r:embed="rId5"/>
            <a:stretch>
              <a:fillRect/>
            </a:stretch>
          </p:blipFill>
          <p:spPr>
            <a:xfrm>
              <a:off x="8868400" y="3200819"/>
              <a:ext cx="2338240" cy="1062836"/>
            </a:xfrm>
            <a:prstGeom prst="rect">
              <a:avLst/>
            </a:prstGeom>
          </p:spPr>
        </p:pic>
      </p:grpSp>
      <p:sp>
        <p:nvSpPr>
          <p:cNvPr id="26" name="Date Placeholder 2">
            <a:extLst>
              <a:ext uri="{FF2B5EF4-FFF2-40B4-BE49-F238E27FC236}">
                <a16:creationId xmlns:a16="http://schemas.microsoft.com/office/drawing/2014/main" id="{C2CC9DD8-D4BD-44D6-ACF2-866B728233BB}"/>
              </a:ext>
            </a:extLst>
          </p:cNvPr>
          <p:cNvSpPr>
            <a:spLocks noGrp="1"/>
          </p:cNvSpPr>
          <p:nvPr>
            <p:ph type="dt" sz="half" idx="10"/>
          </p:nvPr>
        </p:nvSpPr>
        <p:spPr>
          <a:xfrm>
            <a:off x="838200" y="6356350"/>
            <a:ext cx="2743200" cy="365125"/>
          </a:xfrm>
        </p:spPr>
        <p:txBody>
          <a:bodyPr/>
          <a:lstStyle/>
          <a:p>
            <a:pPr>
              <a:defRPr/>
            </a:pPr>
            <a:endParaRPr lang="en-US"/>
          </a:p>
        </p:txBody>
      </p:sp>
      <p:sp>
        <p:nvSpPr>
          <p:cNvPr id="27" name="Footer Placeholder 3">
            <a:extLst>
              <a:ext uri="{FF2B5EF4-FFF2-40B4-BE49-F238E27FC236}">
                <a16:creationId xmlns:a16="http://schemas.microsoft.com/office/drawing/2014/main" id="{C54F0636-EE93-485B-9CCC-B8CCF40C0745}"/>
              </a:ext>
            </a:extLst>
          </p:cNvPr>
          <p:cNvSpPr>
            <a:spLocks noGrp="1"/>
          </p:cNvSpPr>
          <p:nvPr>
            <p:ph type="ftr" sz="quarter" idx="11"/>
          </p:nvPr>
        </p:nvSpPr>
        <p:spPr>
          <a:xfrm>
            <a:off x="4038600" y="6356350"/>
            <a:ext cx="4114800" cy="365125"/>
          </a:xfrm>
        </p:spPr>
        <p:txBody>
          <a:bodyPr/>
          <a:lstStyle/>
          <a:p>
            <a:pPr>
              <a:defRPr/>
            </a:pPr>
            <a:endParaRPr lang="en-US"/>
          </a:p>
        </p:txBody>
      </p:sp>
      <p:sp>
        <p:nvSpPr>
          <p:cNvPr id="28" name="Slide Number Placeholder 4">
            <a:extLst>
              <a:ext uri="{FF2B5EF4-FFF2-40B4-BE49-F238E27FC236}">
                <a16:creationId xmlns:a16="http://schemas.microsoft.com/office/drawing/2014/main" id="{05358965-0B4E-4DCE-A399-AD278704112E}"/>
              </a:ext>
            </a:extLst>
          </p:cNvPr>
          <p:cNvSpPr>
            <a:spLocks noGrp="1"/>
          </p:cNvSpPr>
          <p:nvPr>
            <p:ph type="sldNum" sz="quarter" idx="12"/>
          </p:nvPr>
        </p:nvSpPr>
        <p:spPr>
          <a:xfrm>
            <a:off x="8610600" y="6356350"/>
            <a:ext cx="2743200" cy="365125"/>
          </a:xfrm>
        </p:spPr>
        <p:txBody>
          <a:bodyPr/>
          <a:lstStyle/>
          <a:p>
            <a:pPr>
              <a:defRPr/>
            </a:pPr>
            <a:fld id="{6E4E1779-4692-3041-99B0-06B10FD4A559}" type="slidenum">
              <a:rPr lang="en-US" smtClean="0"/>
              <a:pPr>
                <a:defRPr/>
              </a:pPr>
              <a:t>‹#›</a:t>
            </a:fld>
            <a:endParaRPr lang="en-US"/>
          </a:p>
        </p:txBody>
      </p:sp>
      <p:sp>
        <p:nvSpPr>
          <p:cNvPr id="29" name="Oval 28">
            <a:extLst>
              <a:ext uri="{FF2B5EF4-FFF2-40B4-BE49-F238E27FC236}">
                <a16:creationId xmlns:a16="http://schemas.microsoft.com/office/drawing/2014/main" id="{7CC8C1D7-77B7-449E-8489-D44CD70A9683}"/>
              </a:ext>
            </a:extLst>
          </p:cNvPr>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D06F19"/>
              </a:solidFill>
            </a:endParaRPr>
          </a:p>
        </p:txBody>
      </p:sp>
      <p:sp>
        <p:nvSpPr>
          <p:cNvPr id="30" name="TextBox 19">
            <a:extLst>
              <a:ext uri="{FF2B5EF4-FFF2-40B4-BE49-F238E27FC236}">
                <a16:creationId xmlns:a16="http://schemas.microsoft.com/office/drawing/2014/main" id="{EA358BCA-31AE-4C17-A3E2-D654838ACECF}"/>
              </a:ext>
            </a:extLst>
          </p:cNvPr>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a:solidFill>
                  <a:srgbClr val="616265"/>
                </a:solidFill>
                <a:latin typeface="Myriad Pro" charset="0"/>
                <a:ea typeface="Myriad Pro" charset="0"/>
                <a:cs typeface="Myriad Pro" charset="0"/>
              </a:rPr>
              <a:t>TXU Energy</a:t>
            </a:r>
          </a:p>
        </p:txBody>
      </p:sp>
      <p:cxnSp>
        <p:nvCxnSpPr>
          <p:cNvPr id="31" name="Straight Connector 30">
            <a:extLst>
              <a:ext uri="{FF2B5EF4-FFF2-40B4-BE49-F238E27FC236}">
                <a16:creationId xmlns:a16="http://schemas.microsoft.com/office/drawing/2014/main" id="{9A856E78-3998-4FEC-95EE-23F67565E175}"/>
              </a:ext>
            </a:extLst>
          </p:cNvPr>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C3C590E-6DC2-4995-B115-194FC9D70C90}"/>
              </a:ext>
            </a:extLst>
          </p:cNvPr>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a:solidFill>
                <a:schemeClr val="bg1"/>
              </a:solidFill>
              <a:latin typeface="Myriad Pro" charset="0"/>
              <a:ea typeface="Myriad Pro" charset="0"/>
              <a:cs typeface="Myriad Pro" charset="0"/>
            </a:endParaRPr>
          </a:p>
        </p:txBody>
      </p:sp>
      <p:sp>
        <p:nvSpPr>
          <p:cNvPr id="33" name="TextBox 6">
            <a:extLst>
              <a:ext uri="{FF2B5EF4-FFF2-40B4-BE49-F238E27FC236}">
                <a16:creationId xmlns:a16="http://schemas.microsoft.com/office/drawing/2014/main" id="{853DB254-FF97-4857-8418-A20F55D15C89}"/>
              </a:ext>
            </a:extLst>
          </p:cNvPr>
          <p:cNvSpPr txBox="1">
            <a:spLocks noChangeArrowheads="1"/>
          </p:cNvSpPr>
          <p:nvPr userDrawn="1"/>
        </p:nvSpPr>
        <p:spPr bwMode="auto">
          <a:xfrm>
            <a:off x="10075120" y="6569248"/>
            <a:ext cx="8111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x-none" sz="1100" dirty="0">
                <a:solidFill>
                  <a:srgbClr val="616265"/>
                </a:solidFill>
                <a:latin typeface="Myriad Pro" charset="0"/>
                <a:ea typeface="Myriad Pro" charset="0"/>
                <a:cs typeface="Myriad Pro" charset="0"/>
              </a:rPr>
              <a:t>REV 0062218</a:t>
            </a:r>
          </a:p>
        </p:txBody>
      </p:sp>
    </p:spTree>
    <p:extLst>
      <p:ext uri="{BB962C8B-B14F-4D97-AF65-F5344CB8AC3E}">
        <p14:creationId xmlns:p14="http://schemas.microsoft.com/office/powerpoint/2010/main" val="3081026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86E622-6E91-44E4-A65F-D407DB729F06}"/>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D526AEA9-870A-4F48-B439-E20833EAD72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C5CEC24-4611-4B24-BCD6-3612DE00C4BF}"/>
              </a:ext>
            </a:extLst>
          </p:cNvPr>
          <p:cNvSpPr>
            <a:spLocks noGrp="1"/>
          </p:cNvSpPr>
          <p:nvPr>
            <p:ph type="sldNum" sz="quarter" idx="12"/>
          </p:nvPr>
        </p:nvSpPr>
        <p:spPr/>
        <p:txBody>
          <a:bodyPr/>
          <a:lstStyle/>
          <a:p>
            <a:pPr>
              <a:defRPr/>
            </a:pPr>
            <a:fld id="{6E4E1779-4692-3041-99B0-06B10FD4A559}" type="slidenum">
              <a:rPr lang="en-US" smtClean="0"/>
              <a:pPr>
                <a:defRPr/>
              </a:pPr>
              <a:t>‹#›</a:t>
            </a:fld>
            <a:endParaRPr lang="en-US"/>
          </a:p>
        </p:txBody>
      </p:sp>
      <p:sp>
        <p:nvSpPr>
          <p:cNvPr id="6" name="Oval 5">
            <a:extLst>
              <a:ext uri="{FF2B5EF4-FFF2-40B4-BE49-F238E27FC236}">
                <a16:creationId xmlns:a16="http://schemas.microsoft.com/office/drawing/2014/main" id="{5642772A-B22C-4639-97AB-BD4D9935EAB9}"/>
              </a:ext>
            </a:extLst>
          </p:cNvPr>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D06F19"/>
              </a:solidFill>
            </a:endParaRPr>
          </a:p>
        </p:txBody>
      </p:sp>
      <p:sp>
        <p:nvSpPr>
          <p:cNvPr id="7" name="TextBox 19">
            <a:extLst>
              <a:ext uri="{FF2B5EF4-FFF2-40B4-BE49-F238E27FC236}">
                <a16:creationId xmlns:a16="http://schemas.microsoft.com/office/drawing/2014/main" id="{FD49A38F-9A60-49B4-A2CE-D5CB4DDFA79B}"/>
              </a:ext>
            </a:extLst>
          </p:cNvPr>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a:solidFill>
                  <a:srgbClr val="616265"/>
                </a:solidFill>
                <a:latin typeface="Myriad Pro" charset="0"/>
                <a:ea typeface="Myriad Pro" charset="0"/>
                <a:cs typeface="Myriad Pro" charset="0"/>
              </a:rPr>
              <a:t>TXU Energy</a:t>
            </a:r>
          </a:p>
        </p:txBody>
      </p:sp>
      <p:cxnSp>
        <p:nvCxnSpPr>
          <p:cNvPr id="8" name="Straight Connector 7">
            <a:extLst>
              <a:ext uri="{FF2B5EF4-FFF2-40B4-BE49-F238E27FC236}">
                <a16:creationId xmlns:a16="http://schemas.microsoft.com/office/drawing/2014/main" id="{142B7917-D96E-4F23-BDD5-5C7BBE271351}"/>
              </a:ext>
            </a:extLst>
          </p:cNvPr>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E1FED4B-BB95-4808-9D94-6591D76B9CEB}"/>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a:extLst>
              <a:ext uri="{FF2B5EF4-FFF2-40B4-BE49-F238E27FC236}">
                <a16:creationId xmlns:a16="http://schemas.microsoft.com/office/drawing/2014/main" id="{76CBD6D9-7381-424C-8621-83E7EFB9266F}"/>
              </a:ext>
            </a:extLst>
          </p:cNvPr>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a:solidFill>
                <a:schemeClr val="bg1"/>
              </a:solidFill>
              <a:latin typeface="Myriad Pro" charset="0"/>
              <a:ea typeface="Myriad Pro" charset="0"/>
              <a:cs typeface="Myriad Pro" charset="0"/>
            </a:endParaRPr>
          </a:p>
        </p:txBody>
      </p:sp>
      <p:cxnSp>
        <p:nvCxnSpPr>
          <p:cNvPr id="11" name="Straight Connector 10">
            <a:extLst>
              <a:ext uri="{FF2B5EF4-FFF2-40B4-BE49-F238E27FC236}">
                <a16:creationId xmlns:a16="http://schemas.microsoft.com/office/drawing/2014/main" id="{2FCFC165-A6A4-4ADC-8010-5D4420F2FEA8}"/>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3" name="Picture Placeholder 14">
            <a:extLst>
              <a:ext uri="{FF2B5EF4-FFF2-40B4-BE49-F238E27FC236}">
                <a16:creationId xmlns:a16="http://schemas.microsoft.com/office/drawing/2014/main" id="{C19EBC77-ECB8-4E91-B67B-12275BCDB481}"/>
              </a:ext>
            </a:extLst>
          </p:cNvPr>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4" name="Text Placeholder 18">
            <a:extLst>
              <a:ext uri="{FF2B5EF4-FFF2-40B4-BE49-F238E27FC236}">
                <a16:creationId xmlns:a16="http://schemas.microsoft.com/office/drawing/2014/main" id="{91B6B6E5-38B4-45D1-8D93-9E08021708CE}"/>
              </a:ext>
            </a:extLst>
          </p:cNvPr>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8" name="Rectangle 17">
            <a:extLst>
              <a:ext uri="{FF2B5EF4-FFF2-40B4-BE49-F238E27FC236}">
                <a16:creationId xmlns:a16="http://schemas.microsoft.com/office/drawing/2014/main" id="{1350B5FD-5498-464F-8D4B-A72DB28B56B2}"/>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9" name="Straight Connector 18">
            <a:extLst>
              <a:ext uri="{FF2B5EF4-FFF2-40B4-BE49-F238E27FC236}">
                <a16:creationId xmlns:a16="http://schemas.microsoft.com/office/drawing/2014/main" id="{51A13DE3-1B9C-4C40-B526-F74B18AF093B}"/>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1" name="Text Placeholder 18">
            <a:extLst>
              <a:ext uri="{FF2B5EF4-FFF2-40B4-BE49-F238E27FC236}">
                <a16:creationId xmlns:a16="http://schemas.microsoft.com/office/drawing/2014/main" id="{B86D2A2F-DCCE-4FF3-9534-67A19E68A7E6}"/>
              </a:ext>
            </a:extLst>
          </p:cNvPr>
          <p:cNvSpPr>
            <a:spLocks noGrp="1"/>
          </p:cNvSpPr>
          <p:nvPr>
            <p:ph type="body" sz="quarter" idx="18" hasCustomPrompt="1"/>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dirty="0"/>
              <a:t>Company overview</a:t>
            </a:r>
          </a:p>
        </p:txBody>
      </p:sp>
      <p:pic>
        <p:nvPicPr>
          <p:cNvPr id="22" name="Picture 21">
            <a:extLst>
              <a:ext uri="{FF2B5EF4-FFF2-40B4-BE49-F238E27FC236}">
                <a16:creationId xmlns:a16="http://schemas.microsoft.com/office/drawing/2014/main" id="{18B5283A-81E5-4CE4-90C1-FC00F82858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255416" y="2092719"/>
            <a:ext cx="2518215" cy="1304697"/>
          </a:xfrm>
          <a:prstGeom prst="rect">
            <a:avLst/>
          </a:prstGeom>
        </p:spPr>
      </p:pic>
      <p:pic>
        <p:nvPicPr>
          <p:cNvPr id="23" name="Picture 22">
            <a:extLst>
              <a:ext uri="{FF2B5EF4-FFF2-40B4-BE49-F238E27FC236}">
                <a16:creationId xmlns:a16="http://schemas.microsoft.com/office/drawing/2014/main" id="{86185278-6573-4582-97CC-EEFEBFDDFF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83144" y="2232849"/>
            <a:ext cx="3722996" cy="1010720"/>
          </a:xfrm>
          <a:prstGeom prst="rect">
            <a:avLst/>
          </a:prstGeom>
        </p:spPr>
      </p:pic>
      <p:cxnSp>
        <p:nvCxnSpPr>
          <p:cNvPr id="24" name="Straight Connector 23">
            <a:extLst>
              <a:ext uri="{FF2B5EF4-FFF2-40B4-BE49-F238E27FC236}">
                <a16:creationId xmlns:a16="http://schemas.microsoft.com/office/drawing/2014/main" id="{0066CCEB-C824-42DD-8C16-20384299DF5F}"/>
              </a:ext>
            </a:extLst>
          </p:cNvPr>
          <p:cNvCxnSpPr/>
          <p:nvPr userDrawn="1"/>
        </p:nvCxnSpPr>
        <p:spPr>
          <a:xfrm>
            <a:off x="7606685" y="3917223"/>
            <a:ext cx="3912905"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AA230A-98FD-4D41-8D79-EBD28AB8BFF2}"/>
              </a:ext>
            </a:extLst>
          </p:cNvPr>
          <p:cNvCxnSpPr>
            <a:cxnSpLocks/>
          </p:cNvCxnSpPr>
          <p:nvPr userDrawn="1"/>
        </p:nvCxnSpPr>
        <p:spPr>
          <a:xfrm flipV="1">
            <a:off x="7389918" y="2393721"/>
            <a:ext cx="0" cy="365760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859AC8C7-0C4B-4D12-B6FE-AA9402D03067}"/>
              </a:ext>
            </a:extLst>
          </p:cNvPr>
          <p:cNvPicPr>
            <a:picLocks noChangeAspect="1"/>
          </p:cNvPicPr>
          <p:nvPr userDrawn="1"/>
        </p:nvPicPr>
        <p:blipFill>
          <a:blip r:embed="rId4"/>
          <a:stretch>
            <a:fillRect/>
          </a:stretch>
        </p:blipFill>
        <p:spPr>
          <a:xfrm>
            <a:off x="8902044" y="3978679"/>
            <a:ext cx="2636550" cy="1871601"/>
          </a:xfrm>
          <a:prstGeom prst="rect">
            <a:avLst/>
          </a:prstGeom>
        </p:spPr>
      </p:pic>
      <p:pic>
        <p:nvPicPr>
          <p:cNvPr id="29" name="Picture 28">
            <a:extLst>
              <a:ext uri="{FF2B5EF4-FFF2-40B4-BE49-F238E27FC236}">
                <a16:creationId xmlns:a16="http://schemas.microsoft.com/office/drawing/2014/main" id="{ED27B029-F7B6-471A-BF06-DC95AF4ACC2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3650641" y="3809872"/>
            <a:ext cx="3611605" cy="914770"/>
          </a:xfrm>
          <a:prstGeom prst="rect">
            <a:avLst/>
          </a:prstGeom>
        </p:spPr>
      </p:pic>
      <p:sp>
        <p:nvSpPr>
          <p:cNvPr id="30" name="Content Placeholder 2">
            <a:extLst>
              <a:ext uri="{FF2B5EF4-FFF2-40B4-BE49-F238E27FC236}">
                <a16:creationId xmlns:a16="http://schemas.microsoft.com/office/drawing/2014/main" id="{2AA76139-47C5-4CF5-B34D-D5485012E3F8}"/>
              </a:ext>
            </a:extLst>
          </p:cNvPr>
          <p:cNvSpPr txBox="1">
            <a:spLocks/>
          </p:cNvSpPr>
          <p:nvPr userDrawn="1"/>
        </p:nvSpPr>
        <p:spPr>
          <a:xfrm>
            <a:off x="8656609" y="2302137"/>
            <a:ext cx="2444139" cy="684400"/>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nSpc>
                <a:spcPts val="2200"/>
              </a:lnSpc>
              <a:spcBef>
                <a:spcPts val="0"/>
              </a:spcBef>
              <a:buNone/>
            </a:pPr>
            <a:r>
              <a:rPr lang="en-US" sz="2200" b="1" i="0" kern="1200" dirty="0">
                <a:solidFill>
                  <a:srgbClr val="007596"/>
                </a:solidFill>
                <a:effectLst/>
                <a:latin typeface="Myriad Pro" charset="0"/>
                <a:ea typeface="Myriad Pro" charset="0"/>
                <a:cs typeface="Myriad Pro" charset="0"/>
              </a:rPr>
              <a:t>2.9 million</a:t>
            </a:r>
          </a:p>
          <a:p>
            <a:pPr marL="9525" indent="0">
              <a:lnSpc>
                <a:spcPts val="2200"/>
              </a:lnSpc>
              <a:spcBef>
                <a:spcPts val="0"/>
              </a:spcBef>
              <a:buNone/>
            </a:pPr>
            <a:r>
              <a:rPr lang="en-US" sz="2200" b="0" i="0" kern="1200" dirty="0">
                <a:solidFill>
                  <a:srgbClr val="007596"/>
                </a:solidFill>
                <a:effectLst/>
                <a:latin typeface="Myriad Pro" charset="0"/>
                <a:ea typeface="Myriad Pro" charset="0"/>
                <a:cs typeface="Myriad Pro" charset="0"/>
              </a:rPr>
              <a:t>retail customers</a:t>
            </a:r>
          </a:p>
        </p:txBody>
      </p:sp>
      <p:pic>
        <p:nvPicPr>
          <p:cNvPr id="31" name="Picture 30">
            <a:extLst>
              <a:ext uri="{FF2B5EF4-FFF2-40B4-BE49-F238E27FC236}">
                <a16:creationId xmlns:a16="http://schemas.microsoft.com/office/drawing/2014/main" id="{DA8611D1-4CAE-4BB2-AFA0-500FFE4B8F1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7514679" y="2141808"/>
            <a:ext cx="992719" cy="1622543"/>
          </a:xfrm>
          <a:prstGeom prst="rect">
            <a:avLst/>
          </a:prstGeom>
        </p:spPr>
      </p:pic>
      <p:sp>
        <p:nvSpPr>
          <p:cNvPr id="32" name="Content Placeholder 2">
            <a:extLst>
              <a:ext uri="{FF2B5EF4-FFF2-40B4-BE49-F238E27FC236}">
                <a16:creationId xmlns:a16="http://schemas.microsoft.com/office/drawing/2014/main" id="{6E5D944D-91EF-4DEA-B1B4-0C5336B893BD}"/>
              </a:ext>
            </a:extLst>
          </p:cNvPr>
          <p:cNvSpPr txBox="1">
            <a:spLocks/>
          </p:cNvSpPr>
          <p:nvPr userDrawn="1"/>
        </p:nvSpPr>
        <p:spPr>
          <a:xfrm>
            <a:off x="8656608" y="2923622"/>
            <a:ext cx="2881986" cy="684400"/>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nSpc>
                <a:spcPct val="100000"/>
              </a:lnSpc>
              <a:spcBef>
                <a:spcPts val="0"/>
              </a:spcBef>
              <a:buNone/>
            </a:pPr>
            <a:r>
              <a:rPr lang="en-US" sz="1400" b="1" i="0" kern="1200" dirty="0">
                <a:solidFill>
                  <a:schemeClr val="bg2">
                    <a:lumMod val="25000"/>
                  </a:schemeClr>
                </a:solidFill>
                <a:effectLst/>
                <a:latin typeface="Myriad Pro" charset="0"/>
                <a:ea typeface="Myriad Pro" charset="0"/>
                <a:cs typeface="Myriad Pro" charset="0"/>
              </a:rPr>
              <a:t>across Texas, Illinois, Ohio, Massachusetts, and Pennsylvania</a:t>
            </a:r>
          </a:p>
        </p:txBody>
      </p:sp>
      <p:sp>
        <p:nvSpPr>
          <p:cNvPr id="33" name="Content Placeholder 2">
            <a:extLst>
              <a:ext uri="{FF2B5EF4-FFF2-40B4-BE49-F238E27FC236}">
                <a16:creationId xmlns:a16="http://schemas.microsoft.com/office/drawing/2014/main" id="{ED512DC4-2BCF-4D17-B0DF-8280D26544B4}"/>
              </a:ext>
            </a:extLst>
          </p:cNvPr>
          <p:cNvSpPr txBox="1">
            <a:spLocks/>
          </p:cNvSpPr>
          <p:nvPr userDrawn="1"/>
        </p:nvSpPr>
        <p:spPr>
          <a:xfrm>
            <a:off x="7657430" y="4012911"/>
            <a:ext cx="2444139" cy="684400"/>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nSpc>
                <a:spcPct val="100000"/>
              </a:lnSpc>
              <a:spcBef>
                <a:spcPts val="0"/>
              </a:spcBef>
              <a:buNone/>
            </a:pPr>
            <a:r>
              <a:rPr lang="en-US" sz="1400" b="1" i="0" kern="1200" dirty="0">
                <a:solidFill>
                  <a:schemeClr val="bg2">
                    <a:lumMod val="25000"/>
                  </a:schemeClr>
                </a:solidFill>
                <a:effectLst/>
                <a:latin typeface="Myriad Pro" charset="0"/>
                <a:ea typeface="Myriad Pro" charset="0"/>
                <a:cs typeface="Myriad Pro" charset="0"/>
              </a:rPr>
              <a:t>Approximately 41,000 MW generation capacity</a:t>
            </a:r>
          </a:p>
        </p:txBody>
      </p:sp>
      <p:sp>
        <p:nvSpPr>
          <p:cNvPr id="34" name="Content Placeholder 2">
            <a:extLst>
              <a:ext uri="{FF2B5EF4-FFF2-40B4-BE49-F238E27FC236}">
                <a16:creationId xmlns:a16="http://schemas.microsoft.com/office/drawing/2014/main" id="{A21D177F-2A60-4733-B682-50EF8B7AF0B4}"/>
              </a:ext>
            </a:extLst>
          </p:cNvPr>
          <p:cNvSpPr txBox="1">
            <a:spLocks/>
          </p:cNvSpPr>
          <p:nvPr userDrawn="1"/>
        </p:nvSpPr>
        <p:spPr>
          <a:xfrm>
            <a:off x="7657429" y="4478442"/>
            <a:ext cx="2444139" cy="684400"/>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200"/>
              </a:lnSpc>
              <a:spcBef>
                <a:spcPts val="0"/>
              </a:spcBef>
              <a:buNone/>
            </a:pPr>
            <a:r>
              <a:rPr lang="en-US" sz="2200" b="0" i="0" kern="1200" dirty="0">
                <a:solidFill>
                  <a:srgbClr val="007596"/>
                </a:solidFill>
                <a:effectLst/>
                <a:latin typeface="Myriad Pro" charset="0"/>
                <a:ea typeface="Myriad Pro" charset="0"/>
                <a:cs typeface="Myriad Pro" charset="0"/>
              </a:rPr>
              <a:t>enough to</a:t>
            </a:r>
          </a:p>
          <a:p>
            <a:pPr marL="0" indent="0">
              <a:lnSpc>
                <a:spcPts val="2200"/>
              </a:lnSpc>
              <a:spcBef>
                <a:spcPts val="0"/>
              </a:spcBef>
              <a:buNone/>
            </a:pPr>
            <a:r>
              <a:rPr lang="en-US" sz="2200" b="0" i="0" kern="1200" dirty="0">
                <a:solidFill>
                  <a:srgbClr val="007596"/>
                </a:solidFill>
                <a:effectLst/>
                <a:latin typeface="Myriad Pro" charset="0"/>
                <a:ea typeface="Myriad Pro" charset="0"/>
                <a:cs typeface="Myriad Pro" charset="0"/>
              </a:rPr>
              <a:t>power</a:t>
            </a:r>
          </a:p>
          <a:p>
            <a:pPr marL="0" indent="0">
              <a:lnSpc>
                <a:spcPts val="2200"/>
              </a:lnSpc>
              <a:spcBef>
                <a:spcPts val="0"/>
              </a:spcBef>
              <a:buNone/>
            </a:pPr>
            <a:r>
              <a:rPr lang="en-US" sz="2200" b="1" i="0" kern="1200" dirty="0">
                <a:solidFill>
                  <a:srgbClr val="007596"/>
                </a:solidFill>
                <a:effectLst/>
                <a:latin typeface="Myriad Pro" charset="0"/>
                <a:ea typeface="Myriad Pro" charset="0"/>
                <a:cs typeface="Myriad Pro" charset="0"/>
              </a:rPr>
              <a:t>20 million</a:t>
            </a:r>
          </a:p>
          <a:p>
            <a:pPr marL="0" indent="0">
              <a:lnSpc>
                <a:spcPts val="2200"/>
              </a:lnSpc>
              <a:spcBef>
                <a:spcPts val="0"/>
              </a:spcBef>
              <a:buNone/>
            </a:pPr>
            <a:r>
              <a:rPr lang="en-US" sz="2200" b="0" i="0" kern="1200" dirty="0">
                <a:solidFill>
                  <a:srgbClr val="007596"/>
                </a:solidFill>
                <a:effectLst/>
                <a:latin typeface="Myriad Pro" charset="0"/>
                <a:ea typeface="Myriad Pro" charset="0"/>
                <a:cs typeface="Myriad Pro" charset="0"/>
              </a:rPr>
              <a:t>homes</a:t>
            </a:r>
          </a:p>
        </p:txBody>
      </p:sp>
      <p:sp>
        <p:nvSpPr>
          <p:cNvPr id="35" name="Content Placeholder 2">
            <a:extLst>
              <a:ext uri="{FF2B5EF4-FFF2-40B4-BE49-F238E27FC236}">
                <a16:creationId xmlns:a16="http://schemas.microsoft.com/office/drawing/2014/main" id="{FF628661-3793-455B-8114-CD7F56BB9B0F}"/>
              </a:ext>
            </a:extLst>
          </p:cNvPr>
          <p:cNvSpPr txBox="1">
            <a:spLocks/>
          </p:cNvSpPr>
          <p:nvPr userDrawn="1"/>
        </p:nvSpPr>
        <p:spPr>
          <a:xfrm>
            <a:off x="2083590" y="5731653"/>
            <a:ext cx="3706633" cy="363620"/>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0" algn="ctr">
              <a:lnSpc>
                <a:spcPts val="2200"/>
              </a:lnSpc>
              <a:spcBef>
                <a:spcPts val="0"/>
              </a:spcBef>
              <a:buNone/>
            </a:pPr>
            <a:r>
              <a:rPr lang="en-US" sz="1400" b="1" i="0" kern="1200" dirty="0">
                <a:solidFill>
                  <a:schemeClr val="bg2">
                    <a:lumMod val="25000"/>
                  </a:schemeClr>
                </a:solidFill>
                <a:effectLst/>
                <a:latin typeface="Myriad Pro" charset="0"/>
                <a:ea typeface="Myriad Pro" charset="0"/>
                <a:cs typeface="Myriad Pro" charset="0"/>
              </a:rPr>
              <a:t>Vistra Energy’s retail brands</a:t>
            </a:r>
          </a:p>
        </p:txBody>
      </p:sp>
      <p:sp>
        <p:nvSpPr>
          <p:cNvPr id="36" name="Title 1">
            <a:extLst>
              <a:ext uri="{FF2B5EF4-FFF2-40B4-BE49-F238E27FC236}">
                <a16:creationId xmlns:a16="http://schemas.microsoft.com/office/drawing/2014/main" id="{DAFB1FED-8D00-43A1-8E93-D6353EBA6C8F}"/>
              </a:ext>
            </a:extLst>
          </p:cNvPr>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pic>
        <p:nvPicPr>
          <p:cNvPr id="12" name="Picture 11" descr="A close up of a logo&#10;&#10;Description automatically generated">
            <a:extLst>
              <a:ext uri="{FF2B5EF4-FFF2-40B4-BE49-F238E27FC236}">
                <a16:creationId xmlns:a16="http://schemas.microsoft.com/office/drawing/2014/main" id="{C3E8B0FD-552D-4F02-A590-A0BB261C0DCC}"/>
              </a:ext>
            </a:extLst>
          </p:cNvPr>
          <p:cNvPicPr>
            <a:picLocks noChangeAspect="1"/>
          </p:cNvPicPr>
          <p:nvPr userDrawn="1"/>
        </p:nvPicPr>
        <p:blipFill>
          <a:blip r:embed="rId7"/>
          <a:stretch>
            <a:fillRect/>
          </a:stretch>
        </p:blipFill>
        <p:spPr>
          <a:xfrm>
            <a:off x="801256" y="3790448"/>
            <a:ext cx="2575866" cy="895632"/>
          </a:xfrm>
          <a:prstGeom prst="rect">
            <a:avLst/>
          </a:prstGeom>
        </p:spPr>
      </p:pic>
    </p:spTree>
    <p:extLst>
      <p:ext uri="{BB962C8B-B14F-4D97-AF65-F5344CB8AC3E}">
        <p14:creationId xmlns:p14="http://schemas.microsoft.com/office/powerpoint/2010/main" val="145389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180029" y="1635318"/>
            <a:ext cx="4619710" cy="2822382"/>
          </a:xfrm>
          <a:prstGeom prst="rect">
            <a:avLst/>
          </a:prstGeom>
          <a:noFill/>
        </p:spPr>
        <p:txBody>
          <a:bodyPr anchor="ctr" anchorCtr="0">
            <a:noAutofit/>
          </a:bodyPr>
          <a:lstStyle>
            <a:lvl1pPr marL="0" indent="0" algn="ctr">
              <a:buNone/>
              <a:defRPr sz="1400" baseline="0">
                <a:solidFill>
                  <a:srgbClr val="616265"/>
                </a:solidFill>
                <a:latin typeface="Myriad Pro" charset="0"/>
                <a:ea typeface="Myriad Pro" charset="0"/>
                <a:cs typeface="Myriad Pro" charset="0"/>
              </a:defRPr>
            </a:lvl1pPr>
          </a:lstStyle>
          <a:p>
            <a:r>
              <a:rPr lang="en-US" dirty="0"/>
              <a:t>DRAG &amp; DROP LOGO IN PLACE</a:t>
            </a:r>
            <a:br>
              <a:rPr lang="en-US" dirty="0"/>
            </a:br>
            <a:r>
              <a:rPr lang="en-US" dirty="0"/>
              <a:t>MUST BE SIZED TO FIT</a:t>
            </a:r>
          </a:p>
        </p:txBody>
      </p:sp>
      <p:pic>
        <p:nvPicPr>
          <p:cNvPr id="10" name="Picture 9">
            <a:extLst>
              <a:ext uri="{FF2B5EF4-FFF2-40B4-BE49-F238E27FC236}">
                <a16:creationId xmlns:a16="http://schemas.microsoft.com/office/drawing/2014/main" id="{39B4396B-E4E4-424E-A07A-E418A65BE9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2358" y="5169970"/>
            <a:ext cx="2187382" cy="971057"/>
          </a:xfrm>
          <a:prstGeom prst="rect">
            <a:avLst/>
          </a:prstGeom>
        </p:spPr>
      </p:pic>
    </p:spTree>
    <p:extLst>
      <p:ext uri="{BB962C8B-B14F-4D97-AF65-F5344CB8AC3E}">
        <p14:creationId xmlns:p14="http://schemas.microsoft.com/office/powerpoint/2010/main" val="25500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4" name="Picture Placeholder 8"/>
          <p:cNvSpPr>
            <a:spLocks noGrp="1"/>
          </p:cNvSpPr>
          <p:nvPr>
            <p:ph type="pic" sz="quarter" idx="13" hasCustomPrompt="1"/>
          </p:nvPr>
        </p:nvSpPr>
        <p:spPr>
          <a:xfrm>
            <a:off x="4578350" y="-2888"/>
            <a:ext cx="7607300" cy="6857999"/>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2" name="Title 1"/>
          <p:cNvSpPr>
            <a:spLocks noGrp="1"/>
          </p:cNvSpPr>
          <p:nvPr>
            <p:ph type="title"/>
          </p:nvPr>
        </p:nvSpPr>
        <p:spPr>
          <a:xfrm>
            <a:off x="487680" y="563564"/>
            <a:ext cx="3436620" cy="844550"/>
          </a:xfrm>
          <a:prstGeom prst="rect">
            <a:avLst/>
          </a:prstGeom>
        </p:spPr>
        <p:txBody>
          <a:bodyPr lIns="0" r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3" name="Text Placeholder 12"/>
          <p:cNvSpPr>
            <a:spLocks noGrp="1"/>
          </p:cNvSpPr>
          <p:nvPr>
            <p:ph type="body" sz="quarter" idx="14"/>
          </p:nvPr>
        </p:nvSpPr>
        <p:spPr>
          <a:xfrm>
            <a:off x="487681" y="1976926"/>
            <a:ext cx="3852672" cy="4661423"/>
          </a:xfrm>
          <a:prstGeom prst="rect">
            <a:avLst/>
          </a:prstGeom>
        </p:spPr>
        <p:txBody>
          <a:bodyPr lIns="0" tIns="0" rIns="0" bIns="0"/>
          <a:lstStyle>
            <a:lvl1pPr marL="177800" indent="-169863">
              <a:buClr>
                <a:srgbClr val="D06F00"/>
              </a:buClr>
              <a:tabLst/>
              <a:defRPr sz="1600" b="0" spc="0">
                <a:solidFill>
                  <a:srgbClr val="616265"/>
                </a:solidFill>
                <a:latin typeface="Myriad Pro" charset="0"/>
                <a:ea typeface="Myriad Pro" charset="0"/>
                <a:cs typeface="Myriad Pro" charset="0"/>
              </a:defRPr>
            </a:lvl1pPr>
            <a:lvl2pPr marL="177800" marR="0" indent="0" algn="l" defTabSz="914400" rtl="0" eaLnBrk="0" fontAlgn="base" latinLnBrk="0" hangingPunct="0">
              <a:lnSpc>
                <a:spcPct val="90000"/>
              </a:lnSpc>
              <a:spcBef>
                <a:spcPts val="500"/>
              </a:spcBef>
              <a:spcAft>
                <a:spcPct val="0"/>
              </a:spcAft>
              <a:buClr>
                <a:srgbClr val="616265"/>
              </a:buClr>
              <a:buSzTx/>
              <a:buFont typeface=".AppleSystemUIFont" charset="-120"/>
              <a:buNone/>
              <a:tabLst/>
              <a:defRPr sz="1600" spc="0">
                <a:solidFill>
                  <a:srgbClr val="616265"/>
                </a:solidFill>
                <a:latin typeface="Myriad Pro" charset="0"/>
                <a:ea typeface="Myriad Pro" charset="0"/>
                <a:cs typeface="Myriad Pro" charset="0"/>
              </a:defRPr>
            </a:lvl2pPr>
            <a:lvl3pPr>
              <a:defRPr>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altLang="x-none" dirty="0"/>
          </a:p>
        </p:txBody>
      </p:sp>
      <p:grpSp>
        <p:nvGrpSpPr>
          <p:cNvPr id="7" name="Group 6">
            <a:extLst>
              <a:ext uri="{FF2B5EF4-FFF2-40B4-BE49-F238E27FC236}">
                <a16:creationId xmlns:a16="http://schemas.microsoft.com/office/drawing/2014/main" id="{13135EAF-1E7E-4537-9EDA-1E3CD89A3F3D}"/>
              </a:ext>
            </a:extLst>
          </p:cNvPr>
          <p:cNvGrpSpPr/>
          <p:nvPr userDrawn="1"/>
        </p:nvGrpSpPr>
        <p:grpSpPr>
          <a:xfrm>
            <a:off x="900772" y="0"/>
            <a:ext cx="2189019" cy="2035841"/>
            <a:chOff x="900772" y="0"/>
            <a:chExt cx="2189019" cy="2035841"/>
          </a:xfrm>
        </p:grpSpPr>
        <p:sp>
          <p:nvSpPr>
            <p:cNvPr id="8" name="Rectangle 7">
              <a:extLst>
                <a:ext uri="{FF2B5EF4-FFF2-40B4-BE49-F238E27FC236}">
                  <a16:creationId xmlns:a16="http://schemas.microsoft.com/office/drawing/2014/main" id="{8E40251B-2A28-44FC-A3AE-9123DD9B1103}"/>
                </a:ext>
              </a:extLst>
            </p:cNvPr>
            <p:cNvSpPr/>
            <p:nvPr userDrawn="1"/>
          </p:nvSpPr>
          <p:spPr>
            <a:xfrm>
              <a:off x="900772" y="0"/>
              <a:ext cx="2189019" cy="399004"/>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9665E48-B8A8-4B27-A8E1-F01D256043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72" y="45116"/>
              <a:ext cx="2189019" cy="1990725"/>
            </a:xfrm>
            <a:prstGeom prst="roundRect">
              <a:avLst>
                <a:gd name="adj" fmla="val 8594"/>
              </a:avLst>
            </a:prstGeom>
            <a:solidFill>
              <a:srgbClr val="005281"/>
            </a:solidFill>
            <a:ln>
              <a:noFill/>
            </a:ln>
            <a:effectLst/>
          </p:spPr>
        </p:pic>
      </p:grpSp>
    </p:spTree>
    <p:extLst>
      <p:ext uri="{BB962C8B-B14F-4D97-AF65-F5344CB8AC3E}">
        <p14:creationId xmlns:p14="http://schemas.microsoft.com/office/powerpoint/2010/main" val="5092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507234-C096-4A92-BA27-A8CD1A9F6D0B}"/>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4" name="Straight Connector 23">
            <a:extLst>
              <a:ext uri="{FF2B5EF4-FFF2-40B4-BE49-F238E27FC236}">
                <a16:creationId xmlns:a16="http://schemas.microsoft.com/office/drawing/2014/main" id="{C11D83A4-C00C-4E4F-9176-D6721B8D6744}"/>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468EF732-96AD-4FAB-B5E6-8FC528AC9E85}"/>
              </a:ext>
            </a:extLst>
          </p:cNvPr>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26" name="Text Placeholder 18">
            <a:extLst>
              <a:ext uri="{FF2B5EF4-FFF2-40B4-BE49-F238E27FC236}">
                <a16:creationId xmlns:a16="http://schemas.microsoft.com/office/drawing/2014/main" id="{E6812F7B-AB20-4E66-97E6-778888FB2F4C}"/>
              </a:ext>
            </a:extLst>
          </p:cNvPr>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7" name="Content Placeholder 2">
            <a:extLst>
              <a:ext uri="{FF2B5EF4-FFF2-40B4-BE49-F238E27FC236}">
                <a16:creationId xmlns:a16="http://schemas.microsoft.com/office/drawing/2014/main" id="{AAE45294-D882-46D9-B041-A7ABF518491F}"/>
              </a:ext>
            </a:extLst>
          </p:cNvPr>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28" name="Content Placeholder 2">
            <a:extLst>
              <a:ext uri="{FF2B5EF4-FFF2-40B4-BE49-F238E27FC236}">
                <a16:creationId xmlns:a16="http://schemas.microsoft.com/office/drawing/2014/main" id="{1F40F6C5-F1C9-4A51-B673-D3502A0C7C3F}"/>
              </a:ext>
            </a:extLst>
          </p:cNvPr>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204357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840">
          <p15:clr>
            <a:srgbClr val="FBAE40"/>
          </p15:clr>
        </p15:guide>
        <p15:guide id="3" pos="3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 italic subhead">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8"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9" name="Straight Connector 8"/>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067985"/>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49338"/>
            <a:ext cx="4606635" cy="518647"/>
          </a:xfrm>
          <a:prstGeom prst="rect">
            <a:avLst/>
          </a:prstGeom>
        </p:spPr>
        <p:txBody>
          <a:bodyPr lIns="0" tIns="0" rIns="0" bIns="0"/>
          <a:lstStyle>
            <a:lvl1pPr marL="0" indent="0">
              <a:lnSpc>
                <a:spcPct val="100000"/>
              </a:lnSpc>
              <a:buNone/>
              <a:defRPr sz="1800" i="1">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5" name="Picture Placeholder 14"/>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162869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pos="3840">
          <p15:clr>
            <a:srgbClr val="FBAE40"/>
          </p15:clr>
        </p15:guide>
        <p15:guide id="3" pos="3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8"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9" name="Straight Connector 8"/>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9AEAEC46-8435-C849-A017-689A6AF317DE}"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50292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50292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5" name="Picture Placeholder 14"/>
          <p:cNvSpPr>
            <a:spLocks noGrp="1"/>
          </p:cNvSpPr>
          <p:nvPr>
            <p:ph type="pic" sz="quarter" idx="14" hasCustomPrompt="1"/>
          </p:nvPr>
        </p:nvSpPr>
        <p:spPr>
          <a:xfrm>
            <a:off x="7256821" y="838200"/>
            <a:ext cx="4419600" cy="5339080"/>
          </a:xfrm>
          <a:prstGeom prst="rect">
            <a:avLst/>
          </a:prstGeom>
        </p:spPr>
        <p:txBody>
          <a:bodyPr lIns="0" tIns="0" rIns="0" bIns="0" anchor="ctr" anchorCtr="0"/>
          <a:lstStyle>
            <a:lvl1pPr marL="0" indent="0" algn="ctr">
              <a:buNone/>
              <a:defRPr sz="1800">
                <a:solidFill>
                  <a:srgbClr val="616265"/>
                </a:solidFill>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20283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pos="3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_bkgrd IMAGE">
    <p:spTree>
      <p:nvGrpSpPr>
        <p:cNvPr id="1" name=""/>
        <p:cNvGrpSpPr/>
        <p:nvPr/>
      </p:nvGrpSpPr>
      <p:grpSpPr>
        <a:xfrm>
          <a:off x="0" y="0"/>
          <a:ext cx="0" cy="0"/>
          <a:chOff x="0" y="0"/>
          <a:chExt cx="0" cy="0"/>
        </a:xfrm>
      </p:grpSpPr>
      <p:sp>
        <p:nvSpPr>
          <p:cNvPr id="13" name="Oval 12"/>
          <p:cNvSpPr/>
          <p:nvPr userDrawn="1"/>
        </p:nvSpPr>
        <p:spPr>
          <a:xfrm>
            <a:off x="11471275" y="6350000"/>
            <a:ext cx="355600" cy="355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4" name="Rectangle 13"/>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extBox 22"/>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15D05B8E-04BA-414B-9CCE-95C10CC03A1C}" type="slidenum">
              <a:rPr lang="en-US" altLang="en-US" sz="1200" b="1">
                <a:noFill/>
                <a:latin typeface="Myriad Pro" charset="0"/>
                <a:ea typeface="Myriad Pro" charset="0"/>
                <a:cs typeface="Myriad Pro" charset="0"/>
              </a:rPr>
              <a:pPr algn="ctr" eaLnBrk="1" hangingPunct="1"/>
              <a:t>‹#›</a:t>
            </a:fld>
            <a:endParaRPr lang="en-US" altLang="en-US" sz="1200" b="1" dirty="0">
              <a:noFill/>
              <a:latin typeface="Myriad Pro" charset="0"/>
              <a:ea typeface="Myriad Pro" charset="0"/>
              <a:cs typeface="Myriad Pro" charset="0"/>
            </a:endParaRPr>
          </a:p>
        </p:txBody>
      </p:sp>
      <p:cxnSp>
        <p:nvCxnSpPr>
          <p:cNvPr id="24" name="Straight Connector 23"/>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 name="Content Placeholder 2"/>
          <p:cNvSpPr>
            <a:spLocks noGrp="1"/>
          </p:cNvSpPr>
          <p:nvPr>
            <p:ph idx="1"/>
          </p:nvPr>
        </p:nvSpPr>
        <p:spPr>
          <a:xfrm>
            <a:off x="914400" y="2315918"/>
            <a:ext cx="5143500" cy="1584964"/>
          </a:xfrm>
          <a:prstGeom prst="rect">
            <a:avLst/>
          </a:prstGeom>
        </p:spPr>
        <p:txBody>
          <a:bodyPr lIns="0" tIns="0" rIns="0" bIns="0"/>
          <a:lstStyle>
            <a:lvl1pPr marL="180975" indent="-171450">
              <a:lnSpc>
                <a:spcPct val="10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5" name="Text Placeholder 4"/>
          <p:cNvSpPr>
            <a:spLocks noGrp="1"/>
          </p:cNvSpPr>
          <p:nvPr>
            <p:ph type="body" sz="quarter" idx="16"/>
          </p:nvPr>
        </p:nvSpPr>
        <p:spPr>
          <a:xfrm>
            <a:off x="914400" y="1947288"/>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
        <p:nvSpPr>
          <p:cNvPr id="16" name="Content Placeholder 2"/>
          <p:cNvSpPr>
            <a:spLocks noGrp="1"/>
          </p:cNvSpPr>
          <p:nvPr>
            <p:ph idx="17"/>
          </p:nvPr>
        </p:nvSpPr>
        <p:spPr>
          <a:xfrm>
            <a:off x="6327775" y="2315918"/>
            <a:ext cx="5143500" cy="1584964"/>
          </a:xfrm>
          <a:prstGeom prst="rect">
            <a:avLst/>
          </a:prstGeom>
        </p:spPr>
        <p:txBody>
          <a:bodyPr lIns="0" tIns="0" rIns="0" bIns="0"/>
          <a:lstStyle>
            <a:lvl1pPr marL="180975" indent="-171450">
              <a:lnSpc>
                <a:spcPct val="100000"/>
              </a:lnSpc>
              <a:buClr>
                <a:srgbClr val="D06F00"/>
              </a:buClr>
              <a:buSzPct val="110000"/>
              <a:buFont typeface="Wingdings" charset="2"/>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17" name="Text Placeholder 4"/>
          <p:cNvSpPr>
            <a:spLocks noGrp="1"/>
          </p:cNvSpPr>
          <p:nvPr>
            <p:ph type="body" sz="quarter" idx="18"/>
          </p:nvPr>
        </p:nvSpPr>
        <p:spPr>
          <a:xfrm>
            <a:off x="6327775" y="1947288"/>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
        <p:nvSpPr>
          <p:cNvPr id="18" name="Content Placeholder 2"/>
          <p:cNvSpPr>
            <a:spLocks noGrp="1"/>
          </p:cNvSpPr>
          <p:nvPr>
            <p:ph idx="19"/>
          </p:nvPr>
        </p:nvSpPr>
        <p:spPr>
          <a:xfrm>
            <a:off x="914400" y="4567456"/>
            <a:ext cx="5143500" cy="1584964"/>
          </a:xfrm>
          <a:prstGeom prst="rect">
            <a:avLst/>
          </a:prstGeom>
        </p:spPr>
        <p:txBody>
          <a:bodyPr lIns="0" tIns="0" rIns="0" bIns="0"/>
          <a:lstStyle>
            <a:lvl1pPr marL="180975" indent="-171450">
              <a:lnSpc>
                <a:spcPct val="100000"/>
              </a:lnSpc>
              <a:buClr>
                <a:srgbClr val="D06F00"/>
              </a:buClr>
              <a:buSzPct val="110000"/>
              <a:buFont typeface="Wingdings" charset="2"/>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20" name="Text Placeholder 4"/>
          <p:cNvSpPr>
            <a:spLocks noGrp="1"/>
          </p:cNvSpPr>
          <p:nvPr>
            <p:ph type="body" sz="quarter" idx="20"/>
          </p:nvPr>
        </p:nvSpPr>
        <p:spPr>
          <a:xfrm>
            <a:off x="914400" y="4198826"/>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
        <p:nvSpPr>
          <p:cNvPr id="21" name="Content Placeholder 2"/>
          <p:cNvSpPr>
            <a:spLocks noGrp="1"/>
          </p:cNvSpPr>
          <p:nvPr>
            <p:ph idx="21"/>
          </p:nvPr>
        </p:nvSpPr>
        <p:spPr>
          <a:xfrm>
            <a:off x="6327775" y="4567456"/>
            <a:ext cx="5143500" cy="1584964"/>
          </a:xfrm>
          <a:prstGeom prst="rect">
            <a:avLst/>
          </a:prstGeom>
        </p:spPr>
        <p:txBody>
          <a:bodyPr lIns="0" tIns="0" rIns="0" bIns="0"/>
          <a:lstStyle>
            <a:lvl1pPr marL="180975" indent="-171450">
              <a:lnSpc>
                <a:spcPct val="100000"/>
              </a:lnSpc>
              <a:buClr>
                <a:srgbClr val="D06F00"/>
              </a:buClr>
              <a:buSzPct val="110000"/>
              <a:buFont typeface="Wingdings" charset="2"/>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22" name="Text Placeholder 4"/>
          <p:cNvSpPr>
            <a:spLocks noGrp="1"/>
          </p:cNvSpPr>
          <p:nvPr>
            <p:ph type="body" sz="quarter" idx="22"/>
          </p:nvPr>
        </p:nvSpPr>
        <p:spPr>
          <a:xfrm>
            <a:off x="6327775" y="4198826"/>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Tree>
    <p:extLst>
      <p:ext uri="{BB962C8B-B14F-4D97-AF65-F5344CB8AC3E}">
        <p14:creationId xmlns:p14="http://schemas.microsoft.com/office/powerpoint/2010/main" val="237734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389407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12">
          <p15:clr>
            <a:srgbClr val="FBAE40"/>
          </p15:clr>
        </p15:guide>
        <p15:guide id="4" orient="horz" pos="10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4" name="Picture Placeholder 8"/>
          <p:cNvSpPr>
            <a:spLocks noGrp="1"/>
          </p:cNvSpPr>
          <p:nvPr>
            <p:ph type="pic" sz="quarter" idx="13" hasCustomPrompt="1"/>
          </p:nvPr>
        </p:nvSpPr>
        <p:spPr>
          <a:xfrm>
            <a:off x="4578350" y="-2888"/>
            <a:ext cx="7607300" cy="6857999"/>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2" name="Title 1"/>
          <p:cNvSpPr>
            <a:spLocks noGrp="1"/>
          </p:cNvSpPr>
          <p:nvPr>
            <p:ph type="title"/>
          </p:nvPr>
        </p:nvSpPr>
        <p:spPr>
          <a:xfrm>
            <a:off x="487680" y="563564"/>
            <a:ext cx="3436620" cy="844550"/>
          </a:xfrm>
          <a:prstGeom prst="rect">
            <a:avLst/>
          </a:prstGeom>
        </p:spPr>
        <p:txBody>
          <a:bodyPr lIns="0" rIns="0" anchor="ctr" anchorCtr="0"/>
          <a:lstStyle>
            <a:lvl1pPr>
              <a:defRPr sz="3000" b="1" cap="all" baseline="0">
                <a:solidFill>
                  <a:srgbClr val="616265"/>
                </a:solidFill>
                <a:latin typeface="Myriad Pro" charset="0"/>
                <a:ea typeface="Myriad Pro" charset="0"/>
                <a:cs typeface="Myriad Pro" charset="0"/>
              </a:defRPr>
            </a:lvl1pPr>
          </a:lstStyle>
          <a:p>
            <a:r>
              <a:rPr lang="en-US" dirty="0"/>
              <a:t>Click to edit Master title style</a:t>
            </a:r>
          </a:p>
        </p:txBody>
      </p:sp>
      <p:sp>
        <p:nvSpPr>
          <p:cNvPr id="13" name="Text Placeholder 12"/>
          <p:cNvSpPr>
            <a:spLocks noGrp="1"/>
          </p:cNvSpPr>
          <p:nvPr>
            <p:ph type="body" sz="quarter" idx="14"/>
          </p:nvPr>
        </p:nvSpPr>
        <p:spPr>
          <a:xfrm>
            <a:off x="487681" y="1976926"/>
            <a:ext cx="3852672" cy="4661423"/>
          </a:xfrm>
          <a:prstGeom prst="rect">
            <a:avLst/>
          </a:prstGeom>
        </p:spPr>
        <p:txBody>
          <a:bodyPr lIns="0" tIns="0" rIns="0" bIns="0"/>
          <a:lstStyle>
            <a:lvl1pPr marL="177800" indent="-169863">
              <a:buClr>
                <a:srgbClr val="D06F00"/>
              </a:buClr>
              <a:tabLst/>
              <a:defRPr sz="1600" b="0" spc="0">
                <a:solidFill>
                  <a:srgbClr val="616265"/>
                </a:solidFill>
                <a:latin typeface="Myriad Pro" charset="0"/>
                <a:ea typeface="Myriad Pro" charset="0"/>
                <a:cs typeface="Myriad Pro" charset="0"/>
              </a:defRPr>
            </a:lvl1pPr>
            <a:lvl2pPr marL="177800" marR="0" indent="0" algn="l" defTabSz="914400" rtl="0" eaLnBrk="0" fontAlgn="base" latinLnBrk="0" hangingPunct="0">
              <a:lnSpc>
                <a:spcPct val="90000"/>
              </a:lnSpc>
              <a:spcBef>
                <a:spcPts val="500"/>
              </a:spcBef>
              <a:spcAft>
                <a:spcPct val="0"/>
              </a:spcAft>
              <a:buClr>
                <a:srgbClr val="616265"/>
              </a:buClr>
              <a:buSzTx/>
              <a:buFont typeface=".AppleSystemUIFont" charset="-120"/>
              <a:buNone/>
              <a:tabLst/>
              <a:defRPr sz="1600" spc="0">
                <a:solidFill>
                  <a:srgbClr val="616265"/>
                </a:solidFill>
                <a:latin typeface="Myriad Pro" charset="0"/>
                <a:ea typeface="Myriad Pro" charset="0"/>
                <a:cs typeface="Myriad Pro" charset="0"/>
              </a:defRPr>
            </a:lvl2pPr>
            <a:lvl3pPr>
              <a:defRPr>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altLang="x-none" dirty="0"/>
          </a:p>
        </p:txBody>
      </p:sp>
    </p:spTree>
    <p:extLst>
      <p:ext uri="{BB962C8B-B14F-4D97-AF65-F5344CB8AC3E}">
        <p14:creationId xmlns:p14="http://schemas.microsoft.com/office/powerpoint/2010/main" val="361722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idebar1)">
    <p:spTree>
      <p:nvGrpSpPr>
        <p:cNvPr id="1" name=""/>
        <p:cNvGrpSpPr/>
        <p:nvPr/>
      </p:nvGrpSpPr>
      <p:grpSpPr>
        <a:xfrm>
          <a:off x="0" y="0"/>
          <a:ext cx="0" cy="0"/>
          <a:chOff x="0" y="0"/>
          <a:chExt cx="0" cy="0"/>
        </a:xfrm>
      </p:grpSpPr>
      <p:sp>
        <p:nvSpPr>
          <p:cNvPr id="6" name="Oval 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8" name="Straight Connector 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B79098B0-055C-1C4C-87DF-68473752189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1" name="Straight Connector 10"/>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2" name="TextBox 2"/>
          <p:cNvSpPr txBox="1">
            <a:spLocks noChangeArrowheads="1"/>
          </p:cNvSpPr>
          <p:nvPr userDrawn="1"/>
        </p:nvSpPr>
        <p:spPr bwMode="auto">
          <a:xfrm>
            <a:off x="9097963" y="3362325"/>
            <a:ext cx="20780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en-US" dirty="0">
                <a:solidFill>
                  <a:srgbClr val="616265"/>
                </a:solidFill>
                <a:latin typeface="Myriad Pro" charset="0"/>
                <a:ea typeface="Myriad Pro" charset="0"/>
                <a:cs typeface="Myriad Pro" charset="0"/>
              </a:rPr>
              <a:t>Wind represented </a:t>
            </a:r>
          </a:p>
          <a:p>
            <a:pPr algn="ctr"/>
            <a:r>
              <a:rPr lang="en-US" altLang="en-US" sz="3200" b="1" dirty="0">
                <a:solidFill>
                  <a:srgbClr val="005281"/>
                </a:solidFill>
                <a:latin typeface="Myriad Pro" charset="0"/>
                <a:ea typeface="Myriad Pro" charset="0"/>
                <a:cs typeface="Myriad Pro" charset="0"/>
              </a:rPr>
              <a:t>15%</a:t>
            </a:r>
            <a:r>
              <a:rPr lang="en-US" altLang="en-US" sz="3200" b="1" dirty="0">
                <a:solidFill>
                  <a:srgbClr val="616265"/>
                </a:solidFill>
                <a:latin typeface="Myriad Pro" charset="0"/>
                <a:ea typeface="Myriad Pro" charset="0"/>
                <a:cs typeface="Myriad Pro" charset="0"/>
              </a:rPr>
              <a:t> </a:t>
            </a:r>
            <a:endParaRPr lang="en-US" altLang="en-US" b="1" dirty="0">
              <a:solidFill>
                <a:srgbClr val="616265"/>
              </a:solidFill>
              <a:latin typeface="Myriad Pro" charset="0"/>
              <a:ea typeface="Myriad Pro" charset="0"/>
              <a:cs typeface="Myriad Pro" charset="0"/>
            </a:endParaRPr>
          </a:p>
          <a:p>
            <a:pPr algn="ctr"/>
            <a:r>
              <a:rPr lang="en-US" altLang="en-US" dirty="0">
                <a:solidFill>
                  <a:srgbClr val="616265"/>
                </a:solidFill>
                <a:latin typeface="Myriad Pro" charset="0"/>
                <a:ea typeface="Myriad Pro" charset="0"/>
                <a:cs typeface="Myriad Pro" charset="0"/>
              </a:rPr>
              <a:t>of Texas generation</a:t>
            </a:r>
          </a:p>
        </p:txBody>
      </p:sp>
      <p:sp>
        <p:nvSpPr>
          <p:cNvPr id="14" name="Rectangle 3"/>
          <p:cNvSpPr>
            <a:spLocks noChangeArrowheads="1"/>
          </p:cNvSpPr>
          <p:nvPr userDrawn="1"/>
        </p:nvSpPr>
        <p:spPr bwMode="auto">
          <a:xfrm>
            <a:off x="8994775" y="1420813"/>
            <a:ext cx="21478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defRPr/>
            </a:pPr>
            <a:r>
              <a:rPr lang="en-US" altLang="en-US" dirty="0">
                <a:solidFill>
                  <a:srgbClr val="616265"/>
                </a:solidFill>
                <a:latin typeface="Myriad Pro" charset="0"/>
                <a:ea typeface="Myriad Pro" charset="0"/>
                <a:cs typeface="Myriad Pro" charset="0"/>
              </a:rPr>
              <a:t>Texas has about </a:t>
            </a:r>
          </a:p>
          <a:p>
            <a:pPr algn="ctr">
              <a:defRPr/>
            </a:pPr>
            <a:r>
              <a:rPr lang="en-US" altLang="en-US" sz="3200" b="1" dirty="0">
                <a:solidFill>
                  <a:srgbClr val="005281"/>
                </a:solidFill>
                <a:latin typeface="Myriad Pro" charset="0"/>
                <a:ea typeface="Myriad Pro" charset="0"/>
                <a:cs typeface="Myriad Pro" charset="0"/>
              </a:rPr>
              <a:t>25% </a:t>
            </a:r>
          </a:p>
          <a:p>
            <a:pPr algn="ctr">
              <a:defRPr/>
            </a:pPr>
            <a:r>
              <a:rPr lang="en-US" altLang="en-US" dirty="0">
                <a:solidFill>
                  <a:srgbClr val="616265"/>
                </a:solidFill>
                <a:latin typeface="Myriad Pro" charset="0"/>
                <a:ea typeface="Myriad Pro" charset="0"/>
                <a:cs typeface="Myriad Pro" charset="0"/>
              </a:rPr>
              <a:t>of the wind </a:t>
            </a:r>
          </a:p>
          <a:p>
            <a:pPr algn="ctr">
              <a:defRPr/>
            </a:pPr>
            <a:r>
              <a:rPr lang="en-US" altLang="en-US" dirty="0">
                <a:solidFill>
                  <a:srgbClr val="616265"/>
                </a:solidFill>
                <a:latin typeface="Myriad Pro" charset="0"/>
                <a:ea typeface="Myriad Pro" charset="0"/>
                <a:cs typeface="Myriad Pro" charset="0"/>
              </a:rPr>
              <a:t>generating capacity </a:t>
            </a:r>
          </a:p>
          <a:p>
            <a:pPr algn="ctr">
              <a:defRPr/>
            </a:pPr>
            <a:r>
              <a:rPr lang="en-US" altLang="en-US" dirty="0">
                <a:solidFill>
                  <a:srgbClr val="616265"/>
                </a:solidFill>
                <a:latin typeface="Myriad Pro" charset="0"/>
                <a:ea typeface="Myriad Pro" charset="0"/>
                <a:cs typeface="Myriad Pro" charset="0"/>
              </a:rPr>
              <a:t>in the US</a:t>
            </a:r>
          </a:p>
        </p:txBody>
      </p:sp>
      <p:sp>
        <p:nvSpPr>
          <p:cNvPr id="15" name="TextBox 6"/>
          <p:cNvSpPr txBox="1">
            <a:spLocks noChangeArrowheads="1"/>
          </p:cNvSpPr>
          <p:nvPr userDrawn="1"/>
        </p:nvSpPr>
        <p:spPr bwMode="auto">
          <a:xfrm>
            <a:off x="9844088" y="3040063"/>
            <a:ext cx="449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US" altLang="en-US" dirty="0">
                <a:solidFill>
                  <a:srgbClr val="D06F00"/>
                </a:solidFill>
                <a:latin typeface="Berlin Sans FB" charset="0"/>
                <a:ea typeface="Calibri" charset="0"/>
                <a:cs typeface="Calibri" charset="0"/>
              </a:rPr>
              <a:t>∙ ∙ ∙</a:t>
            </a:r>
            <a:endParaRPr lang="en-US" altLang="en-US" dirty="0">
              <a:solidFill>
                <a:srgbClr val="D06F00"/>
              </a:solidFill>
            </a:endParaRPr>
          </a:p>
        </p:txBody>
      </p:sp>
      <p:sp>
        <p:nvSpPr>
          <p:cNvPr id="16" name="TextBox 10"/>
          <p:cNvSpPr txBox="1">
            <a:spLocks noChangeArrowheads="1"/>
          </p:cNvSpPr>
          <p:nvPr userDrawn="1"/>
        </p:nvSpPr>
        <p:spPr bwMode="auto">
          <a:xfrm>
            <a:off x="9844088" y="458152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US" altLang="en-US" dirty="0">
                <a:solidFill>
                  <a:srgbClr val="D06F00"/>
                </a:solidFill>
                <a:latin typeface="Berlin Sans FB" charset="0"/>
                <a:ea typeface="Calibri" charset="0"/>
                <a:cs typeface="Calibri" charset="0"/>
              </a:rPr>
              <a:t>∙ ∙ ∙</a:t>
            </a:r>
            <a:endParaRPr lang="en-US" altLang="en-US" dirty="0">
              <a:solidFill>
                <a:srgbClr val="D06F00"/>
              </a:solidFill>
            </a:endParaRPr>
          </a:p>
        </p:txBody>
      </p: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cxnSp>
        <p:nvCxnSpPr>
          <p:cNvPr id="18" name="Straight Connector 17"/>
          <p:cNvCxnSpPr/>
          <p:nvPr userDrawn="1"/>
        </p:nvCxnSpPr>
        <p:spPr>
          <a:xfrm>
            <a:off x="8539347" y="1504950"/>
            <a:ext cx="0" cy="4349750"/>
          </a:xfrm>
          <a:prstGeom prst="line">
            <a:avLst/>
          </a:prstGeom>
          <a:ln w="38100">
            <a:solidFill>
              <a:srgbClr val="0052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62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sidebar2)">
    <p:spTree>
      <p:nvGrpSpPr>
        <p:cNvPr id="1" name=""/>
        <p:cNvGrpSpPr/>
        <p:nvPr/>
      </p:nvGrpSpPr>
      <p:grpSpPr>
        <a:xfrm>
          <a:off x="0" y="0"/>
          <a:ext cx="0" cy="0"/>
          <a:chOff x="0" y="0"/>
          <a:chExt cx="0" cy="0"/>
        </a:xfrm>
      </p:grpSpPr>
      <p:sp>
        <p:nvSpPr>
          <p:cNvPr id="6" name="Oval 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8" name="Straight Connector 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Box 9"/>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B79098B0-055C-1C4C-87DF-68473752189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1" name="Straight Connector 10"/>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3" name="Content Placeholder 2"/>
          <p:cNvSpPr>
            <a:spLocks noGrp="1"/>
          </p:cNvSpPr>
          <p:nvPr>
            <p:ph idx="13"/>
          </p:nvPr>
        </p:nvSpPr>
        <p:spPr>
          <a:xfrm>
            <a:off x="495301" y="1585914"/>
            <a:ext cx="7502069" cy="598023"/>
          </a:xfrm>
          <a:prstGeom prst="rect">
            <a:avLst/>
          </a:prstGeom>
        </p:spPr>
        <p:txBody>
          <a:bodyPr lIns="0" tIns="0" rIns="0" bIns="0"/>
          <a:lstStyle>
            <a:lvl1pPr marL="0" indent="0" algn="ctr">
              <a:buNone/>
              <a:defRPr sz="1800" b="1" i="1">
                <a:solidFill>
                  <a:srgbClr val="616265"/>
                </a:solidFill>
                <a:latin typeface="Myriad Pro Semibold" charset="0"/>
                <a:ea typeface="Myriad Pro Semibold" charset="0"/>
                <a:cs typeface="Myriad Pro Semibold"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5" name="Chart Placeholder 4"/>
          <p:cNvSpPr>
            <a:spLocks noGrp="1"/>
          </p:cNvSpPr>
          <p:nvPr>
            <p:ph type="chart" sz="quarter" idx="16" hasCustomPrompt="1"/>
          </p:nvPr>
        </p:nvSpPr>
        <p:spPr>
          <a:xfrm>
            <a:off x="495299" y="2282361"/>
            <a:ext cx="7502071" cy="3469616"/>
          </a:xfrm>
          <a:prstGeom prst="rect">
            <a:avLst/>
          </a:prstGeom>
        </p:spPr>
        <p:txBody>
          <a:bodyPr anchor="ctr" anchorCtr="0"/>
          <a:lstStyle>
            <a:lvl1pPr marL="0" indent="0" algn="ctr">
              <a:buNone/>
              <a:defRPr sz="1800">
                <a:solidFill>
                  <a:srgbClr val="616265"/>
                </a:solidFill>
                <a:latin typeface="Myriad Pro" charset="0"/>
                <a:ea typeface="Myriad Pro" charset="0"/>
                <a:cs typeface="Myriad Pro" charset="0"/>
              </a:defRPr>
            </a:lvl1pPr>
          </a:lstStyle>
          <a:p>
            <a:r>
              <a:rPr lang="en-US" dirty="0"/>
              <a:t>CHART/GRAPH</a:t>
            </a:r>
          </a:p>
        </p:txBody>
      </p:sp>
      <p:sp>
        <p:nvSpPr>
          <p:cNvPr id="21" name="Text Placeholder 20"/>
          <p:cNvSpPr>
            <a:spLocks noGrp="1"/>
          </p:cNvSpPr>
          <p:nvPr>
            <p:ph type="body" sz="quarter" idx="17" hasCustomPrompt="1"/>
          </p:nvPr>
        </p:nvSpPr>
        <p:spPr>
          <a:xfrm>
            <a:off x="495299" y="5859463"/>
            <a:ext cx="7502071" cy="236537"/>
          </a:xfrm>
          <a:prstGeom prst="rect">
            <a:avLst/>
          </a:prstGeom>
        </p:spPr>
        <p:txBody>
          <a:bodyPr lIns="0" tIns="0" rIns="0" bIns="0"/>
          <a:lstStyle>
            <a:lvl1pPr marL="0" indent="0">
              <a:buNone/>
              <a:defRPr sz="1100">
                <a:solidFill>
                  <a:srgbClr val="616265"/>
                </a:solidFill>
                <a:latin typeface="Myriad Pro" charset="0"/>
                <a:ea typeface="Myriad Pro" charset="0"/>
                <a:cs typeface="Myriad Pro" charset="0"/>
              </a:defRPr>
            </a:lvl1pPr>
            <a:lvl2pPr marL="457200" indent="0">
              <a:buFont typeface="Arial" charset="0"/>
              <a:buNone/>
              <a:defRPr sz="1000">
                <a:latin typeface="Myriad Pro" charset="0"/>
                <a:ea typeface="Myriad Pro" charset="0"/>
                <a:cs typeface="Myriad Pro" charset="0"/>
              </a:defRPr>
            </a:lvl2pPr>
            <a:lvl3pPr marL="914400" indent="0">
              <a:buNone/>
              <a:defRPr sz="1000">
                <a:latin typeface="Myriad Pro" charset="0"/>
                <a:ea typeface="Myriad Pro" charset="0"/>
                <a:cs typeface="Myriad Pro" charset="0"/>
              </a:defRPr>
            </a:lvl3pPr>
            <a:lvl4pPr marL="1371600" indent="0">
              <a:buNone/>
              <a:defRPr sz="1000">
                <a:latin typeface="Myriad Pro" charset="0"/>
                <a:ea typeface="Myriad Pro" charset="0"/>
                <a:cs typeface="Myriad Pro" charset="0"/>
              </a:defRPr>
            </a:lvl4pPr>
            <a:lvl5pPr marL="1828800" indent="0">
              <a:buNone/>
              <a:defRPr sz="1000">
                <a:latin typeface="Myriad Pro" charset="0"/>
                <a:ea typeface="Myriad Pro" charset="0"/>
                <a:cs typeface="Myriad Pro" charset="0"/>
              </a:defRPr>
            </a:lvl5pPr>
          </a:lstStyle>
          <a:p>
            <a:pPr lvl="0"/>
            <a:r>
              <a:rPr lang="en-US" dirty="0"/>
              <a:t>*Source content</a:t>
            </a:r>
          </a:p>
        </p:txBody>
      </p:sp>
      <p:cxnSp>
        <p:nvCxnSpPr>
          <p:cNvPr id="22" name="Straight Connector 21"/>
          <p:cNvCxnSpPr/>
          <p:nvPr userDrawn="1"/>
        </p:nvCxnSpPr>
        <p:spPr>
          <a:xfrm>
            <a:off x="8539347" y="1504950"/>
            <a:ext cx="0" cy="4349750"/>
          </a:xfrm>
          <a:prstGeom prst="line">
            <a:avLst/>
          </a:prstGeom>
          <a:ln w="38100">
            <a:solidFill>
              <a:srgbClr val="00528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8"/>
          </p:nvPr>
        </p:nvSpPr>
        <p:spPr>
          <a:xfrm>
            <a:off x="8983663" y="1504950"/>
            <a:ext cx="2733056" cy="4349750"/>
          </a:xfrm>
          <a:prstGeom prst="rect">
            <a:avLst/>
          </a:prstGeom>
        </p:spPr>
        <p:txBody>
          <a:bodyPr lIns="0" tIns="0" rIns="0" bIns="0"/>
          <a:lstStyle>
            <a:lvl1pPr marL="0" indent="0" algn="ctr">
              <a:buNone/>
              <a:defRPr sz="18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Tree>
    <p:extLst>
      <p:ext uri="{BB962C8B-B14F-4D97-AF65-F5344CB8AC3E}">
        <p14:creationId xmlns:p14="http://schemas.microsoft.com/office/powerpoint/2010/main" val="106105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Indroduction 1)">
    <p:spTree>
      <p:nvGrpSpPr>
        <p:cNvPr id="1" name=""/>
        <p:cNvGrpSpPr/>
        <p:nvPr/>
      </p:nvGrpSpPr>
      <p:grpSpPr>
        <a:xfrm>
          <a:off x="0" y="0"/>
          <a:ext cx="0" cy="0"/>
          <a:chOff x="0" y="0"/>
          <a:chExt cx="0" cy="0"/>
        </a:xfrm>
      </p:grpSpPr>
      <p:cxnSp>
        <p:nvCxnSpPr>
          <p:cNvPr id="12" name="Straight Connector 11"/>
          <p:cNvCxnSpPr/>
          <p:nvPr userDrawn="1"/>
        </p:nvCxnSpPr>
        <p:spPr>
          <a:xfrm flipH="1">
            <a:off x="1219200" y="3997781"/>
            <a:ext cx="7172325"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p:cNvSpPr>
          <p:nvPr>
            <p:ph type="pic" sz="quarter" idx="14" hasCustomPrompt="1"/>
          </p:nvPr>
        </p:nvSpPr>
        <p:spPr>
          <a:xfrm>
            <a:off x="8354291" y="2192253"/>
            <a:ext cx="2743200" cy="27432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20" name="Text Placeholder 19"/>
          <p:cNvSpPr>
            <a:spLocks noGrp="1"/>
          </p:cNvSpPr>
          <p:nvPr>
            <p:ph type="body" sz="quarter" idx="16"/>
          </p:nvPr>
        </p:nvSpPr>
        <p:spPr>
          <a:xfrm>
            <a:off x="1219200" y="3267483"/>
            <a:ext cx="6197600" cy="330248"/>
          </a:xfrm>
          <a:prstGeom prst="rect">
            <a:avLst/>
          </a:prstGeom>
        </p:spPr>
        <p:txBody>
          <a:bodyPr lIns="0" tIns="0" rIns="0" bIns="0"/>
          <a:lstStyle>
            <a:lvl1pPr marL="0" indent="0">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22" name="Text Placeholder 21"/>
          <p:cNvSpPr>
            <a:spLocks noGrp="1"/>
          </p:cNvSpPr>
          <p:nvPr>
            <p:ph type="body" sz="quarter" idx="17"/>
          </p:nvPr>
        </p:nvSpPr>
        <p:spPr>
          <a:xfrm>
            <a:off x="1219200" y="3617575"/>
            <a:ext cx="6197600" cy="360361"/>
          </a:xfrm>
          <a:prstGeom prst="rect">
            <a:avLst/>
          </a:prstGeom>
        </p:spPr>
        <p:txBody>
          <a:bodyPr lIns="0" tIns="0" rIns="0" bIns="0"/>
          <a:lstStyle>
            <a:lvl1pPr marL="0" indent="0">
              <a:buNone/>
              <a:defRPr sz="1800">
                <a:solidFill>
                  <a:srgbClr val="D06F00"/>
                </a:solidFill>
                <a:latin typeface="Myriad Pro" charset="0"/>
                <a:ea typeface="Myriad Pro" charset="0"/>
                <a:cs typeface="Myriad Pro" charset="0"/>
              </a:defRPr>
            </a:lvl1pPr>
          </a:lstStyle>
          <a:p>
            <a:pPr lvl="0"/>
            <a:r>
              <a:rPr lang="en-US"/>
              <a:t>Click to edit Master text styles</a:t>
            </a:r>
          </a:p>
        </p:txBody>
      </p:sp>
      <p:sp>
        <p:nvSpPr>
          <p:cNvPr id="25" name="Text Placeholder 24"/>
          <p:cNvSpPr>
            <a:spLocks noGrp="1"/>
          </p:cNvSpPr>
          <p:nvPr>
            <p:ph type="body" sz="quarter" idx="18"/>
          </p:nvPr>
        </p:nvSpPr>
        <p:spPr>
          <a:xfrm>
            <a:off x="1219200" y="4162341"/>
            <a:ext cx="6997700" cy="1988089"/>
          </a:xfrm>
          <a:prstGeom prst="rect">
            <a:avLst/>
          </a:prstGeom>
        </p:spPr>
        <p:txBody>
          <a:bodyPr lIns="0" tIns="0" rIns="0" bIns="0"/>
          <a:lstStyle>
            <a:lvl1pPr marL="0" indent="0">
              <a:lnSpc>
                <a:spcPct val="150000"/>
              </a:lnSpc>
              <a:buNone/>
              <a:defRPr sz="18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grpSp>
        <p:nvGrpSpPr>
          <p:cNvPr id="8" name="Group 7">
            <a:extLst>
              <a:ext uri="{FF2B5EF4-FFF2-40B4-BE49-F238E27FC236}">
                <a16:creationId xmlns:a16="http://schemas.microsoft.com/office/drawing/2014/main" id="{A4D1E3C2-A3E3-4F3D-BD00-F0EE7B8024E7}"/>
              </a:ext>
            </a:extLst>
          </p:cNvPr>
          <p:cNvGrpSpPr/>
          <p:nvPr userDrawn="1"/>
        </p:nvGrpSpPr>
        <p:grpSpPr>
          <a:xfrm>
            <a:off x="900772" y="0"/>
            <a:ext cx="2189019" cy="2035841"/>
            <a:chOff x="900772" y="0"/>
            <a:chExt cx="2189019" cy="2035841"/>
          </a:xfrm>
        </p:grpSpPr>
        <p:sp>
          <p:nvSpPr>
            <p:cNvPr id="7" name="Rectangle 6">
              <a:extLst>
                <a:ext uri="{FF2B5EF4-FFF2-40B4-BE49-F238E27FC236}">
                  <a16:creationId xmlns:a16="http://schemas.microsoft.com/office/drawing/2014/main" id="{7B60959A-96A3-49A6-BC59-670B5BDCF992}"/>
                </a:ext>
              </a:extLst>
            </p:cNvPr>
            <p:cNvSpPr/>
            <p:nvPr userDrawn="1"/>
          </p:nvSpPr>
          <p:spPr>
            <a:xfrm>
              <a:off x="900772" y="0"/>
              <a:ext cx="2189019" cy="399004"/>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9223083-253C-40EF-A06A-3CFAC04ECC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772" y="45116"/>
              <a:ext cx="2189019" cy="1990725"/>
            </a:xfrm>
            <a:prstGeom prst="roundRect">
              <a:avLst>
                <a:gd name="adj" fmla="val 8594"/>
              </a:avLst>
            </a:prstGeom>
            <a:solidFill>
              <a:srgbClr val="005281"/>
            </a:solidFill>
            <a:ln>
              <a:noFill/>
            </a:ln>
            <a:effectLst/>
          </p:spPr>
        </p:pic>
      </p:grpSp>
    </p:spTree>
    <p:extLst>
      <p:ext uri="{BB962C8B-B14F-4D97-AF65-F5344CB8AC3E}">
        <p14:creationId xmlns:p14="http://schemas.microsoft.com/office/powerpoint/2010/main" val="362196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Indroduction 2)">
    <p:spTree>
      <p:nvGrpSpPr>
        <p:cNvPr id="1" name=""/>
        <p:cNvGrpSpPr/>
        <p:nvPr/>
      </p:nvGrpSpPr>
      <p:grpSpPr>
        <a:xfrm>
          <a:off x="0" y="0"/>
          <a:ext cx="0" cy="0"/>
          <a:chOff x="0" y="0"/>
          <a:chExt cx="0" cy="0"/>
        </a:xfrm>
      </p:grpSpPr>
      <p:sp>
        <p:nvSpPr>
          <p:cNvPr id="23" name="Chevron 22"/>
          <p:cNvSpPr/>
          <p:nvPr userDrawn="1"/>
        </p:nvSpPr>
        <p:spPr>
          <a:xfrm rot="5400000">
            <a:off x="2791619" y="4233069"/>
            <a:ext cx="98425" cy="373063"/>
          </a:xfrm>
          <a:prstGeom prst="chevron">
            <a:avLst/>
          </a:prstGeom>
          <a:solidFill>
            <a:srgbClr val="D06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4" name="Chevron 23"/>
          <p:cNvSpPr/>
          <p:nvPr userDrawn="1"/>
        </p:nvSpPr>
        <p:spPr>
          <a:xfrm rot="5400000">
            <a:off x="6007894" y="4233069"/>
            <a:ext cx="98425" cy="373063"/>
          </a:xfrm>
          <a:prstGeom prst="chevron">
            <a:avLst/>
          </a:prstGeom>
          <a:solidFill>
            <a:srgbClr val="D06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6" name="Chevron 25"/>
          <p:cNvSpPr/>
          <p:nvPr userDrawn="1"/>
        </p:nvSpPr>
        <p:spPr>
          <a:xfrm rot="5400000">
            <a:off x="9322594" y="4233069"/>
            <a:ext cx="98425" cy="373063"/>
          </a:xfrm>
          <a:prstGeom prst="chevron">
            <a:avLst/>
          </a:prstGeom>
          <a:solidFill>
            <a:srgbClr val="D06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p:cNvSpPr>
          <p:nvPr>
            <p:ph type="pic" sz="quarter" idx="14" hasCustomPrompt="1"/>
          </p:nvPr>
        </p:nvSpPr>
        <p:spPr>
          <a:xfrm>
            <a:off x="1931726" y="1600200"/>
            <a:ext cx="1828800" cy="18288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0" name="Text Placeholder 19"/>
          <p:cNvSpPr>
            <a:spLocks noGrp="1"/>
          </p:cNvSpPr>
          <p:nvPr>
            <p:ph type="body" sz="quarter" idx="16"/>
          </p:nvPr>
        </p:nvSpPr>
        <p:spPr>
          <a:xfrm>
            <a:off x="1463438" y="3632551"/>
            <a:ext cx="2755590" cy="330248"/>
          </a:xfrm>
          <a:prstGeom prst="rect">
            <a:avLst/>
          </a:prstGeom>
        </p:spPr>
        <p:txBody>
          <a:bodyPr lIns="0" tIns="0" rIns="0" bIns="0"/>
          <a:lstStyle>
            <a:lvl1pPr marL="0" indent="0" algn="ctr">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22" name="Text Placeholder 21"/>
          <p:cNvSpPr>
            <a:spLocks noGrp="1"/>
          </p:cNvSpPr>
          <p:nvPr>
            <p:ph type="body" sz="quarter" idx="17"/>
          </p:nvPr>
        </p:nvSpPr>
        <p:spPr>
          <a:xfrm>
            <a:off x="1463437" y="3996450"/>
            <a:ext cx="2755591" cy="360361"/>
          </a:xfrm>
          <a:prstGeom prst="rect">
            <a:avLst/>
          </a:prstGeom>
        </p:spPr>
        <p:txBody>
          <a:bodyPr lIns="0" tIns="0" rIns="0" bIns="0"/>
          <a:lstStyle>
            <a:lvl1pPr marL="0" indent="0" algn="ctr">
              <a:buNone/>
              <a:defRPr sz="18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5" name="Text Placeholder 24"/>
          <p:cNvSpPr>
            <a:spLocks noGrp="1"/>
          </p:cNvSpPr>
          <p:nvPr>
            <p:ph type="body" sz="quarter" idx="18"/>
          </p:nvPr>
        </p:nvSpPr>
        <p:spPr>
          <a:xfrm>
            <a:off x="1333500" y="4537074"/>
            <a:ext cx="2971800" cy="1828800"/>
          </a:xfrm>
          <a:prstGeom prst="rect">
            <a:avLst/>
          </a:prstGeom>
        </p:spPr>
        <p:txBody>
          <a:bodyPr lIns="0" tIns="0" rIns="0" bIns="0"/>
          <a:lstStyle>
            <a:lvl1pPr marL="0" indent="0" algn="ctr">
              <a:lnSpc>
                <a:spcPct val="150000"/>
              </a:lnSpc>
              <a:buNone/>
              <a:defRPr sz="12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28" name="Picture Placeholder 14"/>
          <p:cNvSpPr>
            <a:spLocks noGrp="1"/>
          </p:cNvSpPr>
          <p:nvPr>
            <p:ph type="pic" sz="quarter" idx="19" hasCustomPrompt="1"/>
          </p:nvPr>
        </p:nvSpPr>
        <p:spPr>
          <a:xfrm>
            <a:off x="5148392" y="1600200"/>
            <a:ext cx="1828800" cy="18288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9" name="Text Placeholder 19"/>
          <p:cNvSpPr>
            <a:spLocks noGrp="1"/>
          </p:cNvSpPr>
          <p:nvPr>
            <p:ph type="body" sz="quarter" idx="20"/>
          </p:nvPr>
        </p:nvSpPr>
        <p:spPr>
          <a:xfrm>
            <a:off x="4680104" y="3632551"/>
            <a:ext cx="2755590" cy="330248"/>
          </a:xfrm>
          <a:prstGeom prst="rect">
            <a:avLst/>
          </a:prstGeom>
        </p:spPr>
        <p:txBody>
          <a:bodyPr lIns="0" tIns="0" rIns="0" bIns="0"/>
          <a:lstStyle>
            <a:lvl1pPr marL="0" indent="0" algn="ctr">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30" name="Text Placeholder 21"/>
          <p:cNvSpPr>
            <a:spLocks noGrp="1"/>
          </p:cNvSpPr>
          <p:nvPr>
            <p:ph type="body" sz="quarter" idx="21"/>
          </p:nvPr>
        </p:nvSpPr>
        <p:spPr>
          <a:xfrm>
            <a:off x="4680103" y="3996450"/>
            <a:ext cx="2755591" cy="360361"/>
          </a:xfrm>
          <a:prstGeom prst="rect">
            <a:avLst/>
          </a:prstGeom>
        </p:spPr>
        <p:txBody>
          <a:bodyPr lIns="0" tIns="0" rIns="0" bIns="0"/>
          <a:lstStyle>
            <a:lvl1pPr marL="0" indent="0" algn="ctr">
              <a:buNone/>
              <a:defRPr sz="18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31" name="Text Placeholder 24"/>
          <p:cNvSpPr>
            <a:spLocks noGrp="1"/>
          </p:cNvSpPr>
          <p:nvPr>
            <p:ph type="body" sz="quarter" idx="22"/>
          </p:nvPr>
        </p:nvSpPr>
        <p:spPr>
          <a:xfrm>
            <a:off x="4572000" y="4537075"/>
            <a:ext cx="2971800" cy="1635125"/>
          </a:xfrm>
          <a:prstGeom prst="rect">
            <a:avLst/>
          </a:prstGeom>
        </p:spPr>
        <p:txBody>
          <a:bodyPr lIns="0" tIns="0" rIns="0" bIns="0"/>
          <a:lstStyle>
            <a:lvl1pPr marL="0" indent="0" algn="ctr">
              <a:lnSpc>
                <a:spcPct val="150000"/>
              </a:lnSpc>
              <a:buNone/>
              <a:defRPr sz="12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33" name="Picture Placeholder 14"/>
          <p:cNvSpPr>
            <a:spLocks noGrp="1"/>
          </p:cNvSpPr>
          <p:nvPr>
            <p:ph type="pic" sz="quarter" idx="23" hasCustomPrompt="1"/>
          </p:nvPr>
        </p:nvSpPr>
        <p:spPr>
          <a:xfrm>
            <a:off x="8463092" y="1600200"/>
            <a:ext cx="1828800" cy="182880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34" name="Text Placeholder 19"/>
          <p:cNvSpPr>
            <a:spLocks noGrp="1"/>
          </p:cNvSpPr>
          <p:nvPr>
            <p:ph type="body" sz="quarter" idx="24"/>
          </p:nvPr>
        </p:nvSpPr>
        <p:spPr>
          <a:xfrm>
            <a:off x="7994804" y="3632551"/>
            <a:ext cx="2755590" cy="330248"/>
          </a:xfrm>
          <a:prstGeom prst="rect">
            <a:avLst/>
          </a:prstGeom>
        </p:spPr>
        <p:txBody>
          <a:bodyPr lIns="0" tIns="0" rIns="0" bIns="0"/>
          <a:lstStyle>
            <a:lvl1pPr marL="0" indent="0" algn="ctr">
              <a:buNone/>
              <a:defRPr sz="24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35" name="Text Placeholder 21"/>
          <p:cNvSpPr>
            <a:spLocks noGrp="1"/>
          </p:cNvSpPr>
          <p:nvPr>
            <p:ph type="body" sz="quarter" idx="25"/>
          </p:nvPr>
        </p:nvSpPr>
        <p:spPr>
          <a:xfrm>
            <a:off x="7994803" y="3996450"/>
            <a:ext cx="2755591" cy="360361"/>
          </a:xfrm>
          <a:prstGeom prst="rect">
            <a:avLst/>
          </a:prstGeom>
        </p:spPr>
        <p:txBody>
          <a:bodyPr lIns="0" tIns="0" rIns="0" bIns="0"/>
          <a:lstStyle>
            <a:lvl1pPr marL="0" indent="0" algn="ctr">
              <a:buNone/>
              <a:defRPr sz="18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36" name="Text Placeholder 24"/>
          <p:cNvSpPr>
            <a:spLocks noGrp="1"/>
          </p:cNvSpPr>
          <p:nvPr>
            <p:ph type="body" sz="quarter" idx="26"/>
          </p:nvPr>
        </p:nvSpPr>
        <p:spPr>
          <a:xfrm>
            <a:off x="7886700" y="4537074"/>
            <a:ext cx="2971800" cy="1636776"/>
          </a:xfrm>
          <a:prstGeom prst="rect">
            <a:avLst/>
          </a:prstGeom>
        </p:spPr>
        <p:txBody>
          <a:bodyPr lIns="0" tIns="0" rIns="0" bIns="0"/>
          <a:lstStyle>
            <a:lvl1pPr marL="0" indent="0" algn="ctr">
              <a:lnSpc>
                <a:spcPct val="150000"/>
              </a:lnSpc>
              <a:buNone/>
              <a:defRPr sz="1200">
                <a:solidFill>
                  <a:srgbClr val="616265"/>
                </a:solidFill>
                <a:latin typeface="Myriad Pro" charset="0"/>
                <a:ea typeface="Myriad Pro" charset="0"/>
                <a:cs typeface="Myriad Pro" charset="0"/>
              </a:defRPr>
            </a:lvl1pPr>
            <a:lvl2pPr marL="457200" indent="0">
              <a:buNone/>
              <a:defRPr>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a:t>Click to edit Master text styles</a:t>
            </a:r>
          </a:p>
        </p:txBody>
      </p:sp>
      <p:sp>
        <p:nvSpPr>
          <p:cNvPr id="32" name="Rectangle 31">
            <a:extLst>
              <a:ext uri="{FF2B5EF4-FFF2-40B4-BE49-F238E27FC236}">
                <a16:creationId xmlns:a16="http://schemas.microsoft.com/office/drawing/2014/main" id="{5DC89934-5144-401E-BA0F-56AC5F0E9797}"/>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45038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Indroduction 4)">
    <p:spTree>
      <p:nvGrpSpPr>
        <p:cNvPr id="1" name=""/>
        <p:cNvGrpSpPr/>
        <p:nvPr/>
      </p:nvGrpSpPr>
      <p:grpSpPr>
        <a:xfrm>
          <a:off x="0" y="0"/>
          <a:ext cx="0" cy="0"/>
          <a:chOff x="0" y="0"/>
          <a:chExt cx="0" cy="0"/>
        </a:xfrm>
      </p:grpSpPr>
      <p:sp>
        <p:nvSpPr>
          <p:cNvPr id="16" name="Oval 1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8" name="Straight Connector 1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E8980DC7-3CDA-574F-A854-A80293E7C174}"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noChangeAspect="1"/>
          </p:cNvSpPr>
          <p:nvPr>
            <p:ph type="pic" sz="quarter" idx="14" hasCustomPrompt="1"/>
          </p:nvPr>
        </p:nvSpPr>
        <p:spPr>
          <a:xfrm>
            <a:off x="3592000"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0" name="Text Placeholder 19"/>
          <p:cNvSpPr>
            <a:spLocks noGrp="1"/>
          </p:cNvSpPr>
          <p:nvPr>
            <p:ph type="body" sz="quarter" idx="16"/>
          </p:nvPr>
        </p:nvSpPr>
        <p:spPr>
          <a:xfrm>
            <a:off x="2991226"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2" name="Text Placeholder 21"/>
          <p:cNvSpPr>
            <a:spLocks noGrp="1"/>
          </p:cNvSpPr>
          <p:nvPr>
            <p:ph type="body" sz="quarter" idx="17"/>
          </p:nvPr>
        </p:nvSpPr>
        <p:spPr>
          <a:xfrm>
            <a:off x="2991225"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45" name="Picture Placeholder 14"/>
          <p:cNvSpPr>
            <a:spLocks noGrp="1" noChangeAspect="1"/>
          </p:cNvSpPr>
          <p:nvPr>
            <p:ph type="pic" sz="quarter" idx="26" hasCustomPrompt="1"/>
          </p:nvPr>
        </p:nvSpPr>
        <p:spPr>
          <a:xfrm>
            <a:off x="6959022"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46" name="Text Placeholder 19"/>
          <p:cNvSpPr>
            <a:spLocks noGrp="1"/>
          </p:cNvSpPr>
          <p:nvPr>
            <p:ph type="body" sz="quarter" idx="27"/>
          </p:nvPr>
        </p:nvSpPr>
        <p:spPr>
          <a:xfrm>
            <a:off x="6358248"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47" name="Text Placeholder 21"/>
          <p:cNvSpPr>
            <a:spLocks noGrp="1"/>
          </p:cNvSpPr>
          <p:nvPr>
            <p:ph type="body" sz="quarter" idx="28"/>
          </p:nvPr>
        </p:nvSpPr>
        <p:spPr>
          <a:xfrm>
            <a:off x="6358247"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0" name="Picture Placeholder 14"/>
          <p:cNvSpPr>
            <a:spLocks noGrp="1" noChangeAspect="1"/>
          </p:cNvSpPr>
          <p:nvPr>
            <p:ph type="pic" sz="quarter" idx="32" hasCustomPrompt="1"/>
          </p:nvPr>
        </p:nvSpPr>
        <p:spPr>
          <a:xfrm>
            <a:off x="3592000"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1" name="Text Placeholder 19"/>
          <p:cNvSpPr>
            <a:spLocks noGrp="1"/>
          </p:cNvSpPr>
          <p:nvPr>
            <p:ph type="body" sz="quarter" idx="33"/>
          </p:nvPr>
        </p:nvSpPr>
        <p:spPr>
          <a:xfrm>
            <a:off x="2991226"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2" name="Text Placeholder 21"/>
          <p:cNvSpPr>
            <a:spLocks noGrp="1"/>
          </p:cNvSpPr>
          <p:nvPr>
            <p:ph type="body" sz="quarter" idx="34"/>
          </p:nvPr>
        </p:nvSpPr>
        <p:spPr>
          <a:xfrm>
            <a:off x="2991225"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3" name="Picture Placeholder 14"/>
          <p:cNvSpPr>
            <a:spLocks noGrp="1" noChangeAspect="1"/>
          </p:cNvSpPr>
          <p:nvPr>
            <p:ph type="pic" sz="quarter" idx="35" hasCustomPrompt="1"/>
          </p:nvPr>
        </p:nvSpPr>
        <p:spPr>
          <a:xfrm>
            <a:off x="6959022"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4" name="Text Placeholder 19"/>
          <p:cNvSpPr>
            <a:spLocks noGrp="1"/>
          </p:cNvSpPr>
          <p:nvPr>
            <p:ph type="body" sz="quarter" idx="36"/>
          </p:nvPr>
        </p:nvSpPr>
        <p:spPr>
          <a:xfrm>
            <a:off x="6358248"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5" name="Text Placeholder 21"/>
          <p:cNvSpPr>
            <a:spLocks noGrp="1"/>
          </p:cNvSpPr>
          <p:nvPr>
            <p:ph type="body" sz="quarter" idx="37"/>
          </p:nvPr>
        </p:nvSpPr>
        <p:spPr>
          <a:xfrm>
            <a:off x="6358247"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409322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9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Indroduction 4row)">
    <p:spTree>
      <p:nvGrpSpPr>
        <p:cNvPr id="1" name=""/>
        <p:cNvGrpSpPr/>
        <p:nvPr/>
      </p:nvGrpSpPr>
      <p:grpSpPr>
        <a:xfrm>
          <a:off x="0" y="0"/>
          <a:ext cx="0" cy="0"/>
          <a:chOff x="0" y="0"/>
          <a:chExt cx="0" cy="0"/>
        </a:xfrm>
      </p:grpSpPr>
      <p:sp>
        <p:nvSpPr>
          <p:cNvPr id="12" name="Picture Placeholder 14"/>
          <p:cNvSpPr>
            <a:spLocks noGrp="1" noChangeAspect="1"/>
          </p:cNvSpPr>
          <p:nvPr>
            <p:ph type="pic" sz="quarter" idx="26" hasCustomPrompt="1"/>
          </p:nvPr>
        </p:nvSpPr>
        <p:spPr>
          <a:xfrm>
            <a:off x="1185592"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13" name="Text Placeholder 19"/>
          <p:cNvSpPr>
            <a:spLocks noGrp="1"/>
          </p:cNvSpPr>
          <p:nvPr>
            <p:ph type="body" sz="quarter" idx="27"/>
          </p:nvPr>
        </p:nvSpPr>
        <p:spPr>
          <a:xfrm>
            <a:off x="584818"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15" name="Text Placeholder 21"/>
          <p:cNvSpPr>
            <a:spLocks noGrp="1"/>
          </p:cNvSpPr>
          <p:nvPr>
            <p:ph type="body" sz="quarter" idx="28"/>
          </p:nvPr>
        </p:nvSpPr>
        <p:spPr>
          <a:xfrm>
            <a:off x="584817"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0" name="Picture Placeholder 14"/>
          <p:cNvSpPr>
            <a:spLocks noGrp="1" noChangeAspect="1"/>
          </p:cNvSpPr>
          <p:nvPr>
            <p:ph type="pic" sz="quarter" idx="29" hasCustomPrompt="1"/>
          </p:nvPr>
        </p:nvSpPr>
        <p:spPr>
          <a:xfrm>
            <a:off x="3941184"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2" name="Text Placeholder 19"/>
          <p:cNvSpPr>
            <a:spLocks noGrp="1"/>
          </p:cNvSpPr>
          <p:nvPr>
            <p:ph type="body" sz="quarter" idx="30"/>
          </p:nvPr>
        </p:nvSpPr>
        <p:spPr>
          <a:xfrm>
            <a:off x="3340410"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3" name="Text Placeholder 21"/>
          <p:cNvSpPr>
            <a:spLocks noGrp="1"/>
          </p:cNvSpPr>
          <p:nvPr>
            <p:ph type="body" sz="quarter" idx="31"/>
          </p:nvPr>
        </p:nvSpPr>
        <p:spPr>
          <a:xfrm>
            <a:off x="3340409"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4" name="Picture Placeholder 14"/>
          <p:cNvSpPr>
            <a:spLocks noGrp="1" noChangeAspect="1"/>
          </p:cNvSpPr>
          <p:nvPr>
            <p:ph type="pic" sz="quarter" idx="32" hasCustomPrompt="1"/>
          </p:nvPr>
        </p:nvSpPr>
        <p:spPr>
          <a:xfrm>
            <a:off x="6696775"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5" name="Text Placeholder 19"/>
          <p:cNvSpPr>
            <a:spLocks noGrp="1"/>
          </p:cNvSpPr>
          <p:nvPr>
            <p:ph type="body" sz="quarter" idx="33"/>
          </p:nvPr>
        </p:nvSpPr>
        <p:spPr>
          <a:xfrm>
            <a:off x="6096001"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6" name="Text Placeholder 21"/>
          <p:cNvSpPr>
            <a:spLocks noGrp="1"/>
          </p:cNvSpPr>
          <p:nvPr>
            <p:ph type="body" sz="quarter" idx="34"/>
          </p:nvPr>
        </p:nvSpPr>
        <p:spPr>
          <a:xfrm>
            <a:off x="6096000"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28" name="Picture Placeholder 14"/>
          <p:cNvSpPr>
            <a:spLocks noGrp="1" noChangeAspect="1"/>
          </p:cNvSpPr>
          <p:nvPr>
            <p:ph type="pic" sz="quarter" idx="35" hasCustomPrompt="1"/>
          </p:nvPr>
        </p:nvSpPr>
        <p:spPr>
          <a:xfrm>
            <a:off x="9452365" y="2075688"/>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9" name="Text Placeholder 19"/>
          <p:cNvSpPr>
            <a:spLocks noGrp="1"/>
          </p:cNvSpPr>
          <p:nvPr>
            <p:ph type="body" sz="quarter" idx="36"/>
          </p:nvPr>
        </p:nvSpPr>
        <p:spPr>
          <a:xfrm>
            <a:off x="8851591" y="3792203"/>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30" name="Text Placeholder 21"/>
          <p:cNvSpPr>
            <a:spLocks noGrp="1"/>
          </p:cNvSpPr>
          <p:nvPr>
            <p:ph type="body" sz="quarter" idx="37"/>
          </p:nvPr>
        </p:nvSpPr>
        <p:spPr>
          <a:xfrm>
            <a:off x="8851590" y="4119634"/>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5926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9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Indroduction 6)">
    <p:spTree>
      <p:nvGrpSpPr>
        <p:cNvPr id="1" name=""/>
        <p:cNvGrpSpPr/>
        <p:nvPr/>
      </p:nvGrpSpPr>
      <p:grpSpPr>
        <a:xfrm>
          <a:off x="0" y="0"/>
          <a:ext cx="0" cy="0"/>
          <a:chOff x="0" y="0"/>
          <a:chExt cx="0" cy="0"/>
        </a:xfrm>
      </p:grpSpPr>
      <p:sp>
        <p:nvSpPr>
          <p:cNvPr id="16" name="Oval 15"/>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7"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8" name="Straight Connector 17"/>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TextBox 2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E8980DC7-3CDA-574F-A854-A80293E7C174}"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27" name="Straight Connector 26"/>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0" name="Picture Placeholder 14"/>
          <p:cNvSpPr>
            <a:spLocks noGrp="1" noChangeAspect="1"/>
          </p:cNvSpPr>
          <p:nvPr>
            <p:ph type="pic" sz="quarter" idx="14" hasCustomPrompt="1"/>
          </p:nvPr>
        </p:nvSpPr>
        <p:spPr>
          <a:xfrm>
            <a:off x="1951738"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2" name="Title 1"/>
          <p:cNvSpPr>
            <a:spLocks noGrp="1"/>
          </p:cNvSpPr>
          <p:nvPr>
            <p:ph type="title"/>
          </p:nvPr>
        </p:nvSpPr>
        <p:spPr>
          <a:xfrm>
            <a:off x="495300" y="563563"/>
            <a:ext cx="7162800" cy="844550"/>
          </a:xfrm>
          <a:prstGeom prst="rect">
            <a:avLst/>
          </a:prstGeom>
        </p:spPr>
        <p:txBody>
          <a:bodyPr lIns="0" tIns="0" rIns="0" bIns="0" anchor="ctr" anchorCtr="0"/>
          <a:lstStyle>
            <a:lvl1pPr algn="l">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4"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0" name="Text Placeholder 19"/>
          <p:cNvSpPr>
            <a:spLocks noGrp="1"/>
          </p:cNvSpPr>
          <p:nvPr>
            <p:ph type="body" sz="quarter" idx="16"/>
          </p:nvPr>
        </p:nvSpPr>
        <p:spPr>
          <a:xfrm>
            <a:off x="1350964"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22" name="Text Placeholder 21"/>
          <p:cNvSpPr>
            <a:spLocks noGrp="1"/>
          </p:cNvSpPr>
          <p:nvPr>
            <p:ph type="body" sz="quarter" idx="17"/>
          </p:nvPr>
        </p:nvSpPr>
        <p:spPr>
          <a:xfrm>
            <a:off x="1350963"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45" name="Picture Placeholder 14"/>
          <p:cNvSpPr>
            <a:spLocks noGrp="1" noChangeAspect="1"/>
          </p:cNvSpPr>
          <p:nvPr>
            <p:ph type="pic" sz="quarter" idx="26" hasCustomPrompt="1"/>
          </p:nvPr>
        </p:nvSpPr>
        <p:spPr>
          <a:xfrm>
            <a:off x="5318760"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46" name="Text Placeholder 19"/>
          <p:cNvSpPr>
            <a:spLocks noGrp="1"/>
          </p:cNvSpPr>
          <p:nvPr>
            <p:ph type="body" sz="quarter" idx="27"/>
          </p:nvPr>
        </p:nvSpPr>
        <p:spPr>
          <a:xfrm>
            <a:off x="4717986"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47" name="Text Placeholder 21"/>
          <p:cNvSpPr>
            <a:spLocks noGrp="1"/>
          </p:cNvSpPr>
          <p:nvPr>
            <p:ph type="body" sz="quarter" idx="28"/>
          </p:nvPr>
        </p:nvSpPr>
        <p:spPr>
          <a:xfrm>
            <a:off x="4717985" y="3452059"/>
            <a:ext cx="2755591" cy="33024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48" name="Picture Placeholder 14"/>
          <p:cNvSpPr>
            <a:spLocks noGrp="1" noChangeAspect="1"/>
          </p:cNvSpPr>
          <p:nvPr>
            <p:ph type="pic" sz="quarter" idx="29" hasCustomPrompt="1"/>
          </p:nvPr>
        </p:nvSpPr>
        <p:spPr>
          <a:xfrm>
            <a:off x="8595360" y="1408113"/>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49" name="Text Placeholder 19"/>
          <p:cNvSpPr>
            <a:spLocks noGrp="1"/>
          </p:cNvSpPr>
          <p:nvPr>
            <p:ph type="body" sz="quarter" idx="30"/>
          </p:nvPr>
        </p:nvSpPr>
        <p:spPr>
          <a:xfrm>
            <a:off x="7994586" y="3124628"/>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50" name="Text Placeholder 21"/>
          <p:cNvSpPr>
            <a:spLocks noGrp="1"/>
          </p:cNvSpPr>
          <p:nvPr>
            <p:ph type="body" sz="quarter" idx="31"/>
          </p:nvPr>
        </p:nvSpPr>
        <p:spPr>
          <a:xfrm>
            <a:off x="7994585" y="3452058"/>
            <a:ext cx="2755591" cy="33024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0" name="Picture Placeholder 14"/>
          <p:cNvSpPr>
            <a:spLocks noGrp="1" noChangeAspect="1"/>
          </p:cNvSpPr>
          <p:nvPr>
            <p:ph type="pic" sz="quarter" idx="32" hasCustomPrompt="1"/>
          </p:nvPr>
        </p:nvSpPr>
        <p:spPr>
          <a:xfrm>
            <a:off x="1951738"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1" name="Text Placeholder 19"/>
          <p:cNvSpPr>
            <a:spLocks noGrp="1"/>
          </p:cNvSpPr>
          <p:nvPr>
            <p:ph type="body" sz="quarter" idx="33"/>
          </p:nvPr>
        </p:nvSpPr>
        <p:spPr>
          <a:xfrm>
            <a:off x="1350964"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2" name="Text Placeholder 21"/>
          <p:cNvSpPr>
            <a:spLocks noGrp="1"/>
          </p:cNvSpPr>
          <p:nvPr>
            <p:ph type="body" sz="quarter" idx="34"/>
          </p:nvPr>
        </p:nvSpPr>
        <p:spPr>
          <a:xfrm>
            <a:off x="1350963"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3" name="Picture Placeholder 14"/>
          <p:cNvSpPr>
            <a:spLocks noGrp="1" noChangeAspect="1"/>
          </p:cNvSpPr>
          <p:nvPr>
            <p:ph type="pic" sz="quarter" idx="35" hasCustomPrompt="1"/>
          </p:nvPr>
        </p:nvSpPr>
        <p:spPr>
          <a:xfrm>
            <a:off x="5318760"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4" name="Text Placeholder 19"/>
          <p:cNvSpPr>
            <a:spLocks noGrp="1"/>
          </p:cNvSpPr>
          <p:nvPr>
            <p:ph type="body" sz="quarter" idx="36"/>
          </p:nvPr>
        </p:nvSpPr>
        <p:spPr>
          <a:xfrm>
            <a:off x="4717986"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5" name="Text Placeholder 21"/>
          <p:cNvSpPr>
            <a:spLocks noGrp="1"/>
          </p:cNvSpPr>
          <p:nvPr>
            <p:ph type="body" sz="quarter" idx="37"/>
          </p:nvPr>
        </p:nvSpPr>
        <p:spPr>
          <a:xfrm>
            <a:off x="4717985" y="5942286"/>
            <a:ext cx="2755591" cy="330499"/>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
        <p:nvSpPr>
          <p:cNvPr id="66" name="Picture Placeholder 14"/>
          <p:cNvSpPr>
            <a:spLocks noGrp="1" noChangeAspect="1"/>
          </p:cNvSpPr>
          <p:nvPr>
            <p:ph type="pic" sz="quarter" idx="38" hasCustomPrompt="1"/>
          </p:nvPr>
        </p:nvSpPr>
        <p:spPr>
          <a:xfrm>
            <a:off x="8595360" y="3898341"/>
            <a:ext cx="1554480" cy="1554480"/>
          </a:xfrm>
          <a:prstGeom prst="ellipse">
            <a:avLst/>
          </a:prstGeom>
        </p:spPr>
        <p:txBody>
          <a:bodyPr lIns="0" tIns="0" rIns="0" bIns="0" anchor="ctr" anchorCtr="0"/>
          <a:lstStyle>
            <a:lvl1pPr marL="0" marR="0" indent="0" algn="ctr" defTabSz="914400" rtl="0" eaLnBrk="0" fontAlgn="base" latinLnBrk="0" hangingPunct="0">
              <a:lnSpc>
                <a:spcPct val="90000"/>
              </a:lnSpc>
              <a:spcBef>
                <a:spcPts val="1000"/>
              </a:spcBef>
              <a:spcAft>
                <a:spcPct val="0"/>
              </a:spcAft>
              <a:buClrTx/>
              <a:buSzTx/>
              <a:buFont typeface="Arial" charset="0"/>
              <a:buNone/>
              <a:tabLst/>
              <a:defRPr sz="1200">
                <a:solidFill>
                  <a:srgbClr val="616265"/>
                </a:solidFill>
                <a:latin typeface="Myriad Pro" charset="0"/>
                <a:ea typeface="Myriad Pro" charset="0"/>
                <a:cs typeface="Myriad Pro" charset="0"/>
              </a:defRPr>
            </a:lvl1pPr>
          </a:lstStyle>
          <a:p>
            <a:pPr marL="0" marR="0" lvl="0" indent="0" algn="ctr" defTabSz="914400" rtl="0" eaLnBrk="0" fontAlgn="base" latinLnBrk="0" hangingPunct="0">
              <a:lnSpc>
                <a:spcPct val="90000"/>
              </a:lnSpc>
              <a:spcBef>
                <a:spcPts val="1000"/>
              </a:spcBef>
              <a:spcAft>
                <a:spcPct val="0"/>
              </a:spcAft>
              <a:buClrTx/>
              <a:buSzTx/>
              <a:buFont typeface="Arial" charset="0"/>
              <a:buNone/>
              <a:tabLst/>
              <a:defRPr/>
            </a:pPr>
            <a:r>
              <a:rPr lang="en-US" noProof="0" dirty="0"/>
              <a:t>DRAG &amp; </a:t>
            </a:r>
            <a:br>
              <a:rPr lang="en-US" noProof="0" dirty="0"/>
            </a:br>
            <a:r>
              <a:rPr lang="en-US" noProof="0" dirty="0"/>
              <a:t>DROP IN PHOTO</a:t>
            </a:r>
          </a:p>
        </p:txBody>
      </p:sp>
      <p:sp>
        <p:nvSpPr>
          <p:cNvPr id="67" name="Text Placeholder 19"/>
          <p:cNvSpPr>
            <a:spLocks noGrp="1"/>
          </p:cNvSpPr>
          <p:nvPr>
            <p:ph type="body" sz="quarter" idx="39"/>
          </p:nvPr>
        </p:nvSpPr>
        <p:spPr>
          <a:xfrm>
            <a:off x="7994586" y="5614856"/>
            <a:ext cx="2755590" cy="330248"/>
          </a:xfrm>
          <a:prstGeom prst="rect">
            <a:avLst/>
          </a:prstGeom>
        </p:spPr>
        <p:txBody>
          <a:bodyPr lIns="0" tIns="0" rIns="0" bIns="0"/>
          <a:lstStyle>
            <a:lvl1pPr marL="0" indent="0" algn="ctr">
              <a:buNone/>
              <a:defRPr sz="2000" cap="all" baseline="0">
                <a:solidFill>
                  <a:srgbClr val="005281"/>
                </a:solidFill>
                <a:latin typeface="Myriad Pro" charset="0"/>
                <a:ea typeface="Myriad Pro" charset="0"/>
                <a:cs typeface="Myriad Pro" charset="0"/>
              </a:defRPr>
            </a:lvl1pPr>
            <a:lvl2pPr marL="457200" indent="0" algn="l">
              <a:buNone/>
              <a:defRPr>
                <a:solidFill>
                  <a:srgbClr val="D06F00"/>
                </a:solidFill>
                <a:latin typeface="Myriad Pro" charset="0"/>
                <a:ea typeface="Myriad Pro" charset="0"/>
                <a:cs typeface="Myriad Pro" charset="0"/>
              </a:defRPr>
            </a:lvl2pPr>
            <a:lvl3pPr marL="914400" indent="0">
              <a:buNone/>
              <a:defRPr>
                <a:latin typeface="Myriad Pro" charset="0"/>
                <a:ea typeface="Myriad Pro" charset="0"/>
                <a:cs typeface="Myriad Pro" charset="0"/>
              </a:defRPr>
            </a:lvl3pPr>
            <a:lvl4pPr marL="1371600" indent="0">
              <a:buNone/>
              <a:defRPr>
                <a:latin typeface="Myriad Pro" charset="0"/>
                <a:ea typeface="Myriad Pro" charset="0"/>
                <a:cs typeface="Myriad Pro" charset="0"/>
              </a:defRPr>
            </a:lvl4pPr>
            <a:lvl5pPr marL="1828800" indent="0">
              <a:buNone/>
              <a:defRPr>
                <a:latin typeface="Myriad Pro" charset="0"/>
                <a:ea typeface="Myriad Pro" charset="0"/>
                <a:cs typeface="Myriad Pro" charset="0"/>
              </a:defRPr>
            </a:lvl5pPr>
          </a:lstStyle>
          <a:p>
            <a:pPr lvl="0"/>
            <a:r>
              <a:rPr lang="en-US" dirty="0"/>
              <a:t>Click to edit Master text styles</a:t>
            </a:r>
          </a:p>
        </p:txBody>
      </p:sp>
      <p:sp>
        <p:nvSpPr>
          <p:cNvPr id="68" name="Text Placeholder 21"/>
          <p:cNvSpPr>
            <a:spLocks noGrp="1"/>
          </p:cNvSpPr>
          <p:nvPr>
            <p:ph type="body" sz="quarter" idx="40"/>
          </p:nvPr>
        </p:nvSpPr>
        <p:spPr>
          <a:xfrm>
            <a:off x="7994585" y="5942287"/>
            <a:ext cx="2755591" cy="330498"/>
          </a:xfrm>
          <a:prstGeom prst="rect">
            <a:avLst/>
          </a:prstGeom>
        </p:spPr>
        <p:txBody>
          <a:bodyPr lIns="0" tIns="0" rIns="0" bIns="0"/>
          <a:lstStyle>
            <a:lvl1pPr marL="0" indent="0" algn="ctr">
              <a:buNone/>
              <a:defRPr sz="1400">
                <a:solidFill>
                  <a:srgbClr val="D06F00"/>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3907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90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image overlay)">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8729" y="1752601"/>
            <a:ext cx="12183271" cy="5105399"/>
          </a:xfrm>
          <a:prstGeom prst="rect">
            <a:avLst/>
          </a:prstGeom>
          <a:solidFill>
            <a:schemeClr val="bg1">
              <a:alpha val="88000"/>
            </a:schemeClr>
          </a:solidFill>
        </p:spPr>
        <p:txBody>
          <a:bodyPr lIns="0" tIns="0" rIns="0" bIns="0" anchor="ctr" anchorCtr="0"/>
          <a:lstStyle>
            <a:lvl1pPr algn="ctr">
              <a:defRPr sz="1400" baseline="0">
                <a:solidFill>
                  <a:schemeClr val="bg1">
                    <a:lumMod val="85000"/>
                  </a:schemeClr>
                </a:solidFill>
                <a:latin typeface="Myriad Pro" charset="0"/>
                <a:ea typeface="Myriad Pro" charset="0"/>
                <a:cs typeface="Myriad Pro" charset="0"/>
              </a:defRPr>
            </a:lvl1pPr>
          </a:lstStyle>
          <a:p>
            <a:pPr marL="228600" marR="0" lvl="0" indent="-228600" algn="ctr" defTabSz="914400" rtl="0" eaLnBrk="0" fontAlgn="base" latinLnBrk="0" hangingPunct="0">
              <a:lnSpc>
                <a:spcPct val="90000"/>
              </a:lnSpc>
              <a:spcBef>
                <a:spcPts val="1000"/>
              </a:spcBef>
              <a:spcAft>
                <a:spcPct val="0"/>
              </a:spcAft>
              <a:buClrTx/>
              <a:buSzTx/>
              <a:buFont typeface="Arial" charset="0"/>
              <a:buNone/>
              <a:tabLst/>
              <a:defRPr/>
            </a:pPr>
            <a:r>
              <a:rPr lang="en-US" dirty="0"/>
              <a:t>DRAG &amp; DROP BACKGROUND IMAGE IN PLACE</a:t>
            </a:r>
          </a:p>
        </p:txBody>
      </p:sp>
      <p:sp>
        <p:nvSpPr>
          <p:cNvPr id="23" name="Text Placeholder 22"/>
          <p:cNvSpPr>
            <a:spLocks noGrp="1"/>
          </p:cNvSpPr>
          <p:nvPr>
            <p:ph type="body" sz="quarter" idx="17"/>
          </p:nvPr>
        </p:nvSpPr>
        <p:spPr>
          <a:xfrm>
            <a:off x="8729" y="1752600"/>
            <a:ext cx="12192000" cy="5105400"/>
          </a:xfrm>
          <a:prstGeom prst="rect">
            <a:avLst/>
          </a:prstGeom>
          <a:solidFill>
            <a:srgbClr val="005281">
              <a:alpha val="88000"/>
            </a:srgbClr>
          </a:solidFill>
        </p:spPr>
        <p:txBody>
          <a:bodyPr/>
          <a:lstStyle>
            <a:lvl1pPr marL="0" indent="0">
              <a:buNone/>
              <a:defRPr>
                <a:noFill/>
              </a:defRPr>
            </a:lvl1pPr>
          </a:lstStyle>
          <a:p>
            <a:pPr lvl="0"/>
            <a:endParaRPr lang="en-US" dirty="0"/>
          </a:p>
        </p:txBody>
      </p:sp>
      <p:sp>
        <p:nvSpPr>
          <p:cNvPr id="7" name="Oval 6"/>
          <p:cNvSpPr/>
          <p:nvPr userDrawn="1"/>
        </p:nvSpPr>
        <p:spPr>
          <a:xfrm>
            <a:off x="11471275" y="6350000"/>
            <a:ext cx="355600" cy="355600"/>
          </a:xfrm>
          <a:prstGeom prst="ellipse">
            <a:avLst/>
          </a:prstGeom>
          <a:solidFill>
            <a:srgbClr val="00528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alpha val="0"/>
                  </a:schemeClr>
                </a:solidFill>
                <a:latin typeface="Myriad Pro" charset="0"/>
                <a:ea typeface="Myriad Pro" charset="0"/>
                <a:cs typeface="Myriad Pro" charset="0"/>
              </a:rPr>
              <a:pPr algn="ctr" eaLnBrk="1" hangingPunct="1"/>
              <a:t>‹#›</a:t>
            </a:fld>
            <a:endParaRPr lang="en-US" altLang="en-US" sz="1200" b="1" dirty="0">
              <a:solidFill>
                <a:schemeClr val="bg1">
                  <a:alpha val="0"/>
                </a:schemeClr>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3" name="Content Placeholder 2"/>
          <p:cNvSpPr>
            <a:spLocks noGrp="1"/>
          </p:cNvSpPr>
          <p:nvPr>
            <p:ph idx="13"/>
          </p:nvPr>
        </p:nvSpPr>
        <p:spPr>
          <a:xfrm>
            <a:off x="495300" y="1981839"/>
            <a:ext cx="4606635" cy="518647"/>
          </a:xfrm>
          <a:prstGeom prst="rect">
            <a:avLst/>
          </a:prstGeom>
        </p:spPr>
        <p:txBody>
          <a:bodyPr lIns="0" tIns="0" rIns="0" bIns="0"/>
          <a:lstStyle>
            <a:lvl1pPr marL="0" indent="0">
              <a:buNone/>
              <a:defRPr sz="1800">
                <a:solidFill>
                  <a:schemeClr val="bg1"/>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18582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1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WhyTXUE_editab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1752600"/>
            <a:ext cx="12192000" cy="5105716"/>
          </a:xfrm>
          <a:prstGeom prst="rect">
            <a:avLst/>
          </a:prstGeom>
        </p:spPr>
      </p:pic>
      <p:sp>
        <p:nvSpPr>
          <p:cNvPr id="23" name="Text Placeholder 22"/>
          <p:cNvSpPr>
            <a:spLocks noGrp="1"/>
          </p:cNvSpPr>
          <p:nvPr>
            <p:ph type="body" sz="quarter" idx="17"/>
          </p:nvPr>
        </p:nvSpPr>
        <p:spPr>
          <a:xfrm>
            <a:off x="0" y="1752600"/>
            <a:ext cx="12192000" cy="5105400"/>
          </a:xfrm>
          <a:prstGeom prst="rect">
            <a:avLst/>
          </a:prstGeom>
          <a:solidFill>
            <a:srgbClr val="005281">
              <a:alpha val="88000"/>
            </a:srgbClr>
          </a:solidFill>
        </p:spPr>
        <p:txBody>
          <a:bodyPr/>
          <a:lstStyle>
            <a:lvl1pPr marL="0" indent="0">
              <a:buNone/>
              <a:defRPr>
                <a:noFill/>
              </a:defRPr>
            </a:lvl1pPr>
          </a:lstStyle>
          <a:p>
            <a:pPr lvl="0"/>
            <a:endParaRPr lang="en-US" dirty="0"/>
          </a:p>
        </p:txBody>
      </p:sp>
      <p:sp>
        <p:nvSpPr>
          <p:cNvPr id="7" name="Oval 6"/>
          <p:cNvSpPr/>
          <p:nvPr userDrawn="1"/>
        </p:nvSpPr>
        <p:spPr>
          <a:xfrm>
            <a:off x="11471275" y="6350000"/>
            <a:ext cx="355600" cy="355600"/>
          </a:xfrm>
          <a:prstGeom prst="ellipse">
            <a:avLst/>
          </a:prstGeom>
          <a:solidFill>
            <a:srgbClr val="00528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alpha val="0"/>
                  </a:schemeClr>
                </a:solidFill>
                <a:latin typeface="Myriad Pro" charset="0"/>
                <a:ea typeface="Myriad Pro" charset="0"/>
                <a:cs typeface="Myriad Pro" charset="0"/>
              </a:rPr>
              <a:pPr algn="ctr" eaLnBrk="1" hangingPunct="1"/>
              <a:t>‹#›</a:t>
            </a:fld>
            <a:endParaRPr lang="en-US" altLang="en-US" sz="1200" b="1" dirty="0">
              <a:solidFill>
                <a:schemeClr val="bg1">
                  <a:alpha val="0"/>
                </a:schemeClr>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6" name="Text Placeholder 5"/>
          <p:cNvSpPr>
            <a:spLocks noGrp="1"/>
          </p:cNvSpPr>
          <p:nvPr>
            <p:ph type="body" sz="quarter" idx="18" hasCustomPrompt="1"/>
          </p:nvPr>
        </p:nvSpPr>
        <p:spPr>
          <a:xfrm>
            <a:off x="990600" y="2362200"/>
            <a:ext cx="4686300" cy="381000"/>
          </a:xfrm>
          <a:prstGeom prst="rect">
            <a:avLst/>
          </a:prstGeom>
        </p:spPr>
        <p:txBody>
          <a:bodyPr lIns="0" tIns="0" rIns="0" bIns="0"/>
          <a:lstStyle>
            <a:lvl1pPr marL="0" indent="0">
              <a:buNone/>
              <a:defRPr sz="2000" b="1" i="0">
                <a:solidFill>
                  <a:schemeClr val="bg1"/>
                </a:solidFill>
                <a:latin typeface="Myriad Pro" charset="0"/>
                <a:ea typeface="Myriad Pro" charset="0"/>
                <a:cs typeface="Myriad Pro" charset="0"/>
              </a:defRPr>
            </a:lvl1pPr>
            <a:lvl2pPr marL="457200" indent="0">
              <a:buNone/>
              <a:defRPr sz="2000" b="1" i="0">
                <a:solidFill>
                  <a:schemeClr val="bg1"/>
                </a:solidFill>
                <a:latin typeface="Myriad Pro" charset="0"/>
                <a:ea typeface="Myriad Pro" charset="0"/>
                <a:cs typeface="Myriad Pro" charset="0"/>
              </a:defRPr>
            </a:lvl2pPr>
            <a:lvl3pPr marL="914400" indent="0">
              <a:buNone/>
              <a:defRPr sz="2000" b="1" i="0">
                <a:solidFill>
                  <a:schemeClr val="bg1"/>
                </a:solidFill>
                <a:latin typeface="Myriad Pro" charset="0"/>
                <a:ea typeface="Myriad Pro" charset="0"/>
                <a:cs typeface="Myriad Pro" charset="0"/>
              </a:defRPr>
            </a:lvl3pPr>
            <a:lvl4pPr marL="1371600" indent="0">
              <a:buNone/>
              <a:defRPr sz="2000" b="1" i="0">
                <a:solidFill>
                  <a:schemeClr val="bg1"/>
                </a:solidFill>
                <a:latin typeface="Myriad Pro" charset="0"/>
                <a:ea typeface="Myriad Pro" charset="0"/>
                <a:cs typeface="Myriad Pro" charset="0"/>
              </a:defRPr>
            </a:lvl4pPr>
            <a:lvl5pPr marL="1828800" indent="0">
              <a:buNone/>
              <a:defRPr sz="2000" b="1" i="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9" name="Text Placeholder 8"/>
          <p:cNvSpPr>
            <a:spLocks noGrp="1"/>
          </p:cNvSpPr>
          <p:nvPr>
            <p:ph type="body" sz="quarter" idx="19"/>
          </p:nvPr>
        </p:nvSpPr>
        <p:spPr>
          <a:xfrm>
            <a:off x="990600" y="2743200"/>
            <a:ext cx="4686300" cy="1530724"/>
          </a:xfrm>
          <a:prstGeom prst="rect">
            <a:avLst/>
          </a:prstGeom>
        </p:spPr>
        <p:txBody>
          <a:bodyPr lIns="0" tIns="0" rIns="0" bIns="0"/>
          <a:lstStyle>
            <a:lvl1pPr marL="0" indent="0">
              <a:buNone/>
              <a:defRPr sz="1800" b="0">
                <a:solidFill>
                  <a:schemeClr val="bg1"/>
                </a:solidFill>
                <a:latin typeface="Myriad Pro" charset="0"/>
                <a:ea typeface="Myriad Pro" charset="0"/>
                <a:cs typeface="Myriad Pro" charset="0"/>
              </a:defRPr>
            </a:lvl1pPr>
            <a:lvl2pPr marL="457200" indent="0">
              <a:buNone/>
              <a:defRPr sz="1800" b="0">
                <a:solidFill>
                  <a:schemeClr val="bg1"/>
                </a:solidFill>
                <a:latin typeface="Myriad Pro" charset="0"/>
                <a:ea typeface="Myriad Pro" charset="0"/>
                <a:cs typeface="Myriad Pro" charset="0"/>
              </a:defRPr>
            </a:lvl2pPr>
            <a:lvl3pPr marL="914400" indent="0">
              <a:buNone/>
              <a:defRPr sz="1800" b="0">
                <a:solidFill>
                  <a:schemeClr val="bg1"/>
                </a:solidFill>
                <a:latin typeface="Myriad Pro" charset="0"/>
                <a:ea typeface="Myriad Pro" charset="0"/>
                <a:cs typeface="Myriad Pro" charset="0"/>
              </a:defRPr>
            </a:lvl3pPr>
            <a:lvl4pPr marL="1371600" indent="0">
              <a:buNone/>
              <a:defRPr sz="1800" b="0">
                <a:solidFill>
                  <a:schemeClr val="bg1"/>
                </a:solidFill>
                <a:latin typeface="Myriad Pro" charset="0"/>
                <a:ea typeface="Myriad Pro" charset="0"/>
                <a:cs typeface="Myriad Pro" charset="0"/>
              </a:defRPr>
            </a:lvl4pPr>
            <a:lvl5pPr marL="1828800" indent="0">
              <a:buNone/>
              <a:defRPr sz="1800" b="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28" name="Text Placeholder 5"/>
          <p:cNvSpPr>
            <a:spLocks noGrp="1"/>
          </p:cNvSpPr>
          <p:nvPr>
            <p:ph type="body" sz="quarter" idx="20" hasCustomPrompt="1"/>
          </p:nvPr>
        </p:nvSpPr>
        <p:spPr>
          <a:xfrm>
            <a:off x="6819900" y="2362200"/>
            <a:ext cx="4610100" cy="381000"/>
          </a:xfrm>
          <a:prstGeom prst="rect">
            <a:avLst/>
          </a:prstGeom>
        </p:spPr>
        <p:txBody>
          <a:bodyPr lIns="0" tIns="0" rIns="0" bIns="0"/>
          <a:lstStyle>
            <a:lvl1pPr marL="0" indent="0">
              <a:buNone/>
              <a:defRPr sz="2000" b="1" i="0">
                <a:solidFill>
                  <a:schemeClr val="bg1"/>
                </a:solidFill>
                <a:latin typeface="Myriad Pro" charset="0"/>
                <a:ea typeface="Myriad Pro" charset="0"/>
                <a:cs typeface="Myriad Pro" charset="0"/>
              </a:defRPr>
            </a:lvl1pPr>
            <a:lvl2pPr marL="457200" indent="0">
              <a:buNone/>
              <a:defRPr sz="2000" b="1" i="0">
                <a:solidFill>
                  <a:schemeClr val="bg1"/>
                </a:solidFill>
                <a:latin typeface="Myriad Pro" charset="0"/>
                <a:ea typeface="Myriad Pro" charset="0"/>
                <a:cs typeface="Myriad Pro" charset="0"/>
              </a:defRPr>
            </a:lvl2pPr>
            <a:lvl3pPr marL="914400" indent="0">
              <a:buNone/>
              <a:defRPr sz="2000" b="1" i="0">
                <a:solidFill>
                  <a:schemeClr val="bg1"/>
                </a:solidFill>
                <a:latin typeface="Myriad Pro" charset="0"/>
                <a:ea typeface="Myriad Pro" charset="0"/>
                <a:cs typeface="Myriad Pro" charset="0"/>
              </a:defRPr>
            </a:lvl3pPr>
            <a:lvl4pPr marL="1371600" indent="0">
              <a:buNone/>
              <a:defRPr sz="2000" b="1" i="0">
                <a:solidFill>
                  <a:schemeClr val="bg1"/>
                </a:solidFill>
                <a:latin typeface="Myriad Pro" charset="0"/>
                <a:ea typeface="Myriad Pro" charset="0"/>
                <a:cs typeface="Myriad Pro" charset="0"/>
              </a:defRPr>
            </a:lvl4pPr>
            <a:lvl5pPr marL="1828800" indent="0">
              <a:buNone/>
              <a:defRPr sz="2000" b="1" i="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29" name="Text Placeholder 8"/>
          <p:cNvSpPr>
            <a:spLocks noGrp="1"/>
          </p:cNvSpPr>
          <p:nvPr>
            <p:ph type="body" sz="quarter" idx="21"/>
          </p:nvPr>
        </p:nvSpPr>
        <p:spPr>
          <a:xfrm>
            <a:off x="6819900" y="2743200"/>
            <a:ext cx="4610100" cy="1530724"/>
          </a:xfrm>
          <a:prstGeom prst="rect">
            <a:avLst/>
          </a:prstGeom>
        </p:spPr>
        <p:txBody>
          <a:bodyPr lIns="0" tIns="0" rIns="0" bIns="0"/>
          <a:lstStyle>
            <a:lvl1pPr marL="0" indent="0">
              <a:buNone/>
              <a:defRPr sz="1800" b="0">
                <a:solidFill>
                  <a:schemeClr val="bg1"/>
                </a:solidFill>
                <a:latin typeface="Myriad Pro" charset="0"/>
                <a:ea typeface="Myriad Pro" charset="0"/>
                <a:cs typeface="Myriad Pro" charset="0"/>
              </a:defRPr>
            </a:lvl1pPr>
            <a:lvl2pPr marL="457200" indent="0">
              <a:buNone/>
              <a:defRPr sz="1800" b="0">
                <a:solidFill>
                  <a:schemeClr val="bg1"/>
                </a:solidFill>
                <a:latin typeface="Myriad Pro" charset="0"/>
                <a:ea typeface="Myriad Pro" charset="0"/>
                <a:cs typeface="Myriad Pro" charset="0"/>
              </a:defRPr>
            </a:lvl2pPr>
            <a:lvl3pPr marL="914400" indent="0">
              <a:buNone/>
              <a:defRPr sz="1800" b="0">
                <a:solidFill>
                  <a:schemeClr val="bg1"/>
                </a:solidFill>
                <a:latin typeface="Myriad Pro" charset="0"/>
                <a:ea typeface="Myriad Pro" charset="0"/>
                <a:cs typeface="Myriad Pro" charset="0"/>
              </a:defRPr>
            </a:lvl3pPr>
            <a:lvl4pPr marL="1371600" indent="0">
              <a:buNone/>
              <a:defRPr sz="1800" b="0">
                <a:solidFill>
                  <a:schemeClr val="bg1"/>
                </a:solidFill>
                <a:latin typeface="Myriad Pro" charset="0"/>
                <a:ea typeface="Myriad Pro" charset="0"/>
                <a:cs typeface="Myriad Pro" charset="0"/>
              </a:defRPr>
            </a:lvl4pPr>
            <a:lvl5pPr marL="1828800" indent="0">
              <a:buNone/>
              <a:defRPr sz="1800" b="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30" name="Text Placeholder 5"/>
          <p:cNvSpPr>
            <a:spLocks noGrp="1"/>
          </p:cNvSpPr>
          <p:nvPr>
            <p:ph type="body" sz="quarter" idx="22" hasCustomPrompt="1"/>
          </p:nvPr>
        </p:nvSpPr>
        <p:spPr>
          <a:xfrm>
            <a:off x="990600" y="4496441"/>
            <a:ext cx="4686300" cy="381000"/>
          </a:xfrm>
          <a:prstGeom prst="rect">
            <a:avLst/>
          </a:prstGeom>
        </p:spPr>
        <p:txBody>
          <a:bodyPr lIns="0" tIns="0" rIns="0" bIns="0"/>
          <a:lstStyle>
            <a:lvl1pPr marL="0" indent="0">
              <a:buNone/>
              <a:defRPr sz="2000" b="1" i="0">
                <a:solidFill>
                  <a:schemeClr val="bg1"/>
                </a:solidFill>
                <a:latin typeface="Myriad Pro" charset="0"/>
                <a:ea typeface="Myriad Pro" charset="0"/>
                <a:cs typeface="Myriad Pro" charset="0"/>
              </a:defRPr>
            </a:lvl1pPr>
            <a:lvl2pPr marL="457200" indent="0">
              <a:buNone/>
              <a:defRPr sz="2000" b="1" i="0">
                <a:solidFill>
                  <a:schemeClr val="bg1"/>
                </a:solidFill>
                <a:latin typeface="Myriad Pro" charset="0"/>
                <a:ea typeface="Myriad Pro" charset="0"/>
                <a:cs typeface="Myriad Pro" charset="0"/>
              </a:defRPr>
            </a:lvl2pPr>
            <a:lvl3pPr marL="914400" indent="0">
              <a:buNone/>
              <a:defRPr sz="2000" b="1" i="0">
                <a:solidFill>
                  <a:schemeClr val="bg1"/>
                </a:solidFill>
                <a:latin typeface="Myriad Pro" charset="0"/>
                <a:ea typeface="Myriad Pro" charset="0"/>
                <a:cs typeface="Myriad Pro" charset="0"/>
              </a:defRPr>
            </a:lvl3pPr>
            <a:lvl4pPr marL="1371600" indent="0">
              <a:buNone/>
              <a:defRPr sz="2000" b="1" i="0">
                <a:solidFill>
                  <a:schemeClr val="bg1"/>
                </a:solidFill>
                <a:latin typeface="Myriad Pro" charset="0"/>
                <a:ea typeface="Myriad Pro" charset="0"/>
                <a:cs typeface="Myriad Pro" charset="0"/>
              </a:defRPr>
            </a:lvl4pPr>
            <a:lvl5pPr marL="1828800" indent="0">
              <a:buNone/>
              <a:defRPr sz="2000" b="1" i="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31" name="Text Placeholder 8"/>
          <p:cNvSpPr>
            <a:spLocks noGrp="1"/>
          </p:cNvSpPr>
          <p:nvPr>
            <p:ph type="body" sz="quarter" idx="23"/>
          </p:nvPr>
        </p:nvSpPr>
        <p:spPr>
          <a:xfrm>
            <a:off x="990600" y="4877441"/>
            <a:ext cx="4686300" cy="1470212"/>
          </a:xfrm>
          <a:prstGeom prst="rect">
            <a:avLst/>
          </a:prstGeom>
        </p:spPr>
        <p:txBody>
          <a:bodyPr lIns="0" tIns="0" rIns="0" bIns="0"/>
          <a:lstStyle>
            <a:lvl1pPr marL="0" indent="0">
              <a:buNone/>
              <a:defRPr sz="1800" b="0">
                <a:solidFill>
                  <a:schemeClr val="bg1"/>
                </a:solidFill>
                <a:latin typeface="Myriad Pro" charset="0"/>
                <a:ea typeface="Myriad Pro" charset="0"/>
                <a:cs typeface="Myriad Pro" charset="0"/>
              </a:defRPr>
            </a:lvl1pPr>
            <a:lvl2pPr marL="457200" indent="0">
              <a:buNone/>
              <a:defRPr sz="1800" b="0">
                <a:solidFill>
                  <a:schemeClr val="bg1"/>
                </a:solidFill>
                <a:latin typeface="Myriad Pro" charset="0"/>
                <a:ea typeface="Myriad Pro" charset="0"/>
                <a:cs typeface="Myriad Pro" charset="0"/>
              </a:defRPr>
            </a:lvl2pPr>
            <a:lvl3pPr marL="914400" indent="0">
              <a:buNone/>
              <a:defRPr sz="1800" b="0">
                <a:solidFill>
                  <a:schemeClr val="bg1"/>
                </a:solidFill>
                <a:latin typeface="Myriad Pro" charset="0"/>
                <a:ea typeface="Myriad Pro" charset="0"/>
                <a:cs typeface="Myriad Pro" charset="0"/>
              </a:defRPr>
            </a:lvl3pPr>
            <a:lvl4pPr marL="1371600" indent="0">
              <a:buNone/>
              <a:defRPr sz="1800" b="0">
                <a:solidFill>
                  <a:schemeClr val="bg1"/>
                </a:solidFill>
                <a:latin typeface="Myriad Pro" charset="0"/>
                <a:ea typeface="Myriad Pro" charset="0"/>
                <a:cs typeface="Myriad Pro" charset="0"/>
              </a:defRPr>
            </a:lvl4pPr>
            <a:lvl5pPr marL="1828800" indent="0">
              <a:buNone/>
              <a:defRPr sz="1800" b="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32" name="Text Placeholder 5"/>
          <p:cNvSpPr>
            <a:spLocks noGrp="1"/>
          </p:cNvSpPr>
          <p:nvPr>
            <p:ph type="body" sz="quarter" idx="24" hasCustomPrompt="1"/>
          </p:nvPr>
        </p:nvSpPr>
        <p:spPr>
          <a:xfrm>
            <a:off x="6819900" y="4496441"/>
            <a:ext cx="4610100" cy="381000"/>
          </a:xfrm>
          <a:prstGeom prst="rect">
            <a:avLst/>
          </a:prstGeom>
        </p:spPr>
        <p:txBody>
          <a:bodyPr lIns="0" tIns="0" rIns="0" bIns="0"/>
          <a:lstStyle>
            <a:lvl1pPr marL="0" indent="0">
              <a:buNone/>
              <a:defRPr sz="2000" b="1" i="0">
                <a:solidFill>
                  <a:schemeClr val="bg1"/>
                </a:solidFill>
                <a:latin typeface="Myriad Pro" charset="0"/>
                <a:ea typeface="Myriad Pro" charset="0"/>
                <a:cs typeface="Myriad Pro" charset="0"/>
              </a:defRPr>
            </a:lvl1pPr>
            <a:lvl2pPr marL="457200" indent="0">
              <a:buNone/>
              <a:defRPr sz="2000" b="1" i="0">
                <a:solidFill>
                  <a:schemeClr val="bg1"/>
                </a:solidFill>
                <a:latin typeface="Myriad Pro" charset="0"/>
                <a:ea typeface="Myriad Pro" charset="0"/>
                <a:cs typeface="Myriad Pro" charset="0"/>
              </a:defRPr>
            </a:lvl2pPr>
            <a:lvl3pPr marL="914400" indent="0">
              <a:buNone/>
              <a:defRPr sz="2000" b="1" i="0">
                <a:solidFill>
                  <a:schemeClr val="bg1"/>
                </a:solidFill>
                <a:latin typeface="Myriad Pro" charset="0"/>
                <a:ea typeface="Myriad Pro" charset="0"/>
                <a:cs typeface="Myriad Pro" charset="0"/>
              </a:defRPr>
            </a:lvl3pPr>
            <a:lvl4pPr marL="1371600" indent="0">
              <a:buNone/>
              <a:defRPr sz="2000" b="1" i="0">
                <a:solidFill>
                  <a:schemeClr val="bg1"/>
                </a:solidFill>
                <a:latin typeface="Myriad Pro" charset="0"/>
                <a:ea typeface="Myriad Pro" charset="0"/>
                <a:cs typeface="Myriad Pro" charset="0"/>
              </a:defRPr>
            </a:lvl4pPr>
            <a:lvl5pPr marL="1828800" indent="0">
              <a:buNone/>
              <a:defRPr sz="2000" b="1" i="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33" name="Text Placeholder 8"/>
          <p:cNvSpPr>
            <a:spLocks noGrp="1"/>
          </p:cNvSpPr>
          <p:nvPr>
            <p:ph type="body" sz="quarter" idx="25"/>
          </p:nvPr>
        </p:nvSpPr>
        <p:spPr>
          <a:xfrm>
            <a:off x="6819900" y="4877441"/>
            <a:ext cx="4610100" cy="1470212"/>
          </a:xfrm>
          <a:prstGeom prst="rect">
            <a:avLst/>
          </a:prstGeom>
        </p:spPr>
        <p:txBody>
          <a:bodyPr lIns="0" tIns="0" rIns="0" bIns="0"/>
          <a:lstStyle>
            <a:lvl1pPr marL="0" indent="0">
              <a:buNone/>
              <a:defRPr sz="1800" b="0">
                <a:solidFill>
                  <a:schemeClr val="bg1"/>
                </a:solidFill>
                <a:latin typeface="Myriad Pro" charset="0"/>
                <a:ea typeface="Myriad Pro" charset="0"/>
                <a:cs typeface="Myriad Pro" charset="0"/>
              </a:defRPr>
            </a:lvl1pPr>
            <a:lvl2pPr marL="457200" indent="0">
              <a:buNone/>
              <a:defRPr sz="1800" b="0">
                <a:solidFill>
                  <a:schemeClr val="bg1"/>
                </a:solidFill>
                <a:latin typeface="Myriad Pro" charset="0"/>
                <a:ea typeface="Myriad Pro" charset="0"/>
                <a:cs typeface="Myriad Pro" charset="0"/>
              </a:defRPr>
            </a:lvl2pPr>
            <a:lvl3pPr marL="914400" indent="0">
              <a:buNone/>
              <a:defRPr sz="1800" b="0">
                <a:solidFill>
                  <a:schemeClr val="bg1"/>
                </a:solidFill>
                <a:latin typeface="Myriad Pro" charset="0"/>
                <a:ea typeface="Myriad Pro" charset="0"/>
                <a:cs typeface="Myriad Pro" charset="0"/>
              </a:defRPr>
            </a:lvl3pPr>
            <a:lvl4pPr marL="1371600" indent="0">
              <a:buNone/>
              <a:defRPr sz="1800" b="0">
                <a:solidFill>
                  <a:schemeClr val="bg1"/>
                </a:solidFill>
                <a:latin typeface="Myriad Pro" charset="0"/>
                <a:ea typeface="Myriad Pro" charset="0"/>
                <a:cs typeface="Myriad Pro" charset="0"/>
              </a:defRPr>
            </a:lvl4pPr>
            <a:lvl5pPr marL="1828800" indent="0">
              <a:buNone/>
              <a:defRPr sz="1800" b="0">
                <a:solidFill>
                  <a:schemeClr val="bg1"/>
                </a:solidFill>
                <a:latin typeface="Myriad Pro" charset="0"/>
                <a:ea typeface="Myriad Pro" charset="0"/>
                <a:cs typeface="Myriad Pro" charset="0"/>
              </a:defRPr>
            </a:lvl5pPr>
          </a:lstStyle>
          <a:p>
            <a:pPr lvl="0"/>
            <a:r>
              <a:rPr lang="en-US" dirty="0"/>
              <a:t>Click to edit Master text styles</a:t>
            </a:r>
          </a:p>
        </p:txBody>
      </p:sp>
      <p:sp>
        <p:nvSpPr>
          <p:cNvPr id="40" name="Picture Placeholder 39"/>
          <p:cNvSpPr>
            <a:spLocks noGrp="1" noChangeAspect="1"/>
          </p:cNvSpPr>
          <p:nvPr>
            <p:ph type="pic" sz="quarter" idx="26"/>
          </p:nvPr>
        </p:nvSpPr>
        <p:spPr>
          <a:xfrm>
            <a:off x="572792" y="2331849"/>
            <a:ext cx="283464" cy="283464"/>
          </a:xfrm>
          <a:prstGeom prst="rect">
            <a:avLst/>
          </a:prstGeom>
        </p:spPr>
        <p:txBody>
          <a:bodyPr anchor="ctr" anchorCtr="0"/>
          <a:lstStyle>
            <a:lvl1pPr marL="0" indent="0" algn="ctr">
              <a:buNone/>
              <a:defRPr sz="800">
                <a:solidFill>
                  <a:schemeClr val="bg1"/>
                </a:solidFill>
              </a:defRPr>
            </a:lvl1pPr>
          </a:lstStyle>
          <a:p>
            <a:endParaRPr lang="en-US" dirty="0"/>
          </a:p>
        </p:txBody>
      </p:sp>
      <p:sp>
        <p:nvSpPr>
          <p:cNvPr id="43" name="Picture Placeholder 39"/>
          <p:cNvSpPr>
            <a:spLocks noGrp="1" noChangeAspect="1"/>
          </p:cNvSpPr>
          <p:nvPr>
            <p:ph type="pic" sz="quarter" idx="27"/>
          </p:nvPr>
        </p:nvSpPr>
        <p:spPr>
          <a:xfrm>
            <a:off x="6384036" y="2331849"/>
            <a:ext cx="283464" cy="283464"/>
          </a:xfrm>
          <a:prstGeom prst="rect">
            <a:avLst/>
          </a:prstGeom>
        </p:spPr>
        <p:txBody>
          <a:bodyPr anchor="ctr" anchorCtr="0"/>
          <a:lstStyle>
            <a:lvl1pPr marL="0" indent="0" algn="ctr">
              <a:buNone/>
              <a:defRPr sz="800">
                <a:solidFill>
                  <a:schemeClr val="bg1"/>
                </a:solidFill>
              </a:defRPr>
            </a:lvl1pPr>
          </a:lstStyle>
          <a:p>
            <a:endParaRPr lang="en-US" dirty="0"/>
          </a:p>
        </p:txBody>
      </p:sp>
      <p:sp>
        <p:nvSpPr>
          <p:cNvPr id="44" name="Picture Placeholder 39"/>
          <p:cNvSpPr>
            <a:spLocks noGrp="1" noChangeAspect="1"/>
          </p:cNvSpPr>
          <p:nvPr>
            <p:ph type="pic" sz="quarter" idx="28"/>
          </p:nvPr>
        </p:nvSpPr>
        <p:spPr>
          <a:xfrm>
            <a:off x="572792" y="4471555"/>
            <a:ext cx="283464" cy="283464"/>
          </a:xfrm>
          <a:prstGeom prst="rect">
            <a:avLst/>
          </a:prstGeom>
        </p:spPr>
        <p:txBody>
          <a:bodyPr anchor="ctr" anchorCtr="0"/>
          <a:lstStyle>
            <a:lvl1pPr marL="0" indent="0" algn="ctr">
              <a:buNone/>
              <a:defRPr sz="800">
                <a:solidFill>
                  <a:schemeClr val="bg1"/>
                </a:solidFill>
              </a:defRPr>
            </a:lvl1pPr>
          </a:lstStyle>
          <a:p>
            <a:endParaRPr lang="en-US" dirty="0"/>
          </a:p>
        </p:txBody>
      </p:sp>
      <p:sp>
        <p:nvSpPr>
          <p:cNvPr id="45" name="Picture Placeholder 39"/>
          <p:cNvSpPr>
            <a:spLocks noGrp="1" noChangeAspect="1"/>
          </p:cNvSpPr>
          <p:nvPr>
            <p:ph type="pic" sz="quarter" idx="29"/>
          </p:nvPr>
        </p:nvSpPr>
        <p:spPr>
          <a:xfrm>
            <a:off x="6384036" y="4471555"/>
            <a:ext cx="283464" cy="283464"/>
          </a:xfrm>
          <a:prstGeom prst="rect">
            <a:avLst/>
          </a:prstGeom>
        </p:spPr>
        <p:txBody>
          <a:bodyPr anchor="ctr" anchorCtr="0"/>
          <a:lstStyle>
            <a:lvl1pPr marL="0" indent="0" algn="ctr">
              <a:buNone/>
              <a:defRPr sz="800">
                <a:solidFill>
                  <a:schemeClr val="bg1"/>
                </a:solidFill>
              </a:defRPr>
            </a:lvl1pPr>
          </a:lstStyle>
          <a:p>
            <a:endParaRPr lang="en-US" dirty="0"/>
          </a:p>
        </p:txBody>
      </p:sp>
    </p:spTree>
    <p:extLst>
      <p:ext uri="{BB962C8B-B14F-4D97-AF65-F5344CB8AC3E}">
        <p14:creationId xmlns:p14="http://schemas.microsoft.com/office/powerpoint/2010/main" val="21221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32">
          <p15:clr>
            <a:srgbClr val="FBAE40"/>
          </p15:clr>
        </p15:guide>
        <p15:guide id="2" pos="3840">
          <p15:clr>
            <a:srgbClr val="FBAE40"/>
          </p15:clr>
        </p15:guide>
        <p15:guide id="3" orient="horz" pos="1104">
          <p15:clr>
            <a:srgbClr val="FBAE40"/>
          </p15:clr>
        </p15:guide>
        <p15:guide id="4" orient="horz" pos="1488">
          <p15:clr>
            <a:srgbClr val="FBAE40"/>
          </p15:clr>
        </p15:guide>
        <p15:guide id="5" orient="horz" pos="1848">
          <p15:clr>
            <a:srgbClr val="FBAE40"/>
          </p15:clr>
        </p15:guide>
        <p15:guide id="6" orient="horz" pos="3192">
          <p15:clr>
            <a:srgbClr val="FBAE40"/>
          </p15:clr>
        </p15:guide>
        <p15:guide id="7" pos="312">
          <p15:clr>
            <a:srgbClr val="FBAE40"/>
          </p15:clr>
        </p15:guide>
        <p15:guide id="8" pos="3576">
          <p15:clr>
            <a:srgbClr val="FBAE40"/>
          </p15:clr>
        </p15:guide>
        <p15:guide id="9" pos="4296">
          <p15:clr>
            <a:srgbClr val="FBAE40"/>
          </p15:clr>
        </p15:guide>
        <p15:guide id="10" pos="72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WhyTXUE_non-editab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52284"/>
            <a:ext cx="12192000" cy="5105716"/>
          </a:xfrm>
          <a:prstGeom prst="rect">
            <a:avLst/>
          </a:prstGeom>
        </p:spPr>
      </p:pic>
      <p:sp>
        <p:nvSpPr>
          <p:cNvPr id="14" name="Rectangle 13"/>
          <p:cNvSpPr/>
          <p:nvPr userDrawn="1"/>
        </p:nvSpPr>
        <p:spPr>
          <a:xfrm>
            <a:off x="0" y="1752284"/>
            <a:ext cx="12182821" cy="5105716"/>
          </a:xfrm>
          <a:prstGeom prst="rect">
            <a:avLst/>
          </a:prstGeom>
          <a:solidFill>
            <a:srgbClr val="00528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userDrawn="1"/>
        </p:nvSpPr>
        <p:spPr>
          <a:xfrm>
            <a:off x="11471275" y="6350000"/>
            <a:ext cx="355600" cy="355600"/>
          </a:xfrm>
          <a:prstGeom prst="ellipse">
            <a:avLst/>
          </a:prstGeom>
          <a:solidFill>
            <a:srgbClr val="005281">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alpha val="0"/>
                  </a:schemeClr>
                </a:solidFill>
                <a:latin typeface="Myriad Pro" charset="0"/>
                <a:ea typeface="Myriad Pro" charset="0"/>
                <a:cs typeface="Myriad Pro" charset="0"/>
              </a:rPr>
              <a:pPr algn="ctr" eaLnBrk="1" hangingPunct="1"/>
              <a:t>‹#›</a:t>
            </a:fld>
            <a:endParaRPr lang="en-US" altLang="en-US" sz="1200" b="1" dirty="0">
              <a:solidFill>
                <a:schemeClr val="bg1">
                  <a:alpha val="0"/>
                </a:schemeClr>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4" name="TextBox 3"/>
          <p:cNvSpPr txBox="1"/>
          <p:nvPr userDrawn="1"/>
        </p:nvSpPr>
        <p:spPr>
          <a:xfrm>
            <a:off x="495300" y="563563"/>
            <a:ext cx="5367130" cy="830997"/>
          </a:xfrm>
          <a:prstGeom prst="rect">
            <a:avLst/>
          </a:prstGeom>
          <a:noFill/>
        </p:spPr>
        <p:txBody>
          <a:bodyPr wrap="square" lIns="0" tIns="182880" rIns="0" bIns="182880" rtlCol="0" anchor="ctr" anchorCtr="0">
            <a:spAutoFit/>
          </a:bodyPr>
          <a:lstStyle/>
          <a:p>
            <a:r>
              <a:rPr lang="en-US" sz="3000" b="1" dirty="0">
                <a:solidFill>
                  <a:srgbClr val="616265"/>
                </a:solidFill>
                <a:latin typeface="Myriad Pro" charset="0"/>
                <a:ea typeface="Myriad Pro" charset="0"/>
                <a:cs typeface="Myriad Pro" charset="0"/>
              </a:rPr>
              <a:t>WHY</a:t>
            </a:r>
            <a:r>
              <a:rPr lang="en-US" sz="3000" b="1" baseline="0" dirty="0">
                <a:solidFill>
                  <a:srgbClr val="616265"/>
                </a:solidFill>
                <a:latin typeface="Myriad Pro" charset="0"/>
                <a:ea typeface="Myriad Pro" charset="0"/>
                <a:cs typeface="Myriad Pro" charset="0"/>
              </a:rPr>
              <a:t> CHOOSE TXU ENERGY</a:t>
            </a:r>
            <a:endParaRPr lang="en-US" sz="3000" b="1" dirty="0">
              <a:solidFill>
                <a:srgbClr val="616265"/>
              </a:solidFill>
              <a:latin typeface="Myriad Pro" charset="0"/>
              <a:ea typeface="Myriad Pro" charset="0"/>
              <a:cs typeface="Myriad Pro" charset="0"/>
            </a:endParaRPr>
          </a:p>
        </p:txBody>
      </p:sp>
      <p:pic>
        <p:nvPicPr>
          <p:cNvPr id="46" name="Picture 45"/>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572792" y="2357932"/>
            <a:ext cx="283464" cy="283464"/>
          </a:xfrm>
          <a:prstGeom prst="rect">
            <a:avLst/>
          </a:prstGeom>
        </p:spPr>
      </p:pic>
      <p:pic>
        <p:nvPicPr>
          <p:cNvPr id="48" name="Picture 47"/>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6376949" y="2362329"/>
            <a:ext cx="283464" cy="283464"/>
          </a:xfrm>
          <a:prstGeom prst="rect">
            <a:avLst/>
          </a:prstGeom>
        </p:spPr>
      </p:pic>
      <p:pic>
        <p:nvPicPr>
          <p:cNvPr id="49" name="Picture 48"/>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572792" y="4508379"/>
            <a:ext cx="283464" cy="283464"/>
          </a:xfrm>
          <a:prstGeom prst="rect">
            <a:avLst/>
          </a:prstGeom>
        </p:spPr>
      </p:pic>
      <p:pic>
        <p:nvPicPr>
          <p:cNvPr id="50" name="Picture 49"/>
          <p:cNvPicPr preferRelativeResize="0">
            <a:picLocks/>
          </p:cNvPicPr>
          <p:nvPr userDrawn="1"/>
        </p:nvPicPr>
        <p:blipFill>
          <a:blip r:embed="rId3" cstate="screen">
            <a:extLst>
              <a:ext uri="{28A0092B-C50C-407E-A947-70E740481C1C}">
                <a14:useLocalDpi xmlns:a14="http://schemas.microsoft.com/office/drawing/2010/main"/>
              </a:ext>
            </a:extLst>
          </a:blip>
          <a:stretch>
            <a:fillRect/>
          </a:stretch>
        </p:blipFill>
        <p:spPr>
          <a:xfrm>
            <a:off x="6376949" y="4505156"/>
            <a:ext cx="283464" cy="283464"/>
          </a:xfrm>
          <a:prstGeom prst="rect">
            <a:avLst/>
          </a:prstGeom>
        </p:spPr>
      </p:pic>
      <p:sp>
        <p:nvSpPr>
          <p:cNvPr id="8" name="TextBox 7"/>
          <p:cNvSpPr txBox="1"/>
          <p:nvPr userDrawn="1"/>
        </p:nvSpPr>
        <p:spPr>
          <a:xfrm>
            <a:off x="990600" y="2362200"/>
            <a:ext cx="4743844" cy="307777"/>
          </a:xfrm>
          <a:prstGeom prst="rect">
            <a:avLst/>
          </a:prstGeom>
          <a:noFill/>
        </p:spPr>
        <p:txBody>
          <a:bodyPr wrap="square" lIns="0" tIns="0" rIns="0" bIns="0" rtlCol="0">
            <a:spAutoFit/>
          </a:bodyPr>
          <a:lstStyle/>
          <a:p>
            <a:r>
              <a:rPr lang="en-US" sz="2000" b="1" dirty="0">
                <a:solidFill>
                  <a:schemeClr val="bg1"/>
                </a:solidFill>
                <a:latin typeface="Myriad Pro" charset="0"/>
                <a:ea typeface="Myriad Pro" charset="0"/>
                <a:cs typeface="Myriad Pro" charset="0"/>
              </a:rPr>
              <a:t>SAVINGS WITH CERTAINTY</a:t>
            </a:r>
          </a:p>
        </p:txBody>
      </p:sp>
      <p:sp>
        <p:nvSpPr>
          <p:cNvPr id="13" name="TextBox 12"/>
          <p:cNvSpPr txBox="1"/>
          <p:nvPr userDrawn="1"/>
        </p:nvSpPr>
        <p:spPr>
          <a:xfrm>
            <a:off x="990600" y="2743200"/>
            <a:ext cx="3705687" cy="1384995"/>
          </a:xfrm>
          <a:prstGeom prst="rect">
            <a:avLst/>
          </a:prstGeom>
          <a:noFill/>
        </p:spPr>
        <p:txBody>
          <a:bodyPr wrap="square" lIns="0" tIns="0" rIns="0" bIns="0" rtlCol="0">
            <a:spAutoFit/>
          </a:bodyPr>
          <a:lstStyle/>
          <a:p>
            <a:pPr rtl="0" fontAlgn="base"/>
            <a:r>
              <a:rPr lang="en-US" sz="1800" b="0" i="0" kern="1200" dirty="0">
                <a:solidFill>
                  <a:schemeClr val="bg1"/>
                </a:solidFill>
                <a:effectLst/>
                <a:latin typeface="Myriad Pro" charset="0"/>
                <a:ea typeface="Myriad Pro" charset="0"/>
                <a:cs typeface="Myriad Pro" charset="0"/>
              </a:rPr>
              <a:t>We offer competitive pricing you can trust and custom energy solutions that fit your needs.</a:t>
            </a:r>
          </a:p>
          <a:p>
            <a:br>
              <a:rPr lang="en-US" b="0" i="0" kern="1200" dirty="0">
                <a:solidFill>
                  <a:schemeClr val="tx1"/>
                </a:solidFill>
                <a:effectLst/>
                <a:latin typeface="Calibri" charset="0"/>
                <a:ea typeface="+mn-ea"/>
                <a:cs typeface="+mn-cs"/>
              </a:rPr>
            </a:br>
            <a:endParaRPr lang="en-US" b="1" i="0" kern="1200" dirty="0">
              <a:solidFill>
                <a:schemeClr val="tx1"/>
              </a:solidFill>
              <a:effectLst/>
              <a:latin typeface="Calibri" charset="0"/>
              <a:ea typeface="+mn-ea"/>
              <a:cs typeface="+mn-cs"/>
            </a:endParaRPr>
          </a:p>
        </p:txBody>
      </p:sp>
      <p:sp>
        <p:nvSpPr>
          <p:cNvPr id="51" name="TextBox 50"/>
          <p:cNvSpPr txBox="1"/>
          <p:nvPr userDrawn="1"/>
        </p:nvSpPr>
        <p:spPr>
          <a:xfrm>
            <a:off x="990600" y="4496441"/>
            <a:ext cx="4743844" cy="307777"/>
          </a:xfrm>
          <a:prstGeom prst="rect">
            <a:avLst/>
          </a:prstGeom>
          <a:noFill/>
        </p:spPr>
        <p:txBody>
          <a:bodyPr wrap="square" lIns="0" tIns="0" rIns="0" bIns="0" rtlCol="0">
            <a:spAutoFit/>
          </a:bodyPr>
          <a:lstStyle/>
          <a:p>
            <a:r>
              <a:rPr lang="en-US" sz="2000" b="1" dirty="0">
                <a:solidFill>
                  <a:schemeClr val="bg1"/>
                </a:solidFill>
                <a:latin typeface="Myriad Pro" charset="0"/>
                <a:ea typeface="Myriad Pro" charset="0"/>
                <a:cs typeface="Myriad Pro" charset="0"/>
              </a:rPr>
              <a:t>CUSTOMIZATION</a:t>
            </a:r>
            <a:r>
              <a:rPr lang="en-US" sz="2000" b="1" baseline="0" dirty="0">
                <a:solidFill>
                  <a:schemeClr val="bg1"/>
                </a:solidFill>
                <a:latin typeface="Myriad Pro" charset="0"/>
                <a:ea typeface="Myriad Pro" charset="0"/>
                <a:cs typeface="Myriad Pro" charset="0"/>
              </a:rPr>
              <a:t> WITH CONTROL</a:t>
            </a:r>
            <a:endParaRPr lang="en-US" sz="2000" b="1" dirty="0">
              <a:solidFill>
                <a:schemeClr val="bg1"/>
              </a:solidFill>
              <a:latin typeface="Myriad Pro" charset="0"/>
              <a:ea typeface="Myriad Pro" charset="0"/>
              <a:cs typeface="Myriad Pro" charset="0"/>
            </a:endParaRPr>
          </a:p>
        </p:txBody>
      </p:sp>
      <p:sp>
        <p:nvSpPr>
          <p:cNvPr id="52" name="TextBox 51"/>
          <p:cNvSpPr txBox="1"/>
          <p:nvPr userDrawn="1"/>
        </p:nvSpPr>
        <p:spPr>
          <a:xfrm>
            <a:off x="990600" y="4877441"/>
            <a:ext cx="4460289" cy="1107996"/>
          </a:xfrm>
          <a:prstGeom prst="rect">
            <a:avLst/>
          </a:prstGeom>
          <a:noFill/>
        </p:spPr>
        <p:txBody>
          <a:bodyPr wrap="square" lIns="0" tIns="0" rIns="0" bIns="0" rtlCol="0">
            <a:spAutoFit/>
          </a:bodyPr>
          <a:lstStyle/>
          <a:p>
            <a:pPr rtl="0" fontAlgn="base"/>
            <a:r>
              <a:rPr lang="en-US" sz="1800" b="0" i="0" kern="1200" dirty="0">
                <a:solidFill>
                  <a:schemeClr val="bg1"/>
                </a:solidFill>
                <a:effectLst/>
                <a:latin typeface="Myriad Pro" charset="0"/>
                <a:ea typeface="Myriad Pro" charset="0"/>
                <a:cs typeface="Myriad Pro" charset="0"/>
              </a:rPr>
              <a:t>Negotiate</a:t>
            </a:r>
            <a:r>
              <a:rPr lang="en-US" sz="1800" b="0" i="0" kern="1200" baseline="0" dirty="0">
                <a:solidFill>
                  <a:schemeClr val="bg1"/>
                </a:solidFill>
                <a:effectLst/>
                <a:latin typeface="Myriad Pro" charset="0"/>
                <a:ea typeface="Myriad Pro" charset="0"/>
                <a:cs typeface="Myriad Pro" charset="0"/>
              </a:rPr>
              <a:t> contracts with ease and transparency</a:t>
            </a:r>
            <a:r>
              <a:rPr lang="en-US" sz="1800" b="0" i="0" kern="1200" dirty="0">
                <a:solidFill>
                  <a:schemeClr val="bg1"/>
                </a:solidFill>
                <a:effectLst/>
                <a:latin typeface="Myriad Pro" charset="0"/>
                <a:ea typeface="Myriad Pro" charset="0"/>
                <a:cs typeface="Myriad Pro" charset="0"/>
              </a:rPr>
              <a:t>.</a:t>
            </a:r>
          </a:p>
          <a:p>
            <a:br>
              <a:rPr lang="en-US" b="0" i="0" kern="1200" dirty="0">
                <a:solidFill>
                  <a:schemeClr val="tx1"/>
                </a:solidFill>
                <a:effectLst/>
                <a:latin typeface="Calibri" charset="0"/>
                <a:ea typeface="+mn-ea"/>
                <a:cs typeface="+mn-cs"/>
              </a:rPr>
            </a:br>
            <a:endParaRPr lang="en-US" b="1" i="0" kern="1200" dirty="0">
              <a:solidFill>
                <a:schemeClr val="tx1"/>
              </a:solidFill>
              <a:effectLst/>
              <a:latin typeface="Calibri" charset="0"/>
              <a:ea typeface="+mn-ea"/>
              <a:cs typeface="+mn-cs"/>
            </a:endParaRPr>
          </a:p>
        </p:txBody>
      </p:sp>
      <p:sp>
        <p:nvSpPr>
          <p:cNvPr id="53" name="TextBox 52"/>
          <p:cNvSpPr txBox="1"/>
          <p:nvPr userDrawn="1"/>
        </p:nvSpPr>
        <p:spPr>
          <a:xfrm>
            <a:off x="6832107" y="2362200"/>
            <a:ext cx="4743844" cy="307777"/>
          </a:xfrm>
          <a:prstGeom prst="rect">
            <a:avLst/>
          </a:prstGeom>
          <a:noFill/>
        </p:spPr>
        <p:txBody>
          <a:bodyPr wrap="square" lIns="0" tIns="0" rIns="0" bIns="0" rtlCol="0">
            <a:spAutoFit/>
          </a:bodyPr>
          <a:lstStyle/>
          <a:p>
            <a:r>
              <a:rPr lang="en-US" sz="2000" b="1" dirty="0">
                <a:solidFill>
                  <a:schemeClr val="bg1"/>
                </a:solidFill>
                <a:latin typeface="Myriad Pro" charset="0"/>
                <a:ea typeface="Myriad Pro" charset="0"/>
                <a:cs typeface="Myriad Pro" charset="0"/>
              </a:rPr>
              <a:t>EXPERIENCE WITH CREDIBILITY</a:t>
            </a:r>
          </a:p>
        </p:txBody>
      </p:sp>
      <p:sp>
        <p:nvSpPr>
          <p:cNvPr id="54" name="TextBox 53"/>
          <p:cNvSpPr txBox="1"/>
          <p:nvPr userDrawn="1"/>
        </p:nvSpPr>
        <p:spPr>
          <a:xfrm>
            <a:off x="6832107" y="2743200"/>
            <a:ext cx="3998650" cy="1384995"/>
          </a:xfrm>
          <a:prstGeom prst="rect">
            <a:avLst/>
          </a:prstGeom>
          <a:noFill/>
        </p:spPr>
        <p:txBody>
          <a:bodyPr wrap="square" lIns="0" tIns="0" rIns="0" bIns="0" rtlCol="0">
            <a:spAutoFit/>
          </a:bodyPr>
          <a:lstStyle/>
          <a:p>
            <a:pPr rtl="0" fontAlgn="base"/>
            <a:r>
              <a:rPr lang="en-US" sz="1800" b="0" i="0" kern="1200" dirty="0">
                <a:solidFill>
                  <a:schemeClr val="bg1"/>
                </a:solidFill>
                <a:effectLst/>
                <a:latin typeface="Myriad Pro" charset="0"/>
                <a:ea typeface="Myriad Pro" charset="0"/>
                <a:cs typeface="Myriad Pro" charset="0"/>
              </a:rPr>
              <a:t>Work with dedicated team of Texas-based energy experts who live here and give back to the local community.</a:t>
            </a:r>
          </a:p>
          <a:p>
            <a:br>
              <a:rPr lang="en-US" b="0" i="0" kern="1200" dirty="0">
                <a:solidFill>
                  <a:schemeClr val="tx1"/>
                </a:solidFill>
                <a:effectLst/>
                <a:latin typeface="Calibri" charset="0"/>
                <a:ea typeface="+mn-ea"/>
                <a:cs typeface="+mn-cs"/>
              </a:rPr>
            </a:br>
            <a:endParaRPr lang="en-US" b="1" i="0" kern="1200" dirty="0">
              <a:solidFill>
                <a:schemeClr val="tx1"/>
              </a:solidFill>
              <a:effectLst/>
              <a:latin typeface="Calibri" charset="0"/>
              <a:ea typeface="+mn-ea"/>
              <a:cs typeface="+mn-cs"/>
            </a:endParaRPr>
          </a:p>
        </p:txBody>
      </p:sp>
      <p:sp>
        <p:nvSpPr>
          <p:cNvPr id="55" name="TextBox 54"/>
          <p:cNvSpPr txBox="1"/>
          <p:nvPr userDrawn="1"/>
        </p:nvSpPr>
        <p:spPr>
          <a:xfrm>
            <a:off x="6832107" y="4496441"/>
            <a:ext cx="4743844" cy="307777"/>
          </a:xfrm>
          <a:prstGeom prst="rect">
            <a:avLst/>
          </a:prstGeom>
          <a:noFill/>
        </p:spPr>
        <p:txBody>
          <a:bodyPr wrap="square" lIns="0" tIns="0" rIns="0" bIns="0" rtlCol="0">
            <a:spAutoFit/>
          </a:bodyPr>
          <a:lstStyle/>
          <a:p>
            <a:r>
              <a:rPr lang="en-US" sz="2000" b="1" dirty="0">
                <a:solidFill>
                  <a:schemeClr val="bg1"/>
                </a:solidFill>
                <a:latin typeface="Myriad Pro" charset="0"/>
                <a:ea typeface="Myriad Pro" charset="0"/>
                <a:cs typeface="Myriad Pro" charset="0"/>
              </a:rPr>
              <a:t>SUSTAINABILITY</a:t>
            </a:r>
            <a:r>
              <a:rPr lang="en-US" sz="2000" b="1" baseline="0" dirty="0">
                <a:solidFill>
                  <a:schemeClr val="bg1"/>
                </a:solidFill>
                <a:latin typeface="Myriad Pro" charset="0"/>
                <a:ea typeface="Myriad Pro" charset="0"/>
                <a:cs typeface="Myriad Pro" charset="0"/>
              </a:rPr>
              <a:t> WITH CONVENIENCE</a:t>
            </a:r>
            <a:endParaRPr lang="en-US" sz="2000" b="1" dirty="0">
              <a:solidFill>
                <a:schemeClr val="bg1"/>
              </a:solidFill>
              <a:latin typeface="Myriad Pro" charset="0"/>
              <a:ea typeface="Myriad Pro" charset="0"/>
              <a:cs typeface="Myriad Pro" charset="0"/>
            </a:endParaRPr>
          </a:p>
        </p:txBody>
      </p:sp>
      <p:sp>
        <p:nvSpPr>
          <p:cNvPr id="56" name="TextBox 55"/>
          <p:cNvSpPr txBox="1"/>
          <p:nvPr userDrawn="1"/>
        </p:nvSpPr>
        <p:spPr>
          <a:xfrm>
            <a:off x="6832107" y="4877441"/>
            <a:ext cx="4597893" cy="1107996"/>
          </a:xfrm>
          <a:prstGeom prst="rect">
            <a:avLst/>
          </a:prstGeom>
          <a:noFill/>
        </p:spPr>
        <p:txBody>
          <a:bodyPr wrap="square" lIns="0" tIns="0" rIns="0" bIns="0" rtlCol="0">
            <a:spAutoFit/>
          </a:bodyPr>
          <a:lstStyle/>
          <a:p>
            <a:pPr rtl="0" fontAlgn="base"/>
            <a:r>
              <a:rPr lang="en-US" sz="1800" b="0" i="0" kern="1200" dirty="0">
                <a:solidFill>
                  <a:schemeClr val="bg1"/>
                </a:solidFill>
                <a:effectLst/>
                <a:latin typeface="Myriad Pro" charset="0"/>
                <a:ea typeface="Myriad Pro" charset="0"/>
                <a:cs typeface="Myriad Pro" charset="0"/>
              </a:rPr>
              <a:t>Make affordable renewables</a:t>
            </a:r>
            <a:r>
              <a:rPr lang="en-US" sz="1800" b="0" i="0" kern="1200" baseline="0" dirty="0">
                <a:solidFill>
                  <a:schemeClr val="bg1"/>
                </a:solidFill>
                <a:effectLst/>
                <a:latin typeface="Myriad Pro" charset="0"/>
                <a:ea typeface="Myriad Pro" charset="0"/>
                <a:cs typeface="Myriad Pro" charset="0"/>
              </a:rPr>
              <a:t> a reality with wind, remote solar or a custom onsite solar solution.</a:t>
            </a:r>
            <a:endParaRPr lang="en-US" sz="1800" b="0" i="0" kern="1200" dirty="0">
              <a:solidFill>
                <a:schemeClr val="bg1"/>
              </a:solidFill>
              <a:effectLst/>
              <a:latin typeface="Myriad Pro" charset="0"/>
              <a:ea typeface="Myriad Pro" charset="0"/>
              <a:cs typeface="Myriad Pro" charset="0"/>
            </a:endParaRPr>
          </a:p>
          <a:p>
            <a:br>
              <a:rPr lang="en-US" b="0" i="0" kern="1200" dirty="0">
                <a:solidFill>
                  <a:schemeClr val="tx1"/>
                </a:solidFill>
                <a:effectLst/>
                <a:latin typeface="Calibri" charset="0"/>
                <a:ea typeface="+mn-ea"/>
                <a:cs typeface="+mn-cs"/>
              </a:rPr>
            </a:br>
            <a:endParaRPr lang="en-US" b="1" i="0" kern="1200" dirty="0">
              <a:solidFill>
                <a:schemeClr val="tx1"/>
              </a:solidFill>
              <a:effectLst/>
              <a:latin typeface="Calibri" charset="0"/>
              <a:ea typeface="+mn-ea"/>
              <a:cs typeface="+mn-cs"/>
            </a:endParaRPr>
          </a:p>
        </p:txBody>
      </p:sp>
    </p:spTree>
    <p:extLst>
      <p:ext uri="{BB962C8B-B14F-4D97-AF65-F5344CB8AC3E}">
        <p14:creationId xmlns:p14="http://schemas.microsoft.com/office/powerpoint/2010/main" val="180986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32">
          <p15:clr>
            <a:srgbClr val="FBAE40"/>
          </p15:clr>
        </p15:guide>
        <p15:guide id="2" pos="3840">
          <p15:clr>
            <a:srgbClr val="FBAE40"/>
          </p15:clr>
        </p15:guide>
        <p15:guide id="3" orient="horz" pos="1104">
          <p15:clr>
            <a:srgbClr val="FBAE40"/>
          </p15:clr>
        </p15:guide>
        <p15:guide id="4" orient="horz" pos="1488">
          <p15:clr>
            <a:srgbClr val="FBAE40"/>
          </p15:clr>
        </p15:guide>
        <p15:guide id="5" orient="horz" pos="1848">
          <p15:clr>
            <a:srgbClr val="FBAE40"/>
          </p15:clr>
        </p15:guide>
        <p15:guide id="6" orient="horz" pos="3192">
          <p15:clr>
            <a:srgbClr val="FBAE40"/>
          </p15:clr>
        </p15:guide>
        <p15:guide id="7" pos="312">
          <p15:clr>
            <a:srgbClr val="FBAE40"/>
          </p15:clr>
        </p15:guide>
        <p15:guide id="8" pos="3576">
          <p15:clr>
            <a:srgbClr val="FBAE40"/>
          </p15:clr>
        </p15:guide>
        <p15:guide id="9" pos="4296">
          <p15:clr>
            <a:srgbClr val="FBAE40"/>
          </p15:clr>
        </p15:guide>
        <p15:guide id="10" pos="72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507234-C096-4A92-BA27-A8CD1A9F6D0B}"/>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4" name="Straight Connector 23">
            <a:extLst>
              <a:ext uri="{FF2B5EF4-FFF2-40B4-BE49-F238E27FC236}">
                <a16:creationId xmlns:a16="http://schemas.microsoft.com/office/drawing/2014/main" id="{C11D83A4-C00C-4E4F-9176-D6721B8D6744}"/>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468EF732-96AD-4FAB-B5E6-8FC528AC9E85}"/>
              </a:ext>
            </a:extLst>
          </p:cNvPr>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26" name="Text Placeholder 18">
            <a:extLst>
              <a:ext uri="{FF2B5EF4-FFF2-40B4-BE49-F238E27FC236}">
                <a16:creationId xmlns:a16="http://schemas.microsoft.com/office/drawing/2014/main" id="{E6812F7B-AB20-4E66-97E6-778888FB2F4C}"/>
              </a:ext>
            </a:extLst>
          </p:cNvPr>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27" name="Content Placeholder 2">
            <a:extLst>
              <a:ext uri="{FF2B5EF4-FFF2-40B4-BE49-F238E27FC236}">
                <a16:creationId xmlns:a16="http://schemas.microsoft.com/office/drawing/2014/main" id="{AAE45294-D882-46D9-B041-A7ABF518491F}"/>
              </a:ext>
            </a:extLst>
          </p:cNvPr>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28" name="Content Placeholder 2">
            <a:extLst>
              <a:ext uri="{FF2B5EF4-FFF2-40B4-BE49-F238E27FC236}">
                <a16:creationId xmlns:a16="http://schemas.microsoft.com/office/drawing/2014/main" id="{1F40F6C5-F1C9-4A51-B673-D3502A0C7C3F}"/>
              </a:ext>
            </a:extLst>
          </p:cNvPr>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Tree>
    <p:extLst>
      <p:ext uri="{BB962C8B-B14F-4D97-AF65-F5344CB8AC3E}">
        <p14:creationId xmlns:p14="http://schemas.microsoft.com/office/powerpoint/2010/main" val="91517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guide id="3" pos="31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open with p#)">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3" name="Content Placeholder 2"/>
          <p:cNvSpPr>
            <a:spLocks noGrp="1"/>
          </p:cNvSpPr>
          <p:nvPr>
            <p:ph idx="13"/>
          </p:nvPr>
        </p:nvSpPr>
        <p:spPr>
          <a:xfrm>
            <a:off x="495300" y="1981839"/>
            <a:ext cx="4606635" cy="518647"/>
          </a:xfrm>
          <a:prstGeom prst="rect">
            <a:avLst/>
          </a:prstGeom>
        </p:spPr>
        <p:txBody>
          <a:bodyPr lIns="0" tIns="0" rIns="0" bIns="0"/>
          <a:lstStyle>
            <a:lvl1pPr marL="0" indent="0">
              <a:buNone/>
              <a:defRPr sz="1800">
                <a:solidFill>
                  <a:schemeClr val="bg1"/>
                </a:solidFill>
                <a:latin typeface="Myriad Pro" charset="0"/>
                <a:ea typeface="Myriad Pro" charset="0"/>
                <a:cs typeface="Myriad Pro" charset="0"/>
              </a:defRPr>
            </a:lvl1pPr>
          </a:lstStyle>
          <a:p>
            <a:pPr lvl="0"/>
            <a:r>
              <a:rPr lang="en-US" dirty="0"/>
              <a:t>Click to edit Master text styles</a:t>
            </a:r>
          </a:p>
        </p:txBody>
      </p:sp>
      <p:sp>
        <p:nvSpPr>
          <p:cNvPr id="14"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5" name="Straight Connector 14"/>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60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10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MyAcct_1)">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4"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5" name="Straight Connector 14"/>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743710" y="2701269"/>
            <a:ext cx="3996018" cy="369332"/>
          </a:xfrm>
          <a:prstGeom prst="rect">
            <a:avLst/>
          </a:prstGeom>
          <a:noFill/>
        </p:spPr>
        <p:txBody>
          <a:bodyPr wrap="square" lIns="0" tIns="0" rIns="0" bIns="91440" rtlCol="0">
            <a:spAutoFit/>
          </a:bodyPr>
          <a:lstStyle/>
          <a:p>
            <a:pPr marL="9525" indent="0">
              <a:buNone/>
            </a:pPr>
            <a:r>
              <a:rPr lang="en-US" b="1" i="0" dirty="0">
                <a:solidFill>
                  <a:srgbClr val="616265"/>
                </a:solidFill>
                <a:latin typeface="Myriad Pro" charset="0"/>
                <a:ea typeface="Myriad Pro" charset="0"/>
                <a:cs typeface="Myriad Pro" charset="0"/>
              </a:rPr>
              <a:t>Power Report</a:t>
            </a:r>
            <a:endParaRPr lang="en-US" i="0" dirty="0">
              <a:solidFill>
                <a:srgbClr val="616265"/>
              </a:solidFill>
              <a:latin typeface="Myriad Pro" charset="0"/>
              <a:ea typeface="Myriad Pro" charset="0"/>
              <a:cs typeface="Myriad Pro" charset="0"/>
            </a:endParaRPr>
          </a:p>
        </p:txBody>
      </p:sp>
      <p:sp>
        <p:nvSpPr>
          <p:cNvPr id="21" name="Content Placeholder 2"/>
          <p:cNvSpPr txBox="1">
            <a:spLocks/>
          </p:cNvSpPr>
          <p:nvPr userDrawn="1"/>
        </p:nvSpPr>
        <p:spPr>
          <a:xfrm>
            <a:off x="743710" y="4773781"/>
            <a:ext cx="6499771" cy="1322219"/>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Gives you the ability to view your swing breakdowns online</a:t>
            </a:r>
          </a:p>
          <a:p>
            <a:pPr>
              <a:lnSpc>
                <a:spcPct val="100000"/>
              </a:lnSpc>
            </a:pPr>
            <a:r>
              <a:rPr lang="en-US" dirty="0"/>
              <a:t>Shows calculations and usage information</a:t>
            </a:r>
          </a:p>
          <a:p>
            <a:pPr>
              <a:lnSpc>
                <a:spcPct val="100000"/>
              </a:lnSpc>
            </a:pPr>
            <a:r>
              <a:rPr lang="en-US" dirty="0"/>
              <a:t>Easy graphical representation of historical information</a:t>
            </a:r>
          </a:p>
        </p:txBody>
      </p:sp>
      <p:sp>
        <p:nvSpPr>
          <p:cNvPr id="22" name="TextBox 21"/>
          <p:cNvSpPr txBox="1"/>
          <p:nvPr userDrawn="1"/>
        </p:nvSpPr>
        <p:spPr>
          <a:xfrm>
            <a:off x="743710" y="4386769"/>
            <a:ext cx="3996018" cy="369332"/>
          </a:xfrm>
          <a:prstGeom prst="rect">
            <a:avLst/>
          </a:prstGeom>
          <a:noFill/>
        </p:spPr>
        <p:txBody>
          <a:bodyPr wrap="square" lIns="0" tIns="0" rIns="0" bIns="91440" rtlCol="0">
            <a:spAutoFit/>
          </a:bodyPr>
          <a:lstStyle/>
          <a:p>
            <a:pPr marL="9525" indent="0">
              <a:buNone/>
            </a:pPr>
            <a:r>
              <a:rPr lang="en-US" b="1" i="0" dirty="0">
                <a:solidFill>
                  <a:srgbClr val="616265"/>
                </a:solidFill>
                <a:latin typeface="Myriad Pro" charset="0"/>
                <a:ea typeface="Myriad Pro" charset="0"/>
                <a:cs typeface="Myriad Pro" charset="0"/>
              </a:rPr>
              <a:t>Swing Report</a:t>
            </a:r>
            <a:endParaRPr lang="en-US" i="0" dirty="0">
              <a:solidFill>
                <a:srgbClr val="616265"/>
              </a:solidFill>
              <a:latin typeface="Myriad Pro" charset="0"/>
              <a:ea typeface="Myriad Pro" charset="0"/>
              <a:cs typeface="Myriad Pro" charset="0"/>
            </a:endParaRPr>
          </a:p>
        </p:txBody>
      </p:sp>
      <p:sp>
        <p:nvSpPr>
          <p:cNvPr id="23" name="Chevron 22"/>
          <p:cNvSpPr/>
          <p:nvPr userDrawn="1"/>
        </p:nvSpPr>
        <p:spPr>
          <a:xfrm>
            <a:off x="495638" y="2647441"/>
            <a:ext cx="196056" cy="373063"/>
          </a:xfrm>
          <a:prstGeom prst="chevron">
            <a:avLst/>
          </a:prstGeom>
          <a:solidFill>
            <a:srgbClr val="92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4" name="Chevron 23"/>
          <p:cNvSpPr/>
          <p:nvPr userDrawn="1"/>
        </p:nvSpPr>
        <p:spPr>
          <a:xfrm>
            <a:off x="495638" y="4331223"/>
            <a:ext cx="196056" cy="373063"/>
          </a:xfrm>
          <a:prstGeom prst="chevron">
            <a:avLst/>
          </a:prstGeom>
          <a:solidFill>
            <a:srgbClr val="92B1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5" name="TextBox 24"/>
          <p:cNvSpPr txBox="1"/>
          <p:nvPr userDrawn="1"/>
        </p:nvSpPr>
        <p:spPr>
          <a:xfrm>
            <a:off x="495300" y="563563"/>
            <a:ext cx="5367130" cy="830997"/>
          </a:xfrm>
          <a:prstGeom prst="rect">
            <a:avLst/>
          </a:prstGeom>
          <a:noFill/>
        </p:spPr>
        <p:txBody>
          <a:bodyPr wrap="square" lIns="0" tIns="182880" rIns="0" bIns="182880" rtlCol="0" anchor="ctr" anchorCtr="0">
            <a:spAutoFit/>
          </a:bodyPr>
          <a:lstStyle/>
          <a:p>
            <a:r>
              <a:rPr lang="en-US" sz="3000" b="1" baseline="0" dirty="0">
                <a:solidFill>
                  <a:srgbClr val="616265"/>
                </a:solidFill>
                <a:latin typeface="Myriad Pro" charset="0"/>
                <a:ea typeface="Myriad Pro" charset="0"/>
                <a:cs typeface="Myriad Pro" charset="0"/>
              </a:rPr>
              <a:t>TXU ENERGY MY ACCOUNT</a:t>
            </a:r>
            <a:endParaRPr lang="en-US" sz="3000" b="1" dirty="0">
              <a:solidFill>
                <a:srgbClr val="616265"/>
              </a:solidFill>
              <a:latin typeface="Myriad Pro" charset="0"/>
              <a:ea typeface="Myriad Pro" charset="0"/>
              <a:cs typeface="Myriad Pro" charset="0"/>
            </a:endParaRPr>
          </a:p>
        </p:txBody>
      </p:sp>
      <p:sp>
        <p:nvSpPr>
          <p:cNvPr id="26" name="Content Placeholder 2"/>
          <p:cNvSpPr txBox="1">
            <a:spLocks/>
          </p:cNvSpPr>
          <p:nvPr userDrawn="1"/>
        </p:nvSpPr>
        <p:spPr>
          <a:xfrm>
            <a:off x="743710" y="3070601"/>
            <a:ext cx="5684799" cy="1038806"/>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1800" b="0" i="0" kern="1200" dirty="0">
                <a:solidFill>
                  <a:srgbClr val="616265"/>
                </a:solidFill>
                <a:effectLst/>
                <a:latin typeface="Myriad Pro" charset="0"/>
                <a:ea typeface="Myriad Pro" charset="0"/>
                <a:cs typeface="Myriad Pro" charset="0"/>
              </a:rPr>
              <a:t>Lays out all usage and billing charges by location by service period</a:t>
            </a:r>
          </a:p>
          <a:p>
            <a:pPr>
              <a:lnSpc>
                <a:spcPct val="100000"/>
              </a:lnSpc>
            </a:pPr>
            <a:r>
              <a:rPr lang="en-US" sz="1800" b="0" i="0" kern="1200" dirty="0">
                <a:solidFill>
                  <a:srgbClr val="616265"/>
                </a:solidFill>
                <a:effectLst/>
                <a:latin typeface="Myriad Pro" charset="0"/>
                <a:ea typeface="Myriad Pro" charset="0"/>
                <a:cs typeface="Myriad Pro" charset="0"/>
              </a:rPr>
              <a:t>Allows for easy excel exports for graphing and analysis</a:t>
            </a:r>
          </a:p>
        </p:txBody>
      </p:sp>
      <p:sp>
        <p:nvSpPr>
          <p:cNvPr id="3" name="TextBox 2"/>
          <p:cNvSpPr txBox="1"/>
          <p:nvPr userDrawn="1"/>
        </p:nvSpPr>
        <p:spPr>
          <a:xfrm>
            <a:off x="495300" y="1547571"/>
            <a:ext cx="4866409" cy="969496"/>
          </a:xfrm>
          <a:prstGeom prst="rect">
            <a:avLst/>
          </a:prstGeom>
          <a:noFill/>
        </p:spPr>
        <p:txBody>
          <a:bodyPr wrap="square" lIns="0" tIns="0" rIns="0" bIns="0" rtlCol="0">
            <a:spAutoFit/>
          </a:bodyPr>
          <a:lstStyle/>
          <a:p>
            <a:r>
              <a:rPr lang="en-US" sz="1800" b="0" i="1" kern="1200" dirty="0">
                <a:solidFill>
                  <a:srgbClr val="616265"/>
                </a:solidFill>
                <a:effectLst/>
                <a:latin typeface="Myriad Pro" charset="0"/>
                <a:ea typeface="Myriad Pro" charset="0"/>
                <a:cs typeface="Myriad Pro" charset="0"/>
              </a:rPr>
              <a:t>Run billing and usage reports any time of day with TXU Energy MyAccount.</a:t>
            </a:r>
          </a:p>
          <a:p>
            <a:pPr>
              <a:lnSpc>
                <a:spcPct val="150000"/>
              </a:lnSpc>
            </a:pPr>
            <a:r>
              <a:rPr lang="en-US" sz="1800" b="1" i="0" kern="1200" dirty="0">
                <a:solidFill>
                  <a:srgbClr val="616265"/>
                </a:solidFill>
                <a:effectLst/>
                <a:latin typeface="Myriad Pro" charset="0"/>
                <a:ea typeface="Myriad Pro" charset="0"/>
                <a:cs typeface="Myriad Pro" charset="0"/>
              </a:rPr>
              <a:t>Two reporting options:</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844" y="936768"/>
            <a:ext cx="5546872" cy="3718926"/>
          </a:xfrm>
          <a:prstGeom prst="rect">
            <a:avLst/>
          </a:prstGeom>
        </p:spPr>
      </p:pic>
    </p:spTree>
    <p:extLst>
      <p:ext uri="{BB962C8B-B14F-4D97-AF65-F5344CB8AC3E}">
        <p14:creationId xmlns:p14="http://schemas.microsoft.com/office/powerpoint/2010/main" val="25809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pos="312">
          <p15:clr>
            <a:srgbClr val="FBAE40"/>
          </p15:clr>
        </p15:guide>
        <p15:guide id="5" orient="horz" pos="552">
          <p15:clr>
            <a:srgbClr val="FBAE40"/>
          </p15:clr>
        </p15:guide>
        <p15:guide id="6" orient="horz" pos="3888">
          <p15:clr>
            <a:srgbClr val="FBAE40"/>
          </p15:clr>
        </p15:guide>
        <p15:guide id="7" pos="4896">
          <p15:clr>
            <a:srgbClr val="FBAE40"/>
          </p15:clr>
        </p15:guide>
        <p15:guide id="8" orient="horz" pos="12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LA_LOCKED)">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4"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15" name="Straight Connector 14"/>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495300" y="2008179"/>
            <a:ext cx="6418118" cy="646331"/>
          </a:xfrm>
          <a:prstGeom prst="rect">
            <a:avLst/>
          </a:prstGeom>
          <a:noFill/>
        </p:spPr>
        <p:txBody>
          <a:bodyPr wrap="square" lIns="0" tIns="0" rIns="0" bIns="91440" rtlCol="0">
            <a:spAutoFit/>
          </a:bodyPr>
          <a:lstStyle/>
          <a:p>
            <a:pPr marL="9525" indent="0">
              <a:buNone/>
            </a:pPr>
            <a:r>
              <a:rPr lang="en-US" b="0" i="0" kern="1200" dirty="0">
                <a:solidFill>
                  <a:srgbClr val="616265"/>
                </a:solidFill>
                <a:effectLst/>
                <a:latin typeface="Myriad Pro" charset="0"/>
                <a:ea typeface="Myriad Pro" charset="0"/>
                <a:cs typeface="Myriad Pro" charset="0"/>
              </a:rPr>
              <a:t>Use this online management tool to analyze data in various views to find savings opportunities.</a:t>
            </a:r>
            <a:endParaRPr lang="en-US" b="0" i="0" dirty="0">
              <a:solidFill>
                <a:srgbClr val="616265"/>
              </a:solidFill>
              <a:latin typeface="Myriad Pro" charset="0"/>
              <a:ea typeface="Myriad Pro" charset="0"/>
              <a:cs typeface="Myriad Pro" charset="0"/>
            </a:endParaRPr>
          </a:p>
        </p:txBody>
      </p:sp>
      <p:sp>
        <p:nvSpPr>
          <p:cNvPr id="25" name="TextBox 24"/>
          <p:cNvSpPr txBox="1"/>
          <p:nvPr userDrawn="1"/>
        </p:nvSpPr>
        <p:spPr>
          <a:xfrm>
            <a:off x="495300" y="563563"/>
            <a:ext cx="5367130" cy="830997"/>
          </a:xfrm>
          <a:prstGeom prst="rect">
            <a:avLst/>
          </a:prstGeom>
          <a:noFill/>
        </p:spPr>
        <p:txBody>
          <a:bodyPr wrap="square" lIns="0" tIns="182880" rIns="0" bIns="182880" rtlCol="0" anchor="ctr" anchorCtr="0">
            <a:spAutoFit/>
          </a:bodyPr>
          <a:lstStyle/>
          <a:p>
            <a:r>
              <a:rPr lang="en-US" sz="3000" b="1" baseline="0" dirty="0">
                <a:solidFill>
                  <a:srgbClr val="616265"/>
                </a:solidFill>
                <a:latin typeface="Myriad Pro" charset="0"/>
                <a:ea typeface="Myriad Pro" charset="0"/>
                <a:cs typeface="Myriad Pro" charset="0"/>
              </a:rPr>
              <a:t>LOAD ANAYLIZER</a:t>
            </a:r>
            <a:endParaRPr lang="en-US" sz="3000" b="1" dirty="0">
              <a:solidFill>
                <a:srgbClr val="616265"/>
              </a:solidFill>
              <a:latin typeface="Myriad Pro" charset="0"/>
              <a:ea typeface="Myriad Pro" charset="0"/>
              <a:cs typeface="Myriad Pro" charset="0"/>
            </a:endParaRPr>
          </a:p>
        </p:txBody>
      </p:sp>
      <p:sp>
        <p:nvSpPr>
          <p:cNvPr id="26" name="Content Placeholder 2"/>
          <p:cNvSpPr txBox="1">
            <a:spLocks/>
          </p:cNvSpPr>
          <p:nvPr userDrawn="1"/>
        </p:nvSpPr>
        <p:spPr>
          <a:xfrm>
            <a:off x="495300" y="2665799"/>
            <a:ext cx="6502217" cy="3259669"/>
          </a:xfrm>
          <a:prstGeom prst="rect">
            <a:avLst/>
          </a:prstGeom>
        </p:spPr>
        <p:txBody>
          <a:bodyPr lIns="0" tIns="0" rIns="0" bIns="0"/>
          <a:lstStyle>
            <a:lvl1pPr marL="180975" indent="-171450" algn="l" rtl="0" eaLnBrk="0" fontAlgn="base" hangingPunct="0">
              <a:lnSpc>
                <a:spcPct val="150000"/>
              </a:lnSpc>
              <a:spcBef>
                <a:spcPts val="1000"/>
              </a:spcBef>
              <a:spcAft>
                <a:spcPct val="0"/>
              </a:spcAft>
              <a:buClr>
                <a:srgbClr val="D06F00"/>
              </a:buClr>
              <a:buSzPct val="110000"/>
              <a:buFont typeface="Arial" charset="0"/>
              <a:buChar char="•"/>
              <a:tabLst/>
              <a:defRPr sz="1800" kern="1200">
                <a:solidFill>
                  <a:srgbClr val="616265"/>
                </a:solidFill>
                <a:latin typeface="Myriad Pro" charset="0"/>
                <a:ea typeface="Myriad Pro" charset="0"/>
                <a:cs typeface="Myriad Pro" charset="0"/>
              </a:defRPr>
            </a:lvl1pPr>
            <a:lvl2pPr marL="635000" indent="-171450" algn="l" rtl="0" eaLnBrk="0" fontAlgn="base" hangingPunct="0">
              <a:lnSpc>
                <a:spcPct val="90000"/>
              </a:lnSpc>
              <a:spcBef>
                <a:spcPts val="500"/>
              </a:spcBef>
              <a:spcAft>
                <a:spcPct val="0"/>
              </a:spcAft>
              <a:buClr>
                <a:srgbClr val="616265"/>
              </a:buClr>
              <a:buFont typeface="Arial" charset="0"/>
              <a:buChar char="•"/>
              <a:tabLst/>
              <a:defRPr sz="1600" kern="1200">
                <a:solidFill>
                  <a:srgbClr val="616265"/>
                </a:solidFill>
                <a:latin typeface="Myriad Pro" charset="0"/>
                <a:ea typeface="Myriad Pro" charset="0"/>
                <a:cs typeface="Myriad Pro" charset="0"/>
              </a:defRPr>
            </a:lvl2pPr>
            <a:lvl3pPr marL="1087438" indent="-173038" algn="l" rtl="0" eaLnBrk="0" fontAlgn="base" hangingPunct="0">
              <a:lnSpc>
                <a:spcPct val="90000"/>
              </a:lnSpc>
              <a:spcBef>
                <a:spcPts val="500"/>
              </a:spcBef>
              <a:spcAft>
                <a:spcPct val="0"/>
              </a:spcAft>
              <a:buClr>
                <a:srgbClr val="616265"/>
              </a:buClr>
              <a:buFont typeface=".AppleSystemUIFont" charset="-120"/>
              <a:buChar char="‑"/>
              <a:tabLst/>
              <a:defRPr sz="1400" kern="1200">
                <a:solidFill>
                  <a:srgbClr val="616265"/>
                </a:solidFill>
                <a:latin typeface="Myriad Pro" charset="0"/>
                <a:ea typeface="Myriad Pro" charset="0"/>
                <a:cs typeface="Myriad Pro" charset="0"/>
              </a:defRPr>
            </a:lvl3pPr>
            <a:lvl4pPr marL="16002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4pPr>
            <a:lvl5pPr marL="2057400" indent="-228600" algn="l" rtl="0" eaLnBrk="0" fontAlgn="base" hangingPunct="0">
              <a:lnSpc>
                <a:spcPct val="90000"/>
              </a:lnSpc>
              <a:spcBef>
                <a:spcPts val="500"/>
              </a:spcBef>
              <a:spcAft>
                <a:spcPct val="0"/>
              </a:spcAft>
              <a:buFont typeface="Arial" charset="0"/>
              <a:buChar char="•"/>
              <a:defRPr kern="1200">
                <a:solidFill>
                  <a:srgbClr val="616265"/>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0" i="0" kern="1200" dirty="0">
                <a:solidFill>
                  <a:srgbClr val="616265"/>
                </a:solidFill>
                <a:effectLst/>
                <a:latin typeface="Myriad Pro" charset="0"/>
                <a:ea typeface="Myriad Pro" charset="0"/>
                <a:cs typeface="Myriad Pro" charset="0"/>
              </a:rPr>
              <a:t>Easily view the power factor for each account</a:t>
            </a:r>
          </a:p>
          <a:p>
            <a:r>
              <a:rPr lang="en-US" sz="1800" b="0" i="0" kern="1200" dirty="0">
                <a:solidFill>
                  <a:srgbClr val="616265"/>
                </a:solidFill>
                <a:effectLst/>
                <a:latin typeface="Myriad Pro" charset="0"/>
                <a:ea typeface="Myriad Pro" charset="0"/>
                <a:cs typeface="Myriad Pro" charset="0"/>
              </a:rPr>
              <a:t>Pinpoint locations operating outside of expected ranges</a:t>
            </a:r>
          </a:p>
          <a:p>
            <a:r>
              <a:rPr lang="en-US" sz="1800" b="0" i="0" kern="1200" dirty="0">
                <a:solidFill>
                  <a:srgbClr val="616265"/>
                </a:solidFill>
                <a:effectLst/>
                <a:latin typeface="Myriad Pro" charset="0"/>
                <a:ea typeface="Myriad Pro" charset="0"/>
                <a:cs typeface="Myriad Pro" charset="0"/>
              </a:rPr>
              <a:t>Estimate bills from historical data</a:t>
            </a:r>
          </a:p>
          <a:p>
            <a:r>
              <a:rPr lang="en-US" sz="1800" b="0" i="0" kern="1200" dirty="0">
                <a:solidFill>
                  <a:srgbClr val="616265"/>
                </a:solidFill>
                <a:effectLst/>
                <a:latin typeface="Myriad Pro" charset="0"/>
                <a:ea typeface="Myriad Pro" charset="0"/>
                <a:cs typeface="Myriad Pro" charset="0"/>
              </a:rPr>
              <a:t>Identify operational inefficiencies</a:t>
            </a:r>
          </a:p>
        </p:txBody>
      </p:sp>
      <p:sp>
        <p:nvSpPr>
          <p:cNvPr id="3" name="TextBox 2"/>
          <p:cNvSpPr txBox="1"/>
          <p:nvPr userDrawn="1"/>
        </p:nvSpPr>
        <p:spPr>
          <a:xfrm>
            <a:off x="495300" y="1535225"/>
            <a:ext cx="7026088" cy="461665"/>
          </a:xfrm>
          <a:prstGeom prst="rect">
            <a:avLst/>
          </a:prstGeom>
          <a:noFill/>
        </p:spPr>
        <p:txBody>
          <a:bodyPr wrap="square" lIns="0" tIns="0" rIns="0" bIns="182880" rtlCol="0">
            <a:spAutoFit/>
          </a:bodyPr>
          <a:lstStyle/>
          <a:p>
            <a:r>
              <a:rPr lang="en-US" b="0" i="1" kern="1200" dirty="0">
                <a:solidFill>
                  <a:srgbClr val="616265"/>
                </a:solidFill>
                <a:effectLst/>
                <a:latin typeface="Myriad Pro" charset="0"/>
                <a:ea typeface="Myriad Pro" charset="0"/>
                <a:cs typeface="Myriad Pro" charset="0"/>
              </a:rPr>
              <a:t>Monitor and reduce your business’ energy and operational costs.</a:t>
            </a:r>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4132" b="-2602"/>
          <a:stretch/>
        </p:blipFill>
        <p:spPr>
          <a:xfrm>
            <a:off x="7772400" y="876301"/>
            <a:ext cx="4419600" cy="5295900"/>
          </a:xfrm>
          <a:prstGeom prst="rect">
            <a:avLst/>
          </a:prstGeom>
        </p:spPr>
      </p:pic>
    </p:spTree>
    <p:extLst>
      <p:ext uri="{BB962C8B-B14F-4D97-AF65-F5344CB8AC3E}">
        <p14:creationId xmlns:p14="http://schemas.microsoft.com/office/powerpoint/2010/main" val="38273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pos="312">
          <p15:clr>
            <a:srgbClr val="FBAE40"/>
          </p15:clr>
        </p15:guide>
        <p15:guide id="5" orient="horz" pos="552">
          <p15:clr>
            <a:srgbClr val="FBAE40"/>
          </p15:clr>
        </p15:guide>
        <p15:guide id="6" orient="horz" pos="3888">
          <p15:clr>
            <a:srgbClr val="FBAE40"/>
          </p15:clr>
        </p15:guide>
        <p15:guide id="7" pos="4896">
          <p15:clr>
            <a:srgbClr val="FBAE40"/>
          </p15:clr>
        </p15:guide>
        <p15:guide id="8" orient="horz" pos="12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 LA-editable">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8"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9" name="Straight Connector 8"/>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Click to edit Master title style</a:t>
            </a:r>
          </a:p>
        </p:txBody>
      </p:sp>
      <p:sp>
        <p:nvSpPr>
          <p:cNvPr id="15" name="Picture Placeholder 14"/>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18" name="Content Placeholder 2"/>
          <p:cNvSpPr>
            <a:spLocks noGrp="1"/>
          </p:cNvSpPr>
          <p:nvPr>
            <p:ph idx="16"/>
          </p:nvPr>
        </p:nvSpPr>
        <p:spPr>
          <a:xfrm>
            <a:off x="495299" y="2743200"/>
            <a:ext cx="6972301" cy="2919413"/>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baseline="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endParaRPr lang="en-US" dirty="0"/>
          </a:p>
        </p:txBody>
      </p:sp>
      <p:sp>
        <p:nvSpPr>
          <p:cNvPr id="5" name="Text Placeholder 4"/>
          <p:cNvSpPr>
            <a:spLocks noGrp="1"/>
          </p:cNvSpPr>
          <p:nvPr>
            <p:ph type="body" sz="quarter" idx="17"/>
          </p:nvPr>
        </p:nvSpPr>
        <p:spPr>
          <a:xfrm>
            <a:off x="495300" y="2090421"/>
            <a:ext cx="6972300" cy="652779"/>
          </a:xfrm>
          <a:prstGeom prst="rect">
            <a:avLst/>
          </a:prstGeom>
        </p:spPr>
        <p:txBody>
          <a:bodyPr lIns="0" tIns="0" rIns="0" bIns="182880"/>
          <a:lstStyle>
            <a:lvl1pPr marL="0" marR="0" indent="0" algn="l" defTabSz="914400" rtl="0" eaLnBrk="0" fontAlgn="base" latinLnBrk="0" hangingPunct="0">
              <a:lnSpc>
                <a:spcPct val="90000"/>
              </a:lnSpc>
              <a:spcBef>
                <a:spcPts val="1000"/>
              </a:spcBef>
              <a:spcAft>
                <a:spcPct val="0"/>
              </a:spcAft>
              <a:buClrTx/>
              <a:buSzTx/>
              <a:buFont typeface="Arial" charset="0"/>
              <a:buNone/>
              <a:tabLst/>
              <a:defRPr lang="en-US" b="0" i="0" smtClean="0">
                <a:solidFill>
                  <a:srgbClr val="616265"/>
                </a:solidFill>
                <a:effectLs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0" fontAlgn="base" latinLnBrk="0" hangingPunct="0">
              <a:lnSpc>
                <a:spcPct val="90000"/>
              </a:lnSpc>
              <a:spcBef>
                <a:spcPts val="1000"/>
              </a:spcBef>
              <a:spcAft>
                <a:spcPct val="0"/>
              </a:spcAft>
              <a:buClrTx/>
              <a:buSzTx/>
              <a:buFont typeface="Arial" charset="0"/>
              <a:buNone/>
              <a:tabLst/>
              <a:defRPr/>
            </a:pPr>
            <a:endParaRPr lang="en-US" dirty="0"/>
          </a:p>
        </p:txBody>
      </p:sp>
      <p:sp>
        <p:nvSpPr>
          <p:cNvPr id="16" name="Content Placeholder 2"/>
          <p:cNvSpPr>
            <a:spLocks noGrp="1"/>
          </p:cNvSpPr>
          <p:nvPr>
            <p:ph idx="13"/>
          </p:nvPr>
        </p:nvSpPr>
        <p:spPr>
          <a:xfrm>
            <a:off x="495301" y="1585915"/>
            <a:ext cx="6972299" cy="509586"/>
          </a:xfrm>
          <a:prstGeom prst="rect">
            <a:avLst/>
          </a:prstGeom>
        </p:spPr>
        <p:txBody>
          <a:bodyPr lIns="0" tIns="0" rIns="0" bIns="0"/>
          <a:lstStyle>
            <a:lvl1pPr marL="0" indent="0">
              <a:buNone/>
              <a:defRPr sz="1800" i="1" baseline="0">
                <a:solidFill>
                  <a:srgbClr val="616265"/>
                </a:solidFill>
                <a:latin typeface="Myriad Pro" charset="0"/>
                <a:ea typeface="Myriad Pro" charset="0"/>
                <a:cs typeface="Myriad Pro" charset="0"/>
              </a:defRPr>
            </a:lvl1pPr>
          </a:lstStyle>
          <a:p>
            <a:pPr lvl="0"/>
            <a:endParaRPr lang="en-US" dirty="0"/>
          </a:p>
        </p:txBody>
      </p:sp>
    </p:spTree>
    <p:extLst>
      <p:ext uri="{BB962C8B-B14F-4D97-AF65-F5344CB8AC3E}">
        <p14:creationId xmlns:p14="http://schemas.microsoft.com/office/powerpoint/2010/main" val="312361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08">
          <p15:clr>
            <a:srgbClr val="FBAE40"/>
          </p15:clr>
        </p15:guide>
        <p15:guide id="4" orient="horz" pos="1320">
          <p15:clr>
            <a:srgbClr val="FBAE40"/>
          </p15:clr>
        </p15:guide>
        <p15:guide id="5" orient="horz" pos="1728">
          <p15:clr>
            <a:srgbClr val="FBAE40"/>
          </p15:clr>
        </p15:guide>
        <p15:guide id="6" pos="3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B620BF-33DA-4ED3-9E14-41DB4B552527}"/>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itle 1">
            <a:extLst>
              <a:ext uri="{FF2B5EF4-FFF2-40B4-BE49-F238E27FC236}">
                <a16:creationId xmlns:a16="http://schemas.microsoft.com/office/drawing/2014/main" id="{B1B217FA-3A01-411A-8906-13041174EB83}"/>
              </a:ext>
            </a:extLst>
          </p:cNvPr>
          <p:cNvSpPr>
            <a:spLocks noGrp="1"/>
          </p:cNvSpPr>
          <p:nvPr>
            <p:ph type="title" hasCustomPrompt="1"/>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An integrated power company</a:t>
            </a:r>
          </a:p>
        </p:txBody>
      </p:sp>
    </p:spTree>
    <p:extLst>
      <p:ext uri="{BB962C8B-B14F-4D97-AF65-F5344CB8AC3E}">
        <p14:creationId xmlns:p14="http://schemas.microsoft.com/office/powerpoint/2010/main" val="41771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1D6B3E-E155-4471-8FFB-3E69CD6EAF3D}"/>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
            <a:extLst>
              <a:ext uri="{FF2B5EF4-FFF2-40B4-BE49-F238E27FC236}">
                <a16:creationId xmlns:a16="http://schemas.microsoft.com/office/drawing/2014/main" id="{BC497EFD-29BB-4EA8-883D-5646E04AEA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13663" y="855663"/>
            <a:ext cx="44831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E7ADFAB-A1A5-444B-83F3-5109C2A9698E}"/>
              </a:ext>
            </a:extLst>
          </p:cNvPr>
          <p:cNvSpPr txBox="1">
            <a:spLocks noChangeArrowheads="1"/>
          </p:cNvSpPr>
          <p:nvPr userDrawn="1"/>
        </p:nvSpPr>
        <p:spPr bwMode="auto">
          <a:xfrm>
            <a:off x="5517356" y="6499224"/>
            <a:ext cx="6624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000" dirty="0">
                <a:solidFill>
                  <a:srgbClr val="616265"/>
                </a:solidFill>
                <a:latin typeface="Myriad Pro" pitchFamily="34" charset="0"/>
              </a:rPr>
              <a:t>*U.S. Energy Information Administration – January, 2018,  ** ERCOT Quick Facts – July, 2018</a:t>
            </a:r>
          </a:p>
        </p:txBody>
      </p:sp>
      <p:pic>
        <p:nvPicPr>
          <p:cNvPr id="14" name="Picture 4">
            <a:extLst>
              <a:ext uri="{FF2B5EF4-FFF2-40B4-BE49-F238E27FC236}">
                <a16:creationId xmlns:a16="http://schemas.microsoft.com/office/drawing/2014/main" id="{84CA17E9-029A-47D1-BEA2-51FD6BA2B9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9563" y="2263775"/>
            <a:ext cx="7086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Click to edit Master title style</a:t>
            </a:r>
          </a:p>
        </p:txBody>
      </p:sp>
    </p:spTree>
    <p:extLst>
      <p:ext uri="{BB962C8B-B14F-4D97-AF65-F5344CB8AC3E}">
        <p14:creationId xmlns:p14="http://schemas.microsoft.com/office/powerpoint/2010/main" val="35426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C3A0DAF-EDCB-4A87-B26D-DEF874C8B473}"/>
              </a:ext>
            </a:extLst>
          </p:cNvPr>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D06F19"/>
              </a:solidFill>
            </a:endParaRPr>
          </a:p>
        </p:txBody>
      </p:sp>
      <p:sp>
        <p:nvSpPr>
          <p:cNvPr id="8" name="TextBox 19">
            <a:extLst>
              <a:ext uri="{FF2B5EF4-FFF2-40B4-BE49-F238E27FC236}">
                <a16:creationId xmlns:a16="http://schemas.microsoft.com/office/drawing/2014/main" id="{4D2DD657-1006-4C70-8F5A-F4214F282694}"/>
              </a:ext>
            </a:extLst>
          </p:cNvPr>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a:solidFill>
                  <a:srgbClr val="616265"/>
                </a:solidFill>
                <a:latin typeface="Myriad Pro" charset="0"/>
                <a:ea typeface="Myriad Pro" charset="0"/>
                <a:cs typeface="Myriad Pro" charset="0"/>
              </a:rPr>
              <a:t>TXU Energy</a:t>
            </a:r>
          </a:p>
        </p:txBody>
      </p:sp>
      <p:cxnSp>
        <p:nvCxnSpPr>
          <p:cNvPr id="9" name="Straight Connector 8">
            <a:extLst>
              <a:ext uri="{FF2B5EF4-FFF2-40B4-BE49-F238E27FC236}">
                <a16:creationId xmlns:a16="http://schemas.microsoft.com/office/drawing/2014/main" id="{61D247C8-29BF-4EE1-A366-6AE59071F0FF}"/>
              </a:ext>
            </a:extLst>
          </p:cNvPr>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1374B30-2BA4-4FE7-B7FC-84DFDB9D0F32}"/>
              </a:ext>
            </a:extLst>
          </p:cNvPr>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extBox 10">
            <a:extLst>
              <a:ext uri="{FF2B5EF4-FFF2-40B4-BE49-F238E27FC236}">
                <a16:creationId xmlns:a16="http://schemas.microsoft.com/office/drawing/2014/main" id="{6971DCF8-9244-45D5-8F9B-A29DE2E800A3}"/>
              </a:ext>
            </a:extLst>
          </p:cNvPr>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fld id="{A16D1F32-959D-45ED-94E9-B7E4B8248ADE}" type="slidenum">
              <a:rPr lang="en-US" altLang="en-US" sz="1200" b="1" smtClean="0">
                <a:solidFill>
                  <a:schemeClr val="bg1"/>
                </a:solidFill>
                <a:latin typeface="Myriad Pro" panose="020B0503030403020204" pitchFamily="34" charset="0"/>
                <a:ea typeface="Myriad Pro" panose="020B0503030403020204" pitchFamily="34" charset="0"/>
                <a:cs typeface="Myriad Pro" panose="020B0503030403020204" pitchFamily="34" charset="0"/>
              </a:rPr>
              <a:pPr algn="ctr" eaLnBrk="1" hangingPunct="1">
                <a:defRPr/>
              </a:pPr>
              <a:t>‹#›</a:t>
            </a:fld>
            <a:endParaRPr lang="en-US" altLang="en-US" sz="1200" b="1">
              <a:solidFill>
                <a:schemeClr val="bg1"/>
              </a:solidFill>
              <a:latin typeface="Myriad Pro" panose="020B0503030403020204" pitchFamily="34" charset="0"/>
              <a:ea typeface="Myriad Pro" panose="020B0503030403020204" pitchFamily="34" charset="0"/>
              <a:cs typeface="Myriad Pro" panose="020B0503030403020204" pitchFamily="34" charset="0"/>
            </a:endParaRPr>
          </a:p>
        </p:txBody>
      </p:sp>
      <p:cxnSp>
        <p:nvCxnSpPr>
          <p:cNvPr id="12" name="Straight Connector 11">
            <a:extLst>
              <a:ext uri="{FF2B5EF4-FFF2-40B4-BE49-F238E27FC236}">
                <a16:creationId xmlns:a16="http://schemas.microsoft.com/office/drawing/2014/main" id="{678FF249-A40E-4410-AAA0-C4D52FC0AF2F}"/>
              </a:ext>
            </a:extLst>
          </p:cNvPr>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282361"/>
            <a:ext cx="4606635" cy="1909497"/>
          </a:xfrm>
          <a:prstGeom prst="rect">
            <a:avLst/>
          </a:prstGeom>
        </p:spPr>
        <p:txBody>
          <a:bodyPr lIns="0" tIns="0" rIns="0" bIns="0"/>
          <a:lstStyle>
            <a:lvl1pPr marL="180975" indent="-171450">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5" name="Picture Placeholder 14"/>
          <p:cNvSpPr>
            <a:spLocks noGrp="1"/>
          </p:cNvSpPr>
          <p:nvPr>
            <p:ph type="pic" sz="quarter" idx="14"/>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endParaRPr lang="en-US" noProof="0"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277157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 italic subhead">
    <p:spTree>
      <p:nvGrpSpPr>
        <p:cNvPr id="1" name=""/>
        <p:cNvGrpSpPr/>
        <p:nvPr/>
      </p:nvGrpSpPr>
      <p:grpSpPr>
        <a:xfrm>
          <a:off x="0" y="0"/>
          <a:ext cx="0" cy="0"/>
          <a:chOff x="0" y="0"/>
          <a:chExt cx="0" cy="0"/>
        </a:xfrm>
      </p:grpSpPr>
      <p:sp>
        <p:nvSpPr>
          <p:cNvPr id="7" name="Oval 6"/>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8" name="TextBox 19"/>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9" name="Straight Connector 8"/>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31A95DBC-1B86-CF48-8E84-6CB4799749A6}"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067985"/>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49338"/>
            <a:ext cx="4606635" cy="518647"/>
          </a:xfrm>
          <a:prstGeom prst="rect">
            <a:avLst/>
          </a:prstGeom>
        </p:spPr>
        <p:txBody>
          <a:bodyPr lIns="0" tIns="0" rIns="0" bIns="0"/>
          <a:lstStyle>
            <a:lvl1pPr marL="0" indent="0">
              <a:lnSpc>
                <a:spcPct val="100000"/>
              </a:lnSpc>
              <a:buNone/>
              <a:defRPr sz="1800" i="1">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5" name="Picture Placeholder 14"/>
          <p:cNvSpPr>
            <a:spLocks noGrp="1"/>
          </p:cNvSpPr>
          <p:nvPr>
            <p:ph type="pic" sz="quarter" idx="14" hasCustomPrompt="1"/>
          </p:nvPr>
        </p:nvSpPr>
        <p:spPr>
          <a:xfrm>
            <a:off x="7772400" y="838200"/>
            <a:ext cx="4419600" cy="5339080"/>
          </a:xfrm>
          <a:prstGeom prst="rect">
            <a:avLst/>
          </a:prstGeom>
        </p:spPr>
        <p:txBody>
          <a:bodyPr lIns="0" tIns="0" rIns="0" bIns="0" anchor="ctr" anchorCtr="0"/>
          <a:lstStyle>
            <a:lvl1pPr marL="0" indent="0" algn="ctr">
              <a:buNone/>
              <a:defRPr sz="1800">
                <a:solidFill>
                  <a:srgbClr val="616265"/>
                </a:solidFill>
                <a:latin typeface="Myriad Pro" charset="0"/>
                <a:ea typeface="Myriad Pro" charset="0"/>
                <a:cs typeface="Myriad Pro" charset="0"/>
              </a:defRPr>
            </a:lvl1pPr>
          </a:lstStyle>
          <a:p>
            <a:pPr lvl="0"/>
            <a:r>
              <a:rPr lang="en-US" noProof="0" dirty="0"/>
              <a:t>DRAG &amp; DROP IN PICTURE</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guide id="3" pos="3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10" name="Rectangle 9"/>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Connector 11"/>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175900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008" userDrawn="1">
          <p15:clr>
            <a:srgbClr val="FBAE40"/>
          </p15:clr>
        </p15:guide>
        <p15:guide id="4" pos="3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_bkgrd IMAGE">
    <p:spTree>
      <p:nvGrpSpPr>
        <p:cNvPr id="1" name=""/>
        <p:cNvGrpSpPr/>
        <p:nvPr/>
      </p:nvGrpSpPr>
      <p:grpSpPr>
        <a:xfrm>
          <a:off x="0" y="0"/>
          <a:ext cx="0" cy="0"/>
          <a:chOff x="0" y="0"/>
          <a:chExt cx="0" cy="0"/>
        </a:xfrm>
      </p:grpSpPr>
      <p:sp>
        <p:nvSpPr>
          <p:cNvPr id="13" name="Oval 12"/>
          <p:cNvSpPr/>
          <p:nvPr userDrawn="1"/>
        </p:nvSpPr>
        <p:spPr>
          <a:xfrm>
            <a:off x="11471275" y="6350000"/>
            <a:ext cx="355600" cy="355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14" name="Rectangle 13"/>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TextBox 22"/>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15D05B8E-04BA-414B-9CCE-95C10CC03A1C}" type="slidenum">
              <a:rPr lang="en-US" altLang="en-US" sz="1200" b="1">
                <a:noFill/>
                <a:latin typeface="Myriad Pro" charset="0"/>
                <a:ea typeface="Myriad Pro" charset="0"/>
                <a:cs typeface="Myriad Pro" charset="0"/>
              </a:rPr>
              <a:pPr algn="ctr" eaLnBrk="1" hangingPunct="1"/>
              <a:t>‹#›</a:t>
            </a:fld>
            <a:endParaRPr lang="en-US" altLang="en-US" sz="1200" b="1" dirty="0">
              <a:noFill/>
              <a:latin typeface="Myriad Pro" charset="0"/>
              <a:ea typeface="Myriad Pro" charset="0"/>
              <a:cs typeface="Myriad Pro" charset="0"/>
            </a:endParaRPr>
          </a:p>
        </p:txBody>
      </p:sp>
      <p:cxnSp>
        <p:nvCxnSpPr>
          <p:cNvPr id="24" name="Straight Connector 23"/>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
        <p:nvSpPr>
          <p:cNvPr id="3" name="Content Placeholder 2"/>
          <p:cNvSpPr>
            <a:spLocks noGrp="1"/>
          </p:cNvSpPr>
          <p:nvPr>
            <p:ph idx="1"/>
          </p:nvPr>
        </p:nvSpPr>
        <p:spPr>
          <a:xfrm>
            <a:off x="914400" y="2315918"/>
            <a:ext cx="5143500" cy="1584964"/>
          </a:xfrm>
          <a:prstGeom prst="rect">
            <a:avLst/>
          </a:prstGeom>
        </p:spPr>
        <p:txBody>
          <a:bodyPr lIns="0" tIns="0" rIns="0" bIns="0"/>
          <a:lstStyle>
            <a:lvl1pPr marL="180975" indent="-171450">
              <a:lnSpc>
                <a:spcPct val="10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5" name="Text Placeholder 4"/>
          <p:cNvSpPr>
            <a:spLocks noGrp="1"/>
          </p:cNvSpPr>
          <p:nvPr>
            <p:ph type="body" sz="quarter" idx="16"/>
          </p:nvPr>
        </p:nvSpPr>
        <p:spPr>
          <a:xfrm>
            <a:off x="914400" y="1947288"/>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
        <p:nvSpPr>
          <p:cNvPr id="16" name="Content Placeholder 2"/>
          <p:cNvSpPr>
            <a:spLocks noGrp="1"/>
          </p:cNvSpPr>
          <p:nvPr>
            <p:ph idx="17"/>
          </p:nvPr>
        </p:nvSpPr>
        <p:spPr>
          <a:xfrm>
            <a:off x="6327775" y="2315918"/>
            <a:ext cx="5143500" cy="1584964"/>
          </a:xfrm>
          <a:prstGeom prst="rect">
            <a:avLst/>
          </a:prstGeom>
        </p:spPr>
        <p:txBody>
          <a:bodyPr lIns="0" tIns="0" rIns="0" bIns="0"/>
          <a:lstStyle>
            <a:lvl1pPr marL="180975" indent="-171450">
              <a:lnSpc>
                <a:spcPct val="100000"/>
              </a:lnSpc>
              <a:buClr>
                <a:srgbClr val="D06F00"/>
              </a:buClr>
              <a:buSzPct val="110000"/>
              <a:buFont typeface="Wingdings" charset="2"/>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17" name="Text Placeholder 4"/>
          <p:cNvSpPr>
            <a:spLocks noGrp="1"/>
          </p:cNvSpPr>
          <p:nvPr>
            <p:ph type="body" sz="quarter" idx="18"/>
          </p:nvPr>
        </p:nvSpPr>
        <p:spPr>
          <a:xfrm>
            <a:off x="6327775" y="1947288"/>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
        <p:nvSpPr>
          <p:cNvPr id="18" name="Content Placeholder 2"/>
          <p:cNvSpPr>
            <a:spLocks noGrp="1"/>
          </p:cNvSpPr>
          <p:nvPr>
            <p:ph idx="19"/>
          </p:nvPr>
        </p:nvSpPr>
        <p:spPr>
          <a:xfrm>
            <a:off x="914400" y="4567456"/>
            <a:ext cx="5143500" cy="1584964"/>
          </a:xfrm>
          <a:prstGeom prst="rect">
            <a:avLst/>
          </a:prstGeom>
        </p:spPr>
        <p:txBody>
          <a:bodyPr lIns="0" tIns="0" rIns="0" bIns="0"/>
          <a:lstStyle>
            <a:lvl1pPr marL="180975" indent="-171450">
              <a:lnSpc>
                <a:spcPct val="100000"/>
              </a:lnSpc>
              <a:buClr>
                <a:srgbClr val="D06F00"/>
              </a:buClr>
              <a:buSzPct val="110000"/>
              <a:buFont typeface="Wingdings" charset="2"/>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20" name="Text Placeholder 4"/>
          <p:cNvSpPr>
            <a:spLocks noGrp="1"/>
          </p:cNvSpPr>
          <p:nvPr>
            <p:ph type="body" sz="quarter" idx="20"/>
          </p:nvPr>
        </p:nvSpPr>
        <p:spPr>
          <a:xfrm>
            <a:off x="914400" y="4198826"/>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
        <p:nvSpPr>
          <p:cNvPr id="21" name="Content Placeholder 2"/>
          <p:cNvSpPr>
            <a:spLocks noGrp="1"/>
          </p:cNvSpPr>
          <p:nvPr>
            <p:ph idx="21"/>
          </p:nvPr>
        </p:nvSpPr>
        <p:spPr>
          <a:xfrm>
            <a:off x="6327775" y="4567456"/>
            <a:ext cx="5143500" cy="1584964"/>
          </a:xfrm>
          <a:prstGeom prst="rect">
            <a:avLst/>
          </a:prstGeom>
        </p:spPr>
        <p:txBody>
          <a:bodyPr lIns="0" tIns="0" rIns="0" bIns="0"/>
          <a:lstStyle>
            <a:lvl1pPr marL="180975" indent="-171450">
              <a:lnSpc>
                <a:spcPct val="100000"/>
              </a:lnSpc>
              <a:buClr>
                <a:srgbClr val="D06F00"/>
              </a:buClr>
              <a:buSzPct val="110000"/>
              <a:buFont typeface="Wingdings" charset="2"/>
              <a:buChar char="§"/>
              <a:tabLst/>
              <a:defRPr sz="1800">
                <a:solidFill>
                  <a:srgbClr val="616265"/>
                </a:solidFill>
                <a:latin typeface="Myriad Pro" charset="0"/>
                <a:ea typeface="Myriad Pro" charset="0"/>
                <a:cs typeface="Myriad Pro" charset="0"/>
              </a:defRPr>
            </a:lvl1pPr>
            <a:lvl2pPr marL="635000" indent="-171450">
              <a:buClr>
                <a:srgbClr val="616265"/>
              </a:buClr>
              <a:buFont typeface=".AppleSystemUIFont" charset="-12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p:txBody>
      </p:sp>
      <p:sp>
        <p:nvSpPr>
          <p:cNvPr id="22" name="Text Placeholder 4"/>
          <p:cNvSpPr>
            <a:spLocks noGrp="1"/>
          </p:cNvSpPr>
          <p:nvPr>
            <p:ph type="body" sz="quarter" idx="22"/>
          </p:nvPr>
        </p:nvSpPr>
        <p:spPr>
          <a:xfrm>
            <a:off x="6327775" y="4198826"/>
            <a:ext cx="5143500" cy="335073"/>
          </a:xfrm>
          <a:prstGeom prst="rect">
            <a:avLst/>
          </a:prstGeom>
        </p:spPr>
        <p:txBody>
          <a:bodyPr lIns="0" tIns="0" rIns="0" bIns="0"/>
          <a:lstStyle>
            <a:lvl1pPr marL="0" indent="0">
              <a:buNone/>
              <a:defRPr sz="2000" b="1">
                <a:solidFill>
                  <a:srgbClr val="616265"/>
                </a:solidFill>
                <a:latin typeface="Myriad Pro" charset="0"/>
                <a:ea typeface="Myriad Pro" charset="0"/>
                <a:cs typeface="Myriad Pro" charset="0"/>
              </a:defRPr>
            </a:lvl1pPr>
            <a:lvl2pPr marL="457200" indent="0">
              <a:buNone/>
              <a:defRPr sz="2000" b="1">
                <a:latin typeface="Myriad Pro" charset="0"/>
                <a:ea typeface="Myriad Pro" charset="0"/>
                <a:cs typeface="Myriad Pro" charset="0"/>
              </a:defRPr>
            </a:lvl2pPr>
            <a:lvl3pPr marL="914400" indent="0">
              <a:buNone/>
              <a:defRPr sz="2000" b="1">
                <a:latin typeface="Myriad Pro" charset="0"/>
                <a:ea typeface="Myriad Pro" charset="0"/>
                <a:cs typeface="Myriad Pro" charset="0"/>
              </a:defRPr>
            </a:lvl3pPr>
            <a:lvl4pPr marL="1371600" indent="0">
              <a:buNone/>
              <a:defRPr sz="2000" b="1">
                <a:latin typeface="Myriad Pro" charset="0"/>
                <a:ea typeface="Myriad Pro" charset="0"/>
                <a:cs typeface="Myriad Pro" charset="0"/>
              </a:defRPr>
            </a:lvl4pPr>
            <a:lvl5pPr marL="1828800" indent="0">
              <a:buNone/>
              <a:defRPr sz="2000" b="1">
                <a:latin typeface="Myriad Pro" charset="0"/>
                <a:ea typeface="Myriad Pro" charset="0"/>
                <a:cs typeface="Myriad Pro" charset="0"/>
              </a:defRPr>
            </a:lvl5pPr>
          </a:lstStyle>
          <a:p>
            <a:pPr lvl="0"/>
            <a:r>
              <a:rPr lang="en-US"/>
              <a:t>Click to edit Master text styles</a:t>
            </a:r>
          </a:p>
        </p:txBody>
      </p:sp>
    </p:spTree>
    <p:extLst>
      <p:ext uri="{BB962C8B-B14F-4D97-AF65-F5344CB8AC3E}">
        <p14:creationId xmlns:p14="http://schemas.microsoft.com/office/powerpoint/2010/main" val="13771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76403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12" userDrawn="1">
          <p15:clr>
            <a:srgbClr val="FBAE40"/>
          </p15:clr>
        </p15:guide>
        <p15:guide id="4" orient="horz" pos="10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sidebar1)">
    <p:spTree>
      <p:nvGrpSpPr>
        <p:cNvPr id="1" name=""/>
        <p:cNvGrpSpPr/>
        <p:nvPr/>
      </p:nvGrpSpPr>
      <p:grpSpPr>
        <a:xfrm>
          <a:off x="0" y="0"/>
          <a:ext cx="0" cy="0"/>
          <a:chOff x="0" y="0"/>
          <a:chExt cx="0" cy="0"/>
        </a:xfrm>
      </p:grpSpPr>
      <p:sp>
        <p:nvSpPr>
          <p:cNvPr id="9" name="Rectangle 8"/>
          <p:cNvSpPr/>
          <p:nvPr userDrawn="1"/>
        </p:nvSpPr>
        <p:spPr>
          <a:xfrm>
            <a:off x="0" y="563563"/>
            <a:ext cx="309563" cy="844550"/>
          </a:xfrm>
          <a:prstGeom prst="rect">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1" name="Straight Connector 10"/>
          <p:cNvCxnSpPr/>
          <p:nvPr userDrawn="1"/>
        </p:nvCxnSpPr>
        <p:spPr>
          <a:xfrm flipH="1">
            <a:off x="9113838" y="487363"/>
            <a:ext cx="3078162" cy="0"/>
          </a:xfrm>
          <a:prstGeom prst="line">
            <a:avLst/>
          </a:prstGeom>
          <a:ln w="12700">
            <a:solidFill>
              <a:srgbClr val="00528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a:t>Click to edit Master title style</a:t>
            </a:r>
            <a:endParaRPr lang="en-US" dirty="0"/>
          </a:p>
        </p:txBody>
      </p:sp>
      <p:sp>
        <p:nvSpPr>
          <p:cNvPr id="3" name="Content Placeholder 2"/>
          <p:cNvSpPr>
            <a:spLocks noGrp="1"/>
          </p:cNvSpPr>
          <p:nvPr>
            <p:ph idx="1"/>
          </p:nvPr>
        </p:nvSpPr>
        <p:spPr>
          <a:xfrm>
            <a:off x="495300" y="2104561"/>
            <a:ext cx="4606635" cy="1909497"/>
          </a:xfrm>
          <a:prstGeom prst="rect">
            <a:avLst/>
          </a:prstGeom>
        </p:spPr>
        <p:txBody>
          <a:bodyPr lIns="0" tIns="0" rIns="0" bIns="0"/>
          <a:lstStyle>
            <a:lvl1pPr marL="180975" indent="-171450">
              <a:lnSpc>
                <a:spcPct val="150000"/>
              </a:lnSpc>
              <a:buClr>
                <a:srgbClr val="D06F00"/>
              </a:buClr>
              <a:buSzPct val="110000"/>
              <a:buFont typeface="Arial" charset="0"/>
              <a:buChar char="•"/>
              <a:tabLst/>
              <a:defRPr sz="1800">
                <a:solidFill>
                  <a:srgbClr val="616265"/>
                </a:solidFill>
                <a:latin typeface="Myriad Pro" charset="0"/>
                <a:ea typeface="Myriad Pro" charset="0"/>
                <a:cs typeface="Myriad Pro" charset="0"/>
              </a:defRPr>
            </a:lvl1pPr>
            <a:lvl2pPr marL="635000" indent="-171450">
              <a:buClr>
                <a:srgbClr val="616265"/>
              </a:buClr>
              <a:buFont typeface="Arial" charset="0"/>
              <a:buChar char="•"/>
              <a:tabLst/>
              <a:defRPr sz="1600">
                <a:solidFill>
                  <a:srgbClr val="616265"/>
                </a:solidFill>
                <a:latin typeface="Myriad Pro" charset="0"/>
                <a:ea typeface="Myriad Pro" charset="0"/>
                <a:cs typeface="Myriad Pro" charset="0"/>
              </a:defRPr>
            </a:lvl2pPr>
            <a:lvl3pPr marL="1087438" indent="-173038">
              <a:buClr>
                <a:srgbClr val="616265"/>
              </a:buClr>
              <a:buFont typeface=".AppleSystemUIFont" charset="-120"/>
              <a:buChar char="‑"/>
              <a:tabLst/>
              <a:defRPr sz="1400">
                <a:solidFill>
                  <a:srgbClr val="616265"/>
                </a:solidFill>
                <a:latin typeface="Myriad Pro" charset="0"/>
                <a:ea typeface="Myriad Pro" charset="0"/>
                <a:cs typeface="Myriad Pro" charset="0"/>
              </a:defRPr>
            </a:lvl3pPr>
            <a:lvl4pPr>
              <a:defRPr>
                <a:solidFill>
                  <a:srgbClr val="616265"/>
                </a:solidFill>
                <a:latin typeface="Myriad Pro" charset="0"/>
                <a:ea typeface="Myriad Pro" charset="0"/>
                <a:cs typeface="Myriad Pro" charset="0"/>
              </a:defRPr>
            </a:lvl4pPr>
            <a:lvl5pPr>
              <a:defRPr>
                <a:solidFill>
                  <a:srgbClr val="616265"/>
                </a:solidFill>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idx="13"/>
          </p:nvPr>
        </p:nvSpPr>
        <p:spPr>
          <a:xfrm>
            <a:off x="495301" y="1585914"/>
            <a:ext cx="4606635" cy="518647"/>
          </a:xfrm>
          <a:prstGeom prst="rect">
            <a:avLst/>
          </a:prstGeom>
        </p:spPr>
        <p:txBody>
          <a:bodyPr lIns="0" tIns="0" rIns="0" bIns="0"/>
          <a:lstStyle>
            <a:lvl1pPr marL="0" indent="0">
              <a:buNone/>
              <a:defRPr sz="1800">
                <a:solidFill>
                  <a:srgbClr val="616265"/>
                </a:solidFill>
                <a:latin typeface="Myriad Pro" charset="0"/>
                <a:ea typeface="Myriad Pro" charset="0"/>
                <a:cs typeface="Myriad Pro" charset="0"/>
              </a:defRPr>
            </a:lvl1pPr>
          </a:lstStyle>
          <a:p>
            <a:pPr lvl="0"/>
            <a:r>
              <a:rPr lang="en-US" dirty="0"/>
              <a:t>Click to edit Master text styles</a:t>
            </a:r>
          </a:p>
        </p:txBody>
      </p:sp>
      <p:sp>
        <p:nvSpPr>
          <p:cNvPr id="19" name="Text Placeholder 18"/>
          <p:cNvSpPr>
            <a:spLocks noGrp="1"/>
          </p:cNvSpPr>
          <p:nvPr>
            <p:ph type="body" sz="quarter" idx="15"/>
          </p:nvPr>
        </p:nvSpPr>
        <p:spPr>
          <a:xfrm>
            <a:off x="9036050" y="191984"/>
            <a:ext cx="2889250" cy="295696"/>
          </a:xfrm>
          <a:prstGeom prst="rect">
            <a:avLst/>
          </a:prstGeom>
        </p:spPr>
        <p:txBody>
          <a:bodyPr/>
          <a:lstStyle>
            <a:lvl1pPr marL="0" indent="0">
              <a:buNone/>
              <a:defRPr sz="1200" b="1" i="1" cap="all" spc="300" baseline="0">
                <a:solidFill>
                  <a:srgbClr val="005281"/>
                </a:solidFill>
                <a:latin typeface="Myriad Pro" charset="0"/>
                <a:ea typeface="Myriad Pro" charset="0"/>
                <a:cs typeface="Myriad Pro" charset="0"/>
              </a:defRPr>
            </a:lvl1pPr>
            <a:lvl2pPr marL="457200" indent="0">
              <a:buNone/>
              <a:defRPr/>
            </a:lvl2pPr>
            <a:lvl3pPr marL="914400" indent="0">
              <a:buNone/>
              <a:defRPr/>
            </a:lvl3pPr>
            <a:lvl4pPr marL="1371600" indent="0">
              <a:buNone/>
              <a:defRPr/>
            </a:lvl4pPr>
          </a:lstStyle>
          <a:p>
            <a:pPr lvl="0"/>
            <a:r>
              <a:rPr lang="en-US"/>
              <a:t>Click to edit Master text styles</a:t>
            </a:r>
          </a:p>
        </p:txBody>
      </p:sp>
    </p:spTree>
    <p:extLst>
      <p:ext uri="{BB962C8B-B14F-4D97-AF65-F5344CB8AC3E}">
        <p14:creationId xmlns:p14="http://schemas.microsoft.com/office/powerpoint/2010/main" val="133047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E4E1779-4692-3041-99B0-06B10FD4A5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79" r:id="rId3"/>
    <p:sldLayoutId id="2147484142" r:id="rId4"/>
    <p:sldLayoutId id="2147484156" r:id="rId5"/>
    <p:sldLayoutId id="2147484144" r:id="rId6"/>
    <p:sldLayoutId id="2147484145" r:id="rId7"/>
    <p:sldLayoutId id="2147484146" r:id="rId8"/>
    <p:sldLayoutId id="2147484147" r:id="rId9"/>
    <p:sldLayoutId id="2147484151" r:id="rId10"/>
    <p:sldLayoutId id="2147484166" r:id="rId11"/>
    <p:sldLayoutId id="2147484165" r:id="rId12"/>
    <p:sldLayoutId id="2147484167" r:id="rId13"/>
    <p:sldLayoutId id="2147484164" r:id="rId14"/>
    <p:sldLayoutId id="2147484155" r:id="rId15"/>
    <p:sldLayoutId id="2147484162" r:id="rId16"/>
    <p:sldLayoutId id="2147484175" r:id="rId17"/>
    <p:sldLayoutId id="2147484184" r:id="rId18"/>
    <p:sldLayoutId id="2147484178" r:id="rId19"/>
    <p:sldLayoutId id="2147484180" r:id="rId20"/>
    <p:sldLayoutId id="2147484262" r:id="rId21"/>
    <p:sldLayoutId id="214748426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Light" charset="0"/>
        </a:defRPr>
      </a:lvl2pPr>
      <a:lvl3pPr algn="l" rtl="0" eaLnBrk="0" fontAlgn="base" hangingPunct="0">
        <a:spcBef>
          <a:spcPct val="0"/>
        </a:spcBef>
        <a:spcAft>
          <a:spcPct val="0"/>
        </a:spcAft>
        <a:defRPr sz="3200">
          <a:solidFill>
            <a:schemeClr val="tx1"/>
          </a:solidFill>
          <a:latin typeface="Calibri Light" charset="0"/>
        </a:defRPr>
      </a:lvl3pPr>
      <a:lvl4pPr algn="l" rtl="0" eaLnBrk="0" fontAlgn="base" hangingPunct="0">
        <a:spcBef>
          <a:spcPct val="0"/>
        </a:spcBef>
        <a:spcAft>
          <a:spcPct val="0"/>
        </a:spcAft>
        <a:defRPr sz="3200">
          <a:solidFill>
            <a:schemeClr val="tx1"/>
          </a:solidFill>
          <a:latin typeface="Calibri Light" charset="0"/>
        </a:defRPr>
      </a:lvl4pPr>
      <a:lvl5pPr algn="l" rtl="0" eaLnBrk="0" fontAlgn="base" hangingPunct="0">
        <a:spcBef>
          <a:spcPct val="0"/>
        </a:spcBef>
        <a:spcAft>
          <a:spcPct val="0"/>
        </a:spcAft>
        <a:defRPr sz="3200">
          <a:solidFill>
            <a:schemeClr val="tx1"/>
          </a:solidFill>
          <a:latin typeface="Calibri Light" charset="0"/>
        </a:defRPr>
      </a:lvl5pPr>
      <a:lvl6pPr marL="457200" algn="l" rtl="0" fontAlgn="base">
        <a:spcBef>
          <a:spcPct val="0"/>
        </a:spcBef>
        <a:spcAft>
          <a:spcPct val="0"/>
        </a:spcAft>
        <a:defRPr sz="3200">
          <a:solidFill>
            <a:schemeClr val="tx1"/>
          </a:solidFill>
          <a:latin typeface="Calibri Light" charset="0"/>
        </a:defRPr>
      </a:lvl6pPr>
      <a:lvl7pPr marL="914400" algn="l" rtl="0" fontAlgn="base">
        <a:spcBef>
          <a:spcPct val="0"/>
        </a:spcBef>
        <a:spcAft>
          <a:spcPct val="0"/>
        </a:spcAft>
        <a:defRPr sz="3200">
          <a:solidFill>
            <a:schemeClr val="tx1"/>
          </a:solidFill>
          <a:latin typeface="Calibri Light" charset="0"/>
        </a:defRPr>
      </a:lvl7pPr>
      <a:lvl8pPr marL="1371600" algn="l" rtl="0" fontAlgn="base">
        <a:spcBef>
          <a:spcPct val="0"/>
        </a:spcBef>
        <a:spcAft>
          <a:spcPct val="0"/>
        </a:spcAft>
        <a:defRPr sz="3200">
          <a:solidFill>
            <a:schemeClr val="tx1"/>
          </a:solidFill>
          <a:latin typeface="Calibri Light" charset="0"/>
        </a:defRPr>
      </a:lvl8pPr>
      <a:lvl9pPr marL="1828800" algn="l" rtl="0" fontAlgn="base">
        <a:spcBef>
          <a:spcPct val="0"/>
        </a:spcBef>
        <a:spcAft>
          <a:spcPct val="0"/>
        </a:spcAft>
        <a:defRPr sz="32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E4E1779-4692-3041-99B0-06B10FD4A559}" type="slidenum">
              <a:rPr lang="en-US"/>
              <a:pPr>
                <a:defRPr/>
              </a:pPr>
              <a:t>‹#›</a:t>
            </a:fld>
            <a:endParaRPr lang="en-US" dirty="0"/>
          </a:p>
        </p:txBody>
      </p:sp>
      <p:sp>
        <p:nvSpPr>
          <p:cNvPr id="7" name="Oval 6">
            <a:extLst>
              <a:ext uri="{FF2B5EF4-FFF2-40B4-BE49-F238E27FC236}">
                <a16:creationId xmlns:a16="http://schemas.microsoft.com/office/drawing/2014/main" id="{25AEFA0B-F0DA-4E3F-BDBA-48765F468D83}"/>
              </a:ext>
            </a:extLst>
          </p:cNvPr>
          <p:cNvSpPr/>
          <p:nvPr userDrawn="1"/>
        </p:nvSpPr>
        <p:spPr>
          <a:xfrm>
            <a:off x="11471275" y="6350000"/>
            <a:ext cx="355600" cy="355600"/>
          </a:xfrm>
          <a:prstGeom prst="ellipse">
            <a:avLst/>
          </a:prstGeom>
          <a:solidFill>
            <a:srgbClr val="0052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D06F19"/>
              </a:solidFill>
            </a:endParaRPr>
          </a:p>
        </p:txBody>
      </p:sp>
      <p:sp>
        <p:nvSpPr>
          <p:cNvPr id="8" name="TextBox 19">
            <a:extLst>
              <a:ext uri="{FF2B5EF4-FFF2-40B4-BE49-F238E27FC236}">
                <a16:creationId xmlns:a16="http://schemas.microsoft.com/office/drawing/2014/main" id="{969479C0-6C4C-4681-B29A-302063A0513B}"/>
              </a:ext>
            </a:extLst>
          </p:cNvPr>
          <p:cNvSpPr txBox="1">
            <a:spLocks noChangeArrowheads="1"/>
          </p:cNvSpPr>
          <p:nvPr userDrawn="1"/>
        </p:nvSpPr>
        <p:spPr bwMode="auto">
          <a:xfrm>
            <a:off x="457200" y="6350000"/>
            <a:ext cx="136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fontAlgn="auto" hangingPunct="1">
              <a:lnSpc>
                <a:spcPct val="100000"/>
              </a:lnSpc>
              <a:spcBef>
                <a:spcPct val="0"/>
              </a:spcBef>
              <a:spcAft>
                <a:spcPts val="0"/>
              </a:spcAft>
              <a:buFontTx/>
              <a:buNone/>
              <a:defRPr/>
            </a:pPr>
            <a:r>
              <a:rPr lang="en-US" altLang="x-none" sz="1200" b="1" dirty="0">
                <a:solidFill>
                  <a:srgbClr val="616265"/>
                </a:solidFill>
                <a:latin typeface="Myriad Pro" charset="0"/>
                <a:ea typeface="Myriad Pro" charset="0"/>
                <a:cs typeface="Myriad Pro" charset="0"/>
              </a:rPr>
              <a:t>TXU Energy</a:t>
            </a:r>
          </a:p>
        </p:txBody>
      </p:sp>
      <p:cxnSp>
        <p:nvCxnSpPr>
          <p:cNvPr id="9" name="Straight Connector 8">
            <a:extLst>
              <a:ext uri="{FF2B5EF4-FFF2-40B4-BE49-F238E27FC236}">
                <a16:creationId xmlns:a16="http://schemas.microsoft.com/office/drawing/2014/main" id="{47970E3B-2BCF-4415-B0BE-FB8F64C6281B}"/>
              </a:ext>
            </a:extLst>
          </p:cNvPr>
          <p:cNvCxnSpPr/>
          <p:nvPr userDrawn="1"/>
        </p:nvCxnSpPr>
        <p:spPr>
          <a:xfrm>
            <a:off x="1350963" y="6527800"/>
            <a:ext cx="10037762" cy="0"/>
          </a:xfrm>
          <a:prstGeom prst="line">
            <a:avLst/>
          </a:prstGeom>
          <a:ln w="12700">
            <a:solidFill>
              <a:srgbClr val="61626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0F599C-104E-420D-8DE1-BA10FF6CE346}"/>
              </a:ext>
            </a:extLst>
          </p:cNvPr>
          <p:cNvSpPr txBox="1">
            <a:spLocks noChangeArrowheads="1"/>
          </p:cNvSpPr>
          <p:nvPr userDrawn="1"/>
        </p:nvSpPr>
        <p:spPr bwMode="auto">
          <a:xfrm>
            <a:off x="11477625" y="63833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fld id="{9AEAEC46-8435-C849-A017-689A6AF317DE}" type="slidenum">
              <a:rPr lang="en-US" altLang="en-US" sz="1200" b="1">
                <a:solidFill>
                  <a:schemeClr val="bg1"/>
                </a:solidFill>
                <a:latin typeface="Myriad Pro" charset="0"/>
                <a:ea typeface="Myriad Pro" charset="0"/>
                <a:cs typeface="Myriad Pro" charset="0"/>
              </a:rPr>
              <a:pPr algn="ctr" eaLnBrk="1" hangingPunct="1"/>
              <a:t>‹#›</a:t>
            </a:fld>
            <a:endParaRPr lang="en-US" altLang="en-US" sz="1200" b="1" dirty="0">
              <a:solidFill>
                <a:schemeClr val="bg1"/>
              </a:solidFill>
              <a:latin typeface="Myriad Pro" charset="0"/>
              <a:ea typeface="Myriad Pro" charset="0"/>
              <a:cs typeface="Myriad Pro" charset="0"/>
            </a:endParaRPr>
          </a:p>
        </p:txBody>
      </p:sp>
    </p:spTree>
    <p:extLst>
      <p:ext uri="{BB962C8B-B14F-4D97-AF65-F5344CB8AC3E}">
        <p14:creationId xmlns:p14="http://schemas.microsoft.com/office/powerpoint/2010/main" val="400451196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 id="2147484260"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Light" charset="0"/>
        </a:defRPr>
      </a:lvl2pPr>
      <a:lvl3pPr algn="l" rtl="0" eaLnBrk="0" fontAlgn="base" hangingPunct="0">
        <a:spcBef>
          <a:spcPct val="0"/>
        </a:spcBef>
        <a:spcAft>
          <a:spcPct val="0"/>
        </a:spcAft>
        <a:defRPr sz="3200">
          <a:solidFill>
            <a:schemeClr val="tx1"/>
          </a:solidFill>
          <a:latin typeface="Calibri Light" charset="0"/>
        </a:defRPr>
      </a:lvl3pPr>
      <a:lvl4pPr algn="l" rtl="0" eaLnBrk="0" fontAlgn="base" hangingPunct="0">
        <a:spcBef>
          <a:spcPct val="0"/>
        </a:spcBef>
        <a:spcAft>
          <a:spcPct val="0"/>
        </a:spcAft>
        <a:defRPr sz="3200">
          <a:solidFill>
            <a:schemeClr val="tx1"/>
          </a:solidFill>
          <a:latin typeface="Calibri Light" charset="0"/>
        </a:defRPr>
      </a:lvl4pPr>
      <a:lvl5pPr algn="l" rtl="0" eaLnBrk="0" fontAlgn="base" hangingPunct="0">
        <a:spcBef>
          <a:spcPct val="0"/>
        </a:spcBef>
        <a:spcAft>
          <a:spcPct val="0"/>
        </a:spcAft>
        <a:defRPr sz="3200">
          <a:solidFill>
            <a:schemeClr val="tx1"/>
          </a:solidFill>
          <a:latin typeface="Calibri Light" charset="0"/>
        </a:defRPr>
      </a:lvl5pPr>
      <a:lvl6pPr marL="457200" algn="l" rtl="0" fontAlgn="base">
        <a:spcBef>
          <a:spcPct val="0"/>
        </a:spcBef>
        <a:spcAft>
          <a:spcPct val="0"/>
        </a:spcAft>
        <a:defRPr sz="3200">
          <a:solidFill>
            <a:schemeClr val="tx1"/>
          </a:solidFill>
          <a:latin typeface="Calibri Light" charset="0"/>
        </a:defRPr>
      </a:lvl6pPr>
      <a:lvl7pPr marL="914400" algn="l" rtl="0" fontAlgn="base">
        <a:spcBef>
          <a:spcPct val="0"/>
        </a:spcBef>
        <a:spcAft>
          <a:spcPct val="0"/>
        </a:spcAft>
        <a:defRPr sz="3200">
          <a:solidFill>
            <a:schemeClr val="tx1"/>
          </a:solidFill>
          <a:latin typeface="Calibri Light" charset="0"/>
        </a:defRPr>
      </a:lvl7pPr>
      <a:lvl8pPr marL="1371600" algn="l" rtl="0" fontAlgn="base">
        <a:spcBef>
          <a:spcPct val="0"/>
        </a:spcBef>
        <a:spcAft>
          <a:spcPct val="0"/>
        </a:spcAft>
        <a:defRPr sz="3200">
          <a:solidFill>
            <a:schemeClr val="tx1"/>
          </a:solidFill>
          <a:latin typeface="Calibri Light" charset="0"/>
        </a:defRPr>
      </a:lvl8pPr>
      <a:lvl9pPr marL="1828800" algn="l" rtl="0" fontAlgn="base">
        <a:spcBef>
          <a:spcPct val="0"/>
        </a:spcBef>
        <a:spcAft>
          <a:spcPct val="0"/>
        </a:spcAft>
        <a:defRPr sz="32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35.jp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5BD440-D655-4D71-8835-ADD06D707C59}"/>
              </a:ext>
            </a:extLst>
          </p:cNvPr>
          <p:cNvSpPr txBox="1">
            <a:spLocks/>
          </p:cNvSpPr>
          <p:nvPr/>
        </p:nvSpPr>
        <p:spPr>
          <a:xfrm>
            <a:off x="2717140" y="2874294"/>
            <a:ext cx="9220860" cy="844550"/>
          </a:xfrm>
          <a:prstGeom prst="rect">
            <a:avLst/>
          </a:prstGeom>
          <a:noFill/>
          <a:effectLst>
            <a:softEdge rad="127000"/>
          </a:effectLst>
        </p:spPr>
        <p:txBody>
          <a:bodyPr anchor="ct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Light" charset="0"/>
              </a:defRPr>
            </a:lvl2pPr>
            <a:lvl3pPr algn="l" rtl="0" eaLnBrk="0" fontAlgn="base" hangingPunct="0">
              <a:spcBef>
                <a:spcPct val="0"/>
              </a:spcBef>
              <a:spcAft>
                <a:spcPct val="0"/>
              </a:spcAft>
              <a:defRPr sz="3200">
                <a:solidFill>
                  <a:schemeClr val="tx1"/>
                </a:solidFill>
                <a:latin typeface="Calibri Light" charset="0"/>
              </a:defRPr>
            </a:lvl3pPr>
            <a:lvl4pPr algn="l" rtl="0" eaLnBrk="0" fontAlgn="base" hangingPunct="0">
              <a:spcBef>
                <a:spcPct val="0"/>
              </a:spcBef>
              <a:spcAft>
                <a:spcPct val="0"/>
              </a:spcAft>
              <a:defRPr sz="3200">
                <a:solidFill>
                  <a:schemeClr val="tx1"/>
                </a:solidFill>
                <a:latin typeface="Calibri Light" charset="0"/>
              </a:defRPr>
            </a:lvl4pPr>
            <a:lvl5pPr algn="l" rtl="0" eaLnBrk="0" fontAlgn="base" hangingPunct="0">
              <a:spcBef>
                <a:spcPct val="0"/>
              </a:spcBef>
              <a:spcAft>
                <a:spcPct val="0"/>
              </a:spcAft>
              <a:defRPr sz="3200">
                <a:solidFill>
                  <a:schemeClr val="tx1"/>
                </a:solidFill>
                <a:latin typeface="Calibri Light" charset="0"/>
              </a:defRPr>
            </a:lvl5pPr>
            <a:lvl6pPr marL="457200" algn="l" rtl="0" fontAlgn="base">
              <a:spcBef>
                <a:spcPct val="0"/>
              </a:spcBef>
              <a:spcAft>
                <a:spcPct val="0"/>
              </a:spcAft>
              <a:defRPr sz="3200">
                <a:solidFill>
                  <a:schemeClr val="tx1"/>
                </a:solidFill>
                <a:latin typeface="Calibri Light" charset="0"/>
              </a:defRPr>
            </a:lvl6pPr>
            <a:lvl7pPr marL="914400" algn="l" rtl="0" fontAlgn="base">
              <a:spcBef>
                <a:spcPct val="0"/>
              </a:spcBef>
              <a:spcAft>
                <a:spcPct val="0"/>
              </a:spcAft>
              <a:defRPr sz="3200">
                <a:solidFill>
                  <a:schemeClr val="tx1"/>
                </a:solidFill>
                <a:latin typeface="Calibri Light" charset="0"/>
              </a:defRPr>
            </a:lvl7pPr>
            <a:lvl8pPr marL="1371600" algn="l" rtl="0" fontAlgn="base">
              <a:spcBef>
                <a:spcPct val="0"/>
              </a:spcBef>
              <a:spcAft>
                <a:spcPct val="0"/>
              </a:spcAft>
              <a:defRPr sz="3200">
                <a:solidFill>
                  <a:schemeClr val="tx1"/>
                </a:solidFill>
                <a:latin typeface="Calibri Light" charset="0"/>
              </a:defRPr>
            </a:lvl8pPr>
            <a:lvl9pPr marL="1828800" algn="l" rtl="0" fontAlgn="base">
              <a:spcBef>
                <a:spcPct val="0"/>
              </a:spcBef>
              <a:spcAft>
                <a:spcPct val="0"/>
              </a:spcAft>
              <a:defRPr sz="3200">
                <a:solidFill>
                  <a:schemeClr val="tx1"/>
                </a:solidFill>
                <a:latin typeface="Calibri Light"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Myriad Pro" panose="020B0503030403020204" pitchFamily="34" charset="0"/>
                <a:ea typeface="+mj-ea"/>
                <a:cs typeface="+mj-cs"/>
              </a:rPr>
              <a:t>Welcome to Texas</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4400" b="1" dirty="0">
                <a:solidFill>
                  <a:prstClr val="white"/>
                </a:solidFill>
                <a:latin typeface="Myriad Pro" panose="020B0503030403020204" pitchFamily="34" charset="0"/>
              </a:rPr>
              <a:t>National Energy &amp; Utility Affordability Coalition Conference</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anose="020B0503030403020204" pitchFamily="34" charset="0"/>
                <a:ea typeface="+mj-ea"/>
                <a:cs typeface="+mj-cs"/>
              </a:rPr>
              <a:t>Utility Affordability Roundup</a:t>
            </a:r>
          </a:p>
        </p:txBody>
      </p:sp>
    </p:spTree>
    <p:extLst>
      <p:ext uri="{BB962C8B-B14F-4D97-AF65-F5344CB8AC3E}">
        <p14:creationId xmlns:p14="http://schemas.microsoft.com/office/powerpoint/2010/main" val="406173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929247-B8BC-49BB-9285-52A85317FCBA}"/>
              </a:ext>
            </a:extLst>
          </p:cNvPr>
          <p:cNvSpPr txBox="1">
            <a:spLocks/>
          </p:cNvSpPr>
          <p:nvPr/>
        </p:nvSpPr>
        <p:spPr>
          <a:xfrm>
            <a:off x="2944751" y="2796764"/>
            <a:ext cx="8935771" cy="844550"/>
          </a:xfrm>
          <a:prstGeom prst="rect">
            <a:avLst/>
          </a:prstGeom>
          <a:noFill/>
          <a:effectLst>
            <a:softEdge rad="127000"/>
          </a:effectLst>
        </p:spPr>
        <p:txBody>
          <a:bodyPr anchor="ct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Light" charset="0"/>
              </a:defRPr>
            </a:lvl2pPr>
            <a:lvl3pPr algn="l" rtl="0" eaLnBrk="0" fontAlgn="base" hangingPunct="0">
              <a:spcBef>
                <a:spcPct val="0"/>
              </a:spcBef>
              <a:spcAft>
                <a:spcPct val="0"/>
              </a:spcAft>
              <a:defRPr sz="3200">
                <a:solidFill>
                  <a:schemeClr val="tx1"/>
                </a:solidFill>
                <a:latin typeface="Calibri Light" charset="0"/>
              </a:defRPr>
            </a:lvl3pPr>
            <a:lvl4pPr algn="l" rtl="0" eaLnBrk="0" fontAlgn="base" hangingPunct="0">
              <a:spcBef>
                <a:spcPct val="0"/>
              </a:spcBef>
              <a:spcAft>
                <a:spcPct val="0"/>
              </a:spcAft>
              <a:defRPr sz="3200">
                <a:solidFill>
                  <a:schemeClr val="tx1"/>
                </a:solidFill>
                <a:latin typeface="Calibri Light" charset="0"/>
              </a:defRPr>
            </a:lvl4pPr>
            <a:lvl5pPr algn="l" rtl="0" eaLnBrk="0" fontAlgn="base" hangingPunct="0">
              <a:spcBef>
                <a:spcPct val="0"/>
              </a:spcBef>
              <a:spcAft>
                <a:spcPct val="0"/>
              </a:spcAft>
              <a:defRPr sz="3200">
                <a:solidFill>
                  <a:schemeClr val="tx1"/>
                </a:solidFill>
                <a:latin typeface="Calibri Light" charset="0"/>
              </a:defRPr>
            </a:lvl5pPr>
            <a:lvl6pPr marL="457200" algn="l" rtl="0" fontAlgn="base">
              <a:spcBef>
                <a:spcPct val="0"/>
              </a:spcBef>
              <a:spcAft>
                <a:spcPct val="0"/>
              </a:spcAft>
              <a:defRPr sz="3200">
                <a:solidFill>
                  <a:schemeClr val="tx1"/>
                </a:solidFill>
                <a:latin typeface="Calibri Light" charset="0"/>
              </a:defRPr>
            </a:lvl6pPr>
            <a:lvl7pPr marL="914400" algn="l" rtl="0" fontAlgn="base">
              <a:spcBef>
                <a:spcPct val="0"/>
              </a:spcBef>
              <a:spcAft>
                <a:spcPct val="0"/>
              </a:spcAft>
              <a:defRPr sz="3200">
                <a:solidFill>
                  <a:schemeClr val="tx1"/>
                </a:solidFill>
                <a:latin typeface="Calibri Light" charset="0"/>
              </a:defRPr>
            </a:lvl7pPr>
            <a:lvl8pPr marL="1371600" algn="l" rtl="0" fontAlgn="base">
              <a:spcBef>
                <a:spcPct val="0"/>
              </a:spcBef>
              <a:spcAft>
                <a:spcPct val="0"/>
              </a:spcAft>
              <a:defRPr sz="3200">
                <a:solidFill>
                  <a:schemeClr val="tx1"/>
                </a:solidFill>
                <a:latin typeface="Calibri Light" charset="0"/>
              </a:defRPr>
            </a:lvl8pPr>
            <a:lvl9pPr marL="1828800" algn="l" rtl="0" fontAlgn="base">
              <a:spcBef>
                <a:spcPct val="0"/>
              </a:spcBef>
              <a:spcAft>
                <a:spcPct val="0"/>
              </a:spcAft>
              <a:defRPr sz="3200">
                <a:solidFill>
                  <a:schemeClr val="tx1"/>
                </a:solidFill>
                <a:latin typeface="Calibri Light"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6000" b="1" dirty="0">
                <a:solidFill>
                  <a:prstClr val="white"/>
                </a:solidFill>
                <a:latin typeface="Myriad Pro" panose="020B0503030403020204" pitchFamily="34" charset="0"/>
              </a:rPr>
              <a:t>Enjoy Fort Worth &amp; </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6000" b="1" dirty="0">
                <a:solidFill>
                  <a:prstClr val="white"/>
                </a:solidFill>
                <a:latin typeface="Myriad Pro" panose="020B0503030403020204" pitchFamily="34" charset="0"/>
              </a:rPr>
              <a:t>Have a Great Conference</a:t>
            </a:r>
            <a:endParaRPr kumimoji="0" lang="en-US" sz="6000" b="1" i="0" u="none" strike="noStrike" kern="1200" cap="none" spc="0" normalizeH="0" baseline="0" noProof="0" dirty="0">
              <a:ln>
                <a:noFill/>
              </a:ln>
              <a:solidFill>
                <a:prstClr val="white"/>
              </a:solidFill>
              <a:effectLst/>
              <a:uLnTx/>
              <a:uFillTx/>
              <a:latin typeface="Myriad Pro" panose="020B0503030403020204" pitchFamily="34" charset="0"/>
              <a:ea typeface="+mj-ea"/>
              <a:cs typeface="+mj-cs"/>
            </a:endParaRPr>
          </a:p>
        </p:txBody>
      </p:sp>
    </p:spTree>
    <p:extLst>
      <p:ext uri="{BB962C8B-B14F-4D97-AF65-F5344CB8AC3E}">
        <p14:creationId xmlns:p14="http://schemas.microsoft.com/office/powerpoint/2010/main" val="67110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r="7023"/>
          <a:stretch/>
        </p:blipFill>
        <p:spPr>
          <a:xfrm>
            <a:off x="5252111" y="1488691"/>
            <a:ext cx="6939889" cy="4665924"/>
          </a:xfrm>
          <a:prstGeom prst="rect">
            <a:avLst/>
          </a:prstGeom>
        </p:spPr>
      </p:pic>
      <p:sp>
        <p:nvSpPr>
          <p:cNvPr id="2" name="Title 1"/>
          <p:cNvSpPr>
            <a:spLocks noGrp="1"/>
          </p:cNvSpPr>
          <p:nvPr>
            <p:ph type="title"/>
          </p:nvPr>
        </p:nvSpPr>
        <p:spPr/>
        <p:txBody>
          <a:bodyPr/>
          <a:lstStyle/>
          <a:p>
            <a:r>
              <a:rPr lang="en-US" dirty="0"/>
              <a:t>Big state, consumption &amp; competition</a:t>
            </a:r>
          </a:p>
        </p:txBody>
      </p:sp>
      <p:sp>
        <p:nvSpPr>
          <p:cNvPr id="4" name="Content Placeholder 3"/>
          <p:cNvSpPr>
            <a:spLocks noGrp="1"/>
          </p:cNvSpPr>
          <p:nvPr>
            <p:ph idx="13"/>
          </p:nvPr>
        </p:nvSpPr>
        <p:spPr>
          <a:xfrm>
            <a:off x="495302" y="1972776"/>
            <a:ext cx="3601914" cy="1632071"/>
          </a:xfrm>
        </p:spPr>
        <p:txBody>
          <a:bodyPr/>
          <a:lstStyle/>
          <a:p>
            <a:pPr algn="ctr"/>
            <a:r>
              <a:rPr lang="en-US" sz="2000" dirty="0"/>
              <a:t>Texas is the world’s 11</a:t>
            </a:r>
            <a:r>
              <a:rPr lang="en-US" sz="2000" baseline="30000" dirty="0"/>
              <a:t>th</a:t>
            </a:r>
            <a:r>
              <a:rPr lang="en-US" sz="2000" dirty="0"/>
              <a:t> largest electricity market with </a:t>
            </a:r>
          </a:p>
          <a:p>
            <a:pPr algn="ctr"/>
            <a:r>
              <a:rPr lang="en-US" sz="6000" b="1" dirty="0">
                <a:solidFill>
                  <a:srgbClr val="005281"/>
                </a:solidFill>
              </a:rPr>
              <a:t>376</a:t>
            </a:r>
            <a:r>
              <a:rPr lang="en-US" b="1" dirty="0"/>
              <a:t> </a:t>
            </a:r>
            <a:r>
              <a:rPr lang="en-US" b="1" dirty="0">
                <a:solidFill>
                  <a:srgbClr val="005281"/>
                </a:solidFill>
              </a:rPr>
              <a:t>Billion MWhs </a:t>
            </a:r>
          </a:p>
          <a:p>
            <a:pPr algn="ctr"/>
            <a:r>
              <a:rPr lang="en-US" sz="2000" dirty="0"/>
              <a:t>of energy consumption annually.</a:t>
            </a:r>
          </a:p>
        </p:txBody>
      </p:sp>
      <p:sp>
        <p:nvSpPr>
          <p:cNvPr id="5" name="Text Placeholder 4"/>
          <p:cNvSpPr>
            <a:spLocks noGrp="1"/>
          </p:cNvSpPr>
          <p:nvPr>
            <p:ph type="body" sz="quarter" idx="15"/>
          </p:nvPr>
        </p:nvSpPr>
        <p:spPr/>
        <p:txBody>
          <a:bodyPr/>
          <a:lstStyle/>
          <a:p>
            <a:r>
              <a:rPr lang="en-US" dirty="0"/>
              <a:t>Texas energy market</a:t>
            </a:r>
          </a:p>
        </p:txBody>
      </p:sp>
      <p:pic>
        <p:nvPicPr>
          <p:cNvPr id="8" name="Picture 9" descr="Texas flag map.sv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90428" y="2568811"/>
            <a:ext cx="3386818" cy="330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AF96E47-92D7-4223-8351-5E898C6A4C3A}"/>
              </a:ext>
            </a:extLst>
          </p:cNvPr>
          <p:cNvSpPr txBox="1"/>
          <p:nvPr/>
        </p:nvSpPr>
        <p:spPr>
          <a:xfrm>
            <a:off x="5794035" y="6550974"/>
            <a:ext cx="5662374" cy="230084"/>
          </a:xfrm>
          <a:prstGeom prst="rect">
            <a:avLst/>
          </a:prstGeom>
          <a:noFill/>
        </p:spPr>
        <p:txBody>
          <a:bodyPr wrap="square" rtlCol="0">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u="none" strike="noStrike" kern="1200" cap="none" spc="0" normalizeH="0" baseline="0" noProof="0" dirty="0">
                <a:ln>
                  <a:noFill/>
                </a:ln>
                <a:solidFill>
                  <a:schemeClr val="tx1">
                    <a:lumMod val="65000"/>
                    <a:lumOff val="35000"/>
                  </a:schemeClr>
                </a:solidFill>
                <a:effectLst/>
                <a:uLnTx/>
                <a:uFillTx/>
                <a:latin typeface="Myriad Pro"/>
                <a:ea typeface="+mn-ea"/>
                <a:cs typeface="+mn-cs"/>
              </a:rPr>
              <a:t>* ERCOT Fact Sheet</a:t>
            </a:r>
          </a:p>
        </p:txBody>
      </p:sp>
    </p:spTree>
    <p:extLst>
      <p:ext uri="{BB962C8B-B14F-4D97-AF65-F5344CB8AC3E}">
        <p14:creationId xmlns:p14="http://schemas.microsoft.com/office/powerpoint/2010/main" val="17488248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342" y="3801370"/>
            <a:ext cx="4443452" cy="1141815"/>
          </a:xfrm>
          <a:prstGeom prst="rect">
            <a:avLst/>
          </a:prstGeom>
          <a:solidFill>
            <a:srgbClr val="008164"/>
          </a:solidFill>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prstClr val="white"/>
                </a:solidFill>
                <a:latin typeface="Myriad Pro"/>
                <a:cs typeface="Myriad Pro"/>
              </a:rPr>
              <a:t>Over </a:t>
            </a:r>
            <a:r>
              <a:rPr kumimoji="0" lang="en-US" sz="3200" b="1" i="0" u="none" strike="noStrike" kern="1200" cap="none" spc="0" normalizeH="0" baseline="0" noProof="0" dirty="0">
                <a:ln>
                  <a:noFill/>
                </a:ln>
                <a:solidFill>
                  <a:prstClr val="white"/>
                </a:solidFill>
                <a:effectLst/>
                <a:uLnTx/>
                <a:uFillTx/>
                <a:latin typeface="Myriad Pro"/>
                <a:ea typeface="+mn-ea"/>
                <a:cs typeface="Myriad Pro"/>
              </a:rPr>
              <a:t>25 million</a:t>
            </a:r>
            <a:br>
              <a:rPr kumimoji="0" lang="en-US" sz="3200" b="1" i="0" u="none" strike="noStrike" kern="1200" cap="none" spc="0" normalizeH="0" baseline="0" noProof="0" dirty="0">
                <a:ln>
                  <a:noFill/>
                </a:ln>
                <a:solidFill>
                  <a:prstClr val="white"/>
                </a:solidFill>
                <a:effectLst/>
                <a:uLnTx/>
                <a:uFillTx/>
                <a:latin typeface="Myriad Pro"/>
                <a:ea typeface="+mn-ea"/>
                <a:cs typeface="Myriad Pro"/>
              </a:rPr>
            </a:br>
            <a:r>
              <a:rPr kumimoji="0" lang="en-US" sz="2000" b="0" i="0" u="none" strike="noStrike" kern="1200" cap="none" spc="0" normalizeH="0" baseline="0" noProof="0" dirty="0">
                <a:ln>
                  <a:noFill/>
                </a:ln>
                <a:solidFill>
                  <a:prstClr val="white"/>
                </a:solidFill>
                <a:effectLst/>
                <a:uLnTx/>
                <a:uFillTx/>
                <a:latin typeface="Myriad Pro"/>
                <a:ea typeface="+mn-ea"/>
                <a:cs typeface="Myriad Pro"/>
              </a:rPr>
              <a:t> customer within ERCOT</a:t>
            </a:r>
            <a:endParaRPr kumimoji="0" lang="en-US" sz="2000" b="0" i="0" u="none" strike="noStrike" kern="1200" cap="none" spc="0" normalizeH="0" baseline="0" noProof="0" dirty="0">
              <a:ln>
                <a:noFill/>
              </a:ln>
              <a:solidFill>
                <a:prstClr val="black"/>
              </a:solidFill>
              <a:effectLst/>
              <a:uLnTx/>
              <a:uFillTx/>
              <a:latin typeface="Myriad Pro"/>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12" name="Rectangle 11"/>
          <p:cNvSpPr/>
          <p:nvPr/>
        </p:nvSpPr>
        <p:spPr bwMode="auto">
          <a:xfrm>
            <a:off x="6051860" y="1630964"/>
            <a:ext cx="3980520" cy="2303978"/>
          </a:xfrm>
          <a:prstGeom prst="rect">
            <a:avLst/>
          </a:prstGeom>
          <a:solidFill>
            <a:srgbClr val="007A6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10"/>
          <p:cNvSpPr/>
          <p:nvPr/>
        </p:nvSpPr>
        <p:spPr bwMode="auto">
          <a:xfrm>
            <a:off x="8128190" y="4881907"/>
            <a:ext cx="4062623" cy="1058365"/>
          </a:xfrm>
          <a:prstGeom prst="rect">
            <a:avLst/>
          </a:prstGeom>
          <a:solidFill>
            <a:srgbClr val="40315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1" u="none" strike="noStrike" kern="1200" cap="none" spc="0" normalizeH="0" baseline="0" noProof="0" dirty="0">
              <a:ln>
                <a:noFill/>
              </a:ln>
              <a:solidFill>
                <a:srgbClr val="000000"/>
              </a:solidFill>
              <a:effectLst/>
              <a:uLnTx/>
              <a:uFillTx/>
              <a:latin typeface="Myriad Pro"/>
              <a:ea typeface="+mn-ea"/>
              <a:cs typeface="+mn-cs"/>
            </a:endParaRPr>
          </a:p>
        </p:txBody>
      </p:sp>
      <p:sp>
        <p:nvSpPr>
          <p:cNvPr id="22" name="TextBox 21"/>
          <p:cNvSpPr txBox="1"/>
          <p:nvPr/>
        </p:nvSpPr>
        <p:spPr>
          <a:xfrm>
            <a:off x="8128190" y="4911637"/>
            <a:ext cx="4062624"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yriad Pro"/>
                <a:ea typeface="+mn-ea"/>
                <a:cs typeface="Myriad Pro"/>
              </a:rPr>
              <a:t>Nearly </a:t>
            </a:r>
            <a:r>
              <a:rPr kumimoji="0" lang="en-US" sz="4000" b="1" i="0" u="none" strike="noStrike" kern="1200" cap="none" spc="0" normalizeH="0" baseline="0" noProof="0" dirty="0">
                <a:ln>
                  <a:noFill/>
                </a:ln>
                <a:solidFill>
                  <a:prstClr val="white"/>
                </a:solidFill>
                <a:effectLst/>
                <a:uLnTx/>
                <a:uFillTx/>
                <a:latin typeface="Myriad Pro"/>
                <a:ea typeface="+mn-ea"/>
                <a:cs typeface="Myriad Pro"/>
              </a:rPr>
              <a:t>300</a:t>
            </a:r>
            <a:r>
              <a:rPr kumimoji="0" lang="en-US" sz="2000" b="0" i="0" u="none" strike="noStrike" kern="1200" cap="none" spc="0" normalizeH="0" baseline="0" noProof="0" dirty="0">
                <a:ln>
                  <a:noFill/>
                </a:ln>
                <a:solidFill>
                  <a:prstClr val="white"/>
                </a:solidFill>
                <a:effectLst/>
                <a:uLnTx/>
                <a:uFillTx/>
                <a:latin typeface="Myriad Pro"/>
                <a:ea typeface="+mn-ea"/>
                <a:cs typeface="Myriad Pro"/>
              </a:rPr>
              <a:t>  plans</a:t>
            </a:r>
            <a:br>
              <a:rPr kumimoji="0" lang="en-US" sz="2000" b="0" i="0" u="none" strike="noStrike" kern="1200" cap="none" spc="0" normalizeH="0" baseline="0" noProof="0" dirty="0">
                <a:ln>
                  <a:noFill/>
                </a:ln>
                <a:solidFill>
                  <a:prstClr val="white"/>
                </a:solidFill>
                <a:effectLst/>
                <a:uLnTx/>
                <a:uFillTx/>
                <a:latin typeface="Myriad Pro"/>
                <a:ea typeface="+mn-ea"/>
                <a:cs typeface="Myriad Pro"/>
              </a:rPr>
            </a:br>
            <a:r>
              <a:rPr kumimoji="0" lang="en-US" sz="2000" b="0" i="0" u="none" strike="noStrike" kern="1200" cap="none" spc="0" normalizeH="0" baseline="0" noProof="0" dirty="0">
                <a:ln>
                  <a:noFill/>
                </a:ln>
                <a:solidFill>
                  <a:prstClr val="white"/>
                </a:solidFill>
                <a:effectLst/>
                <a:uLnTx/>
                <a:uFillTx/>
                <a:latin typeface="Myriad Pro"/>
                <a:ea typeface="+mn-ea"/>
                <a:cs typeface="Myriad Pro"/>
              </a:rPr>
              <a:t>in each zip code </a:t>
            </a:r>
            <a:endParaRPr kumimoji="0" lang="en-US" sz="14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2" name="Title 1"/>
          <p:cNvSpPr>
            <a:spLocks noGrp="1"/>
          </p:cNvSpPr>
          <p:nvPr>
            <p:ph type="title"/>
          </p:nvPr>
        </p:nvSpPr>
        <p:spPr/>
        <p:txBody>
          <a:bodyPr/>
          <a:lstStyle/>
          <a:p>
            <a:r>
              <a:rPr lang="en-US" dirty="0"/>
              <a:t>Most active market in the U.S.</a:t>
            </a:r>
          </a:p>
        </p:txBody>
      </p:sp>
      <p:sp>
        <p:nvSpPr>
          <p:cNvPr id="5" name="Text Placeholder 4"/>
          <p:cNvSpPr>
            <a:spLocks noGrp="1"/>
          </p:cNvSpPr>
          <p:nvPr>
            <p:ph type="body" sz="quarter" idx="15"/>
          </p:nvPr>
        </p:nvSpPr>
        <p:spPr>
          <a:xfrm>
            <a:off x="9036050" y="191984"/>
            <a:ext cx="2889250" cy="295696"/>
          </a:xfrm>
        </p:spPr>
        <p:txBody>
          <a:bodyPr/>
          <a:lstStyle/>
          <a:p>
            <a:r>
              <a:rPr lang="en-US" dirty="0"/>
              <a:t>Texas energy market</a:t>
            </a:r>
          </a:p>
        </p:txBody>
      </p:sp>
      <p:sp>
        <p:nvSpPr>
          <p:cNvPr id="7" name="Rectangle 6"/>
          <p:cNvSpPr/>
          <p:nvPr/>
        </p:nvSpPr>
        <p:spPr bwMode="auto">
          <a:xfrm>
            <a:off x="-13565" y="1630696"/>
            <a:ext cx="6326442" cy="987825"/>
          </a:xfrm>
          <a:prstGeom prst="rect">
            <a:avLst/>
          </a:prstGeom>
          <a:solidFill>
            <a:srgbClr val="003A5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Rectangle 7"/>
          <p:cNvSpPr/>
          <p:nvPr/>
        </p:nvSpPr>
        <p:spPr bwMode="auto">
          <a:xfrm>
            <a:off x="-18213" y="2568544"/>
            <a:ext cx="4426421" cy="1246112"/>
          </a:xfrm>
          <a:prstGeom prst="rect">
            <a:avLst/>
          </a:prstGeom>
          <a:solidFill>
            <a:srgbClr val="E46C0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p:cNvSpPr/>
          <p:nvPr/>
        </p:nvSpPr>
        <p:spPr bwMode="auto">
          <a:xfrm>
            <a:off x="-13564" y="4924690"/>
            <a:ext cx="4455674" cy="1002610"/>
          </a:xfrm>
          <a:prstGeom prst="rect">
            <a:avLst/>
          </a:prstGeom>
          <a:solidFill>
            <a:srgbClr val="B8CC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p:cNvSpPr/>
          <p:nvPr/>
        </p:nvSpPr>
        <p:spPr bwMode="auto">
          <a:xfrm>
            <a:off x="9998695" y="1600200"/>
            <a:ext cx="2193306" cy="2347866"/>
          </a:xfrm>
          <a:prstGeom prst="rect">
            <a:avLst/>
          </a:prstGeom>
          <a:solidFill>
            <a:srgbClr val="9332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ectangle 13"/>
          <p:cNvSpPr/>
          <p:nvPr/>
        </p:nvSpPr>
        <p:spPr bwMode="auto">
          <a:xfrm>
            <a:off x="8139057" y="3900636"/>
            <a:ext cx="4042076" cy="1058365"/>
          </a:xfrm>
          <a:prstGeom prst="rect">
            <a:avLst/>
          </a:prstGeom>
          <a:solidFill>
            <a:srgbClr val="9CB6D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TextBox 14"/>
          <p:cNvSpPr txBox="1"/>
          <p:nvPr/>
        </p:nvSpPr>
        <p:spPr>
          <a:xfrm>
            <a:off x="127113" y="1746535"/>
            <a:ext cx="6054558"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yriad Pro"/>
                <a:ea typeface="+mn-ea"/>
                <a:cs typeface="Myriad Pro"/>
              </a:rPr>
              <a:t>376 billion</a:t>
            </a:r>
            <a:r>
              <a:rPr kumimoji="0" lang="en-US" sz="2000" b="1" i="0" u="none" strike="noStrike" kern="1200" cap="none" spc="0" normalizeH="0" baseline="0" noProof="0" dirty="0">
                <a:ln>
                  <a:noFill/>
                </a:ln>
                <a:solidFill>
                  <a:prstClr val="white"/>
                </a:solidFill>
                <a:effectLst/>
                <a:uLnTx/>
                <a:uFillTx/>
                <a:latin typeface="Myriad Pro"/>
                <a:ea typeface="+mn-ea"/>
                <a:cs typeface="Myriad Pro"/>
              </a:rPr>
              <a:t>  MWhs</a:t>
            </a:r>
            <a:r>
              <a:rPr kumimoji="0" lang="en-US" sz="2000" b="0" i="0" u="none" strike="noStrike" kern="1200" cap="none" spc="0" normalizeH="0" baseline="0" noProof="0" dirty="0">
                <a:ln>
                  <a:noFill/>
                </a:ln>
                <a:solidFill>
                  <a:prstClr val="white"/>
                </a:solidFill>
                <a:effectLst/>
                <a:uLnTx/>
                <a:uFillTx/>
                <a:latin typeface="Myriad Pro"/>
                <a:ea typeface="+mn-ea"/>
                <a:cs typeface="Myriad Pro"/>
              </a:rPr>
              <a:t> consumed in 2018 *</a:t>
            </a:r>
            <a:endParaRPr kumimoji="0" lang="en-US" sz="20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16" name="TextBox 15"/>
          <p:cNvSpPr txBox="1"/>
          <p:nvPr/>
        </p:nvSpPr>
        <p:spPr>
          <a:xfrm>
            <a:off x="127112" y="2580348"/>
            <a:ext cx="4129449"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yriad Pro"/>
                <a:ea typeface="+mn-ea"/>
                <a:cs typeface="Myriad Pro"/>
              </a:rPr>
              <a:t>Ranked </a:t>
            </a:r>
            <a:r>
              <a:rPr kumimoji="0" lang="en-US" sz="4000" b="1" i="0" u="none" strike="noStrike" kern="1200" cap="none" spc="0" normalizeH="0" baseline="0" noProof="0" dirty="0">
                <a:ln>
                  <a:noFill/>
                </a:ln>
                <a:solidFill>
                  <a:prstClr val="white"/>
                </a:solidFill>
                <a:effectLst/>
                <a:uLnTx/>
                <a:uFillTx/>
                <a:latin typeface="Myriad Pro"/>
                <a:ea typeface="+mn-ea"/>
                <a:cs typeface="Myriad Pro"/>
              </a:rPr>
              <a:t>11</a:t>
            </a:r>
            <a:r>
              <a:rPr kumimoji="0" lang="en-US" sz="4000" b="1" i="0" u="none" strike="noStrike" kern="1200" cap="none" spc="0" normalizeH="0" baseline="30000" noProof="0" dirty="0">
                <a:ln>
                  <a:noFill/>
                </a:ln>
                <a:solidFill>
                  <a:prstClr val="white"/>
                </a:solidFill>
                <a:effectLst/>
                <a:uLnTx/>
                <a:uFillTx/>
                <a:latin typeface="Myriad Pro"/>
                <a:ea typeface="+mn-ea"/>
                <a:cs typeface="Myriad Pro"/>
              </a:rPr>
              <a:t>th</a:t>
            </a:r>
            <a:r>
              <a:rPr kumimoji="0" lang="en-US" sz="2800" b="0" i="0" u="none" strike="noStrike" kern="1200" cap="none" spc="0" normalizeH="0" baseline="0" noProof="0" dirty="0">
                <a:ln>
                  <a:noFill/>
                </a:ln>
                <a:solidFill>
                  <a:prstClr val="white"/>
                </a:solidFill>
                <a:effectLst/>
                <a:uLnTx/>
                <a:uFillTx/>
                <a:latin typeface="Myriad Pro"/>
                <a:ea typeface="+mn-ea"/>
                <a:cs typeface="Myriad Pro"/>
              </a:rPr>
              <a:t> </a:t>
            </a:r>
            <a:r>
              <a:rPr kumimoji="0" lang="en-US" sz="2400" b="0" i="0" u="none" strike="noStrike" kern="1200" cap="none" spc="0" normalizeH="0" baseline="0" noProof="0" dirty="0">
                <a:ln>
                  <a:noFill/>
                </a:ln>
                <a:solidFill>
                  <a:prstClr val="white"/>
                </a:solidFill>
                <a:effectLst/>
                <a:uLnTx/>
                <a:uFillTx/>
                <a:latin typeface="Myriad Pro"/>
                <a:ea typeface="+mn-ea"/>
                <a:cs typeface="Myriad Pro"/>
              </a:rPr>
              <a:t>globally </a:t>
            </a:r>
            <a:br>
              <a:rPr kumimoji="0" lang="en-US" sz="2400" b="0" i="0" u="none" strike="noStrike" kern="1200" cap="none" spc="0" normalizeH="0" baseline="0" noProof="0" dirty="0">
                <a:ln>
                  <a:noFill/>
                </a:ln>
                <a:solidFill>
                  <a:prstClr val="white"/>
                </a:solidFill>
                <a:effectLst/>
                <a:uLnTx/>
                <a:uFillTx/>
                <a:latin typeface="Myriad Pro"/>
                <a:ea typeface="+mn-ea"/>
                <a:cs typeface="Myriad Pro"/>
              </a:rPr>
            </a:br>
            <a:r>
              <a:rPr kumimoji="0" lang="en-US" sz="2400" b="0" i="0" u="none" strike="noStrike" kern="1200" cap="none" spc="0" normalizeH="0" baseline="0" noProof="0" dirty="0">
                <a:ln>
                  <a:noFill/>
                </a:ln>
                <a:solidFill>
                  <a:prstClr val="white"/>
                </a:solidFill>
                <a:effectLst/>
                <a:uLnTx/>
                <a:uFillTx/>
                <a:latin typeface="Myriad Pro"/>
                <a:ea typeface="+mn-ea"/>
                <a:cs typeface="Myriad Pro"/>
              </a:rPr>
              <a:t>in terms of consumption</a:t>
            </a:r>
            <a:endParaRPr kumimoji="0" lang="en-US" sz="18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17" name="TextBox 16"/>
          <p:cNvSpPr txBox="1"/>
          <p:nvPr/>
        </p:nvSpPr>
        <p:spPr>
          <a:xfrm>
            <a:off x="624482" y="5000114"/>
            <a:ext cx="3475463"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yriad Pro"/>
                <a:ea typeface="+mn-ea"/>
                <a:cs typeface="Myriad Pro"/>
              </a:rPr>
              <a:t>60+ </a:t>
            </a:r>
            <a:r>
              <a:rPr kumimoji="0" lang="en-US" sz="2400" b="0" i="0" u="none" strike="noStrike" kern="1200" cap="none" spc="0" normalizeH="0" baseline="0" noProof="0" dirty="0">
                <a:ln>
                  <a:noFill/>
                </a:ln>
                <a:solidFill>
                  <a:prstClr val="white"/>
                </a:solidFill>
                <a:effectLst/>
                <a:uLnTx/>
                <a:uFillTx/>
                <a:latin typeface="Myriad Pro"/>
                <a:ea typeface="+mn-ea"/>
                <a:cs typeface="Myriad Pro"/>
              </a:rPr>
              <a:t>Competitors</a:t>
            </a:r>
            <a:endParaRPr kumimoji="0" lang="en-US" sz="24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19" name="TextBox 18"/>
          <p:cNvSpPr txBox="1"/>
          <p:nvPr/>
        </p:nvSpPr>
        <p:spPr>
          <a:xfrm>
            <a:off x="8093944" y="1840184"/>
            <a:ext cx="1819539" cy="187743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yriad Pro"/>
                <a:ea typeface="+mn-ea"/>
                <a:cs typeface="Myriad Pro"/>
              </a:rPr>
              <a:t>More than </a:t>
            </a:r>
            <a:r>
              <a:rPr kumimoji="0" lang="en-US" sz="3600" b="1" i="0" u="none" strike="noStrike" kern="1200" cap="none" spc="0" normalizeH="0" baseline="0" noProof="0" dirty="0">
                <a:ln>
                  <a:noFill/>
                </a:ln>
                <a:solidFill>
                  <a:prstClr val="white"/>
                </a:solidFill>
                <a:effectLst/>
                <a:uLnTx/>
                <a:uFillTx/>
                <a:latin typeface="Myriad Pro"/>
                <a:ea typeface="+mn-ea"/>
                <a:cs typeface="Myriad Pro"/>
              </a:rPr>
              <a:t>97%</a:t>
            </a:r>
            <a:br>
              <a:rPr kumimoji="0" lang="en-US" sz="3600" b="1" i="0" u="none" strike="noStrike" kern="1200" cap="none" spc="0" normalizeH="0" baseline="0" noProof="0" dirty="0">
                <a:ln>
                  <a:noFill/>
                </a:ln>
                <a:solidFill>
                  <a:prstClr val="white"/>
                </a:solidFill>
                <a:effectLst/>
                <a:uLnTx/>
                <a:uFillTx/>
                <a:latin typeface="Myriad Pro"/>
                <a:ea typeface="+mn-ea"/>
                <a:cs typeface="Myriad Pro"/>
              </a:rPr>
            </a:br>
            <a:r>
              <a:rPr kumimoji="0" lang="en-US" sz="2000" b="0" i="0" u="none" strike="noStrike" kern="1200" cap="none" spc="0" normalizeH="0" baseline="0" noProof="0" dirty="0">
                <a:ln>
                  <a:noFill/>
                </a:ln>
                <a:solidFill>
                  <a:prstClr val="white"/>
                </a:solidFill>
                <a:effectLst/>
                <a:uLnTx/>
                <a:uFillTx/>
                <a:latin typeface="Myriad Pro"/>
                <a:ea typeface="+mn-ea"/>
                <a:cs typeface="Myriad Pro"/>
              </a:rPr>
              <a:t>of customers have AMS meters</a:t>
            </a:r>
            <a:endParaRPr kumimoji="0" lang="en-US" sz="16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20" name="TextBox 19"/>
          <p:cNvSpPr txBox="1"/>
          <p:nvPr/>
        </p:nvSpPr>
        <p:spPr>
          <a:xfrm>
            <a:off x="10066064" y="1781512"/>
            <a:ext cx="2125935"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yriad Pro"/>
                <a:ea typeface="+mn-ea"/>
                <a:cs typeface="+mn-cs"/>
              </a:rPr>
              <a:t>Over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yriad Pro"/>
                <a:ea typeface="+mn-ea"/>
                <a:cs typeface="+mn-cs"/>
              </a:rPr>
              <a:t> </a:t>
            </a:r>
            <a:r>
              <a:rPr kumimoji="0" lang="en-US" sz="2800" b="1" i="0" u="none" strike="noStrike" kern="1200" cap="none" spc="0" normalizeH="0" baseline="0" noProof="0" dirty="0">
                <a:ln>
                  <a:noFill/>
                </a:ln>
                <a:solidFill>
                  <a:prstClr val="white"/>
                </a:solidFill>
                <a:effectLst/>
                <a:uLnTx/>
                <a:uFillTx/>
                <a:latin typeface="Myriad Pro"/>
                <a:ea typeface="+mn-ea"/>
                <a:cs typeface="+mn-cs"/>
              </a:rPr>
              <a:t>90%</a:t>
            </a:r>
            <a:r>
              <a:rPr kumimoji="0" lang="en-US" sz="2200" b="1" i="0" u="none" strike="noStrike" kern="1200" cap="none" spc="0" normalizeH="0" baseline="0" noProof="0" dirty="0">
                <a:ln>
                  <a:noFill/>
                </a:ln>
                <a:solidFill>
                  <a:prstClr val="white"/>
                </a:solidFill>
                <a:effectLst/>
                <a:uLnTx/>
                <a:uFillTx/>
                <a:latin typeface="Myriad Pro"/>
                <a:ea typeface="+mn-ea"/>
                <a:cs typeface="+mn-cs"/>
              </a:rPr>
              <a:t> </a:t>
            </a:r>
            <a:br>
              <a:rPr kumimoji="0" lang="en-US" sz="2200" b="1" i="0" u="none" strike="noStrike" kern="1200" cap="none" spc="0" normalizeH="0" baseline="0" noProof="0" dirty="0">
                <a:ln>
                  <a:noFill/>
                </a:ln>
                <a:solidFill>
                  <a:prstClr val="white"/>
                </a:solidFill>
                <a:effectLst/>
                <a:uLnTx/>
                <a:uFillTx/>
                <a:latin typeface="Myriad Pro"/>
                <a:ea typeface="+mn-ea"/>
                <a:cs typeface="+mn-cs"/>
              </a:rPr>
            </a:br>
            <a:r>
              <a:rPr kumimoji="0" lang="en-US" sz="2000" b="0" i="0" u="none" strike="noStrike" kern="1200" cap="none" spc="0" normalizeH="0" baseline="0" noProof="0" dirty="0">
                <a:ln>
                  <a:noFill/>
                </a:ln>
                <a:solidFill>
                  <a:prstClr val="white"/>
                </a:solidFill>
                <a:effectLst/>
                <a:uLnTx/>
                <a:uFillTx/>
                <a:latin typeface="Myriad Pro"/>
                <a:ea typeface="+mn-ea"/>
                <a:cs typeface="+mn-cs"/>
              </a:rPr>
              <a:t>have made a choice of provider or plan</a:t>
            </a:r>
            <a:endParaRPr kumimoji="0" lang="en-US" sz="20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21" name="TextBox 20"/>
          <p:cNvSpPr txBox="1"/>
          <p:nvPr/>
        </p:nvSpPr>
        <p:spPr>
          <a:xfrm>
            <a:off x="8299939" y="3896175"/>
            <a:ext cx="3806851"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yriad Pro"/>
                <a:ea typeface="+mn-ea"/>
                <a:cs typeface="Myriad Pro"/>
              </a:rPr>
              <a:t>3.6 million </a:t>
            </a:r>
            <a:r>
              <a:rPr kumimoji="0" lang="en-US" sz="2000" b="0" i="0" u="none" strike="noStrike" kern="1200" cap="none" spc="0" normalizeH="0" baseline="0" noProof="0" dirty="0">
                <a:ln>
                  <a:noFill/>
                </a:ln>
                <a:solidFill>
                  <a:prstClr val="white"/>
                </a:solidFill>
                <a:effectLst/>
                <a:uLnTx/>
                <a:uFillTx/>
                <a:latin typeface="Myriad Pro"/>
                <a:ea typeface="+mn-ea"/>
                <a:cs typeface="Myriad Pro"/>
              </a:rPr>
              <a:t>moves/switches per year</a:t>
            </a:r>
            <a:endParaRPr kumimoji="0" lang="en-US" sz="1600" b="0" i="0" u="none" strike="noStrike" kern="1200" cap="none" spc="0" normalizeH="0" baseline="0" noProof="0" dirty="0">
              <a:ln>
                <a:noFill/>
              </a:ln>
              <a:solidFill>
                <a:prstClr val="black"/>
              </a:solidFill>
              <a:effectLst/>
              <a:uLnTx/>
              <a:uFillTx/>
              <a:latin typeface="Calibri" charset="0"/>
              <a:ea typeface="+mn-ea"/>
              <a:cs typeface="+mn-cs"/>
            </a:endParaRPr>
          </a:p>
        </p:txBody>
      </p:sp>
      <p:sp>
        <p:nvSpPr>
          <p:cNvPr id="10" name="Rectangle 9"/>
          <p:cNvSpPr/>
          <p:nvPr/>
        </p:nvSpPr>
        <p:spPr bwMode="auto">
          <a:xfrm>
            <a:off x="4408209" y="2566275"/>
            <a:ext cx="3740083" cy="33763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lvl="0" indent="-219075" algn="ctr" defTabSz="914400" rtl="0" eaLnBrk="0" fontAlgn="base" latinLnBrk="0" hangingPunct="0">
              <a:lnSpc>
                <a:spcPct val="10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TextBox 17"/>
          <p:cNvSpPr txBox="1"/>
          <p:nvPr/>
        </p:nvSpPr>
        <p:spPr>
          <a:xfrm>
            <a:off x="4442111" y="2665172"/>
            <a:ext cx="3618150"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yriad Pro"/>
                <a:ea typeface="+mn-ea"/>
                <a:cs typeface="Myriad Pro"/>
              </a:rPr>
              <a:t>1,000</a:t>
            </a:r>
            <a:r>
              <a:rPr kumimoji="0" lang="en-US" sz="2000" b="1" i="0" u="none" strike="noStrike" kern="1200" cap="none" spc="0" normalizeH="0" baseline="0" noProof="0" dirty="0">
                <a:ln>
                  <a:noFill/>
                </a:ln>
                <a:solidFill>
                  <a:prstClr val="white"/>
                </a:solidFill>
                <a:effectLst/>
                <a:uLnTx/>
                <a:uFillTx/>
                <a:latin typeface="Myriad Pro"/>
                <a:ea typeface="+mn-ea"/>
                <a:cs typeface="Myriad Pro"/>
              </a:rPr>
              <a:t> / day</a:t>
            </a:r>
            <a:br>
              <a:rPr kumimoji="0" lang="en-US" sz="2000" b="1" i="0" u="none" strike="noStrike" kern="1200" cap="none" spc="0" normalizeH="0" baseline="0" noProof="0" dirty="0">
                <a:ln>
                  <a:noFill/>
                </a:ln>
                <a:solidFill>
                  <a:prstClr val="white"/>
                </a:solidFill>
                <a:effectLst/>
                <a:uLnTx/>
                <a:uFillTx/>
                <a:latin typeface="Myriad Pro"/>
                <a:ea typeface="+mn-ea"/>
                <a:cs typeface="Myriad Pro"/>
              </a:rPr>
            </a:br>
            <a:r>
              <a:rPr kumimoji="0" lang="en-US" sz="2000" b="0" i="0" u="none" strike="noStrike" kern="1200" cap="none" spc="0" normalizeH="0" baseline="0" noProof="0" dirty="0">
                <a:ln>
                  <a:noFill/>
                </a:ln>
                <a:solidFill>
                  <a:prstClr val="white"/>
                </a:solidFill>
                <a:effectLst/>
                <a:uLnTx/>
                <a:uFillTx/>
                <a:latin typeface="Myriad Pro"/>
                <a:ea typeface="+mn-ea"/>
                <a:cs typeface="Myriad Pro"/>
              </a:rPr>
              <a:t>added to Texas population</a:t>
            </a:r>
            <a:endParaRPr kumimoji="0" lang="en-US" sz="1600" b="0" i="0" u="none" strike="noStrike" kern="1200" cap="none" spc="0" normalizeH="0" baseline="0" noProof="0" dirty="0">
              <a:ln>
                <a:noFill/>
              </a:ln>
              <a:solidFill>
                <a:prstClr val="black"/>
              </a:solidFill>
              <a:effectLst/>
              <a:uLnTx/>
              <a:uFillTx/>
              <a:latin typeface="Calibri" charset="0"/>
              <a:ea typeface="+mn-ea"/>
              <a:cs typeface="+mn-cs"/>
            </a:endParaRPr>
          </a:p>
        </p:txBody>
      </p:sp>
      <p:pic>
        <p:nvPicPr>
          <p:cNvPr id="23" name="Picture 22" descr="tx.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8638" y="3801370"/>
            <a:ext cx="2163360" cy="1901902"/>
          </a:xfrm>
          <a:prstGeom prst="rect">
            <a:avLst/>
          </a:prstGeom>
        </p:spPr>
      </p:pic>
      <p:sp>
        <p:nvSpPr>
          <p:cNvPr id="25" name="TextBox 24">
            <a:extLst>
              <a:ext uri="{FF2B5EF4-FFF2-40B4-BE49-F238E27FC236}">
                <a16:creationId xmlns:a16="http://schemas.microsoft.com/office/drawing/2014/main" id="{C0A45CD8-2E61-4CB2-B5B0-FC06A2CE948D}"/>
              </a:ext>
            </a:extLst>
          </p:cNvPr>
          <p:cNvSpPr txBox="1"/>
          <p:nvPr/>
        </p:nvSpPr>
        <p:spPr>
          <a:xfrm>
            <a:off x="5794035" y="6550974"/>
            <a:ext cx="5662374" cy="230084"/>
          </a:xfrm>
          <a:prstGeom prst="rect">
            <a:avLst/>
          </a:prstGeom>
          <a:noFill/>
        </p:spPr>
        <p:txBody>
          <a:bodyPr wrap="square" rtlCol="0">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0" u="none" strike="noStrike" kern="1200" cap="none" spc="0" normalizeH="0" baseline="0" noProof="0" dirty="0">
                <a:ln>
                  <a:noFill/>
                </a:ln>
                <a:solidFill>
                  <a:schemeClr val="tx1">
                    <a:lumMod val="65000"/>
                    <a:lumOff val="35000"/>
                  </a:schemeClr>
                </a:solidFill>
                <a:effectLst/>
                <a:uLnTx/>
                <a:uFillTx/>
                <a:latin typeface="Myriad Pro"/>
                <a:ea typeface="+mn-ea"/>
                <a:cs typeface="+mn-cs"/>
              </a:rPr>
              <a:t>* ERCOT Fact Sheet</a:t>
            </a:r>
          </a:p>
        </p:txBody>
      </p:sp>
    </p:spTree>
    <p:extLst>
      <p:ext uri="{BB962C8B-B14F-4D97-AF65-F5344CB8AC3E}">
        <p14:creationId xmlns:p14="http://schemas.microsoft.com/office/powerpoint/2010/main" val="353454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3B8405-4A55-47EB-A9D1-47D6DE8ADFAE}"/>
              </a:ext>
            </a:extLst>
          </p:cNvPr>
          <p:cNvSpPr txBox="1">
            <a:spLocks/>
          </p:cNvSpPr>
          <p:nvPr/>
        </p:nvSpPr>
        <p:spPr>
          <a:xfrm>
            <a:off x="495300" y="563563"/>
            <a:ext cx="10178736" cy="844550"/>
          </a:xfrm>
          <a:prstGeom prst="rect">
            <a:avLst/>
          </a:prstGeom>
        </p:spPr>
        <p:txBody>
          <a:bodyPr lIns="0" tIns="0" rIns="0" bIns="0" anchor="ctr" anchorCtr="0"/>
          <a:lstStyle>
            <a:lvl1pPr algn="l" rtl="0" eaLnBrk="0" fontAlgn="base" hangingPunct="0">
              <a:spcBef>
                <a:spcPct val="0"/>
              </a:spcBef>
              <a:spcAft>
                <a:spcPct val="0"/>
              </a:spcAft>
              <a:defRPr sz="3000" b="1" kern="1200" cap="all" baseline="0">
                <a:solidFill>
                  <a:srgbClr val="616265"/>
                </a:solidFill>
                <a:latin typeface="Myriad Pro" charset="0"/>
                <a:ea typeface="Myriad Pro" charset="0"/>
                <a:cs typeface="Myriad Pro" charset="0"/>
              </a:defRPr>
            </a:lvl1pPr>
            <a:lvl2pPr algn="l" rtl="0" eaLnBrk="0" fontAlgn="base" hangingPunct="0">
              <a:spcBef>
                <a:spcPct val="0"/>
              </a:spcBef>
              <a:spcAft>
                <a:spcPct val="0"/>
              </a:spcAft>
              <a:defRPr sz="3200">
                <a:solidFill>
                  <a:schemeClr val="tx1"/>
                </a:solidFill>
                <a:latin typeface="Calibri Light" charset="0"/>
              </a:defRPr>
            </a:lvl2pPr>
            <a:lvl3pPr algn="l" rtl="0" eaLnBrk="0" fontAlgn="base" hangingPunct="0">
              <a:spcBef>
                <a:spcPct val="0"/>
              </a:spcBef>
              <a:spcAft>
                <a:spcPct val="0"/>
              </a:spcAft>
              <a:defRPr sz="3200">
                <a:solidFill>
                  <a:schemeClr val="tx1"/>
                </a:solidFill>
                <a:latin typeface="Calibri Light" charset="0"/>
              </a:defRPr>
            </a:lvl3pPr>
            <a:lvl4pPr algn="l" rtl="0" eaLnBrk="0" fontAlgn="base" hangingPunct="0">
              <a:spcBef>
                <a:spcPct val="0"/>
              </a:spcBef>
              <a:spcAft>
                <a:spcPct val="0"/>
              </a:spcAft>
              <a:defRPr sz="3200">
                <a:solidFill>
                  <a:schemeClr val="tx1"/>
                </a:solidFill>
                <a:latin typeface="Calibri Light" charset="0"/>
              </a:defRPr>
            </a:lvl4pPr>
            <a:lvl5pPr algn="l" rtl="0" eaLnBrk="0" fontAlgn="base" hangingPunct="0">
              <a:spcBef>
                <a:spcPct val="0"/>
              </a:spcBef>
              <a:spcAft>
                <a:spcPct val="0"/>
              </a:spcAft>
              <a:defRPr sz="3200">
                <a:solidFill>
                  <a:schemeClr val="tx1"/>
                </a:solidFill>
                <a:latin typeface="Calibri Light" charset="0"/>
              </a:defRPr>
            </a:lvl5pPr>
            <a:lvl6pPr marL="457200" algn="l" rtl="0" fontAlgn="base">
              <a:spcBef>
                <a:spcPct val="0"/>
              </a:spcBef>
              <a:spcAft>
                <a:spcPct val="0"/>
              </a:spcAft>
              <a:defRPr sz="3200">
                <a:solidFill>
                  <a:schemeClr val="tx1"/>
                </a:solidFill>
                <a:latin typeface="Calibri Light" charset="0"/>
              </a:defRPr>
            </a:lvl6pPr>
            <a:lvl7pPr marL="914400" algn="l" rtl="0" fontAlgn="base">
              <a:spcBef>
                <a:spcPct val="0"/>
              </a:spcBef>
              <a:spcAft>
                <a:spcPct val="0"/>
              </a:spcAft>
              <a:defRPr sz="3200">
                <a:solidFill>
                  <a:schemeClr val="tx1"/>
                </a:solidFill>
                <a:latin typeface="Calibri Light" charset="0"/>
              </a:defRPr>
            </a:lvl7pPr>
            <a:lvl8pPr marL="1371600" algn="l" rtl="0" fontAlgn="base">
              <a:spcBef>
                <a:spcPct val="0"/>
              </a:spcBef>
              <a:spcAft>
                <a:spcPct val="0"/>
              </a:spcAft>
              <a:defRPr sz="3200">
                <a:solidFill>
                  <a:schemeClr val="tx1"/>
                </a:solidFill>
                <a:latin typeface="Calibri Light" charset="0"/>
              </a:defRPr>
            </a:lvl8pPr>
            <a:lvl9pPr marL="1828800" algn="l" rtl="0" fontAlgn="base">
              <a:spcBef>
                <a:spcPct val="0"/>
              </a:spcBef>
              <a:spcAft>
                <a:spcPct val="0"/>
              </a:spcAft>
              <a:defRPr sz="3200">
                <a:solidFill>
                  <a:schemeClr val="tx1"/>
                </a:solidFill>
                <a:latin typeface="Calibri Light" charset="0"/>
              </a:defRPr>
            </a:lvl9pPr>
          </a:lstStyle>
          <a:p>
            <a:pPr>
              <a:defRPr/>
            </a:pPr>
            <a:r>
              <a:rPr lang="en-US" dirty="0"/>
              <a:t>an Integrated power company</a:t>
            </a:r>
          </a:p>
        </p:txBody>
      </p:sp>
      <p:sp>
        <p:nvSpPr>
          <p:cNvPr id="13" name="Text Placeholder 5">
            <a:extLst>
              <a:ext uri="{FF2B5EF4-FFF2-40B4-BE49-F238E27FC236}">
                <a16:creationId xmlns:a16="http://schemas.microsoft.com/office/drawing/2014/main" id="{25A5D984-9098-4CF4-9443-38FEA76A1576}"/>
              </a:ext>
            </a:extLst>
          </p:cNvPr>
          <p:cNvSpPr txBox="1">
            <a:spLocks/>
          </p:cNvSpPr>
          <p:nvPr/>
        </p:nvSpPr>
        <p:spPr>
          <a:xfrm>
            <a:off x="9036050" y="192088"/>
            <a:ext cx="2889250" cy="29527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z="1200" b="1" i="1" cap="all" spc="300" dirty="0">
                <a:solidFill>
                  <a:srgbClr val="005281"/>
                </a:solidFill>
                <a:latin typeface="Myriad Pro" charset="0"/>
              </a:rPr>
              <a:t>Company overview</a:t>
            </a:r>
          </a:p>
        </p:txBody>
      </p:sp>
      <p:sp>
        <p:nvSpPr>
          <p:cNvPr id="2" name="Rectangle 1">
            <a:extLst>
              <a:ext uri="{FF2B5EF4-FFF2-40B4-BE49-F238E27FC236}">
                <a16:creationId xmlns:a16="http://schemas.microsoft.com/office/drawing/2014/main" id="{BBAEAF59-24AA-4981-809D-8D6FD9A0BBA3}"/>
              </a:ext>
            </a:extLst>
          </p:cNvPr>
          <p:cNvSpPr/>
          <p:nvPr/>
        </p:nvSpPr>
        <p:spPr>
          <a:xfrm>
            <a:off x="8736693" y="4142791"/>
            <a:ext cx="2889249" cy="1810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74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5D0424-CBF9-4C1C-99F4-67E122726C60}"/>
              </a:ext>
            </a:extLst>
          </p:cNvPr>
          <p:cNvSpPr>
            <a:spLocks noGrp="1"/>
          </p:cNvSpPr>
          <p:nvPr>
            <p:ph type="title"/>
          </p:nvPr>
        </p:nvSpPr>
        <p:spPr>
          <a:xfrm>
            <a:off x="495300" y="563563"/>
            <a:ext cx="8488363" cy="844550"/>
          </a:xfrm>
        </p:spPr>
        <p:txBody>
          <a:bodyPr/>
          <a:lstStyle/>
          <a:p>
            <a:pPr>
              <a:defRPr/>
            </a:pPr>
            <a:r>
              <a:rPr lang="en-US" dirty="0"/>
              <a:t>Innovative Investments</a:t>
            </a:r>
          </a:p>
        </p:txBody>
      </p:sp>
      <p:sp>
        <p:nvSpPr>
          <p:cNvPr id="9" name="Text Placeholder 5">
            <a:extLst>
              <a:ext uri="{FF2B5EF4-FFF2-40B4-BE49-F238E27FC236}">
                <a16:creationId xmlns:a16="http://schemas.microsoft.com/office/drawing/2014/main" id="{0E7C968A-89DE-46B4-B678-4DDA7A254B33}"/>
              </a:ext>
            </a:extLst>
          </p:cNvPr>
          <p:cNvSpPr>
            <a:spLocks noGrp="1"/>
          </p:cNvSpPr>
          <p:nvPr>
            <p:ph type="body" sz="quarter" idx="15"/>
          </p:nvPr>
        </p:nvSpPr>
        <p:spPr>
          <a:xfrm>
            <a:off x="9036050" y="192088"/>
            <a:ext cx="2889250" cy="295275"/>
          </a:xfrm>
        </p:spPr>
        <p:txBody>
          <a:bodyPr/>
          <a:lstStyle/>
          <a:p>
            <a:pPr>
              <a:defRPr/>
            </a:pPr>
            <a:r>
              <a:rPr lang="en-US" dirty="0"/>
              <a:t>Company overview</a:t>
            </a:r>
          </a:p>
        </p:txBody>
      </p:sp>
      <p:cxnSp>
        <p:nvCxnSpPr>
          <p:cNvPr id="38" name="Straight Connector 37">
            <a:extLst>
              <a:ext uri="{FF2B5EF4-FFF2-40B4-BE49-F238E27FC236}">
                <a16:creationId xmlns:a16="http://schemas.microsoft.com/office/drawing/2014/main" id="{E97D8A53-B68C-FF40-B866-09ED6C8C7E1F}"/>
              </a:ext>
            </a:extLst>
          </p:cNvPr>
          <p:cNvCxnSpPr>
            <a:cxnSpLocks/>
          </p:cNvCxnSpPr>
          <p:nvPr/>
        </p:nvCxnSpPr>
        <p:spPr>
          <a:xfrm>
            <a:off x="-227013" y="2366963"/>
            <a:ext cx="3997326" cy="0"/>
          </a:xfrm>
          <a:prstGeom prst="line">
            <a:avLst/>
          </a:prstGeom>
          <a:ln w="25400">
            <a:solidFill>
              <a:srgbClr val="EDAA00">
                <a:alpha val="5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B9EFCB-C9D7-6444-A23D-98DFF77F09D3}"/>
              </a:ext>
            </a:extLst>
          </p:cNvPr>
          <p:cNvCxnSpPr>
            <a:cxnSpLocks/>
          </p:cNvCxnSpPr>
          <p:nvPr/>
        </p:nvCxnSpPr>
        <p:spPr>
          <a:xfrm>
            <a:off x="9170988" y="2366963"/>
            <a:ext cx="3214687" cy="0"/>
          </a:xfrm>
          <a:prstGeom prst="line">
            <a:avLst/>
          </a:prstGeom>
          <a:ln w="25400">
            <a:solidFill>
              <a:srgbClr val="EDAA00">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93191" name="TextBox 7">
            <a:extLst>
              <a:ext uri="{FF2B5EF4-FFF2-40B4-BE49-F238E27FC236}">
                <a16:creationId xmlns:a16="http://schemas.microsoft.com/office/drawing/2014/main" id="{721039B0-F7B5-43D0-A752-2C188D6A2232}"/>
              </a:ext>
            </a:extLst>
          </p:cNvPr>
          <p:cNvSpPr txBox="1">
            <a:spLocks noChangeArrowheads="1"/>
          </p:cNvSpPr>
          <p:nvPr/>
        </p:nvSpPr>
        <p:spPr bwMode="auto">
          <a:xfrm>
            <a:off x="1079500" y="6527800"/>
            <a:ext cx="10379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100">
                <a:solidFill>
                  <a:srgbClr val="616265"/>
                </a:solidFill>
                <a:latin typeface="Myriad Pro" panose="020B0503030403020204" pitchFamily="34" charset="0"/>
              </a:rPr>
              <a:t>*Estimated completion in 2020. **Completed &amp; operational by 12/31/18.    REV 012219</a:t>
            </a:r>
          </a:p>
        </p:txBody>
      </p:sp>
      <p:pic>
        <p:nvPicPr>
          <p:cNvPr id="1027" name="Picture 3" descr="1fb8ca2b-5a76-464d-bba2-ba8ab27493cb@namprd08">
            <a:extLst>
              <a:ext uri="{FF2B5EF4-FFF2-40B4-BE49-F238E27FC236}">
                <a16:creationId xmlns:a16="http://schemas.microsoft.com/office/drawing/2014/main" id="{EC47FF7B-4AB1-48FE-B514-1A4CE545D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60" y="1580048"/>
            <a:ext cx="10909122" cy="439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FBD5BC6-43DB-4059-B77C-B8B3D58901E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35959" y="981608"/>
            <a:ext cx="2213958" cy="11968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449FF1-004A-422A-A2E2-E14383A0BE11}"/>
              </a:ext>
            </a:extLst>
          </p:cNvPr>
          <p:cNvSpPr>
            <a:spLocks noGrp="1"/>
          </p:cNvSpPr>
          <p:nvPr>
            <p:ph type="body" sz="quarter" idx="15"/>
          </p:nvPr>
        </p:nvSpPr>
        <p:spPr/>
        <p:txBody>
          <a:bodyPr/>
          <a:lstStyle/>
          <a:p>
            <a:r>
              <a:rPr lang="en-US" dirty="0"/>
              <a:t>Company overview</a:t>
            </a:r>
          </a:p>
        </p:txBody>
      </p:sp>
      <p:sp>
        <p:nvSpPr>
          <p:cNvPr id="14" name="Text Placeholder 13">
            <a:extLst>
              <a:ext uri="{FF2B5EF4-FFF2-40B4-BE49-F238E27FC236}">
                <a16:creationId xmlns:a16="http://schemas.microsoft.com/office/drawing/2014/main" id="{E17284AC-1FC7-415B-9C2A-42C1965E9745}"/>
              </a:ext>
            </a:extLst>
          </p:cNvPr>
          <p:cNvSpPr>
            <a:spLocks noGrp="1"/>
          </p:cNvSpPr>
          <p:nvPr>
            <p:ph type="body" sz="quarter" idx="18"/>
          </p:nvPr>
        </p:nvSpPr>
        <p:spPr/>
        <p:txBody>
          <a:bodyPr/>
          <a:lstStyle/>
          <a:p>
            <a:endParaRPr lang="en-US" dirty="0"/>
          </a:p>
        </p:txBody>
      </p:sp>
      <p:sp>
        <p:nvSpPr>
          <p:cNvPr id="17" name="Title 1">
            <a:extLst>
              <a:ext uri="{FF2B5EF4-FFF2-40B4-BE49-F238E27FC236}">
                <a16:creationId xmlns:a16="http://schemas.microsoft.com/office/drawing/2014/main" id="{74419B5A-2475-4B97-B262-6D0DB88BF552}"/>
              </a:ext>
            </a:extLst>
          </p:cNvPr>
          <p:cNvSpPr>
            <a:spLocks noGrp="1"/>
          </p:cNvSpPr>
          <p:nvPr>
            <p:ph type="title"/>
          </p:nvPr>
        </p:nvSpPr>
        <p:spPr>
          <a:xfrm>
            <a:off x="495300" y="563564"/>
            <a:ext cx="8488857" cy="844550"/>
          </a:xfrm>
          <a:prstGeom prst="rect">
            <a:avLst/>
          </a:prstGeom>
        </p:spPr>
        <p:txBody>
          <a:bodyPr lIns="0" tIns="0" rIns="0" bIns="0" anchor="ctr" anchorCtr="0"/>
          <a:lstStyle>
            <a:lvl1pPr>
              <a:defRPr sz="3000" b="1" cap="all" baseline="0">
                <a:solidFill>
                  <a:srgbClr val="616265"/>
                </a:solidFill>
                <a:latin typeface="Myriad Pro" charset="0"/>
                <a:ea typeface="Myriad Pro" charset="0"/>
                <a:cs typeface="Myriad Pro" charset="0"/>
              </a:defRPr>
            </a:lvl1pPr>
          </a:lstStyle>
          <a:p>
            <a:r>
              <a:rPr lang="en-US" dirty="0"/>
              <a:t>retail Portfolio</a:t>
            </a:r>
          </a:p>
        </p:txBody>
      </p:sp>
      <p:sp>
        <p:nvSpPr>
          <p:cNvPr id="6" name="Rectangle 5">
            <a:extLst>
              <a:ext uri="{FF2B5EF4-FFF2-40B4-BE49-F238E27FC236}">
                <a16:creationId xmlns:a16="http://schemas.microsoft.com/office/drawing/2014/main" id="{4865AD91-43AC-4749-8344-52DB9F9A3255}"/>
              </a:ext>
            </a:extLst>
          </p:cNvPr>
          <p:cNvSpPr/>
          <p:nvPr/>
        </p:nvSpPr>
        <p:spPr>
          <a:xfrm>
            <a:off x="7604760" y="3898090"/>
            <a:ext cx="4175760" cy="2197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46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95300" y="563564"/>
            <a:ext cx="8488857" cy="844550"/>
          </a:xfrm>
        </p:spPr>
        <p:txBody>
          <a:bodyPr/>
          <a:lstStyle/>
          <a:p>
            <a:r>
              <a:rPr lang="en-US" dirty="0"/>
              <a:t>COMMITMENT TO CUSTOMERS</a:t>
            </a:r>
          </a:p>
        </p:txBody>
      </p:sp>
      <p:sp>
        <p:nvSpPr>
          <p:cNvPr id="11" name="Text Placeholder 5"/>
          <p:cNvSpPr>
            <a:spLocks noGrp="1"/>
          </p:cNvSpPr>
          <p:nvPr>
            <p:ph type="body" sz="quarter" idx="15"/>
          </p:nvPr>
        </p:nvSpPr>
        <p:spPr>
          <a:xfrm>
            <a:off x="9036050" y="191984"/>
            <a:ext cx="3155950" cy="371580"/>
          </a:xfrm>
        </p:spPr>
        <p:txBody>
          <a:bodyPr/>
          <a:lstStyle/>
          <a:p>
            <a:r>
              <a:rPr lang="en-US" dirty="0"/>
              <a:t>TXU Energy Aid</a:t>
            </a:r>
          </a:p>
        </p:txBody>
      </p:sp>
      <p:pic>
        <p:nvPicPr>
          <p:cNvPr id="16" name="Picture Placeholder 15"/>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642254" y="1361697"/>
            <a:ext cx="4549746" cy="5496303"/>
          </a:xfrm>
        </p:spPr>
      </p:pic>
      <p:pic>
        <p:nvPicPr>
          <p:cNvPr id="9" name="Picture 8">
            <a:extLst>
              <a:ext uri="{FF2B5EF4-FFF2-40B4-BE49-F238E27FC236}">
                <a16:creationId xmlns:a16="http://schemas.microsoft.com/office/drawing/2014/main" id="{5F72CE02-CFF9-4C97-876E-D64A1B8A41C1}"/>
              </a:ext>
            </a:extLst>
          </p:cNvPr>
          <p:cNvPicPr>
            <a:picLocks noChangeAspect="1"/>
          </p:cNvPicPr>
          <p:nvPr/>
        </p:nvPicPr>
        <p:blipFill>
          <a:blip r:embed="rId4"/>
          <a:stretch>
            <a:fillRect/>
          </a:stretch>
        </p:blipFill>
        <p:spPr>
          <a:xfrm>
            <a:off x="657980" y="1677905"/>
            <a:ext cx="6338119" cy="2263614"/>
          </a:xfrm>
          <a:prstGeom prst="rect">
            <a:avLst/>
          </a:prstGeom>
        </p:spPr>
      </p:pic>
      <p:sp>
        <p:nvSpPr>
          <p:cNvPr id="10" name="Rectangle 9">
            <a:extLst>
              <a:ext uri="{FF2B5EF4-FFF2-40B4-BE49-F238E27FC236}">
                <a16:creationId xmlns:a16="http://schemas.microsoft.com/office/drawing/2014/main" id="{B7F2D8B9-582E-4941-99A0-9C2E59D4B430}"/>
              </a:ext>
            </a:extLst>
          </p:cNvPr>
          <p:cNvSpPr/>
          <p:nvPr/>
        </p:nvSpPr>
        <p:spPr>
          <a:xfrm>
            <a:off x="921745" y="3941519"/>
            <a:ext cx="5670587" cy="1081081"/>
          </a:xfrm>
          <a:prstGeom prst="rect">
            <a:avLst/>
          </a:prstGeom>
          <a:noFill/>
          <a:ln>
            <a:solidFill>
              <a:srgbClr val="63A70A"/>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i="1" dirty="0">
                <a:solidFill>
                  <a:srgbClr val="616265"/>
                </a:solidFill>
              </a:rPr>
              <a:t>Working with ~80 social service partners across Texas        to help families in times of crisis, </a:t>
            </a:r>
          </a:p>
          <a:p>
            <a:pPr algn="ctr">
              <a:defRPr/>
            </a:pPr>
            <a:r>
              <a:rPr lang="en-US" i="1" dirty="0">
                <a:solidFill>
                  <a:srgbClr val="616265"/>
                </a:solidFill>
              </a:rPr>
              <a:t>by keeping their homes powered and safe. </a:t>
            </a:r>
          </a:p>
        </p:txBody>
      </p:sp>
      <p:pic>
        <p:nvPicPr>
          <p:cNvPr id="13" name="Picture 12">
            <a:extLst>
              <a:ext uri="{FF2B5EF4-FFF2-40B4-BE49-F238E27FC236}">
                <a16:creationId xmlns:a16="http://schemas.microsoft.com/office/drawing/2014/main" id="{35443639-4A5E-4A4B-B0F7-C28FF8E83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0988" y="5426947"/>
            <a:ext cx="4470537" cy="867489"/>
          </a:xfrm>
          <a:prstGeom prst="rect">
            <a:avLst/>
          </a:prstGeom>
        </p:spPr>
      </p:pic>
    </p:spTree>
    <p:extLst>
      <p:ext uri="{BB962C8B-B14F-4D97-AF65-F5344CB8AC3E}">
        <p14:creationId xmlns:p14="http://schemas.microsoft.com/office/powerpoint/2010/main" val="190934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3516-B913-42D2-BC05-F3AE7353AADA}"/>
              </a:ext>
            </a:extLst>
          </p:cNvPr>
          <p:cNvSpPr>
            <a:spLocks noGrp="1"/>
          </p:cNvSpPr>
          <p:nvPr>
            <p:ph type="title"/>
          </p:nvPr>
        </p:nvSpPr>
        <p:spPr/>
        <p:txBody>
          <a:bodyPr/>
          <a:lstStyle/>
          <a:p>
            <a:r>
              <a:rPr lang="en-US" dirty="0"/>
              <a:t>Poverty in the United states </a:t>
            </a:r>
          </a:p>
        </p:txBody>
      </p:sp>
      <p:sp>
        <p:nvSpPr>
          <p:cNvPr id="6" name="Text Placeholder 5">
            <a:extLst>
              <a:ext uri="{FF2B5EF4-FFF2-40B4-BE49-F238E27FC236}">
                <a16:creationId xmlns:a16="http://schemas.microsoft.com/office/drawing/2014/main" id="{3E454719-6F4F-471A-AB8A-59F183131D54}"/>
              </a:ext>
            </a:extLst>
          </p:cNvPr>
          <p:cNvSpPr>
            <a:spLocks noGrp="1"/>
          </p:cNvSpPr>
          <p:nvPr>
            <p:ph type="body" sz="quarter" idx="15"/>
          </p:nvPr>
        </p:nvSpPr>
        <p:spPr/>
        <p:txBody>
          <a:bodyPr/>
          <a:lstStyle/>
          <a:p>
            <a:r>
              <a:rPr lang="en-US" dirty="0"/>
              <a:t>Poverty</a:t>
            </a:r>
          </a:p>
        </p:txBody>
      </p:sp>
      <p:pic>
        <p:nvPicPr>
          <p:cNvPr id="2054" name="Picture 6" descr="Poverty word cloud â Stock Vector">
            <a:extLst>
              <a:ext uri="{FF2B5EF4-FFF2-40B4-BE49-F238E27FC236}">
                <a16:creationId xmlns:a16="http://schemas.microsoft.com/office/drawing/2014/main" id="{88DDB231-1723-41EE-81E9-09271E7DD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326" y="693208"/>
            <a:ext cx="2791459" cy="597280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outline texas shape">
            <a:extLst>
              <a:ext uri="{FF2B5EF4-FFF2-40B4-BE49-F238E27FC236}">
                <a16:creationId xmlns:a16="http://schemas.microsoft.com/office/drawing/2014/main" id="{4E2BEC9F-F7BA-47FC-9A90-8CB7A593D0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734D3457-6BC9-4799-8C29-D5B9F9032EF2}"/>
              </a:ext>
            </a:extLst>
          </p:cNvPr>
          <p:cNvGrpSpPr/>
          <p:nvPr/>
        </p:nvGrpSpPr>
        <p:grpSpPr>
          <a:xfrm>
            <a:off x="2121195" y="1084003"/>
            <a:ext cx="4762500" cy="5438775"/>
            <a:chOff x="2327579" y="342545"/>
            <a:chExt cx="4762500" cy="5438775"/>
          </a:xfrm>
        </p:grpSpPr>
        <p:pic>
          <p:nvPicPr>
            <p:cNvPr id="13" name="Picture 10" descr="Printable Shape of Texas from PrintableTreats.com | Shapes and ">
              <a:extLst>
                <a:ext uri="{FF2B5EF4-FFF2-40B4-BE49-F238E27FC236}">
                  <a16:creationId xmlns:a16="http://schemas.microsoft.com/office/drawing/2014/main" id="{AB4C893C-827D-433E-B992-5FA858EF0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579" y="342545"/>
              <a:ext cx="4762500" cy="543877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3">
              <a:extLst>
                <a:ext uri="{FF2B5EF4-FFF2-40B4-BE49-F238E27FC236}">
                  <a16:creationId xmlns:a16="http://schemas.microsoft.com/office/drawing/2014/main" id="{E50E181A-19F2-4B77-9407-51154743C2EC}"/>
                </a:ext>
              </a:extLst>
            </p:cNvPr>
            <p:cNvSpPr txBox="1">
              <a:spLocks/>
            </p:cNvSpPr>
            <p:nvPr/>
          </p:nvSpPr>
          <p:spPr>
            <a:xfrm>
              <a:off x="3262520" y="1899297"/>
              <a:ext cx="3813466" cy="1485475"/>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sz="1800" kern="1200">
                  <a:solidFill>
                    <a:srgbClr val="616265"/>
                  </a:solidFill>
                  <a:latin typeface="Myriad Pro" charset="0"/>
                  <a:ea typeface="Myriad Pro" charset="0"/>
                  <a:cs typeface="Myriad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1" dirty="0">
                  <a:solidFill>
                    <a:schemeClr val="bg1">
                      <a:lumMod val="50000"/>
                    </a:schemeClr>
                  </a:solidFill>
                  <a:latin typeface="Myriad Pro" panose="020B0503030403020204" pitchFamily="34" charset="0"/>
                </a:rPr>
                <a:t>29 Million </a:t>
              </a:r>
              <a:r>
                <a:rPr lang="en-US" sz="2000" dirty="0">
                  <a:solidFill>
                    <a:schemeClr val="bg1">
                      <a:lumMod val="50000"/>
                    </a:schemeClr>
                  </a:solidFill>
                  <a:latin typeface="Myriad Pro" panose="020B0503030403020204" pitchFamily="34" charset="0"/>
                </a:rPr>
                <a:t>Texans</a:t>
              </a:r>
            </a:p>
            <a:p>
              <a:pPr algn="ctr"/>
              <a:r>
                <a:rPr lang="en-US" sz="3600" b="1" dirty="0">
                  <a:solidFill>
                    <a:srgbClr val="005281"/>
                  </a:solidFill>
                </a:rPr>
                <a:t>4.3 Million</a:t>
              </a:r>
            </a:p>
            <a:p>
              <a:pPr algn="ctr"/>
              <a:r>
                <a:rPr lang="en-US" sz="4800" b="1" dirty="0">
                  <a:solidFill>
                    <a:srgbClr val="005281"/>
                  </a:solidFill>
                </a:rPr>
                <a:t>14.7% </a:t>
              </a:r>
            </a:p>
            <a:p>
              <a:pPr algn="ctr"/>
              <a:r>
                <a:rPr lang="en-US" dirty="0"/>
                <a:t>        live in poverty</a:t>
              </a:r>
              <a:r>
                <a:rPr lang="en-US" b="1" dirty="0">
                  <a:solidFill>
                    <a:srgbClr val="005281"/>
                  </a:solidFill>
                </a:rPr>
                <a:t> </a:t>
              </a:r>
            </a:p>
          </p:txBody>
        </p:sp>
      </p:grpSp>
      <p:sp>
        <p:nvSpPr>
          <p:cNvPr id="15" name="Rectangle 14">
            <a:extLst>
              <a:ext uri="{FF2B5EF4-FFF2-40B4-BE49-F238E27FC236}">
                <a16:creationId xmlns:a16="http://schemas.microsoft.com/office/drawing/2014/main" id="{33E1884C-F96A-4A1C-9669-51854820AFC5}"/>
              </a:ext>
            </a:extLst>
          </p:cNvPr>
          <p:cNvSpPr/>
          <p:nvPr/>
        </p:nvSpPr>
        <p:spPr>
          <a:xfrm>
            <a:off x="-271042" y="4246498"/>
            <a:ext cx="3487198" cy="3046988"/>
          </a:xfrm>
          <a:prstGeom prst="rect">
            <a:avLst/>
          </a:prstGeom>
        </p:spPr>
        <p:txBody>
          <a:bodyPr wrap="square">
            <a:spAutoFit/>
          </a:bodyPr>
          <a:lstStyle/>
          <a:p>
            <a:pPr algn="ctr"/>
            <a:r>
              <a:rPr lang="en-US" sz="2000" dirty="0">
                <a:solidFill>
                  <a:schemeClr val="bg1">
                    <a:lumMod val="50000"/>
                  </a:schemeClr>
                </a:solidFill>
                <a:latin typeface="Myriad Pro" panose="020B0503030403020204" pitchFamily="34" charset="0"/>
              </a:rPr>
              <a:t>Of the </a:t>
            </a:r>
            <a:r>
              <a:rPr lang="en-US" sz="3200" b="1" dirty="0">
                <a:solidFill>
                  <a:schemeClr val="bg1">
                    <a:lumMod val="50000"/>
                  </a:schemeClr>
                </a:solidFill>
                <a:latin typeface="Myriad Pro" panose="020B0503030403020204" pitchFamily="34" charset="0"/>
              </a:rPr>
              <a:t>1.3 Million</a:t>
            </a:r>
            <a:endParaRPr lang="en-US" sz="3200" dirty="0">
              <a:solidFill>
                <a:schemeClr val="bg1">
                  <a:lumMod val="50000"/>
                </a:schemeClr>
              </a:solidFill>
              <a:latin typeface="Myriad Pro" panose="020B0503030403020204" pitchFamily="34" charset="0"/>
            </a:endParaRPr>
          </a:p>
          <a:p>
            <a:pPr algn="ctr"/>
            <a:r>
              <a:rPr lang="en-US" dirty="0">
                <a:solidFill>
                  <a:schemeClr val="bg1">
                    <a:lumMod val="50000"/>
                  </a:schemeClr>
                </a:solidFill>
                <a:latin typeface="Myriad Pro" panose="020B0503030403020204" pitchFamily="34" charset="0"/>
              </a:rPr>
              <a:t>in New Hampshire</a:t>
            </a:r>
          </a:p>
          <a:p>
            <a:pPr algn="ctr"/>
            <a:r>
              <a:rPr lang="en-US" sz="3600" b="1" dirty="0">
                <a:solidFill>
                  <a:srgbClr val="005281"/>
                </a:solidFill>
                <a:latin typeface="Myriad Pro" panose="020B0503030403020204" pitchFamily="34" charset="0"/>
              </a:rPr>
              <a:t>100K</a:t>
            </a:r>
          </a:p>
          <a:p>
            <a:pPr algn="ctr"/>
            <a:r>
              <a:rPr lang="en-US" sz="4400" b="1" dirty="0">
                <a:solidFill>
                  <a:srgbClr val="005281"/>
                </a:solidFill>
                <a:latin typeface="Myriad Pro" panose="020B0503030403020204" pitchFamily="34" charset="0"/>
              </a:rPr>
              <a:t>7.7% </a:t>
            </a:r>
          </a:p>
          <a:p>
            <a:pPr algn="ctr"/>
            <a:r>
              <a:rPr lang="en-US" dirty="0">
                <a:solidFill>
                  <a:schemeClr val="bg1">
                    <a:lumMod val="50000"/>
                  </a:schemeClr>
                </a:solidFill>
                <a:latin typeface="Myriad Pro" panose="020B0503030403020204" pitchFamily="34" charset="0"/>
              </a:rPr>
              <a:t>live in poverty.</a:t>
            </a:r>
          </a:p>
          <a:p>
            <a:pPr algn="ctr"/>
            <a:r>
              <a:rPr lang="en-US" sz="4400" b="1" dirty="0">
                <a:solidFill>
                  <a:srgbClr val="005281"/>
                </a:solidFill>
                <a:latin typeface="Myriad Pro" panose="020B0503030403020204" pitchFamily="34" charset="0"/>
              </a:rPr>
              <a:t> </a:t>
            </a:r>
          </a:p>
        </p:txBody>
      </p:sp>
      <p:sp>
        <p:nvSpPr>
          <p:cNvPr id="16" name="Rectangle 15">
            <a:extLst>
              <a:ext uri="{FF2B5EF4-FFF2-40B4-BE49-F238E27FC236}">
                <a16:creationId xmlns:a16="http://schemas.microsoft.com/office/drawing/2014/main" id="{99AC1A36-8C5B-44B7-82B7-618030B26CB1}"/>
              </a:ext>
            </a:extLst>
          </p:cNvPr>
          <p:cNvSpPr/>
          <p:nvPr/>
        </p:nvSpPr>
        <p:spPr>
          <a:xfrm>
            <a:off x="6058316" y="1148447"/>
            <a:ext cx="3487198" cy="3046988"/>
          </a:xfrm>
          <a:prstGeom prst="rect">
            <a:avLst/>
          </a:prstGeom>
        </p:spPr>
        <p:txBody>
          <a:bodyPr wrap="square">
            <a:spAutoFit/>
          </a:bodyPr>
          <a:lstStyle/>
          <a:p>
            <a:pPr algn="ctr"/>
            <a:r>
              <a:rPr lang="en-US" sz="2000" dirty="0">
                <a:solidFill>
                  <a:schemeClr val="bg1">
                    <a:lumMod val="50000"/>
                  </a:schemeClr>
                </a:solidFill>
                <a:latin typeface="Myriad Pro" panose="020B0503030403020204" pitchFamily="34" charset="0"/>
              </a:rPr>
              <a:t>Of the </a:t>
            </a:r>
            <a:r>
              <a:rPr lang="en-US" sz="3200" b="1" dirty="0">
                <a:solidFill>
                  <a:schemeClr val="bg1">
                    <a:lumMod val="50000"/>
                  </a:schemeClr>
                </a:solidFill>
                <a:latin typeface="Myriad Pro" panose="020B0503030403020204" pitchFamily="34" charset="0"/>
              </a:rPr>
              <a:t>3 Million</a:t>
            </a:r>
            <a:endParaRPr lang="en-US" sz="3200" dirty="0">
              <a:solidFill>
                <a:schemeClr val="bg1">
                  <a:lumMod val="50000"/>
                </a:schemeClr>
              </a:solidFill>
              <a:latin typeface="Myriad Pro" panose="020B0503030403020204" pitchFamily="34" charset="0"/>
            </a:endParaRPr>
          </a:p>
          <a:p>
            <a:pPr algn="ctr"/>
            <a:r>
              <a:rPr lang="en-US" dirty="0">
                <a:solidFill>
                  <a:schemeClr val="bg1">
                    <a:lumMod val="50000"/>
                  </a:schemeClr>
                </a:solidFill>
                <a:latin typeface="Myriad Pro" panose="020B0503030403020204" pitchFamily="34" charset="0"/>
              </a:rPr>
              <a:t>in Mississippi</a:t>
            </a:r>
          </a:p>
          <a:p>
            <a:pPr algn="ctr"/>
            <a:r>
              <a:rPr lang="en-US" sz="3600" b="1" dirty="0">
                <a:solidFill>
                  <a:srgbClr val="005281"/>
                </a:solidFill>
                <a:latin typeface="Myriad Pro" panose="020B0503030403020204" pitchFamily="34" charset="0"/>
              </a:rPr>
              <a:t>571K</a:t>
            </a:r>
          </a:p>
          <a:p>
            <a:pPr algn="ctr"/>
            <a:r>
              <a:rPr lang="en-US" sz="4400" b="1" dirty="0">
                <a:solidFill>
                  <a:srgbClr val="005281"/>
                </a:solidFill>
                <a:latin typeface="Myriad Pro" panose="020B0503030403020204" pitchFamily="34" charset="0"/>
              </a:rPr>
              <a:t>19.8% </a:t>
            </a:r>
          </a:p>
          <a:p>
            <a:pPr algn="ctr"/>
            <a:r>
              <a:rPr lang="en-US" dirty="0">
                <a:solidFill>
                  <a:schemeClr val="bg1">
                    <a:lumMod val="50000"/>
                  </a:schemeClr>
                </a:solidFill>
                <a:latin typeface="Myriad Pro" panose="020B0503030403020204" pitchFamily="34" charset="0"/>
              </a:rPr>
              <a:t>live in poverty.</a:t>
            </a:r>
          </a:p>
          <a:p>
            <a:pPr algn="ctr"/>
            <a:r>
              <a:rPr lang="en-US" sz="4400" b="1" dirty="0">
                <a:solidFill>
                  <a:srgbClr val="005281"/>
                </a:solidFill>
                <a:latin typeface="Myriad Pro" panose="020B0503030403020204" pitchFamily="34" charset="0"/>
              </a:rPr>
              <a:t> </a:t>
            </a:r>
          </a:p>
        </p:txBody>
      </p:sp>
    </p:spTree>
    <p:extLst>
      <p:ext uri="{BB962C8B-B14F-4D97-AF65-F5344CB8AC3E}">
        <p14:creationId xmlns:p14="http://schemas.microsoft.com/office/powerpoint/2010/main" val="417242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5375-A738-46D1-9AC7-E4EF67175873}"/>
              </a:ext>
            </a:extLst>
          </p:cNvPr>
          <p:cNvSpPr>
            <a:spLocks noGrp="1"/>
          </p:cNvSpPr>
          <p:nvPr>
            <p:ph type="title"/>
          </p:nvPr>
        </p:nvSpPr>
        <p:spPr/>
        <p:txBody>
          <a:bodyPr/>
          <a:lstStyle/>
          <a:p>
            <a:r>
              <a:rPr lang="en-US" dirty="0"/>
              <a:t>Low income home energy assistance program Funding</a:t>
            </a:r>
          </a:p>
        </p:txBody>
      </p:sp>
      <p:sp>
        <p:nvSpPr>
          <p:cNvPr id="6" name="Text Placeholder 5">
            <a:extLst>
              <a:ext uri="{FF2B5EF4-FFF2-40B4-BE49-F238E27FC236}">
                <a16:creationId xmlns:a16="http://schemas.microsoft.com/office/drawing/2014/main" id="{8DE61D73-0DAE-4129-AFC6-C0E4BC27508D}"/>
              </a:ext>
            </a:extLst>
          </p:cNvPr>
          <p:cNvSpPr>
            <a:spLocks noGrp="1"/>
          </p:cNvSpPr>
          <p:nvPr>
            <p:ph type="body" sz="quarter" idx="15"/>
          </p:nvPr>
        </p:nvSpPr>
        <p:spPr/>
        <p:txBody>
          <a:bodyPr/>
          <a:lstStyle/>
          <a:p>
            <a:r>
              <a:rPr lang="en-US" dirty="0"/>
              <a:t>poverty</a:t>
            </a:r>
          </a:p>
        </p:txBody>
      </p:sp>
      <p:graphicFrame>
        <p:nvGraphicFramePr>
          <p:cNvPr id="9" name="Chart 8">
            <a:extLst>
              <a:ext uri="{FF2B5EF4-FFF2-40B4-BE49-F238E27FC236}">
                <a16:creationId xmlns:a16="http://schemas.microsoft.com/office/drawing/2014/main" id="{814462D0-C70A-4DDB-B394-85FE9A91F2D0}"/>
              </a:ext>
            </a:extLst>
          </p:cNvPr>
          <p:cNvGraphicFramePr/>
          <p:nvPr>
            <p:extLst>
              <p:ext uri="{D42A27DB-BD31-4B8C-83A1-F6EECF244321}">
                <p14:modId xmlns:p14="http://schemas.microsoft.com/office/powerpoint/2010/main" val="1587009249"/>
              </p:ext>
            </p:extLst>
          </p:nvPr>
        </p:nvGraphicFramePr>
        <p:xfrm>
          <a:off x="4739728" y="985839"/>
          <a:ext cx="7288194" cy="5825232"/>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E1D2925C-B003-4CB4-9848-5929AF3F0A2F}"/>
              </a:ext>
            </a:extLst>
          </p:cNvPr>
          <p:cNvSpPr txBox="1">
            <a:spLocks/>
          </p:cNvSpPr>
          <p:nvPr/>
        </p:nvSpPr>
        <p:spPr>
          <a:xfrm>
            <a:off x="212660" y="1661486"/>
            <a:ext cx="4678317" cy="1632071"/>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sz="1800" kern="1200">
                <a:solidFill>
                  <a:srgbClr val="616265"/>
                </a:solidFill>
                <a:latin typeface="Myriad Pro" charset="0"/>
                <a:ea typeface="Myriad Pro" charset="0"/>
                <a:cs typeface="Myriad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dirty="0"/>
              <a:t>In 2019 LIHEAP is funded at </a:t>
            </a:r>
          </a:p>
          <a:p>
            <a:pPr algn="ctr"/>
            <a:r>
              <a:rPr lang="en-US" sz="4800" b="1" dirty="0">
                <a:solidFill>
                  <a:srgbClr val="005281"/>
                </a:solidFill>
              </a:rPr>
              <a:t>$3.65 </a:t>
            </a:r>
            <a:r>
              <a:rPr lang="en-US" sz="2000" b="1" dirty="0">
                <a:solidFill>
                  <a:srgbClr val="005281"/>
                </a:solidFill>
              </a:rPr>
              <a:t>Billion</a:t>
            </a:r>
            <a:r>
              <a:rPr lang="en-US" sz="2000" dirty="0"/>
              <a:t> </a:t>
            </a:r>
          </a:p>
          <a:p>
            <a:pPr algn="ctr"/>
            <a:r>
              <a:rPr lang="en-US" sz="2000" dirty="0"/>
              <a:t>helping about 17 Million Americans</a:t>
            </a:r>
          </a:p>
          <a:p>
            <a:pPr algn="ctr"/>
            <a:r>
              <a:rPr lang="en-US" sz="4400" b="1" dirty="0">
                <a:solidFill>
                  <a:srgbClr val="005281"/>
                </a:solidFill>
              </a:rPr>
              <a:t>17</a:t>
            </a:r>
            <a:r>
              <a:rPr lang="en-US" sz="4400" b="1" baseline="30000" dirty="0">
                <a:solidFill>
                  <a:srgbClr val="005281"/>
                </a:solidFill>
              </a:rPr>
              <a:t>%</a:t>
            </a:r>
            <a:r>
              <a:rPr lang="en-US" sz="4400" b="1" dirty="0">
                <a:solidFill>
                  <a:srgbClr val="005281"/>
                </a:solidFill>
              </a:rPr>
              <a:t> </a:t>
            </a:r>
            <a:r>
              <a:rPr lang="en-US" sz="2000" dirty="0"/>
              <a:t>of those that qualify.</a:t>
            </a:r>
          </a:p>
          <a:p>
            <a:pPr algn="ctr"/>
            <a:endParaRPr lang="en-US" b="1" dirty="0">
              <a:solidFill>
                <a:srgbClr val="005281"/>
              </a:solidFill>
            </a:endParaRPr>
          </a:p>
        </p:txBody>
      </p:sp>
      <p:sp>
        <p:nvSpPr>
          <p:cNvPr id="12" name="Content Placeholder 3">
            <a:extLst>
              <a:ext uri="{FF2B5EF4-FFF2-40B4-BE49-F238E27FC236}">
                <a16:creationId xmlns:a16="http://schemas.microsoft.com/office/drawing/2014/main" id="{23796AAB-A544-4129-B0A7-507D6AEFD7A6}"/>
              </a:ext>
            </a:extLst>
          </p:cNvPr>
          <p:cNvSpPr txBox="1">
            <a:spLocks/>
          </p:cNvSpPr>
          <p:nvPr/>
        </p:nvSpPr>
        <p:spPr>
          <a:xfrm>
            <a:off x="194932" y="4380478"/>
            <a:ext cx="4433775" cy="1632071"/>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sz="1800" kern="1200">
                <a:solidFill>
                  <a:srgbClr val="616265"/>
                </a:solidFill>
                <a:latin typeface="Myriad Pro" charset="0"/>
                <a:ea typeface="Myriad Pro" charset="0"/>
                <a:cs typeface="Myriad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dirty="0"/>
              <a:t>In Texas, LIHEAP is funded at </a:t>
            </a:r>
          </a:p>
          <a:p>
            <a:pPr algn="ctr"/>
            <a:r>
              <a:rPr lang="en-US" sz="4800" b="1" dirty="0">
                <a:solidFill>
                  <a:srgbClr val="005281"/>
                </a:solidFill>
              </a:rPr>
              <a:t>$161 </a:t>
            </a:r>
            <a:r>
              <a:rPr lang="en-US" sz="2000" b="1" dirty="0">
                <a:solidFill>
                  <a:srgbClr val="005281"/>
                </a:solidFill>
              </a:rPr>
              <a:t>Million </a:t>
            </a:r>
          </a:p>
          <a:p>
            <a:pPr algn="ctr"/>
            <a:r>
              <a:rPr lang="en-US" sz="2000" dirty="0"/>
              <a:t>helping about 150 Thousand Texans</a:t>
            </a:r>
          </a:p>
          <a:p>
            <a:pPr algn="ctr"/>
            <a:r>
              <a:rPr lang="en-US" sz="4400" b="1" dirty="0">
                <a:solidFill>
                  <a:srgbClr val="005281"/>
                </a:solidFill>
              </a:rPr>
              <a:t>5</a:t>
            </a:r>
            <a:r>
              <a:rPr lang="en-US" sz="4400" b="1" baseline="30000" dirty="0">
                <a:solidFill>
                  <a:srgbClr val="005281"/>
                </a:solidFill>
              </a:rPr>
              <a:t>%</a:t>
            </a:r>
            <a:r>
              <a:rPr lang="en-US" sz="4400" b="1" dirty="0">
                <a:solidFill>
                  <a:srgbClr val="005281"/>
                </a:solidFill>
              </a:rPr>
              <a:t> </a:t>
            </a:r>
            <a:r>
              <a:rPr lang="en-US" sz="2000" dirty="0"/>
              <a:t>of those that qualify.</a:t>
            </a:r>
          </a:p>
          <a:p>
            <a:pPr algn="ctr"/>
            <a:endParaRPr lang="en-US" sz="2000" dirty="0"/>
          </a:p>
          <a:p>
            <a:pPr algn="ctr"/>
            <a:endParaRPr lang="en-US" b="1" dirty="0">
              <a:solidFill>
                <a:srgbClr val="005281"/>
              </a:solidFill>
            </a:endParaRPr>
          </a:p>
        </p:txBody>
      </p:sp>
      <p:cxnSp>
        <p:nvCxnSpPr>
          <p:cNvPr id="5" name="Straight Connector 4">
            <a:extLst>
              <a:ext uri="{FF2B5EF4-FFF2-40B4-BE49-F238E27FC236}">
                <a16:creationId xmlns:a16="http://schemas.microsoft.com/office/drawing/2014/main" id="{8CA6079D-E3F0-4D56-993D-7F84DF447CF9}"/>
              </a:ext>
            </a:extLst>
          </p:cNvPr>
          <p:cNvCxnSpPr>
            <a:cxnSpLocks/>
          </p:cNvCxnSpPr>
          <p:nvPr/>
        </p:nvCxnSpPr>
        <p:spPr>
          <a:xfrm>
            <a:off x="212660" y="4061638"/>
            <a:ext cx="4678317"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114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100433</TotalTime>
  <Words>1518</Words>
  <Application>Microsoft Office PowerPoint</Application>
  <PresentationFormat>Widescreen</PresentationFormat>
  <Paragraphs>167</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.AppleSystemUIFont</vt:lpstr>
      <vt:lpstr>Arial</vt:lpstr>
      <vt:lpstr>Berlin Sans FB</vt:lpstr>
      <vt:lpstr>Calibri</vt:lpstr>
      <vt:lpstr>Calibri Light</vt:lpstr>
      <vt:lpstr>Myriad Pro</vt:lpstr>
      <vt:lpstr>Myriad Pro Semibold</vt:lpstr>
      <vt:lpstr>Wingdings</vt:lpstr>
      <vt:lpstr>Office Theme</vt:lpstr>
      <vt:lpstr>1_Office Theme</vt:lpstr>
      <vt:lpstr>PowerPoint Presentation</vt:lpstr>
      <vt:lpstr>Big state, consumption &amp; competition</vt:lpstr>
      <vt:lpstr>Most active market in the U.S.</vt:lpstr>
      <vt:lpstr>PowerPoint Presentation</vt:lpstr>
      <vt:lpstr>Innovative Investments</vt:lpstr>
      <vt:lpstr>retail Portfolio</vt:lpstr>
      <vt:lpstr>COMMITMENT TO CUSTOMERS</vt:lpstr>
      <vt:lpstr>Poverty in the United states </vt:lpstr>
      <vt:lpstr>Low income home energy assistance program Funding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Farris</dc:creator>
  <cp:lastModifiedBy>Katharine Moog (Meeting Solutions Inc)</cp:lastModifiedBy>
  <cp:revision>1059</cp:revision>
  <cp:lastPrinted>2018-04-17T13:18:10Z</cp:lastPrinted>
  <dcterms:created xsi:type="dcterms:W3CDTF">2017-05-25T15:16:11Z</dcterms:created>
  <dcterms:modified xsi:type="dcterms:W3CDTF">2019-06-02T21:05:23Z</dcterms:modified>
</cp:coreProperties>
</file>