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98" r:id="rId5"/>
    <p:sldId id="302" r:id="rId6"/>
    <p:sldId id="301" r:id="rId7"/>
    <p:sldId id="309" r:id="rId8"/>
    <p:sldId id="308" r:id="rId9"/>
    <p:sldId id="304" r:id="rId10"/>
    <p:sldId id="313" r:id="rId11"/>
    <p:sldId id="311" r:id="rId12"/>
    <p:sldId id="314" r:id="rId13"/>
    <p:sldId id="315" r:id="rId14"/>
    <p:sldId id="305" r:id="rId15"/>
    <p:sldId id="291" r:id="rId16"/>
    <p:sldId id="306" r:id="rId17"/>
    <p:sldId id="290" r:id="rId18"/>
    <p:sldId id="293" r:id="rId19"/>
    <p:sldId id="307" r:id="rId20"/>
    <p:sldId id="297" r:id="rId21"/>
    <p:sldId id="294" r:id="rId22"/>
    <p:sldId id="296" r:id="rId23"/>
    <p:sldId id="312" r:id="rId24"/>
    <p:sldId id="317" r:id="rId25"/>
    <p:sldId id="318" r:id="rId26"/>
    <p:sldId id="320" r:id="rId27"/>
    <p:sldId id="31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881B3"/>
    <a:srgbClr val="FFFFFF"/>
    <a:srgbClr val="9E9E9E"/>
    <a:srgbClr val="444444"/>
    <a:srgbClr val="003363"/>
    <a:srgbClr val="6E767D"/>
    <a:srgbClr val="832819"/>
    <a:srgbClr val="849B32"/>
    <a:srgbClr val="DC72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1918" autoAdjust="0"/>
  </p:normalViewPr>
  <p:slideViewPr>
    <p:cSldViewPr snapToGrid="0" snapToObjects="1">
      <p:cViewPr varScale="1">
        <p:scale>
          <a:sx n="86" d="100"/>
          <a:sy n="86" d="100"/>
        </p:scale>
        <p:origin x="660" y="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2472" y="-13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C7AEB-D0FA-4732-AE22-3C9CFCE8F990}" type="datetimeFigureOut">
              <a:rPr lang="en-US" smtClean="0"/>
              <a:t>6/4/2019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A42FA-5A8B-4AEB-89BD-48F129759EBB}" type="slidenum">
              <a:rPr lang="en-US" smtClean="0"/>
              <a:t>‹#›</a:t>
            </a:fld>
            <a:endParaRPr lang="en-US" dirty="0"/>
          </a:p>
        </p:txBody>
      </p:sp>
    </p:spTree>
    <p:extLst>
      <p:ext uri="{BB962C8B-B14F-4D97-AF65-F5344CB8AC3E}">
        <p14:creationId xmlns:p14="http://schemas.microsoft.com/office/powerpoint/2010/main" val="408763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01498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11</a:t>
            </a:fld>
            <a:endParaRPr lang="en-US" dirty="0"/>
          </a:p>
        </p:txBody>
      </p:sp>
    </p:spTree>
    <p:extLst>
      <p:ext uri="{BB962C8B-B14F-4D97-AF65-F5344CB8AC3E}">
        <p14:creationId xmlns:p14="http://schemas.microsoft.com/office/powerpoint/2010/main" val="195659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fortunate enough to participate one day in the Encore Program during a CSBG monitor visit to OLYCap.  I often see youth programs and the benefits of these to the community but visiting with these precious individuals that day was truly something very special.  These lovely people had light in their eyes, they connected with each other and the therapists in the room all because of music.  </a:t>
            </a:r>
          </a:p>
          <a:p>
            <a:endParaRPr lang="en-US" dirty="0"/>
          </a:p>
          <a:p>
            <a:r>
              <a:rPr lang="en-US" dirty="0"/>
              <a:t>The photo on top shows one of the music therapists working with participants while they were singing and drumming.</a:t>
            </a:r>
          </a:p>
          <a:p>
            <a:endParaRPr lang="en-US" dirty="0"/>
          </a:p>
          <a:p>
            <a:r>
              <a:rPr lang="en-US" dirty="0"/>
              <a:t>The middle photo is the facility where the program is operated in Port Angeles.</a:t>
            </a:r>
          </a:p>
          <a:p>
            <a:endParaRPr lang="en-US" dirty="0"/>
          </a:p>
          <a:p>
            <a:r>
              <a:rPr lang="en-US" dirty="0"/>
              <a:t>The bottom two photos are of a delightful lady named Miriam who turned 99 years young this year.  When she first joined the program Miriam was waiting for an available bed in a Nursing home.  She wasn’t able to communicate in any way, did not recognize any family or friends, and lacked physical function.  </a:t>
            </a:r>
          </a:p>
          <a:p>
            <a:endParaRPr lang="en-US" dirty="0"/>
          </a:p>
          <a:p>
            <a:r>
              <a:rPr lang="en-US" dirty="0"/>
              <a:t>I am happy to report that Miriam now requests the Tennessee Waltz by name </a:t>
            </a:r>
            <a:r>
              <a:rPr lang="en-US" b="1" dirty="0"/>
              <a:t>and artist </a:t>
            </a:r>
            <a:r>
              <a:rPr lang="en-US" dirty="0"/>
              <a:t>and sometimes even dances.  She is a delight and truly a remarkable person who lives at home with her daughter and family.  She eats on her own and if you as ask, her favorite actor is STILL Tom Selleck!  All because of music therapy.   </a:t>
            </a:r>
          </a:p>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12</a:t>
            </a:fld>
            <a:endParaRPr lang="en-US" dirty="0"/>
          </a:p>
        </p:txBody>
      </p:sp>
    </p:spTree>
    <p:extLst>
      <p:ext uri="{BB962C8B-B14F-4D97-AF65-F5344CB8AC3E}">
        <p14:creationId xmlns:p14="http://schemas.microsoft.com/office/powerpoint/2010/main" val="3250070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fortunate enough to participate one day in the Encore Program during a CSBG monitor visit to OLYCap.  I often see youth programs and the benefits of these to the community but visiting with these precious individuals that day was truly something very special.  These lovely people had light in their eyes, they connected with each other and the therapists in the room all because of music.  </a:t>
            </a:r>
          </a:p>
          <a:p>
            <a:endParaRPr lang="en-US" dirty="0"/>
          </a:p>
          <a:p>
            <a:r>
              <a:rPr lang="en-US" dirty="0"/>
              <a:t>The photo on top shows one of the music therapists working with participants while they were singing and drumming.</a:t>
            </a:r>
          </a:p>
          <a:p>
            <a:endParaRPr lang="en-US" dirty="0"/>
          </a:p>
          <a:p>
            <a:r>
              <a:rPr lang="en-US" dirty="0"/>
              <a:t>The middle photo is the facility where the program is operated in Port Angeles.</a:t>
            </a:r>
          </a:p>
          <a:p>
            <a:endParaRPr lang="en-US" dirty="0"/>
          </a:p>
          <a:p>
            <a:r>
              <a:rPr lang="en-US" dirty="0"/>
              <a:t>The bottom two photos are of a delightful lady named Miriam who turned 99 years young this year.  When she first joined the program Miriam was waiting for an available bed in a Nursing home.  She wasn’t able to communicate in any way, did not recognize any family or friends, and lacked physical function.  </a:t>
            </a:r>
          </a:p>
          <a:p>
            <a:endParaRPr lang="en-US" dirty="0"/>
          </a:p>
          <a:p>
            <a:r>
              <a:rPr lang="en-US" dirty="0"/>
              <a:t>I am happy to report that Miriam now requests the Tennessee Waltz by name </a:t>
            </a:r>
            <a:r>
              <a:rPr lang="en-US" b="1" dirty="0"/>
              <a:t>and artist </a:t>
            </a:r>
            <a:r>
              <a:rPr lang="en-US" dirty="0"/>
              <a:t>and sometimes even dances.  She is a delight and truly a remarkable person who lives at home with her daughter and family.  She eats on her own and if you as ask, her favorite actor is STILL Tom Selleck!  All because of music therapy.   </a:t>
            </a:r>
          </a:p>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13</a:t>
            </a:fld>
            <a:endParaRPr lang="en-US" dirty="0"/>
          </a:p>
        </p:txBody>
      </p:sp>
    </p:spTree>
    <p:extLst>
      <p:ext uri="{BB962C8B-B14F-4D97-AF65-F5344CB8AC3E}">
        <p14:creationId xmlns:p14="http://schemas.microsoft.com/office/powerpoint/2010/main" val="274212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 was fortunate</a:t>
            </a:r>
            <a:r>
              <a:rPr lang="en-US" baseline="0" dirty="0" smtClean="0"/>
              <a:t> enough to participate one day in the Encore Program during a CSBG monitor visit to OLYCap.  I often see youth programs and the benefits of these to the community but visiting with these precious individuals that day was truly something very special.  These lovely people had light in their eyes, they connected with each other and the therapists in the room all because of music.  </a:t>
            </a:r>
          </a:p>
          <a:p>
            <a:endParaRPr lang="en-US" baseline="0" dirty="0" smtClean="0"/>
          </a:p>
          <a:p>
            <a:r>
              <a:rPr lang="en-US" baseline="0" dirty="0" smtClean="0"/>
              <a:t>The photo on top shows one of the music therapists working with participants while they were singing and drumming.</a:t>
            </a:r>
          </a:p>
          <a:p>
            <a:endParaRPr lang="en-US" baseline="0" dirty="0" smtClean="0"/>
          </a:p>
          <a:p>
            <a:r>
              <a:rPr lang="en-US" baseline="0" dirty="0" smtClean="0"/>
              <a:t>The middle photo is the facility where the program is operated in Port Angeles.</a:t>
            </a:r>
          </a:p>
          <a:p>
            <a:endParaRPr lang="en-US" baseline="0" dirty="0" smtClean="0"/>
          </a:p>
          <a:p>
            <a:r>
              <a:rPr lang="en-US" baseline="0" dirty="0" smtClean="0"/>
              <a:t>The bottom two photos are of a delightful lady named Miriam who turned 99 years young this year.  When she first joined the program Miriam was waiting for an available bed in a Nursing home.  She wasn’t able to communicate in any way, did not recognize any family or friends, and lacked physical function.  </a:t>
            </a:r>
          </a:p>
          <a:p>
            <a:endParaRPr lang="en-US" baseline="0" dirty="0" smtClean="0"/>
          </a:p>
          <a:p>
            <a:r>
              <a:rPr lang="en-US" baseline="0" dirty="0" smtClean="0"/>
              <a:t>I am happy to report that Miriam now requests the Tennessee Waltz by name </a:t>
            </a:r>
            <a:r>
              <a:rPr lang="en-US" b="1" baseline="0" dirty="0" smtClean="0"/>
              <a:t>and artist </a:t>
            </a:r>
            <a:r>
              <a:rPr lang="en-US" baseline="0" dirty="0" smtClean="0"/>
              <a:t>and sometimes even dances.  She is a delight and truly a remarkable person who lives at home with her daughter and family.  She eats on her own and if you as ask, her favorite actor is STILL Tom Selleck!  All because of music therapy.   </a:t>
            </a:r>
            <a:endParaRPr lang="en-US" dirty="0"/>
          </a:p>
        </p:txBody>
      </p:sp>
      <p:sp>
        <p:nvSpPr>
          <p:cNvPr id="4" name="Slide Number Placeholder 3"/>
          <p:cNvSpPr>
            <a:spLocks noGrp="1"/>
          </p:cNvSpPr>
          <p:nvPr>
            <p:ph type="sldNum" sz="quarter" idx="10"/>
          </p:nvPr>
        </p:nvSpPr>
        <p:spPr/>
        <p:txBody>
          <a:bodyPr/>
          <a:lstStyle/>
          <a:p>
            <a:fld id="{8CD9DDA7-3F12-4009-8853-272E980AEB37}" type="slidenum">
              <a:rPr lang="en-US" smtClean="0"/>
              <a:t>15</a:t>
            </a:fld>
            <a:endParaRPr lang="en-US" dirty="0"/>
          </a:p>
        </p:txBody>
      </p:sp>
    </p:spTree>
    <p:extLst>
      <p:ext uri="{BB962C8B-B14F-4D97-AF65-F5344CB8AC3E}">
        <p14:creationId xmlns:p14="http://schemas.microsoft.com/office/powerpoint/2010/main" val="247066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16</a:t>
            </a:fld>
            <a:endParaRPr lang="en-US" dirty="0"/>
          </a:p>
        </p:txBody>
      </p:sp>
    </p:spTree>
    <p:extLst>
      <p:ext uri="{BB962C8B-B14F-4D97-AF65-F5344CB8AC3E}">
        <p14:creationId xmlns:p14="http://schemas.microsoft.com/office/powerpoint/2010/main" val="221607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Coastal Community Action is located in Aberdeen WA</a:t>
            </a:r>
            <a:r>
              <a:rPr lang="en-US" baseline="0" dirty="0" smtClean="0"/>
              <a:t>, which serves two counties along the pacific coast of Washington.  </a:t>
            </a:r>
          </a:p>
          <a:p>
            <a:endParaRPr lang="en-US" baseline="0" dirty="0" smtClean="0"/>
          </a:p>
          <a:p>
            <a:r>
              <a:rPr lang="en-US" baseline="0" dirty="0" smtClean="0"/>
              <a:t>Primarily logging industry, now the highest unemployment in state of WA.</a:t>
            </a:r>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17</a:t>
            </a:fld>
            <a:endParaRPr lang="en-US" dirty="0"/>
          </a:p>
        </p:txBody>
      </p:sp>
    </p:spTree>
    <p:extLst>
      <p:ext uri="{BB962C8B-B14F-4D97-AF65-F5344CB8AC3E}">
        <p14:creationId xmlns:p14="http://schemas.microsoft.com/office/powerpoint/2010/main" val="400924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Representative Payee service works with individuals who receive Social Security, veterans’ benefits or pensions and who find themselves unable to manage their finances.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 representative payee manages your funds for you. The beneficiary and representative payee work to determine the financial needs and create a budget that works the individual.  Having a family member or friend as your payee may work for some, but if personal conflict or disagreement should arise, often  finances could be at risk. Having a representative payee will make sure the bills are paid in a timely manner.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Approx</a:t>
            </a:r>
            <a:r>
              <a:rPr lang="en-US" sz="1200" b="0" i="0" kern="1200" baseline="0" dirty="0" smtClean="0">
                <a:solidFill>
                  <a:schemeClr val="tx1"/>
                </a:solidFill>
                <a:effectLst/>
                <a:latin typeface="+mn-lt"/>
                <a:ea typeface="+mn-ea"/>
                <a:cs typeface="+mn-cs"/>
              </a:rPr>
              <a:t> 100 clients served </a:t>
            </a:r>
            <a:endParaRPr lang="en-US" sz="1200" b="0" i="0" kern="1200" dirty="0" smtClean="0">
              <a:solidFill>
                <a:schemeClr val="tx1"/>
              </a:solidFill>
              <a:effectLst/>
              <a:latin typeface="+mn-lt"/>
              <a:ea typeface="+mn-ea"/>
              <a:cs typeface="+mn-cs"/>
            </a:endParaRPr>
          </a:p>
          <a:p>
            <a:endParaRPr lang="en-US" dirty="0" smtClean="0"/>
          </a:p>
          <a:p>
            <a:endParaRPr lang="en-US" dirty="0" smtClean="0"/>
          </a:p>
          <a:p>
            <a:r>
              <a:rPr lang="en-US" dirty="0" smtClean="0"/>
              <a:t>A representative payee manages benefit payments for Social Security or Supplemental Security Income </a:t>
            </a:r>
            <a:r>
              <a:rPr lang="en-US" dirty="0" smtClean="0"/>
              <a:t>recipients </a:t>
            </a:r>
            <a:r>
              <a:rPr lang="en-US" dirty="0" smtClean="0"/>
              <a:t>who are incapable managing their benefits. </a:t>
            </a:r>
          </a:p>
          <a:p>
            <a:endParaRPr lang="en-US" dirty="0" smtClean="0"/>
          </a:p>
          <a:p>
            <a:r>
              <a:rPr lang="en-US" dirty="0" smtClean="0"/>
              <a:t>Representative Payee organizations use the funds issued on behalf of </a:t>
            </a:r>
            <a:r>
              <a:rPr lang="en-US" dirty="0" smtClean="0"/>
              <a:t>recipients </a:t>
            </a:r>
            <a:r>
              <a:rPr lang="en-US" dirty="0" smtClean="0"/>
              <a:t>to ensure the current and future needs of the beneficiary are met and in their best interests. </a:t>
            </a:r>
          </a:p>
          <a:p>
            <a:endParaRPr lang="en-US" dirty="0" smtClean="0"/>
          </a:p>
          <a:p>
            <a:r>
              <a:rPr lang="en-US" dirty="0" smtClean="0"/>
              <a:t>Payee representatives go beyond just managing payments and be actively involved in the beneficiary’s life. The following lists the required duties of a payee.</a:t>
            </a:r>
          </a:p>
          <a:p>
            <a:endParaRPr lang="en-US" dirty="0" smtClean="0"/>
          </a:p>
          <a:p>
            <a:r>
              <a:rPr lang="en-US" sz="1200" dirty="0" smtClean="0"/>
              <a:t>Representative Payee Clients receive small stipend amounts</a:t>
            </a:r>
          </a:p>
          <a:p>
            <a:r>
              <a:rPr lang="en-US" sz="1200" dirty="0" smtClean="0"/>
              <a:t>Cost of time and resources to agency for program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18</a:t>
            </a:fld>
            <a:endParaRPr lang="en-US" dirty="0"/>
          </a:p>
        </p:txBody>
      </p:sp>
    </p:spTree>
    <p:extLst>
      <p:ext uri="{BB962C8B-B14F-4D97-AF65-F5344CB8AC3E}">
        <p14:creationId xmlns:p14="http://schemas.microsoft.com/office/powerpoint/2010/main" val="121591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Coastal Communit</a:t>
            </a:r>
            <a:r>
              <a:rPr lang="en-US" baseline="0" dirty="0" smtClean="0"/>
              <a:t>y Action – Serves Grays Harbor &amp; Pacific Counties in WA State</a:t>
            </a:r>
          </a:p>
          <a:p>
            <a:endParaRPr lang="en-US" baseline="0" dirty="0" smtClean="0"/>
          </a:p>
          <a:p>
            <a:r>
              <a:rPr lang="en-US" baseline="0" dirty="0" smtClean="0"/>
              <a:t>Grays Harbor County 73,000 population/ 16% live in poverty / 2,000 </a:t>
            </a:r>
            <a:r>
              <a:rPr lang="en-US" baseline="0" dirty="0" smtClean="0"/>
              <a:t>sq. </a:t>
            </a:r>
            <a:r>
              <a:rPr lang="en-US" baseline="0" dirty="0" smtClean="0"/>
              <a:t>miles of service area</a:t>
            </a:r>
          </a:p>
          <a:p>
            <a:endParaRPr lang="en-US" baseline="0" dirty="0" smtClean="0"/>
          </a:p>
          <a:p>
            <a:r>
              <a:rPr lang="en-US" baseline="0" dirty="0" smtClean="0"/>
              <a:t>Pacific County 21,000 population / 18.6% live in poverty / 1,200 square miles of service area</a:t>
            </a:r>
          </a:p>
        </p:txBody>
      </p:sp>
      <p:sp>
        <p:nvSpPr>
          <p:cNvPr id="4" name="Slide Number Placeholder 3"/>
          <p:cNvSpPr>
            <a:spLocks noGrp="1"/>
          </p:cNvSpPr>
          <p:nvPr>
            <p:ph type="sldNum" sz="quarter" idx="10"/>
          </p:nvPr>
        </p:nvSpPr>
        <p:spPr/>
        <p:txBody>
          <a:bodyPr/>
          <a:lstStyle/>
          <a:p>
            <a:fld id="{CB4A42FA-5A8B-4AEB-89BD-48F129759EBB}" type="slidenum">
              <a:rPr lang="en-US" smtClean="0"/>
              <a:t>19</a:t>
            </a:fld>
            <a:endParaRPr lang="en-US" dirty="0"/>
          </a:p>
        </p:txBody>
      </p:sp>
    </p:spTree>
    <p:extLst>
      <p:ext uri="{BB962C8B-B14F-4D97-AF65-F5344CB8AC3E}">
        <p14:creationId xmlns:p14="http://schemas.microsoft.com/office/powerpoint/2010/main" val="135330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20</a:t>
            </a:fld>
            <a:endParaRPr lang="en-US" dirty="0"/>
          </a:p>
        </p:txBody>
      </p:sp>
    </p:spTree>
    <p:extLst>
      <p:ext uri="{BB962C8B-B14F-4D97-AF65-F5344CB8AC3E}">
        <p14:creationId xmlns:p14="http://schemas.microsoft.com/office/powerpoint/2010/main" val="110378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21</a:t>
            </a:fld>
            <a:endParaRPr lang="en-US" dirty="0"/>
          </a:p>
        </p:txBody>
      </p:sp>
    </p:spTree>
    <p:extLst>
      <p:ext uri="{BB962C8B-B14F-4D97-AF65-F5344CB8AC3E}">
        <p14:creationId xmlns:p14="http://schemas.microsoft.com/office/powerpoint/2010/main" val="311893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2</a:t>
            </a:fld>
            <a:endParaRPr lang="en-US" dirty="0"/>
          </a:p>
        </p:txBody>
      </p:sp>
    </p:spTree>
    <p:extLst>
      <p:ext uri="{BB962C8B-B14F-4D97-AF65-F5344CB8AC3E}">
        <p14:creationId xmlns:p14="http://schemas.microsoft.com/office/powerpoint/2010/main" val="331732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23</a:t>
            </a:fld>
            <a:endParaRPr lang="en-US" dirty="0"/>
          </a:p>
        </p:txBody>
      </p:sp>
    </p:spTree>
    <p:extLst>
      <p:ext uri="{BB962C8B-B14F-4D97-AF65-F5344CB8AC3E}">
        <p14:creationId xmlns:p14="http://schemas.microsoft.com/office/powerpoint/2010/main" val="180303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3</a:t>
            </a:fld>
            <a:endParaRPr lang="en-US" dirty="0"/>
          </a:p>
        </p:txBody>
      </p:sp>
    </p:spTree>
    <p:extLst>
      <p:ext uri="{BB962C8B-B14F-4D97-AF65-F5344CB8AC3E}">
        <p14:creationId xmlns:p14="http://schemas.microsoft.com/office/powerpoint/2010/main" val="278702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922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0B3FA76-1089-48D9-8C48-0B0DBF050E45}" type="slidenum">
              <a:rPr lang="en-US" altLang="en-US"/>
              <a:pPr eaLnBrk="1" hangingPunct="1"/>
              <a:t>4</a:t>
            </a:fld>
            <a:endParaRPr lang="en-US" altLang="en-US" dirty="0"/>
          </a:p>
        </p:txBody>
      </p:sp>
    </p:spTree>
    <p:extLst>
      <p:ext uri="{BB962C8B-B14F-4D97-AF65-F5344CB8AC3E}">
        <p14:creationId xmlns:p14="http://schemas.microsoft.com/office/powerpoint/2010/main" val="339437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 Washington, we have</a:t>
            </a:r>
            <a:r>
              <a:rPr lang="en-US" baseline="0" dirty="0" smtClean="0"/>
              <a:t> 14 community action agencies that are located in “rural” areas, however many of the “urban” agencies serve clients that are located in what would otherwise be considered rural areas.  An example of this would be The Opportunity Council is located along the I-5 corridor in Bellingham, however they also serve clients living in Island County which are remotely accessible only by boat or seaplane.</a:t>
            </a:r>
          </a:p>
          <a:p>
            <a:endParaRPr lang="en-US" baseline="0" dirty="0" smtClean="0"/>
          </a:p>
        </p:txBody>
      </p:sp>
      <p:sp>
        <p:nvSpPr>
          <p:cNvPr id="4" name="Slide Number Placeholder 3"/>
          <p:cNvSpPr>
            <a:spLocks noGrp="1"/>
          </p:cNvSpPr>
          <p:nvPr>
            <p:ph type="sldNum" sz="quarter" idx="10"/>
          </p:nvPr>
        </p:nvSpPr>
        <p:spPr/>
        <p:txBody>
          <a:bodyPr/>
          <a:lstStyle/>
          <a:p>
            <a:fld id="{8CD9DDA7-3F12-4009-8853-272E980AEB37}" type="slidenum">
              <a:rPr lang="en-US" smtClean="0"/>
              <a:t>5</a:t>
            </a:fld>
            <a:endParaRPr lang="en-US" dirty="0"/>
          </a:p>
        </p:txBody>
      </p:sp>
    </p:spTree>
    <p:extLst>
      <p:ext uri="{BB962C8B-B14F-4D97-AF65-F5344CB8AC3E}">
        <p14:creationId xmlns:p14="http://schemas.microsoft.com/office/powerpoint/2010/main" val="10123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Federally Designated Tribes in WA State</a:t>
            </a:r>
            <a:endParaRPr lang="en-US" dirty="0"/>
          </a:p>
        </p:txBody>
      </p:sp>
      <p:sp>
        <p:nvSpPr>
          <p:cNvPr id="4" name="Slide Number Placeholder 3"/>
          <p:cNvSpPr>
            <a:spLocks noGrp="1"/>
          </p:cNvSpPr>
          <p:nvPr>
            <p:ph type="sldNum" sz="quarter" idx="10"/>
          </p:nvPr>
        </p:nvSpPr>
        <p:spPr/>
        <p:txBody>
          <a:bodyPr/>
          <a:lstStyle/>
          <a:p>
            <a:fld id="{947EA4B5-5256-40C0-BE1A-E893367389EB}" type="slidenum">
              <a:rPr lang="en-US" smtClean="0"/>
              <a:t>6</a:t>
            </a:fld>
            <a:endParaRPr lang="en-US" dirty="0"/>
          </a:p>
        </p:txBody>
      </p:sp>
    </p:spTree>
    <p:extLst>
      <p:ext uri="{BB962C8B-B14F-4D97-AF65-F5344CB8AC3E}">
        <p14:creationId xmlns:p14="http://schemas.microsoft.com/office/powerpoint/2010/main" val="406149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8</a:t>
            </a:fld>
            <a:endParaRPr lang="en-US" dirty="0"/>
          </a:p>
        </p:txBody>
      </p:sp>
    </p:spTree>
    <p:extLst>
      <p:ext uri="{BB962C8B-B14F-4D97-AF65-F5344CB8AC3E}">
        <p14:creationId xmlns:p14="http://schemas.microsoft.com/office/powerpoint/2010/main" val="48308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9</a:t>
            </a:fld>
            <a:endParaRPr lang="en-US" dirty="0"/>
          </a:p>
        </p:txBody>
      </p:sp>
    </p:spTree>
    <p:extLst>
      <p:ext uri="{BB962C8B-B14F-4D97-AF65-F5344CB8AC3E}">
        <p14:creationId xmlns:p14="http://schemas.microsoft.com/office/powerpoint/2010/main" val="239954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10</a:t>
            </a:fld>
            <a:endParaRPr lang="en-US" dirty="0"/>
          </a:p>
        </p:txBody>
      </p:sp>
    </p:spTree>
    <p:extLst>
      <p:ext uri="{BB962C8B-B14F-4D97-AF65-F5344CB8AC3E}">
        <p14:creationId xmlns:p14="http://schemas.microsoft.com/office/powerpoint/2010/main" val="12768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commerce.wa.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mmerce.wa.gov/"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62122" y="75256"/>
            <a:ext cx="3136392"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13" name="Rectangle 12"/>
          <p:cNvSpPr/>
          <p:nvPr userDrawn="1"/>
        </p:nvSpPr>
        <p:spPr>
          <a:xfrm>
            <a:off x="65849" y="5553921"/>
            <a:ext cx="1533407" cy="1219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4" name="Rectangle 13"/>
          <p:cNvSpPr/>
          <p:nvPr userDrawn="1"/>
        </p:nvSpPr>
        <p:spPr>
          <a:xfrm>
            <a:off x="1665107" y="5553921"/>
            <a:ext cx="1533407" cy="1219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userDrawn="1"/>
        </p:nvSpPr>
        <p:spPr>
          <a:xfrm>
            <a:off x="3264365" y="5553921"/>
            <a:ext cx="5817463" cy="1219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userDrawn="1"/>
        </p:nvSpPr>
        <p:spPr>
          <a:xfrm>
            <a:off x="84664" y="1525834"/>
            <a:ext cx="8997694" cy="238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Tree>
    <p:extLst>
      <p:ext uri="{BB962C8B-B14F-4D97-AF65-F5344CB8AC3E}">
        <p14:creationId xmlns:p14="http://schemas.microsoft.com/office/powerpoint/2010/main" val="2388869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 Strengthen Communities">
    <p:spTree>
      <p:nvGrpSpPr>
        <p:cNvPr id="1" name=""/>
        <p:cNvGrpSpPr/>
        <p:nvPr/>
      </p:nvGrpSpPr>
      <p:grpSpPr>
        <a:xfrm>
          <a:off x="0" y="0"/>
          <a:ext cx="0" cy="0"/>
          <a:chOff x="0" y="0"/>
          <a:chExt cx="0" cy="0"/>
        </a:xfrm>
      </p:grpSpPr>
      <p:grpSp>
        <p:nvGrpSpPr>
          <p:cNvPr id="7" name="Group 6"/>
          <p:cNvGrpSpPr/>
          <p:nvPr userDrawn="1"/>
        </p:nvGrpSpPr>
        <p:grpSpPr>
          <a:xfrm>
            <a:off x="65849" y="1525834"/>
            <a:ext cx="9022836" cy="228600"/>
            <a:chOff x="65849" y="1525834"/>
            <a:chExt cx="9022836" cy="228600"/>
          </a:xfrm>
        </p:grpSpPr>
        <p:sp>
          <p:nvSpPr>
            <p:cNvPr id="8" name="Rectangle 7"/>
            <p:cNvSpPr/>
            <p:nvPr/>
          </p:nvSpPr>
          <p:spPr>
            <a:xfrm>
              <a:off x="3254819" y="1525834"/>
              <a:ext cx="5833866"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525834"/>
              <a:ext cx="1533407"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525834"/>
              <a:ext cx="1533407"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11" name="Picture 2" descr="Washington State Department of Commerc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809" y="6292488"/>
            <a:ext cx="2279067" cy="33612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457201" y="2393067"/>
            <a:ext cx="2706556" cy="3323987"/>
          </a:xfrm>
          <a:prstGeom prst="rect">
            <a:avLst/>
          </a:prstGeom>
        </p:spPr>
        <p:txBody>
          <a:bodyPr wrap="square">
            <a:spAutoFit/>
          </a:bodyPr>
          <a:lstStyle/>
          <a:p>
            <a:pPr>
              <a:lnSpc>
                <a:spcPts val="2100"/>
              </a:lnSpc>
            </a:pPr>
            <a:r>
              <a:rPr lang="en-US" sz="2000" dirty="0">
                <a:solidFill>
                  <a:srgbClr val="1F497D"/>
                </a:solidFill>
              </a:rPr>
              <a:t>The Department of Commerce </a:t>
            </a:r>
            <a:r>
              <a:rPr lang="en-US" sz="2000" dirty="0" smtClean="0">
                <a:solidFill>
                  <a:srgbClr val="1F497D"/>
                </a:solidFill>
              </a:rPr>
              <a:t>touches </a:t>
            </a:r>
            <a:r>
              <a:rPr lang="en-US" sz="2000" dirty="0">
                <a:solidFill>
                  <a:srgbClr val="1F497D"/>
                </a:solidFill>
              </a:rPr>
              <a:t>every aspect of community and economic development. We work with local governments, businesses and civic leaders </a:t>
            </a:r>
            <a:r>
              <a:rPr lang="en-US" sz="2000" dirty="0" smtClean="0">
                <a:solidFill>
                  <a:srgbClr val="1F497D"/>
                </a:solidFill>
              </a:rPr>
              <a:t>to </a:t>
            </a:r>
            <a:r>
              <a:rPr lang="en-US" sz="2000" dirty="0">
                <a:solidFill>
                  <a:srgbClr val="1F497D"/>
                </a:solidFill>
              </a:rPr>
              <a:t>strengthen communities so all residents may thrive and prosper</a:t>
            </a:r>
            <a:r>
              <a:rPr lang="en-US" sz="2000" dirty="0" smtClean="0">
                <a:solidFill>
                  <a:srgbClr val="1F497D"/>
                </a:solidFill>
              </a:rPr>
              <a:t>.</a:t>
            </a:r>
            <a:endParaRPr lang="en-US" sz="2000" dirty="0"/>
          </a:p>
        </p:txBody>
      </p:sp>
      <p:sp>
        <p:nvSpPr>
          <p:cNvPr id="24" name="TextBox 23"/>
          <p:cNvSpPr txBox="1"/>
          <p:nvPr userDrawn="1"/>
        </p:nvSpPr>
        <p:spPr>
          <a:xfrm>
            <a:off x="7176147" y="5082667"/>
            <a:ext cx="1488721" cy="646331"/>
          </a:xfrm>
          <a:prstGeom prst="rect">
            <a:avLst/>
          </a:prstGeom>
          <a:noFill/>
        </p:spPr>
        <p:txBody>
          <a:bodyPr wrap="square" rtlCol="0">
            <a:spAutoFit/>
          </a:bodyPr>
          <a:lstStyle/>
          <a:p>
            <a:pPr algn="ctr"/>
            <a:r>
              <a:rPr lang="en-US" dirty="0" smtClean="0"/>
              <a:t>Safety / </a:t>
            </a:r>
          </a:p>
          <a:p>
            <a:pPr algn="ctr"/>
            <a:r>
              <a:rPr lang="en-US" dirty="0" smtClean="0"/>
              <a:t>Crime Victims</a:t>
            </a:r>
            <a:endParaRPr lang="en-US" dirty="0"/>
          </a:p>
        </p:txBody>
      </p:sp>
      <p:sp>
        <p:nvSpPr>
          <p:cNvPr id="25" name="TextBox 24"/>
          <p:cNvSpPr txBox="1"/>
          <p:nvPr userDrawn="1"/>
        </p:nvSpPr>
        <p:spPr>
          <a:xfrm>
            <a:off x="7507755" y="3253495"/>
            <a:ext cx="1157113" cy="646331"/>
          </a:xfrm>
          <a:prstGeom prst="rect">
            <a:avLst/>
          </a:prstGeom>
          <a:noFill/>
        </p:spPr>
        <p:txBody>
          <a:bodyPr wrap="none" rtlCol="0">
            <a:spAutoFit/>
          </a:bodyPr>
          <a:lstStyle/>
          <a:p>
            <a:pPr algn="ctr"/>
            <a:r>
              <a:rPr lang="en-US" dirty="0" smtClean="0"/>
              <a:t>Business</a:t>
            </a:r>
          </a:p>
          <a:p>
            <a:pPr algn="ctr"/>
            <a:r>
              <a:rPr lang="en-US" dirty="0" smtClean="0"/>
              <a:t>Assistance</a:t>
            </a:r>
            <a:endParaRPr lang="en-US" dirty="0"/>
          </a:p>
        </p:txBody>
      </p:sp>
      <p:sp>
        <p:nvSpPr>
          <p:cNvPr id="26" name="TextBox 25"/>
          <p:cNvSpPr txBox="1"/>
          <p:nvPr userDrawn="1"/>
        </p:nvSpPr>
        <p:spPr>
          <a:xfrm>
            <a:off x="4823017" y="3250317"/>
            <a:ext cx="994183" cy="369332"/>
          </a:xfrm>
          <a:prstGeom prst="rect">
            <a:avLst/>
          </a:prstGeom>
          <a:noFill/>
        </p:spPr>
        <p:txBody>
          <a:bodyPr wrap="none" rtlCol="0">
            <a:spAutoFit/>
          </a:bodyPr>
          <a:lstStyle/>
          <a:p>
            <a:pPr algn="ctr"/>
            <a:r>
              <a:rPr lang="en-US" dirty="0" smtClean="0"/>
              <a:t>Planning</a:t>
            </a:r>
            <a:endParaRPr lang="en-US" dirty="0"/>
          </a:p>
        </p:txBody>
      </p:sp>
      <p:sp>
        <p:nvSpPr>
          <p:cNvPr id="27" name="TextBox 26"/>
          <p:cNvSpPr txBox="1"/>
          <p:nvPr userDrawn="1"/>
        </p:nvSpPr>
        <p:spPr>
          <a:xfrm>
            <a:off x="5954454" y="3253629"/>
            <a:ext cx="1474634" cy="369332"/>
          </a:xfrm>
          <a:prstGeom prst="rect">
            <a:avLst/>
          </a:prstGeom>
          <a:noFill/>
        </p:spPr>
        <p:txBody>
          <a:bodyPr wrap="none" rtlCol="0">
            <a:spAutoFit/>
          </a:bodyPr>
          <a:lstStyle/>
          <a:p>
            <a:pPr algn="ctr"/>
            <a:r>
              <a:rPr lang="en-US" dirty="0" smtClean="0"/>
              <a:t>Infrastructure</a:t>
            </a:r>
            <a:endParaRPr lang="en-US" dirty="0"/>
          </a:p>
        </p:txBody>
      </p:sp>
      <p:sp>
        <p:nvSpPr>
          <p:cNvPr id="28" name="TextBox 27"/>
          <p:cNvSpPr txBox="1"/>
          <p:nvPr userDrawn="1"/>
        </p:nvSpPr>
        <p:spPr>
          <a:xfrm>
            <a:off x="3762082" y="5058025"/>
            <a:ext cx="1276311" cy="646331"/>
          </a:xfrm>
          <a:prstGeom prst="rect">
            <a:avLst/>
          </a:prstGeom>
          <a:noFill/>
        </p:spPr>
        <p:txBody>
          <a:bodyPr wrap="none" rtlCol="0">
            <a:spAutoFit/>
          </a:bodyPr>
          <a:lstStyle/>
          <a:p>
            <a:pPr algn="ctr"/>
            <a:r>
              <a:rPr lang="en-US" dirty="0" smtClean="0"/>
              <a:t>Community</a:t>
            </a:r>
          </a:p>
          <a:p>
            <a:pPr algn="ctr"/>
            <a:r>
              <a:rPr lang="en-US" dirty="0"/>
              <a:t>F</a:t>
            </a:r>
            <a:r>
              <a:rPr lang="en-US" dirty="0" smtClean="0"/>
              <a:t>acilities</a:t>
            </a:r>
            <a:endParaRPr lang="en-US" dirty="0"/>
          </a:p>
        </p:txBody>
      </p:sp>
      <p:sp>
        <p:nvSpPr>
          <p:cNvPr id="29" name="TextBox 28"/>
          <p:cNvSpPr txBox="1"/>
          <p:nvPr userDrawn="1"/>
        </p:nvSpPr>
        <p:spPr>
          <a:xfrm>
            <a:off x="5636718" y="5067780"/>
            <a:ext cx="946093" cy="369332"/>
          </a:xfrm>
          <a:prstGeom prst="rect">
            <a:avLst/>
          </a:prstGeom>
          <a:noFill/>
        </p:spPr>
        <p:txBody>
          <a:bodyPr wrap="none" rtlCol="0">
            <a:spAutoFit/>
          </a:bodyPr>
          <a:lstStyle/>
          <a:p>
            <a:pPr algn="ctr"/>
            <a:r>
              <a:rPr lang="en-US" dirty="0" smtClean="0"/>
              <a:t>Housing</a:t>
            </a:r>
            <a:endParaRPr lang="en-US" dirty="0"/>
          </a:p>
        </p:txBody>
      </p:sp>
      <p:sp>
        <p:nvSpPr>
          <p:cNvPr id="30" name="TextBox 29"/>
          <p:cNvSpPr txBox="1"/>
          <p:nvPr userDrawn="1"/>
        </p:nvSpPr>
        <p:spPr>
          <a:xfrm>
            <a:off x="3874036" y="3265883"/>
            <a:ext cx="824328" cy="369332"/>
          </a:xfrm>
          <a:prstGeom prst="rect">
            <a:avLst/>
          </a:prstGeom>
          <a:noFill/>
        </p:spPr>
        <p:txBody>
          <a:bodyPr wrap="none" rtlCol="0">
            <a:spAutoFit/>
          </a:bodyPr>
          <a:lstStyle/>
          <a:p>
            <a:pPr algn="ctr"/>
            <a:r>
              <a:rPr lang="en-US" dirty="0" smtClean="0"/>
              <a:t>Energy</a:t>
            </a:r>
            <a:endParaRPr lang="en-US" dirty="0"/>
          </a:p>
        </p:txBody>
      </p:sp>
      <p:pic>
        <p:nvPicPr>
          <p:cNvPr id="32" name="Picture 31"/>
          <p:cNvPicPr>
            <a:picLocks noChangeAspect="1"/>
          </p:cNvPicPr>
          <p:nvPr userDrawn="1"/>
        </p:nvPicPr>
        <p:blipFill>
          <a:blip r:embed="rId4"/>
          <a:stretch>
            <a:fillRect/>
          </a:stretch>
        </p:blipFill>
        <p:spPr>
          <a:xfrm>
            <a:off x="4988500" y="2535942"/>
            <a:ext cx="819150" cy="666750"/>
          </a:xfrm>
          <a:prstGeom prst="rect">
            <a:avLst/>
          </a:prstGeom>
        </p:spPr>
      </p:pic>
      <p:pic>
        <p:nvPicPr>
          <p:cNvPr id="33" name="Picture 32"/>
          <p:cNvPicPr>
            <a:picLocks noChangeAspect="1"/>
          </p:cNvPicPr>
          <p:nvPr userDrawn="1"/>
        </p:nvPicPr>
        <p:blipFill>
          <a:blip r:embed="rId5"/>
          <a:stretch>
            <a:fillRect/>
          </a:stretch>
        </p:blipFill>
        <p:spPr>
          <a:xfrm>
            <a:off x="6297253" y="2535942"/>
            <a:ext cx="619125" cy="742950"/>
          </a:xfrm>
          <a:prstGeom prst="rect">
            <a:avLst/>
          </a:prstGeom>
        </p:spPr>
      </p:pic>
      <p:pic>
        <p:nvPicPr>
          <p:cNvPr id="34" name="Picture 33"/>
          <p:cNvPicPr>
            <a:picLocks noChangeAspect="1"/>
          </p:cNvPicPr>
          <p:nvPr userDrawn="1"/>
        </p:nvPicPr>
        <p:blipFill>
          <a:blip r:embed="rId6"/>
          <a:stretch>
            <a:fillRect/>
          </a:stretch>
        </p:blipFill>
        <p:spPr>
          <a:xfrm>
            <a:off x="7695786" y="2393067"/>
            <a:ext cx="781050" cy="857250"/>
          </a:xfrm>
          <a:prstGeom prst="rect">
            <a:avLst/>
          </a:prstGeom>
        </p:spPr>
      </p:pic>
      <p:pic>
        <p:nvPicPr>
          <p:cNvPr id="35" name="Picture 34"/>
          <p:cNvPicPr>
            <a:picLocks noChangeAspect="1"/>
          </p:cNvPicPr>
          <p:nvPr userDrawn="1"/>
        </p:nvPicPr>
        <p:blipFill>
          <a:blip r:embed="rId7"/>
          <a:stretch>
            <a:fillRect/>
          </a:stretch>
        </p:blipFill>
        <p:spPr>
          <a:xfrm>
            <a:off x="3804867" y="4330227"/>
            <a:ext cx="1152525" cy="685800"/>
          </a:xfrm>
          <a:prstGeom prst="rect">
            <a:avLst/>
          </a:prstGeom>
        </p:spPr>
      </p:pic>
      <p:pic>
        <p:nvPicPr>
          <p:cNvPr id="36" name="Picture 35"/>
          <p:cNvPicPr>
            <a:picLocks noChangeAspect="1"/>
          </p:cNvPicPr>
          <p:nvPr userDrawn="1"/>
        </p:nvPicPr>
        <p:blipFill>
          <a:blip r:embed="rId8"/>
          <a:stretch>
            <a:fillRect/>
          </a:stretch>
        </p:blipFill>
        <p:spPr>
          <a:xfrm>
            <a:off x="5631729" y="4616759"/>
            <a:ext cx="933450" cy="381000"/>
          </a:xfrm>
          <a:prstGeom prst="rect">
            <a:avLst/>
          </a:prstGeom>
        </p:spPr>
      </p:pic>
      <p:pic>
        <p:nvPicPr>
          <p:cNvPr id="37" name="Picture 36"/>
          <p:cNvPicPr>
            <a:picLocks noChangeAspect="1"/>
          </p:cNvPicPr>
          <p:nvPr userDrawn="1"/>
        </p:nvPicPr>
        <p:blipFill>
          <a:blip r:embed="rId9"/>
          <a:stretch>
            <a:fillRect/>
          </a:stretch>
        </p:blipFill>
        <p:spPr>
          <a:xfrm>
            <a:off x="7533132" y="4330227"/>
            <a:ext cx="590550" cy="628650"/>
          </a:xfrm>
          <a:prstGeom prst="rect">
            <a:avLst/>
          </a:prstGeom>
        </p:spPr>
      </p:pic>
      <p:sp>
        <p:nvSpPr>
          <p:cNvPr id="38" name="Slide Number Placeholder 3"/>
          <p:cNvSpPr>
            <a:spLocks noGrp="1"/>
          </p:cNvSpPr>
          <p:nvPr>
            <p:ph type="sldNum" sz="quarter" idx="12"/>
          </p:nvPr>
        </p:nvSpPr>
        <p:spPr>
          <a:xfrm>
            <a:off x="6574348" y="6319784"/>
            <a:ext cx="2133600" cy="365125"/>
          </a:xfrm>
        </p:spPr>
        <p:txBody>
          <a:bodyPr/>
          <a:lstStyle/>
          <a:p>
            <a:fld id="{DDFF6335-FD5D-BD48-8B84-7C7066F90DC4}" type="slidenum">
              <a:rPr lang="en-US" smtClean="0"/>
              <a:pPr/>
              <a:t>‹#›</a:t>
            </a:fld>
            <a:endParaRPr lang="en-US" dirty="0"/>
          </a:p>
        </p:txBody>
      </p:sp>
      <p:pic>
        <p:nvPicPr>
          <p:cNvPr id="2" name="Picture 1"/>
          <p:cNvPicPr>
            <a:picLocks noChangeAspect="1"/>
          </p:cNvPicPr>
          <p:nvPr userDrawn="1"/>
        </p:nvPicPr>
        <p:blipFill>
          <a:blip r:embed="rId10"/>
          <a:stretch>
            <a:fillRect/>
          </a:stretch>
        </p:blipFill>
        <p:spPr>
          <a:xfrm>
            <a:off x="4033819" y="2521301"/>
            <a:ext cx="504762" cy="676190"/>
          </a:xfrm>
          <a:prstGeom prst="rect">
            <a:avLst/>
          </a:prstGeom>
        </p:spPr>
      </p:pic>
      <p:sp>
        <p:nvSpPr>
          <p:cNvPr id="4" name="TextBox 3"/>
          <p:cNvSpPr txBox="1"/>
          <p:nvPr userDrawn="1"/>
        </p:nvSpPr>
        <p:spPr>
          <a:xfrm>
            <a:off x="466408" y="832862"/>
            <a:ext cx="8010428" cy="584775"/>
          </a:xfrm>
          <a:prstGeom prst="rect">
            <a:avLst/>
          </a:prstGeom>
          <a:noFill/>
        </p:spPr>
        <p:txBody>
          <a:bodyPr wrap="square" rtlCol="0">
            <a:spAutoFit/>
          </a:bodyPr>
          <a:lstStyle/>
          <a:p>
            <a:r>
              <a:rPr lang="en-US" sz="3200" b="1" dirty="0" smtClean="0"/>
              <a:t>We strengthen communities</a:t>
            </a:r>
            <a:endParaRPr lang="en-US" sz="3200" b="1" dirty="0"/>
          </a:p>
        </p:txBody>
      </p:sp>
    </p:spTree>
    <p:extLst>
      <p:ext uri="{BB962C8B-B14F-4D97-AF65-F5344CB8AC3E}">
        <p14:creationId xmlns:p14="http://schemas.microsoft.com/office/powerpoint/2010/main" val="3892675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pSp>
        <p:nvGrpSpPr>
          <p:cNvPr id="7" name="Group 6"/>
          <p:cNvGrpSpPr/>
          <p:nvPr userDrawn="1"/>
        </p:nvGrpSpPr>
        <p:grpSpPr>
          <a:xfrm>
            <a:off x="65849" y="1525834"/>
            <a:ext cx="9022836" cy="228600"/>
            <a:chOff x="65849" y="1525834"/>
            <a:chExt cx="9022836" cy="228600"/>
          </a:xfrm>
        </p:grpSpPr>
        <p:sp>
          <p:nvSpPr>
            <p:cNvPr id="8" name="Rectangle 7"/>
            <p:cNvSpPr/>
            <p:nvPr/>
          </p:nvSpPr>
          <p:spPr>
            <a:xfrm>
              <a:off x="3254819" y="1525834"/>
              <a:ext cx="5833866"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p:nvSpPr>
          <p:spPr>
            <a:xfrm>
              <a:off x="65849" y="1525834"/>
              <a:ext cx="1533407"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p:nvSpPr>
          <p:spPr>
            <a:xfrm>
              <a:off x="1665107" y="1525834"/>
              <a:ext cx="1533407"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11" name="Picture 2" descr="Washington State Department of Commerc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809" y="6292488"/>
            <a:ext cx="2279067" cy="33612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hasCustomPrompt="1"/>
          </p:nvPr>
        </p:nvSpPr>
        <p:spPr>
          <a:xfrm>
            <a:off x="466408" y="274637"/>
            <a:ext cx="8229600" cy="1143000"/>
          </a:xfrm>
        </p:spPr>
        <p:txBody>
          <a:bodyPr anchor="b">
            <a:normAutofit/>
          </a:bodyPr>
          <a:lstStyle>
            <a:lvl1pPr algn="l" defTabSz="457200" rtl="0" eaLnBrk="1" latinLnBrk="0" hangingPunct="1">
              <a:spcBef>
                <a:spcPct val="0"/>
              </a:spcBef>
              <a:buNone/>
              <a:defRPr lang="en-US" sz="3200" b="1" kern="1200" dirty="0">
                <a:solidFill>
                  <a:schemeClr val="tx1"/>
                </a:solidFill>
                <a:latin typeface="+mj-lt"/>
                <a:ea typeface="+mj-ea"/>
                <a:cs typeface="+mj-cs"/>
              </a:defRPr>
            </a:lvl1pPr>
          </a:lstStyle>
          <a:p>
            <a:r>
              <a:rPr lang="en-US" dirty="0" smtClean="0"/>
              <a:t>Title</a:t>
            </a:r>
            <a:endParaRPr lang="en-US" dirty="0"/>
          </a:p>
        </p:txBody>
      </p:sp>
      <p:sp>
        <p:nvSpPr>
          <p:cNvPr id="16" name="Content Placeholder 9"/>
          <p:cNvSpPr>
            <a:spLocks noGrp="1"/>
          </p:cNvSpPr>
          <p:nvPr>
            <p:ph idx="1"/>
          </p:nvPr>
        </p:nvSpPr>
        <p:spPr>
          <a:xfrm>
            <a:off x="466408" y="1818295"/>
            <a:ext cx="8229600" cy="4307867"/>
          </a:xfrm>
          <a:prstGeom prst="rect">
            <a:avLst/>
          </a:prstGeom>
        </p:spPr>
        <p:txBody>
          <a:bodyPr/>
          <a:lstStyle>
            <a:lvl1pPr>
              <a:defRPr>
                <a:solidFill>
                  <a:srgbClr val="1F497D"/>
                </a:solidFill>
              </a:defRPr>
            </a:lvl1pPr>
          </a:lstStyle>
          <a:p>
            <a:pPr marL="457200" lvl="0" indent="-457200">
              <a:buFont typeface="Arial" pitchFamily="34" charset="0"/>
              <a:buChar char="•"/>
            </a:pPr>
            <a:r>
              <a:rPr lang="en-US" smtClean="0">
                <a:solidFill>
                  <a:srgbClr val="1F497D"/>
                </a:solidFill>
              </a:rPr>
              <a:t>Edit Master text styles</a:t>
            </a:r>
          </a:p>
        </p:txBody>
      </p:sp>
      <p:sp>
        <p:nvSpPr>
          <p:cNvPr id="21" name="Slide Number Placeholder 3"/>
          <p:cNvSpPr>
            <a:spLocks noGrp="1"/>
          </p:cNvSpPr>
          <p:nvPr>
            <p:ph type="sldNum" sz="quarter" idx="12"/>
          </p:nvPr>
        </p:nvSpPr>
        <p:spPr>
          <a:xfrm>
            <a:off x="6562408" y="6320847"/>
            <a:ext cx="2133600" cy="365125"/>
          </a:xfrm>
        </p:spPr>
        <p:txBody>
          <a:bodyPr/>
          <a:lstStyle/>
          <a:p>
            <a:fld id="{DDFF6335-FD5D-BD48-8B84-7C7066F90DC4}" type="slidenum">
              <a:rPr lang="en-US" smtClean="0"/>
              <a:pPr/>
              <a:t>‹#›</a:t>
            </a:fld>
            <a:endParaRPr lang="en-US" dirty="0"/>
          </a:p>
        </p:txBody>
      </p:sp>
    </p:spTree>
    <p:extLst>
      <p:ext uri="{BB962C8B-B14F-4D97-AF65-F5344CB8AC3E}">
        <p14:creationId xmlns:p14="http://schemas.microsoft.com/office/powerpoint/2010/main" val="3595159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6" name="Rectangle 5"/>
          <p:cNvSpPr/>
          <p:nvPr userDrawn="1"/>
        </p:nvSpPr>
        <p:spPr>
          <a:xfrm>
            <a:off x="62122" y="75256"/>
            <a:ext cx="3136392"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7" name="Rectangle 6"/>
          <p:cNvSpPr/>
          <p:nvPr userDrawn="1"/>
        </p:nvSpPr>
        <p:spPr>
          <a:xfrm>
            <a:off x="62122" y="1845729"/>
            <a:ext cx="3136392" cy="36387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8" name="Rectangle 7"/>
          <p:cNvSpPr/>
          <p:nvPr userDrawn="1"/>
        </p:nvSpPr>
        <p:spPr>
          <a:xfrm>
            <a:off x="84664" y="1525834"/>
            <a:ext cx="8997694" cy="238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9" name="Rectangle 8"/>
          <p:cNvSpPr/>
          <p:nvPr userDrawn="1"/>
        </p:nvSpPr>
        <p:spPr>
          <a:xfrm>
            <a:off x="62122" y="5553921"/>
            <a:ext cx="1533407" cy="1219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Rectangle 9"/>
          <p:cNvSpPr/>
          <p:nvPr userDrawn="1"/>
        </p:nvSpPr>
        <p:spPr>
          <a:xfrm>
            <a:off x="1665107" y="5553921"/>
            <a:ext cx="1533407" cy="1219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1" name="Rectangle 10"/>
          <p:cNvSpPr/>
          <p:nvPr userDrawn="1"/>
        </p:nvSpPr>
        <p:spPr>
          <a:xfrm>
            <a:off x="3268092" y="5553921"/>
            <a:ext cx="5817463" cy="1219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2" name="TextBox 11"/>
          <p:cNvSpPr txBox="1"/>
          <p:nvPr userDrawn="1"/>
        </p:nvSpPr>
        <p:spPr>
          <a:xfrm>
            <a:off x="6060265" y="5851407"/>
            <a:ext cx="2558814" cy="646331"/>
          </a:xfrm>
          <a:prstGeom prst="rect">
            <a:avLst/>
          </a:prstGeom>
          <a:noFill/>
        </p:spPr>
        <p:txBody>
          <a:bodyPr wrap="square" rtlCol="0">
            <a:spAutoFit/>
          </a:bodyPr>
          <a:lstStyle/>
          <a:p>
            <a:pPr algn="r"/>
            <a:r>
              <a:rPr lang="en-US" b="1" dirty="0" smtClean="0">
                <a:solidFill>
                  <a:schemeClr val="bg1"/>
                </a:solidFill>
              </a:rPr>
              <a:t>www.commerce.wa.gov</a:t>
            </a:r>
            <a:endParaRPr lang="en-US" b="1" dirty="0">
              <a:solidFill>
                <a:schemeClr val="bg1"/>
              </a:solidFill>
            </a:endParaRPr>
          </a:p>
          <a:p>
            <a:pPr algn="r"/>
            <a:endParaRPr lang="en-US" dirty="0"/>
          </a:p>
        </p:txBody>
      </p:sp>
      <p:grpSp>
        <p:nvGrpSpPr>
          <p:cNvPr id="13" name="Group 12"/>
          <p:cNvGrpSpPr/>
          <p:nvPr userDrawn="1"/>
        </p:nvGrpSpPr>
        <p:grpSpPr>
          <a:xfrm>
            <a:off x="7116551" y="6387484"/>
            <a:ext cx="1414209" cy="220507"/>
            <a:chOff x="6482900" y="6318273"/>
            <a:chExt cx="2094121" cy="326521"/>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540" t="26066" r="2040" b="27160"/>
            <a:stretch/>
          </p:blipFill>
          <p:spPr>
            <a:xfrm>
              <a:off x="6482900" y="6318274"/>
              <a:ext cx="1009617" cy="326520"/>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9352" b="38307"/>
            <a:stretch/>
          </p:blipFill>
          <p:spPr>
            <a:xfrm>
              <a:off x="7567404" y="6318273"/>
              <a:ext cx="1009617" cy="326521"/>
            </a:xfrm>
            <a:prstGeom prst="rect">
              <a:avLst/>
            </a:prstGeom>
          </p:spPr>
        </p:pic>
      </p:grpSp>
      <p:pic>
        <p:nvPicPr>
          <p:cNvPr id="16" name="Picture 15"/>
          <p:cNvPicPr/>
          <p:nvPr userDrawn="1"/>
        </p:nvPicPr>
        <p:blipFill>
          <a:blip r:embed="rId4">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18" name="Subtitle 2"/>
          <p:cNvSpPr txBox="1">
            <a:spLocks/>
          </p:cNvSpPr>
          <p:nvPr userDrawn="1"/>
        </p:nvSpPr>
        <p:spPr>
          <a:xfrm>
            <a:off x="188148" y="1921006"/>
            <a:ext cx="2841037" cy="43819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400" dirty="0">
              <a:solidFill>
                <a:schemeClr val="bg1"/>
              </a:solidFill>
            </a:endParaRPr>
          </a:p>
        </p:txBody>
      </p:sp>
      <p:sp>
        <p:nvSpPr>
          <p:cNvPr id="2" name="TextBox 1"/>
          <p:cNvSpPr txBox="1"/>
          <p:nvPr userDrawn="1"/>
        </p:nvSpPr>
        <p:spPr>
          <a:xfrm>
            <a:off x="4501144" y="2273430"/>
            <a:ext cx="14727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Presented by:</a:t>
            </a:r>
          </a:p>
        </p:txBody>
      </p:sp>
    </p:spTree>
    <p:extLst>
      <p:ext uri="{BB962C8B-B14F-4D97-AF65-F5344CB8AC3E}">
        <p14:creationId xmlns:p14="http://schemas.microsoft.com/office/powerpoint/2010/main" val="2761278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4B1B1-4E4F-4B85-A298-99EE95232298}" type="datetimeFigureOut">
              <a:rPr lang="en-US" smtClean="0"/>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0669C-5E7E-4667-934A-B9921D05456F}" type="slidenum">
              <a:rPr lang="en-US" smtClean="0"/>
              <a:t>‹#›</a:t>
            </a:fld>
            <a:endParaRPr lang="en-US" dirty="0"/>
          </a:p>
        </p:txBody>
      </p:sp>
    </p:spTree>
    <p:extLst>
      <p:ext uri="{BB962C8B-B14F-4D97-AF65-F5344CB8AC3E}">
        <p14:creationId xmlns:p14="http://schemas.microsoft.com/office/powerpoint/2010/main" val="262264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A170D3-90D9-47D9-BD93-6C3A3077D442}" type="datetime1">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F6335-FD5D-BD48-8B84-7C7066F90DC4}" type="slidenum">
              <a:rPr lang="en-US" smtClean="0"/>
              <a:t>‹#›</a:t>
            </a:fld>
            <a:endParaRPr lang="en-US" dirty="0"/>
          </a:p>
        </p:txBody>
      </p:sp>
    </p:spTree>
    <p:extLst>
      <p:ext uri="{BB962C8B-B14F-4D97-AF65-F5344CB8AC3E}">
        <p14:creationId xmlns:p14="http://schemas.microsoft.com/office/powerpoint/2010/main" val="373470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14B1B1-4E4F-4B85-A298-99EE95232298}" type="datetimeFigureOut">
              <a:rPr lang="en-US" smtClean="0"/>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0669C-5E7E-4667-934A-B9921D05456F}" type="slidenum">
              <a:rPr lang="en-US" smtClean="0"/>
              <a:t>‹#›</a:t>
            </a:fld>
            <a:endParaRPr lang="en-US" dirty="0"/>
          </a:p>
        </p:txBody>
      </p:sp>
    </p:spTree>
    <p:extLst>
      <p:ext uri="{BB962C8B-B14F-4D97-AF65-F5344CB8AC3E}">
        <p14:creationId xmlns:p14="http://schemas.microsoft.com/office/powerpoint/2010/main" val="333572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F6335-FD5D-BD48-8B84-7C7066F90DC4}" type="slidenum">
              <a:rPr lang="en-US" smtClean="0"/>
              <a:t>‹#›</a:t>
            </a:fld>
            <a:endParaRPr lang="en-US" dirty="0"/>
          </a:p>
        </p:txBody>
      </p:sp>
    </p:spTree>
    <p:extLst>
      <p:ext uri="{BB962C8B-B14F-4D97-AF65-F5344CB8AC3E}">
        <p14:creationId xmlns:p14="http://schemas.microsoft.com/office/powerpoint/2010/main" val="137996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4" r:id="rId5"/>
    <p:sldLayoutId id="2147483665" r:id="rId6"/>
    <p:sldLayoutId id="2147483666"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erce.wa.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53.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TextBox 9"/>
          <p:cNvSpPr txBox="1"/>
          <p:nvPr/>
        </p:nvSpPr>
        <p:spPr>
          <a:xfrm>
            <a:off x="6060265" y="5851407"/>
            <a:ext cx="2558814" cy="369332"/>
          </a:xfrm>
          <a:prstGeom prst="rect">
            <a:avLst/>
          </a:prstGeom>
          <a:noFill/>
        </p:spPr>
        <p:txBody>
          <a:bodyPr wrap="square" rtlCol="0">
            <a:spAutoFit/>
          </a:bodyPr>
          <a:lstStyle/>
          <a:p>
            <a:pPr algn="r"/>
            <a:r>
              <a:rPr lang="en-US" dirty="0" smtClean="0">
                <a:solidFill>
                  <a:schemeClr val="bg1"/>
                </a:solidFill>
              </a:rPr>
              <a:t>June 4, 2019</a:t>
            </a: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1064172" y="2376869"/>
            <a:ext cx="7554907" cy="2954655"/>
          </a:xfrm>
          <a:prstGeom prst="rect">
            <a:avLst/>
          </a:prstGeom>
        </p:spPr>
        <p:txBody>
          <a:bodyPr wrap="square">
            <a:spAutoFit/>
          </a:bodyPr>
          <a:lstStyle/>
          <a:p>
            <a:pPr algn="r"/>
            <a:r>
              <a:rPr lang="en-US" sz="4000" b="1" dirty="0" smtClean="0"/>
              <a:t>Reaching the Unreachable:</a:t>
            </a:r>
          </a:p>
          <a:p>
            <a:pPr algn="r"/>
            <a:r>
              <a:rPr lang="en-US" sz="2800" b="1" dirty="0" smtClean="0"/>
              <a:t>Serving Individuals and families </a:t>
            </a:r>
            <a:endParaRPr lang="en-US" sz="2800" b="1" dirty="0" smtClean="0"/>
          </a:p>
          <a:p>
            <a:pPr algn="r"/>
            <a:r>
              <a:rPr lang="en-US" sz="2800" b="1" dirty="0" smtClean="0"/>
              <a:t>with Challenging Circumstances</a:t>
            </a:r>
          </a:p>
          <a:p>
            <a:pPr algn="r"/>
            <a:endParaRPr lang="en-US" sz="1800" b="1" i="1" dirty="0" smtClean="0"/>
          </a:p>
          <a:p>
            <a:pPr algn="r"/>
            <a:r>
              <a:rPr lang="en-US" sz="1800" b="1" i="1" dirty="0" smtClean="0"/>
              <a:t>Presented by:  Karen Dunn</a:t>
            </a:r>
            <a:r>
              <a:rPr lang="en-US" sz="1800" i="1" dirty="0" smtClean="0"/>
              <a:t/>
            </a:r>
            <a:br>
              <a:rPr lang="en-US" sz="1800" i="1" dirty="0" smtClean="0"/>
            </a:br>
            <a:r>
              <a:rPr lang="en-US" sz="1800" i="1" dirty="0" smtClean="0"/>
              <a:t>CSBG Program Manager</a:t>
            </a:r>
          </a:p>
          <a:p>
            <a:pPr algn="r"/>
            <a:r>
              <a:rPr lang="en-US" i="1" dirty="0" smtClean="0"/>
              <a:t>State of Washington</a:t>
            </a:r>
          </a:p>
          <a:p>
            <a:pPr algn="r"/>
            <a:endParaRPr lang="en-US" sz="1800" i="1" dirty="0"/>
          </a:p>
        </p:txBody>
      </p:sp>
      <p:pic>
        <p:nvPicPr>
          <p:cNvPr id="17" name="Picture 2" descr="Washington State Department of Commer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098" y="4968328"/>
            <a:ext cx="2279067" cy="336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917" y="75255"/>
            <a:ext cx="2589824" cy="128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17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10</a:t>
            </a:fld>
            <a:endParaRPr lang="en-US" dirty="0"/>
          </a:p>
        </p:txBody>
      </p:sp>
      <p:sp>
        <p:nvSpPr>
          <p:cNvPr id="5" name="Title 4"/>
          <p:cNvSpPr>
            <a:spLocks noGrp="1"/>
          </p:cNvSpPr>
          <p:nvPr>
            <p:ph type="title"/>
          </p:nvPr>
        </p:nvSpPr>
        <p:spPr>
          <a:xfrm>
            <a:off x="256484" y="109537"/>
            <a:ext cx="8229600" cy="1143000"/>
          </a:xfrm>
        </p:spPr>
        <p:txBody>
          <a:bodyPr>
            <a:normAutofit/>
          </a:bodyPr>
          <a:lstStyle/>
          <a:p>
            <a:r>
              <a:rPr lang="en-US" sz="4000" dirty="0" smtClean="0">
                <a:solidFill>
                  <a:schemeClr val="accent6">
                    <a:lumMod val="75000"/>
                  </a:schemeClr>
                </a:solidFill>
              </a:rPr>
              <a:t>Making the Connections….</a:t>
            </a:r>
            <a:endParaRPr lang="en-US" sz="4000" dirty="0">
              <a:solidFill>
                <a:schemeClr val="accent6">
                  <a:lumMod val="75000"/>
                </a:schemeClr>
              </a:solidFill>
            </a:endParaRPr>
          </a:p>
        </p:txBody>
      </p:sp>
      <p:sp>
        <p:nvSpPr>
          <p:cNvPr id="8" name="TextBox 7"/>
          <p:cNvSpPr txBox="1"/>
          <p:nvPr/>
        </p:nvSpPr>
        <p:spPr>
          <a:xfrm>
            <a:off x="256484" y="4566521"/>
            <a:ext cx="8762009" cy="1754326"/>
          </a:xfrm>
          <a:prstGeom prst="rect">
            <a:avLst/>
          </a:prstGeom>
          <a:noFill/>
        </p:spPr>
        <p:txBody>
          <a:bodyPr wrap="square" rtlCol="0">
            <a:spAutoFit/>
          </a:bodyPr>
          <a:lstStyle/>
          <a:p>
            <a:r>
              <a:rPr lang="en-US" b="1" dirty="0" smtClean="0">
                <a:solidFill>
                  <a:schemeClr val="accent2"/>
                </a:solidFill>
                <a:latin typeface="Arial" panose="020B0604020202020204" pitchFamily="34" charset="0"/>
                <a:cs typeface="Arial" panose="020B0604020202020204" pitchFamily="34" charset="0"/>
              </a:rPr>
              <a:t>Biggest Discovery:  Lack of known resources.</a:t>
            </a:r>
          </a:p>
          <a:p>
            <a:endParaRPr lang="en-US" b="1" dirty="0" smtClean="0">
              <a:solidFill>
                <a:schemeClr val="accent2"/>
              </a:solidFill>
              <a:latin typeface="Arial" panose="020B0604020202020204" pitchFamily="34" charset="0"/>
              <a:cs typeface="Arial" panose="020B0604020202020204" pitchFamily="34" charset="0"/>
            </a:endParaRPr>
          </a:p>
          <a:p>
            <a:r>
              <a:rPr lang="en-US" b="1" dirty="0" smtClean="0">
                <a:solidFill>
                  <a:schemeClr val="accent2"/>
                </a:solidFill>
                <a:latin typeface="Arial" panose="020B0604020202020204" pitchFamily="34" charset="0"/>
                <a:cs typeface="Arial" panose="020B0604020202020204" pitchFamily="34" charset="0"/>
              </a:rPr>
              <a:t>Best Takeaway: </a:t>
            </a:r>
            <a:r>
              <a:rPr lang="en-US" b="1" dirty="0" smtClean="0">
                <a:solidFill>
                  <a:schemeClr val="accent2"/>
                </a:solidFill>
                <a:latin typeface="Arial" panose="020B0604020202020204" pitchFamily="34" charset="0"/>
                <a:cs typeface="Arial" panose="020B0604020202020204" pitchFamily="34" charset="0"/>
              </a:rPr>
              <a:t>Connecting and referral of defendants </a:t>
            </a:r>
            <a:r>
              <a:rPr lang="en-US" b="1" dirty="0" smtClean="0">
                <a:solidFill>
                  <a:schemeClr val="accent2"/>
                </a:solidFill>
                <a:latin typeface="Arial" panose="020B0604020202020204" pitchFamily="34" charset="0"/>
                <a:cs typeface="Arial" panose="020B0604020202020204" pitchFamily="34" charset="0"/>
              </a:rPr>
              <a:t>to </a:t>
            </a:r>
            <a:r>
              <a:rPr lang="en-US" b="1" dirty="0" smtClean="0">
                <a:solidFill>
                  <a:schemeClr val="accent2"/>
                </a:solidFill>
                <a:latin typeface="Arial" panose="020B0604020202020204" pitchFamily="34" charset="0"/>
                <a:cs typeface="Arial" panose="020B0604020202020204" pitchFamily="34" charset="0"/>
              </a:rPr>
              <a:t>their local community action agency </a:t>
            </a:r>
            <a:r>
              <a:rPr lang="en-US" b="1" dirty="0" smtClean="0">
                <a:solidFill>
                  <a:schemeClr val="accent2"/>
                </a:solidFill>
                <a:latin typeface="Arial" panose="020B0604020202020204" pitchFamily="34" charset="0"/>
                <a:cs typeface="Arial" panose="020B0604020202020204" pitchFamily="34" charset="0"/>
              </a:rPr>
              <a:t>when they are struggling </a:t>
            </a:r>
            <a:r>
              <a:rPr lang="en-US" b="1" dirty="0" smtClean="0">
                <a:solidFill>
                  <a:schemeClr val="accent2"/>
                </a:solidFill>
                <a:latin typeface="Arial" panose="020B0604020202020204" pitchFamily="34" charset="0"/>
                <a:cs typeface="Arial" panose="020B0604020202020204" pitchFamily="34" charset="0"/>
              </a:rPr>
              <a:t>to pay </a:t>
            </a:r>
            <a:r>
              <a:rPr lang="en-US" b="1" dirty="0" smtClean="0">
                <a:solidFill>
                  <a:schemeClr val="accent2"/>
                </a:solidFill>
                <a:latin typeface="Arial" panose="020B0604020202020204" pitchFamily="34" charset="0"/>
                <a:cs typeface="Arial" panose="020B0604020202020204" pitchFamily="34" charset="0"/>
              </a:rPr>
              <a:t>off fines or having difficulty meeting court requirements.</a:t>
            </a:r>
          </a:p>
          <a:p>
            <a:pPr algn="ctr"/>
            <a:endParaRPr lang="en-US" dirty="0">
              <a:solidFill>
                <a:schemeClr val="accent6">
                  <a:lumMod val="75000"/>
                </a:schemeClr>
              </a:solidFill>
              <a:latin typeface="Arial" panose="020B0604020202020204" pitchFamily="34" charset="0"/>
              <a:cs typeface="Arial" panose="020B0604020202020204" pitchFamily="34" charset="0"/>
            </a:endParaRPr>
          </a:p>
        </p:txBody>
      </p:sp>
      <p:pic>
        <p:nvPicPr>
          <p:cNvPr id="2050" name="Picture 2" descr="Image result for connect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83" y="2219145"/>
            <a:ext cx="4783294" cy="239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0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895"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1135821" y="227182"/>
            <a:ext cx="7554907" cy="984885"/>
          </a:xfrm>
          <a:prstGeom prst="rect">
            <a:avLst/>
          </a:prstGeom>
        </p:spPr>
        <p:txBody>
          <a:bodyPr wrap="square">
            <a:spAutoFit/>
          </a:bodyPr>
          <a:lstStyle/>
          <a:p>
            <a:pPr algn="r"/>
            <a:r>
              <a:rPr lang="en-US" sz="4000" b="1" dirty="0" smtClean="0">
                <a:latin typeface="Arial Rounded MT Bold" panose="020F0704030504030204" pitchFamily="34" charset="0"/>
              </a:rPr>
              <a:t>Reaching the Unreachable –</a:t>
            </a:r>
          </a:p>
          <a:p>
            <a:pPr algn="r"/>
            <a:endParaRPr lang="en-US" sz="1800" b="1" i="1" dirty="0" smtClean="0">
              <a:latin typeface="Arial Rounded MT Bold" panose="020F0704030504030204" pitchFamily="34" charset="0"/>
            </a:endParaRPr>
          </a:p>
        </p:txBody>
      </p:sp>
      <p:sp>
        <p:nvSpPr>
          <p:cNvPr id="2" name="AutoShape 2" descr="Image result for funny quotes about reaching 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p:nvSpPr>
        <p:spPr>
          <a:xfrm>
            <a:off x="5623860" y="2336182"/>
            <a:ext cx="3382682" cy="2554545"/>
          </a:xfrm>
          <a:prstGeom prst="rect">
            <a:avLst/>
          </a:prstGeom>
        </p:spPr>
        <p:txBody>
          <a:bodyPr wrap="square">
            <a:spAutoFit/>
          </a:bodyPr>
          <a:lstStyle/>
          <a:p>
            <a:r>
              <a:rPr lang="en-US" sz="4000" dirty="0" smtClean="0">
                <a:solidFill>
                  <a:schemeClr val="accent6"/>
                </a:solidFill>
                <a:latin typeface="Arial Rounded MT Bold" panose="020F0704030504030204" pitchFamily="34" charset="0"/>
              </a:rPr>
              <a:t>Challenges </a:t>
            </a:r>
          </a:p>
          <a:p>
            <a:r>
              <a:rPr lang="en-US" sz="4000" dirty="0" smtClean="0">
                <a:solidFill>
                  <a:schemeClr val="accent6"/>
                </a:solidFill>
                <a:latin typeface="Arial Rounded MT Bold" panose="020F0704030504030204" pitchFamily="34" charset="0"/>
              </a:rPr>
              <a:t>beyond</a:t>
            </a:r>
          </a:p>
          <a:p>
            <a:r>
              <a:rPr lang="en-US" sz="4000" dirty="0" smtClean="0">
                <a:solidFill>
                  <a:schemeClr val="accent6"/>
                </a:solidFill>
                <a:latin typeface="Arial Rounded MT Bold" panose="020F0704030504030204" pitchFamily="34" charset="0"/>
              </a:rPr>
              <a:t>physical</a:t>
            </a:r>
          </a:p>
          <a:p>
            <a:r>
              <a:rPr lang="en-US" sz="4000" dirty="0" smtClean="0">
                <a:solidFill>
                  <a:schemeClr val="accent6"/>
                </a:solidFill>
                <a:latin typeface="Arial Rounded MT Bold" panose="020F0704030504030204" pitchFamily="34" charset="0"/>
              </a:rPr>
              <a:t>barriers….</a:t>
            </a:r>
          </a:p>
        </p:txBody>
      </p:sp>
    </p:spTree>
    <p:extLst>
      <p:ext uri="{BB962C8B-B14F-4D97-AF65-F5344CB8AC3E}">
        <p14:creationId xmlns:p14="http://schemas.microsoft.com/office/powerpoint/2010/main" val="211366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12</a:t>
            </a:fld>
            <a:endParaRPr lang="en-US" dirty="0"/>
          </a:p>
        </p:txBody>
      </p:sp>
      <p:sp>
        <p:nvSpPr>
          <p:cNvPr id="7" name="Rectangle 6"/>
          <p:cNvSpPr/>
          <p:nvPr/>
        </p:nvSpPr>
        <p:spPr>
          <a:xfrm>
            <a:off x="137160" y="1815049"/>
            <a:ext cx="9006840" cy="4308872"/>
          </a:xfrm>
          <a:prstGeom prst="rect">
            <a:avLst/>
          </a:prstGeom>
        </p:spPr>
        <p:txBody>
          <a:bodyPr wrap="square">
            <a:spAutoFit/>
          </a:bodyPr>
          <a:lstStyle/>
          <a:p>
            <a:r>
              <a:rPr lang="en-US" sz="2400" b="1" u="sng" dirty="0" smtClean="0">
                <a:solidFill>
                  <a:schemeClr val="accent6"/>
                </a:solidFill>
              </a:rPr>
              <a:t>Agency Services:  </a:t>
            </a:r>
          </a:p>
          <a:p>
            <a:r>
              <a:rPr lang="en-US" sz="2400" dirty="0" smtClean="0">
                <a:solidFill>
                  <a:schemeClr val="accent6"/>
                </a:solidFill>
              </a:rPr>
              <a:t>Food </a:t>
            </a:r>
            <a:r>
              <a:rPr lang="en-US" sz="2400" dirty="0">
                <a:solidFill>
                  <a:schemeClr val="accent6"/>
                </a:solidFill>
              </a:rPr>
              <a:t>Bank Distribution, Senior </a:t>
            </a:r>
            <a:r>
              <a:rPr lang="en-US" sz="2400" dirty="0" smtClean="0">
                <a:solidFill>
                  <a:schemeClr val="accent6"/>
                </a:solidFill>
              </a:rPr>
              <a:t>and Veteran Programs, </a:t>
            </a:r>
            <a:r>
              <a:rPr lang="en-US" sz="2400" dirty="0">
                <a:solidFill>
                  <a:schemeClr val="accent6"/>
                </a:solidFill>
              </a:rPr>
              <a:t>Emergency Services, Head Start, RSVP, Weatherization, Energy Assistance, </a:t>
            </a:r>
            <a:r>
              <a:rPr lang="en-US" sz="2400" dirty="0" smtClean="0">
                <a:solidFill>
                  <a:schemeClr val="accent6"/>
                </a:solidFill>
              </a:rPr>
              <a:t>and Housing Assistance. </a:t>
            </a:r>
          </a:p>
          <a:p>
            <a:pPr>
              <a:spcBef>
                <a:spcPts val="600"/>
              </a:spcBef>
            </a:pPr>
            <a:r>
              <a:rPr lang="en-US" sz="2400" b="1" u="sng" dirty="0" smtClean="0">
                <a:solidFill>
                  <a:schemeClr val="accent6"/>
                </a:solidFill>
              </a:rPr>
              <a:t>Location/Service Area:  </a:t>
            </a:r>
            <a:br>
              <a:rPr lang="en-US" sz="2400" b="1" u="sng" dirty="0" smtClean="0">
                <a:solidFill>
                  <a:schemeClr val="accent6"/>
                </a:solidFill>
              </a:rPr>
            </a:br>
            <a:r>
              <a:rPr lang="en-US" sz="2400" dirty="0" smtClean="0">
                <a:solidFill>
                  <a:schemeClr val="accent6"/>
                </a:solidFill>
              </a:rPr>
              <a:t>Two counties (Clallam </a:t>
            </a:r>
            <a:r>
              <a:rPr lang="en-US" sz="2400" dirty="0">
                <a:solidFill>
                  <a:schemeClr val="accent6"/>
                </a:solidFill>
              </a:rPr>
              <a:t>and </a:t>
            </a:r>
            <a:r>
              <a:rPr lang="en-US" sz="2400" dirty="0" smtClean="0">
                <a:solidFill>
                  <a:schemeClr val="accent6"/>
                </a:solidFill>
              </a:rPr>
              <a:t>Jefferson).  Service area largely </a:t>
            </a:r>
            <a:r>
              <a:rPr lang="en-US" sz="2400" dirty="0">
                <a:solidFill>
                  <a:schemeClr val="accent6"/>
                </a:solidFill>
              </a:rPr>
              <a:t>rural </a:t>
            </a:r>
            <a:r>
              <a:rPr lang="en-US" sz="2400" dirty="0" smtClean="0">
                <a:solidFill>
                  <a:schemeClr val="accent6"/>
                </a:solidFill>
              </a:rPr>
              <a:t>geographic location </a:t>
            </a:r>
            <a:r>
              <a:rPr lang="en-US" sz="2400" dirty="0">
                <a:solidFill>
                  <a:schemeClr val="accent6"/>
                </a:solidFill>
              </a:rPr>
              <a:t>of </a:t>
            </a:r>
            <a:r>
              <a:rPr lang="en-US" sz="2400" dirty="0" smtClean="0">
                <a:solidFill>
                  <a:schemeClr val="accent6"/>
                </a:solidFill>
              </a:rPr>
              <a:t>4,900 acres.</a:t>
            </a:r>
          </a:p>
          <a:p>
            <a:pPr>
              <a:spcBef>
                <a:spcPts val="600"/>
              </a:spcBef>
            </a:pPr>
            <a:r>
              <a:rPr lang="en-US" sz="2400" b="1" u="sng" dirty="0" smtClean="0">
                <a:solidFill>
                  <a:schemeClr val="accent6"/>
                </a:solidFill>
              </a:rPr>
              <a:t>Demographics:</a:t>
            </a:r>
            <a:br>
              <a:rPr lang="en-US" sz="2400" b="1" u="sng" dirty="0" smtClean="0">
                <a:solidFill>
                  <a:schemeClr val="accent6"/>
                </a:solidFill>
              </a:rPr>
            </a:br>
            <a:r>
              <a:rPr lang="en-US" sz="2400" dirty="0" smtClean="0">
                <a:solidFill>
                  <a:schemeClr val="accent6"/>
                </a:solidFill>
              </a:rPr>
              <a:t>High number </a:t>
            </a:r>
            <a:r>
              <a:rPr lang="en-US" sz="2400" dirty="0">
                <a:solidFill>
                  <a:schemeClr val="accent6"/>
                </a:solidFill>
              </a:rPr>
              <a:t>of </a:t>
            </a:r>
            <a:r>
              <a:rPr lang="en-US" sz="2400" dirty="0" smtClean="0">
                <a:solidFill>
                  <a:schemeClr val="accent6"/>
                </a:solidFill>
              </a:rPr>
              <a:t>veterans and an increasingly “graying” </a:t>
            </a:r>
            <a:r>
              <a:rPr lang="en-US" sz="2400" dirty="0">
                <a:solidFill>
                  <a:schemeClr val="accent6"/>
                </a:solidFill>
              </a:rPr>
              <a:t>population. </a:t>
            </a:r>
            <a:r>
              <a:rPr lang="en-US" sz="2400" dirty="0" smtClean="0">
                <a:solidFill>
                  <a:schemeClr val="accent6"/>
                </a:solidFill>
              </a:rPr>
              <a:t> Senior population = 27.6%, double the statewide average of 12.7</a:t>
            </a:r>
            <a:r>
              <a:rPr lang="en-US" sz="2400" dirty="0">
                <a:solidFill>
                  <a:schemeClr val="accent6"/>
                </a:solidFill>
              </a:rPr>
              <a:t>%. </a:t>
            </a:r>
            <a:r>
              <a:rPr lang="en-US" sz="2400" dirty="0" smtClean="0">
                <a:solidFill>
                  <a:schemeClr val="accent6"/>
                </a:solidFill>
              </a:rPr>
              <a:t> 19</a:t>
            </a:r>
            <a:r>
              <a:rPr lang="en-US" sz="2400" dirty="0">
                <a:solidFill>
                  <a:schemeClr val="accent6"/>
                </a:solidFill>
              </a:rPr>
              <a:t>% of the population </a:t>
            </a:r>
            <a:r>
              <a:rPr lang="en-US" sz="2400" dirty="0" smtClean="0">
                <a:solidFill>
                  <a:schemeClr val="accent6"/>
                </a:solidFill>
              </a:rPr>
              <a:t>= Native American/Alaskan Native </a:t>
            </a:r>
            <a:r>
              <a:rPr lang="en-US" sz="2400" dirty="0">
                <a:solidFill>
                  <a:schemeClr val="accent6"/>
                </a:solidFill>
              </a:rPr>
              <a:t>residents </a:t>
            </a:r>
            <a:endParaRPr lang="en-US" sz="2400" dirty="0" smtClean="0">
              <a:solidFill>
                <a:schemeClr val="accent6"/>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859" y="84804"/>
            <a:ext cx="2349999" cy="1606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185270" y="118781"/>
            <a:ext cx="7558707" cy="1323439"/>
          </a:xfrm>
          <a:prstGeom prst="rect">
            <a:avLst/>
          </a:prstGeom>
        </p:spPr>
        <p:txBody>
          <a:bodyPr wrap="square">
            <a:spAutoFit/>
          </a:bodyPr>
          <a:lstStyle/>
          <a:p>
            <a:r>
              <a:rPr lang="en-US" sz="4000" dirty="0" smtClean="0">
                <a:solidFill>
                  <a:schemeClr val="accent6"/>
                </a:solidFill>
                <a:latin typeface="Arial Rounded MT Bold" panose="020F0704030504030204" pitchFamily="34" charset="0"/>
              </a:rPr>
              <a:t>Olympic Community </a:t>
            </a:r>
          </a:p>
          <a:p>
            <a:r>
              <a:rPr lang="en-US" sz="4000" dirty="0" smtClean="0">
                <a:solidFill>
                  <a:schemeClr val="accent6"/>
                </a:solidFill>
                <a:latin typeface="Arial Rounded MT Bold" panose="020F0704030504030204" pitchFamily="34" charset="0"/>
              </a:rPr>
              <a:t>Action Programs</a:t>
            </a:r>
          </a:p>
        </p:txBody>
      </p:sp>
    </p:spTree>
    <p:extLst>
      <p:ext uri="{BB962C8B-B14F-4D97-AF65-F5344CB8AC3E}">
        <p14:creationId xmlns:p14="http://schemas.microsoft.com/office/powerpoint/2010/main" val="6966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13</a:t>
            </a:fld>
            <a:endParaRPr lang="en-US" dirty="0"/>
          </a:p>
        </p:txBody>
      </p:sp>
      <p:sp>
        <p:nvSpPr>
          <p:cNvPr id="7" name="Rectangle 6"/>
          <p:cNvSpPr/>
          <p:nvPr/>
        </p:nvSpPr>
        <p:spPr>
          <a:xfrm>
            <a:off x="143434" y="1761261"/>
            <a:ext cx="8952753" cy="4616648"/>
          </a:xfrm>
          <a:prstGeom prst="rect">
            <a:avLst/>
          </a:prstGeom>
        </p:spPr>
        <p:txBody>
          <a:bodyPr wrap="square">
            <a:spAutoFit/>
          </a:bodyPr>
          <a:lstStyle/>
          <a:p>
            <a:pPr>
              <a:spcBef>
                <a:spcPts val="600"/>
              </a:spcBef>
            </a:pPr>
            <a:r>
              <a:rPr lang="en-US" sz="2400" b="1" u="sng" dirty="0">
                <a:solidFill>
                  <a:schemeClr val="accent6"/>
                </a:solidFill>
              </a:rPr>
              <a:t>Demographics</a:t>
            </a:r>
            <a:r>
              <a:rPr lang="en-US" sz="2400" b="1" u="sng" dirty="0" smtClean="0">
                <a:solidFill>
                  <a:schemeClr val="accent6"/>
                </a:solidFill>
              </a:rPr>
              <a:t>:</a:t>
            </a:r>
          </a:p>
          <a:p>
            <a:pPr marL="342900" indent="-342900">
              <a:spcBef>
                <a:spcPts val="600"/>
              </a:spcBef>
              <a:buFont typeface="Arial" panose="020B0604020202020204" pitchFamily="34" charset="0"/>
              <a:buChar char="•"/>
            </a:pPr>
            <a:r>
              <a:rPr lang="en-US" sz="2400" dirty="0" smtClean="0">
                <a:solidFill>
                  <a:schemeClr val="accent6"/>
                </a:solidFill>
              </a:rPr>
              <a:t>High </a:t>
            </a:r>
            <a:r>
              <a:rPr lang="en-US" sz="2400" dirty="0">
                <a:solidFill>
                  <a:schemeClr val="accent6"/>
                </a:solidFill>
              </a:rPr>
              <a:t>number of veterans and an increasingly “graying” population.  Senior population = 27.6%, double the statewide average of 12.7%. </a:t>
            </a:r>
            <a:endParaRPr lang="en-US" sz="2400" dirty="0" smtClean="0">
              <a:solidFill>
                <a:schemeClr val="accent6"/>
              </a:solidFill>
            </a:endParaRPr>
          </a:p>
          <a:p>
            <a:pPr marL="342900" indent="-342900">
              <a:spcBef>
                <a:spcPts val="600"/>
              </a:spcBef>
              <a:buFont typeface="Arial" panose="020B0604020202020204" pitchFamily="34" charset="0"/>
              <a:buChar char="•"/>
            </a:pPr>
            <a:r>
              <a:rPr lang="en-US" sz="2400" dirty="0" smtClean="0">
                <a:solidFill>
                  <a:schemeClr val="accent6"/>
                </a:solidFill>
              </a:rPr>
              <a:t>Native American/Alaskan Native residents comprised 19% of area population.  Many tribal members did not live in close proximity to tribal service locations.</a:t>
            </a:r>
            <a:endParaRPr lang="en-US" sz="2400" dirty="0">
              <a:solidFill>
                <a:schemeClr val="accent6"/>
              </a:solidFill>
            </a:endParaRPr>
          </a:p>
          <a:p>
            <a:pPr>
              <a:spcBef>
                <a:spcPts val="1200"/>
              </a:spcBef>
            </a:pPr>
            <a:r>
              <a:rPr lang="en-US" sz="2400" b="1" u="sng" dirty="0" smtClean="0">
                <a:solidFill>
                  <a:schemeClr val="accent2"/>
                </a:solidFill>
              </a:rPr>
              <a:t>Agency Challenge:  </a:t>
            </a:r>
            <a:endParaRPr lang="en-US" sz="2400" b="1" u="sng" dirty="0">
              <a:solidFill>
                <a:schemeClr val="accent2"/>
              </a:solidFill>
            </a:endParaRPr>
          </a:p>
          <a:p>
            <a:pPr marL="514350" indent="-514350">
              <a:spcBef>
                <a:spcPts val="600"/>
              </a:spcBef>
              <a:buFont typeface="Arial" panose="020B0604020202020204" pitchFamily="34" charset="0"/>
              <a:buChar char="•"/>
            </a:pPr>
            <a:r>
              <a:rPr lang="en-US" sz="2400" dirty="0" smtClean="0">
                <a:solidFill>
                  <a:schemeClr val="accent2"/>
                </a:solidFill>
              </a:rPr>
              <a:t>Increased number of senior clients with vulnerability to </a:t>
            </a:r>
            <a:r>
              <a:rPr lang="en-US" sz="2400" dirty="0">
                <a:solidFill>
                  <a:schemeClr val="accent2"/>
                </a:solidFill>
              </a:rPr>
              <a:t>health and socialization issues</a:t>
            </a:r>
            <a:r>
              <a:rPr lang="en-US" sz="2400" dirty="0" smtClean="0">
                <a:solidFill>
                  <a:schemeClr val="accent2"/>
                </a:solidFill>
              </a:rPr>
              <a:t>.  </a:t>
            </a:r>
            <a:endParaRPr lang="en-US" sz="2400" dirty="0">
              <a:solidFill>
                <a:schemeClr val="accent2"/>
              </a:solidFill>
            </a:endParaRPr>
          </a:p>
          <a:p>
            <a:pPr marL="514350" indent="-514350">
              <a:spcBef>
                <a:spcPts val="600"/>
              </a:spcBef>
              <a:buFont typeface="Arial" panose="020B0604020202020204" pitchFamily="34" charset="0"/>
              <a:buChar char="•"/>
            </a:pPr>
            <a:r>
              <a:rPr lang="en-US" sz="2400" dirty="0" smtClean="0">
                <a:solidFill>
                  <a:schemeClr val="accent2"/>
                </a:solidFill>
              </a:rPr>
              <a:t>Families needing assistance with caregiving and relief care for elderly loved ones.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859" y="84804"/>
            <a:ext cx="2349999" cy="1606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45035" y="84804"/>
            <a:ext cx="7558707" cy="1446550"/>
          </a:xfrm>
          <a:prstGeom prst="rect">
            <a:avLst/>
          </a:prstGeom>
        </p:spPr>
        <p:txBody>
          <a:bodyPr wrap="square">
            <a:spAutoFit/>
          </a:bodyPr>
          <a:lstStyle/>
          <a:p>
            <a:r>
              <a:rPr lang="en-US" sz="4400" dirty="0" smtClean="0">
                <a:solidFill>
                  <a:schemeClr val="accent6"/>
                </a:solidFill>
                <a:latin typeface="Arial Rounded MT Bold" panose="020F0704030504030204" pitchFamily="34" charset="0"/>
              </a:rPr>
              <a:t>Olympic Community </a:t>
            </a:r>
          </a:p>
          <a:p>
            <a:r>
              <a:rPr lang="en-US" sz="4400" dirty="0" smtClean="0">
                <a:solidFill>
                  <a:schemeClr val="accent6"/>
                </a:solidFill>
                <a:latin typeface="Arial Rounded MT Bold" panose="020F0704030504030204" pitchFamily="34" charset="0"/>
              </a:rPr>
              <a:t>Action Programs</a:t>
            </a:r>
          </a:p>
        </p:txBody>
      </p:sp>
    </p:spTree>
    <p:extLst>
      <p:ext uri="{BB962C8B-B14F-4D97-AF65-F5344CB8AC3E}">
        <p14:creationId xmlns:p14="http://schemas.microsoft.com/office/powerpoint/2010/main" val="25283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14</a:t>
            </a:fld>
            <a:endParaRPr lang="en-US" dirty="0"/>
          </a:p>
        </p:txBody>
      </p:sp>
      <p:sp>
        <p:nvSpPr>
          <p:cNvPr id="7" name="Rectangle 6"/>
          <p:cNvSpPr/>
          <p:nvPr/>
        </p:nvSpPr>
        <p:spPr>
          <a:xfrm>
            <a:off x="148423" y="1826629"/>
            <a:ext cx="8899953" cy="4524315"/>
          </a:xfrm>
          <a:prstGeom prst="rect">
            <a:avLst/>
          </a:prstGeom>
        </p:spPr>
        <p:txBody>
          <a:bodyPr wrap="square">
            <a:spAutoFit/>
          </a:bodyPr>
          <a:lstStyle/>
          <a:p>
            <a:endParaRPr lang="en-US" sz="2400" dirty="0" smtClean="0">
              <a:solidFill>
                <a:schemeClr val="accent6"/>
              </a:solidFill>
              <a:cs typeface="Arial" panose="020B0604020202020204" pitchFamily="34" charset="0"/>
            </a:endParaRPr>
          </a:p>
          <a:p>
            <a:r>
              <a:rPr lang="en-US" sz="2400" dirty="0" smtClean="0">
                <a:solidFill>
                  <a:schemeClr val="accent6"/>
                </a:solidFill>
                <a:cs typeface="Arial" panose="020B0604020202020204" pitchFamily="34" charset="0"/>
              </a:rPr>
              <a:t>Music </a:t>
            </a:r>
            <a:r>
              <a:rPr lang="en-US" sz="2400" dirty="0">
                <a:solidFill>
                  <a:schemeClr val="accent6"/>
                </a:solidFill>
                <a:cs typeface="Arial" panose="020B0604020202020204" pitchFamily="34" charset="0"/>
              </a:rPr>
              <a:t>Therapy is the clinical and evidence-based use of music interventions to accomplish individualized goals </a:t>
            </a:r>
            <a:r>
              <a:rPr lang="en-US" sz="2400" dirty="0" smtClean="0">
                <a:solidFill>
                  <a:schemeClr val="accent6"/>
                </a:solidFill>
                <a:cs typeface="Arial" panose="020B0604020202020204" pitchFamily="34" charset="0"/>
              </a:rPr>
              <a:t>for individuals challenged with memory loss and developmental disabilities.</a:t>
            </a:r>
          </a:p>
          <a:p>
            <a:endParaRPr lang="en-US" sz="2400" dirty="0">
              <a:solidFill>
                <a:schemeClr val="accent6"/>
              </a:solidFill>
              <a:cs typeface="Arial" panose="020B0604020202020204" pitchFamily="34" charset="0"/>
            </a:endParaRPr>
          </a:p>
          <a:p>
            <a:r>
              <a:rPr lang="en-US" sz="2400" dirty="0" smtClean="0">
                <a:solidFill>
                  <a:schemeClr val="accent6"/>
                </a:solidFill>
              </a:rPr>
              <a:t>Activities include singing </a:t>
            </a:r>
            <a:r>
              <a:rPr lang="en-US" sz="2400" dirty="0">
                <a:solidFill>
                  <a:schemeClr val="accent6"/>
                </a:solidFill>
              </a:rPr>
              <a:t>exercises for vocal abilities, music-movement </a:t>
            </a:r>
            <a:r>
              <a:rPr lang="en-US" sz="2400" dirty="0" smtClean="0">
                <a:solidFill>
                  <a:schemeClr val="accent6"/>
                </a:solidFill>
              </a:rPr>
              <a:t>for cognitive flexibility</a:t>
            </a:r>
            <a:r>
              <a:rPr lang="en-US" sz="2400" dirty="0">
                <a:solidFill>
                  <a:schemeClr val="accent6"/>
                </a:solidFill>
              </a:rPr>
              <a:t>, memory wellness </a:t>
            </a:r>
            <a:r>
              <a:rPr lang="en-US" sz="2400" dirty="0" smtClean="0">
                <a:solidFill>
                  <a:schemeClr val="accent6"/>
                </a:solidFill>
              </a:rPr>
              <a:t>program, and musical </a:t>
            </a:r>
            <a:r>
              <a:rPr lang="en-US" sz="2400" dirty="0">
                <a:solidFill>
                  <a:schemeClr val="accent6"/>
                </a:solidFill>
              </a:rPr>
              <a:t>mnemonics to enhance verbal </a:t>
            </a:r>
            <a:r>
              <a:rPr lang="en-US" sz="2400" dirty="0" smtClean="0">
                <a:solidFill>
                  <a:schemeClr val="accent6"/>
                </a:solidFill>
              </a:rPr>
              <a:t>memory.</a:t>
            </a:r>
          </a:p>
          <a:p>
            <a:endParaRPr lang="en-US" sz="2400" dirty="0" smtClean="0">
              <a:solidFill>
                <a:schemeClr val="accent6"/>
              </a:solidFill>
              <a:cs typeface="Arial" panose="020B0604020202020204" pitchFamily="34" charset="0"/>
            </a:endParaRPr>
          </a:p>
          <a:p>
            <a:r>
              <a:rPr lang="en-US" sz="2400" dirty="0" smtClean="0">
                <a:solidFill>
                  <a:schemeClr val="accent6"/>
                </a:solidFill>
                <a:cs typeface="Arial" panose="020B0604020202020204" pitchFamily="34" charset="0"/>
              </a:rPr>
              <a:t>WA State now has 50 nationally </a:t>
            </a:r>
            <a:r>
              <a:rPr lang="en-US" sz="2400" dirty="0">
                <a:solidFill>
                  <a:schemeClr val="accent6"/>
                </a:solidFill>
                <a:cs typeface="Arial" panose="020B0604020202020204" pitchFamily="34" charset="0"/>
              </a:rPr>
              <a:t>board certified music therapists, working in ten counties.</a:t>
            </a:r>
          </a:p>
          <a:p>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71" y="115368"/>
            <a:ext cx="1953521" cy="1335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153" y="783238"/>
            <a:ext cx="2801158" cy="1235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811" y="0"/>
            <a:ext cx="1810385" cy="1268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656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1" y="246607"/>
            <a:ext cx="5163911" cy="255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463" y="3093154"/>
            <a:ext cx="1341705" cy="2200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952" y="4292056"/>
            <a:ext cx="1143000" cy="1507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849463" y="5874482"/>
            <a:ext cx="3387795" cy="611706"/>
          </a:xfrm>
          <a:prstGeom prst="rect">
            <a:avLst/>
          </a:prstGeom>
        </p:spPr>
        <p:txBody>
          <a:bodyPr wrap="square">
            <a:spAutoFit/>
          </a:bodyPr>
          <a:lstStyle/>
          <a:p>
            <a:r>
              <a:rPr lang="en-US" sz="1125" dirty="0">
                <a:latin typeface="Arial" panose="020B0604020202020204" pitchFamily="34" charset="0"/>
                <a:cs typeface="Arial" panose="020B0604020202020204" pitchFamily="34" charset="0"/>
              </a:rPr>
              <a:t>Happy </a:t>
            </a:r>
            <a:r>
              <a:rPr lang="en-US" sz="1125" b="1" dirty="0">
                <a:latin typeface="Arial" panose="020B0604020202020204" pitchFamily="34" charset="0"/>
                <a:cs typeface="Arial" panose="020B0604020202020204" pitchFamily="34" charset="0"/>
              </a:rPr>
              <a:t>99th Birthday</a:t>
            </a:r>
            <a:r>
              <a:rPr lang="en-US" sz="1125" dirty="0">
                <a:latin typeface="Arial" panose="020B0604020202020204" pitchFamily="34" charset="0"/>
                <a:cs typeface="Arial" panose="020B0604020202020204" pitchFamily="34" charset="0"/>
              </a:rPr>
              <a:t>, Miriam! You are an </a:t>
            </a:r>
            <a:r>
              <a:rPr lang="en-US" sz="1125" b="1" dirty="0">
                <a:latin typeface="Arial" panose="020B0604020202020204" pitchFamily="34" charset="0"/>
                <a:cs typeface="Arial" panose="020B0604020202020204" pitchFamily="34" charset="0"/>
              </a:rPr>
              <a:t>inspiration </a:t>
            </a:r>
            <a:r>
              <a:rPr lang="en-US" sz="1125" dirty="0">
                <a:latin typeface="Arial" panose="020B0604020202020204" pitchFamily="34" charset="0"/>
                <a:cs typeface="Arial" panose="020B0604020202020204" pitchFamily="34" charset="0"/>
              </a:rPr>
              <a:t>to us all. We sang “I Could Have Danced All Night” (her favorite) all week.</a:t>
            </a:r>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510" y="3276600"/>
            <a:ext cx="4488232" cy="2158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072187" y="555890"/>
            <a:ext cx="2805113" cy="1131079"/>
          </a:xfrm>
          <a:prstGeom prst="rect">
            <a:avLst/>
          </a:prstGeom>
        </p:spPr>
        <p:txBody>
          <a:bodyPr wrap="square">
            <a:spAutoFit/>
          </a:bodyPr>
          <a:lstStyle/>
          <a:p>
            <a:r>
              <a:rPr lang="en-US" sz="1125" b="1" dirty="0" smtClean="0">
                <a:latin typeface="Arial" panose="020B0604020202020204" pitchFamily="34" charset="0"/>
                <a:cs typeface="Arial" panose="020B0604020202020204" pitchFamily="34" charset="0"/>
              </a:rPr>
              <a:t>Encore</a:t>
            </a:r>
            <a:r>
              <a:rPr lang="en-US" sz="1125" b="1" dirty="0">
                <a:latin typeface="Arial" panose="020B0604020202020204" pitchFamily="34" charset="0"/>
                <a:cs typeface="Arial" panose="020B0604020202020204" pitchFamily="34" charset="0"/>
              </a:rPr>
              <a:t>! participants enjoy </a:t>
            </a:r>
            <a:r>
              <a:rPr lang="en-US" sz="1125" dirty="0">
                <a:latin typeface="Arial" panose="020B0604020202020204" pitchFamily="34" charset="0"/>
                <a:cs typeface="Arial" panose="020B0604020202020204" pitchFamily="34" charset="0"/>
              </a:rPr>
              <a:t>daily rhythmic </a:t>
            </a:r>
            <a:r>
              <a:rPr lang="en-US" sz="1125" b="1" dirty="0">
                <a:latin typeface="Arial" panose="020B0604020202020204" pitchFamily="34" charset="0"/>
                <a:cs typeface="Arial" panose="020B0604020202020204" pitchFamily="34" charset="0"/>
              </a:rPr>
              <a:t>exercises</a:t>
            </a:r>
            <a:r>
              <a:rPr lang="en-US" sz="1125" dirty="0">
                <a:latin typeface="Arial" panose="020B0604020202020204" pitchFamily="34" charset="0"/>
                <a:cs typeface="Arial" panose="020B0604020202020204" pitchFamily="34" charset="0"/>
              </a:rPr>
              <a:t>; requests (by title and artist) and </a:t>
            </a:r>
            <a:r>
              <a:rPr lang="en-US" sz="1125" b="1" dirty="0">
                <a:latin typeface="Arial" panose="020B0604020202020204" pitchFamily="34" charset="0"/>
                <a:cs typeface="Arial" panose="020B0604020202020204" pitchFamily="34" charset="0"/>
              </a:rPr>
              <a:t>sing </a:t>
            </a:r>
            <a:r>
              <a:rPr lang="en-US" sz="1125" dirty="0">
                <a:latin typeface="Arial" panose="020B0604020202020204" pitchFamily="34" charset="0"/>
                <a:cs typeface="Arial" panose="020B0604020202020204" pitchFamily="34" charset="0"/>
              </a:rPr>
              <a:t>favorite songs from memory; </a:t>
            </a:r>
            <a:r>
              <a:rPr lang="en-US" sz="1125" b="1" dirty="0">
                <a:latin typeface="Arial" panose="020B0604020202020204" pitchFamily="34" charset="0"/>
                <a:cs typeface="Arial" panose="020B0604020202020204" pitchFamily="34" charset="0"/>
              </a:rPr>
              <a:t>socialize </a:t>
            </a:r>
            <a:r>
              <a:rPr lang="en-US" sz="1125" dirty="0">
                <a:latin typeface="Arial" panose="020B0604020202020204" pitchFamily="34" charset="0"/>
                <a:cs typeface="Arial" panose="020B0604020202020204" pitchFamily="34" charset="0"/>
              </a:rPr>
              <a:t>with refreshments; participate in eye/hand coordination  exercises; and work on brain fitness.  </a:t>
            </a:r>
          </a:p>
        </p:txBody>
      </p:sp>
      <p:sp>
        <p:nvSpPr>
          <p:cNvPr id="14" name="Rectangle 13"/>
          <p:cNvSpPr/>
          <p:nvPr/>
        </p:nvSpPr>
        <p:spPr>
          <a:xfrm>
            <a:off x="3643313" y="5442412"/>
            <a:ext cx="5000625" cy="265457"/>
          </a:xfrm>
          <a:prstGeom prst="rect">
            <a:avLst/>
          </a:prstGeom>
        </p:spPr>
        <p:txBody>
          <a:bodyPr wrap="square">
            <a:spAutoFit/>
          </a:bodyPr>
          <a:lstStyle/>
          <a:p>
            <a:pPr algn="ctr"/>
            <a:r>
              <a:rPr lang="en-US" sz="1125" dirty="0">
                <a:latin typeface="Arial" panose="020B0604020202020204" pitchFamily="34" charset="0"/>
                <a:cs typeface="Arial" panose="020B0604020202020204" pitchFamily="34" charset="0"/>
              </a:rPr>
              <a:t>Photo of </a:t>
            </a:r>
            <a:r>
              <a:rPr lang="en-US" sz="1125" dirty="0" smtClean="0">
                <a:latin typeface="Arial" panose="020B0604020202020204" pitchFamily="34" charset="0"/>
                <a:cs typeface="Arial" panose="020B0604020202020204" pitchFamily="34" charset="0"/>
              </a:rPr>
              <a:t>Encore</a:t>
            </a:r>
            <a:r>
              <a:rPr lang="en-US" sz="1125" dirty="0">
                <a:latin typeface="Arial" panose="020B0604020202020204" pitchFamily="34" charset="0"/>
                <a:cs typeface="Arial" panose="020B0604020202020204" pitchFamily="34" charset="0"/>
              </a:rPr>
              <a:t>! Program </a:t>
            </a:r>
            <a:r>
              <a:rPr lang="en-US" sz="1125" dirty="0" smtClean="0">
                <a:latin typeface="Arial" panose="020B0604020202020204" pitchFamily="34" charset="0"/>
                <a:cs typeface="Arial" panose="020B0604020202020204" pitchFamily="34" charset="0"/>
              </a:rPr>
              <a:t>Facility in </a:t>
            </a:r>
            <a:r>
              <a:rPr lang="en-US" sz="1125" dirty="0">
                <a:latin typeface="Arial" panose="020B0604020202020204" pitchFamily="34" charset="0"/>
                <a:cs typeface="Arial" panose="020B0604020202020204" pitchFamily="34" charset="0"/>
              </a:rPr>
              <a:t>Port </a:t>
            </a:r>
            <a:r>
              <a:rPr lang="en-US" sz="1125" dirty="0" smtClean="0">
                <a:latin typeface="Arial" panose="020B0604020202020204" pitchFamily="34" charset="0"/>
                <a:cs typeface="Arial" panose="020B0604020202020204" pitchFamily="34" charset="0"/>
              </a:rPr>
              <a:t>Angeles, WA</a:t>
            </a:r>
            <a:endParaRPr lang="en-US" sz="11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76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895"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1135821" y="227182"/>
            <a:ext cx="7554907" cy="984885"/>
          </a:xfrm>
          <a:prstGeom prst="rect">
            <a:avLst/>
          </a:prstGeom>
        </p:spPr>
        <p:txBody>
          <a:bodyPr wrap="square">
            <a:spAutoFit/>
          </a:bodyPr>
          <a:lstStyle/>
          <a:p>
            <a:pPr algn="r"/>
            <a:r>
              <a:rPr lang="en-US" sz="4000" b="1" dirty="0" smtClean="0">
                <a:latin typeface="Arial Rounded MT Bold" panose="020F0704030504030204" pitchFamily="34" charset="0"/>
              </a:rPr>
              <a:t>Reaching the Unreachable –</a:t>
            </a:r>
          </a:p>
          <a:p>
            <a:pPr algn="r"/>
            <a:endParaRPr lang="en-US" sz="1800" b="1" i="1" dirty="0" smtClean="0">
              <a:latin typeface="Arial Rounded MT Bold" panose="020F0704030504030204" pitchFamily="34" charset="0"/>
            </a:endParaRPr>
          </a:p>
        </p:txBody>
      </p:sp>
      <p:sp>
        <p:nvSpPr>
          <p:cNvPr id="2" name="AutoShape 2" descr="Image result for funny quotes about reaching 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p:nvSpPr>
        <p:spPr>
          <a:xfrm>
            <a:off x="3198514" y="2336182"/>
            <a:ext cx="5808028" cy="1323439"/>
          </a:xfrm>
          <a:prstGeom prst="rect">
            <a:avLst/>
          </a:prstGeom>
        </p:spPr>
        <p:txBody>
          <a:bodyPr wrap="square">
            <a:spAutoFit/>
          </a:bodyPr>
          <a:lstStyle/>
          <a:p>
            <a:r>
              <a:rPr lang="en-US" sz="4000" dirty="0" smtClean="0">
                <a:solidFill>
                  <a:schemeClr val="accent6"/>
                </a:solidFill>
                <a:latin typeface="Arial Rounded MT Bold" panose="020F0704030504030204" pitchFamily="34" charset="0"/>
              </a:rPr>
              <a:t>Physical Barriers &amp;</a:t>
            </a:r>
          </a:p>
          <a:p>
            <a:r>
              <a:rPr lang="en-US" sz="4000" dirty="0" smtClean="0">
                <a:solidFill>
                  <a:schemeClr val="accent6"/>
                </a:solidFill>
                <a:latin typeface="Arial Rounded MT Bold" panose="020F0704030504030204" pitchFamily="34" charset="0"/>
              </a:rPr>
              <a:t>Program Challenges</a:t>
            </a:r>
          </a:p>
        </p:txBody>
      </p:sp>
    </p:spTree>
    <p:extLst>
      <p:ext uri="{BB962C8B-B14F-4D97-AF65-F5344CB8AC3E}">
        <p14:creationId xmlns:p14="http://schemas.microsoft.com/office/powerpoint/2010/main" val="271934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17</a:t>
            </a:fld>
            <a:endParaRPr lang="en-US" dirty="0"/>
          </a:p>
        </p:txBody>
      </p:sp>
      <p:sp>
        <p:nvSpPr>
          <p:cNvPr id="5" name="AutoShape 2" descr="Image result for coastal community 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Image result for coastal community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6" y="305117"/>
            <a:ext cx="4242501" cy="108142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648167" y="3592513"/>
            <a:ext cx="723153" cy="549835"/>
          </a:xfrm>
          <a:prstGeom prst="rightArrow">
            <a:avLst/>
          </a:prstGeom>
          <a:solidFill>
            <a:schemeClr val="accent2"/>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4" name="Picture 4" descr="Image result for grays harbor pacific cou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986" y="1919100"/>
            <a:ext cx="4873989" cy="3208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34868" y="1865313"/>
            <a:ext cx="2552581" cy="4882122"/>
          </a:xfrm>
          <a:prstGeom prst="rect">
            <a:avLst/>
          </a:prstGeom>
        </p:spPr>
      </p:pic>
    </p:spTree>
    <p:extLst>
      <p:ext uri="{BB962C8B-B14F-4D97-AF65-F5344CB8AC3E}">
        <p14:creationId xmlns:p14="http://schemas.microsoft.com/office/powerpoint/2010/main" val="42936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18</a:t>
            </a:fld>
            <a:endParaRPr lang="en-US" dirty="0"/>
          </a:p>
        </p:txBody>
      </p:sp>
      <p:sp>
        <p:nvSpPr>
          <p:cNvPr id="5" name="AutoShape 2" descr="Image result for coastal community 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Image result for coastal community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6" y="305118"/>
            <a:ext cx="3400425" cy="866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42410" y="863847"/>
            <a:ext cx="631529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smtClean="0">
                <a:ln/>
                <a:solidFill>
                  <a:srgbClr val="92D050"/>
                </a:solidFill>
                <a:latin typeface="Century Gothic" panose="020B0502020202020204" pitchFamily="34" charset="0"/>
              </a:rPr>
              <a:t>Representative Payee </a:t>
            </a:r>
            <a:r>
              <a:rPr lang="en-US" sz="2800" b="1" dirty="0" smtClean="0">
                <a:solidFill>
                  <a:srgbClr val="92D050"/>
                </a:solidFill>
                <a:latin typeface="Century Gothic" panose="020B0502020202020204" pitchFamily="34" charset="0"/>
              </a:rPr>
              <a:t>Program</a:t>
            </a:r>
            <a:endParaRPr lang="en-US" sz="2800" b="1" dirty="0">
              <a:ln/>
              <a:solidFill>
                <a:srgbClr val="92D050"/>
              </a:solidFill>
              <a:latin typeface="Century Gothic" panose="020B0502020202020204" pitchFamily="34" charset="0"/>
            </a:endParaRPr>
          </a:p>
        </p:txBody>
      </p:sp>
      <p:sp>
        <p:nvSpPr>
          <p:cNvPr id="7" name="Content Placeholder 6"/>
          <p:cNvSpPr>
            <a:spLocks noGrp="1"/>
          </p:cNvSpPr>
          <p:nvPr>
            <p:ph idx="1"/>
          </p:nvPr>
        </p:nvSpPr>
        <p:spPr>
          <a:xfrm>
            <a:off x="101787" y="1716844"/>
            <a:ext cx="8928660" cy="4786565"/>
          </a:xfrm>
        </p:spPr>
        <p:txBody>
          <a:bodyPr/>
          <a:lstStyle/>
          <a:p>
            <a:pPr marL="0" indent="0">
              <a:buNone/>
            </a:pPr>
            <a:r>
              <a:rPr lang="en-US" sz="2400" b="1" dirty="0" smtClean="0"/>
              <a:t>Agency Challenges:</a:t>
            </a:r>
          </a:p>
          <a:p>
            <a:r>
              <a:rPr lang="en-US" sz="2400" dirty="0" smtClean="0"/>
              <a:t>Serving large geographic area – two Washington counties, plus NW Oregon.</a:t>
            </a:r>
          </a:p>
          <a:p>
            <a:r>
              <a:rPr lang="en-US" sz="2400" dirty="0" smtClean="0"/>
              <a:t>Staff time &amp; resources to prepare, process, hand out 100 checks, twice per month </a:t>
            </a:r>
          </a:p>
          <a:p>
            <a:pPr marL="0" indent="0">
              <a:spcBef>
                <a:spcPts val="1200"/>
              </a:spcBef>
              <a:buNone/>
            </a:pPr>
            <a:r>
              <a:rPr lang="en-US" sz="2400" b="1" dirty="0" smtClean="0">
                <a:solidFill>
                  <a:schemeClr val="accent2"/>
                </a:solidFill>
              </a:rPr>
              <a:t>Client Challenges:</a:t>
            </a:r>
          </a:p>
          <a:p>
            <a:r>
              <a:rPr lang="en-US" sz="2400" dirty="0" smtClean="0">
                <a:solidFill>
                  <a:schemeClr val="accent2"/>
                </a:solidFill>
              </a:rPr>
              <a:t>Homeless clients (checks often lost/stolen)</a:t>
            </a:r>
          </a:p>
          <a:p>
            <a:r>
              <a:rPr lang="en-US" sz="2400" dirty="0" smtClean="0">
                <a:solidFill>
                  <a:schemeClr val="accent2"/>
                </a:solidFill>
              </a:rPr>
              <a:t>Lack of Identification (check cashing difficult / high cashing fees)</a:t>
            </a:r>
          </a:p>
          <a:p>
            <a:r>
              <a:rPr lang="en-US" sz="2400" dirty="0" smtClean="0">
                <a:solidFill>
                  <a:schemeClr val="accent2"/>
                </a:solidFill>
              </a:rPr>
              <a:t>Public Transportation unavailable in all service areas</a:t>
            </a:r>
          </a:p>
          <a:p>
            <a:r>
              <a:rPr lang="en-US" sz="2400" dirty="0" smtClean="0">
                <a:solidFill>
                  <a:schemeClr val="accent2"/>
                </a:solidFill>
              </a:rPr>
              <a:t>Weather issues (travel difficult)</a:t>
            </a:r>
          </a:p>
          <a:p>
            <a:pPr marL="0" indent="0">
              <a:buNone/>
            </a:pPr>
            <a:endParaRPr lang="en-US" sz="2400" dirty="0" smtClean="0"/>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37624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19</a:t>
            </a:fld>
            <a:endParaRPr lang="en-US" dirty="0"/>
          </a:p>
        </p:txBody>
      </p:sp>
      <p:pic>
        <p:nvPicPr>
          <p:cNvPr id="12" name="Picture 4" descr="Image result for coastal community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0" y="173634"/>
            <a:ext cx="4031487" cy="102763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6"/>
          <p:cNvSpPr>
            <a:spLocks noGrp="1"/>
          </p:cNvSpPr>
          <p:nvPr>
            <p:ph idx="1"/>
          </p:nvPr>
        </p:nvSpPr>
        <p:spPr>
          <a:xfrm>
            <a:off x="155575" y="1779877"/>
            <a:ext cx="8928660" cy="4786565"/>
          </a:xfrm>
        </p:spPr>
        <p:txBody>
          <a:bodyPr/>
          <a:lstStyle/>
          <a:p>
            <a:pPr marL="0" indent="0">
              <a:buNone/>
            </a:pPr>
            <a:r>
              <a:rPr lang="en-US" sz="2400" b="1" dirty="0" smtClean="0"/>
              <a:t>Agency Benefits:</a:t>
            </a:r>
          </a:p>
          <a:p>
            <a:r>
              <a:rPr lang="en-US" sz="2400" dirty="0" smtClean="0"/>
              <a:t>Individual Debit Cards to Payee Clients – no paper checks required</a:t>
            </a:r>
          </a:p>
          <a:p>
            <a:r>
              <a:rPr lang="en-US" sz="2400" dirty="0" smtClean="0"/>
              <a:t>Program Staff time &amp; resources reduced by 80 %</a:t>
            </a:r>
          </a:p>
          <a:p>
            <a:r>
              <a:rPr lang="en-US" sz="2400" dirty="0" smtClean="0"/>
              <a:t>Significant increase in program enrollment (2016 = 100/2018 = </a:t>
            </a:r>
            <a:r>
              <a:rPr lang="en-US" sz="2400" b="1" dirty="0" smtClean="0"/>
              <a:t>575</a:t>
            </a:r>
            <a:r>
              <a:rPr lang="en-US" sz="2400" dirty="0" smtClean="0"/>
              <a:t>)</a:t>
            </a:r>
          </a:p>
          <a:p>
            <a:r>
              <a:rPr lang="en-US" sz="2400" dirty="0" smtClean="0"/>
              <a:t>Increase in service area coverage:  now serving five counties plus three counties in NW Oregon.  </a:t>
            </a:r>
          </a:p>
          <a:p>
            <a:r>
              <a:rPr lang="en-US" sz="2400" dirty="0" smtClean="0"/>
              <a:t>95% of client payees use debit cards / 5% receive checks due to physical and/or developmental challenges using debit cards.</a:t>
            </a:r>
          </a:p>
          <a:p>
            <a:r>
              <a:rPr lang="en-US" sz="2400" dirty="0" smtClean="0"/>
              <a:t>Case Managers have ability to view card transactions.  This helps with financial education and coaching if needed.   </a:t>
            </a:r>
          </a:p>
          <a:p>
            <a:endParaRPr lang="en-US" sz="2400" dirty="0" smtClean="0"/>
          </a:p>
          <a:p>
            <a:endParaRPr lang="en-US" sz="2400" dirty="0" smtClean="0">
              <a:solidFill>
                <a:schemeClr val="accent2"/>
              </a:solidFill>
            </a:endParaRPr>
          </a:p>
          <a:p>
            <a:pPr marL="0" indent="0">
              <a:buNone/>
            </a:pPr>
            <a:endParaRPr lang="en-US" sz="2400" dirty="0" smtClean="0"/>
          </a:p>
          <a:p>
            <a:pPr marL="0" indent="0">
              <a:buNone/>
            </a:pPr>
            <a:endParaRPr lang="en-US" sz="2400" dirty="0" smtClean="0"/>
          </a:p>
          <a:p>
            <a:pPr marL="0" indent="0">
              <a:buNone/>
            </a:pPr>
            <a:r>
              <a:rPr lang="en-US" sz="2400" dirty="0" smtClean="0"/>
              <a:t> </a:t>
            </a:r>
            <a:endParaRPr lang="en-US" sz="2400" dirty="0"/>
          </a:p>
        </p:txBody>
      </p:sp>
      <p:pic>
        <p:nvPicPr>
          <p:cNvPr id="11" name="Picture 10"/>
          <p:cNvPicPr>
            <a:picLocks noChangeAspect="1"/>
          </p:cNvPicPr>
          <p:nvPr/>
        </p:nvPicPr>
        <p:blipFill>
          <a:blip r:embed="rId4"/>
          <a:stretch>
            <a:fillRect/>
          </a:stretch>
        </p:blipFill>
        <p:spPr>
          <a:xfrm>
            <a:off x="6203576" y="75079"/>
            <a:ext cx="2880659" cy="2112483"/>
          </a:xfrm>
          <a:prstGeom prst="rect">
            <a:avLst/>
          </a:prstGeom>
        </p:spPr>
      </p:pic>
    </p:spTree>
    <p:extLst>
      <p:ext uri="{BB962C8B-B14F-4D97-AF65-F5344CB8AC3E}">
        <p14:creationId xmlns:p14="http://schemas.microsoft.com/office/powerpoint/2010/main" val="24825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0293" y="1077143"/>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grpSp>
        <p:nvGrpSpPr>
          <p:cNvPr id="13" name="Group 12"/>
          <p:cNvGrpSpPr/>
          <p:nvPr/>
        </p:nvGrpSpPr>
        <p:grpSpPr>
          <a:xfrm>
            <a:off x="141793" y="4428232"/>
            <a:ext cx="1558748" cy="2429768"/>
            <a:chOff x="6017694" y="3428997"/>
            <a:chExt cx="1558748" cy="2429768"/>
          </a:xfrm>
        </p:grpSpPr>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217" y="3428997"/>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694" y="4935435"/>
              <a:ext cx="1558748" cy="923330"/>
            </a:xfrm>
            <a:prstGeom prst="rect">
              <a:avLst/>
            </a:prstGeom>
            <a:noFill/>
          </p:spPr>
          <p:txBody>
            <a:bodyPr wrap="square" rtlCol="0">
              <a:spAutoFit/>
            </a:bodyPr>
            <a:lstStyle/>
            <a:p>
              <a:pPr algn="ctr"/>
              <a:r>
                <a:rPr lang="en-US" dirty="0" smtClean="0"/>
                <a:t>Community Safety / </a:t>
              </a:r>
            </a:p>
            <a:p>
              <a:pPr algn="ctr"/>
              <a:r>
                <a:rPr lang="en-US" dirty="0" smtClean="0"/>
                <a:t>Crime Victims</a:t>
              </a:r>
              <a:endParaRPr lang="en-US" dirty="0"/>
            </a:p>
          </p:txBody>
        </p:sp>
      </p:grpSp>
      <p:grpSp>
        <p:nvGrpSpPr>
          <p:cNvPr id="7" name="Group 6"/>
          <p:cNvGrpSpPr/>
          <p:nvPr/>
        </p:nvGrpSpPr>
        <p:grpSpPr>
          <a:xfrm>
            <a:off x="7528188" y="4438625"/>
            <a:ext cx="1361385" cy="2140102"/>
            <a:chOff x="7599592" y="3429276"/>
            <a:chExt cx="1361385" cy="2140102"/>
          </a:xfrm>
        </p:grpSpPr>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592" y="3429276"/>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744266" y="4923047"/>
              <a:ext cx="1157113" cy="646331"/>
            </a:xfrm>
            <a:prstGeom prst="rect">
              <a:avLst/>
            </a:prstGeom>
            <a:noFill/>
          </p:spPr>
          <p:txBody>
            <a:bodyPr wrap="none" rtlCol="0">
              <a:spAutoFit/>
            </a:bodyPr>
            <a:lstStyle/>
            <a:p>
              <a:pPr algn="ctr"/>
              <a:r>
                <a:rPr lang="en-US" dirty="0" smtClean="0"/>
                <a:t>Business</a:t>
              </a:r>
            </a:p>
            <a:p>
              <a:pPr algn="ctr"/>
              <a:r>
                <a:rPr lang="en-US" dirty="0" smtClean="0"/>
                <a:t>Assistance</a:t>
              </a:r>
              <a:endParaRPr lang="en-US" dirty="0"/>
            </a:p>
          </p:txBody>
        </p:sp>
      </p:grpSp>
      <p:sp>
        <p:nvSpPr>
          <p:cNvPr id="2" name="TextBox 1"/>
          <p:cNvSpPr txBox="1"/>
          <p:nvPr/>
        </p:nvSpPr>
        <p:spPr>
          <a:xfrm>
            <a:off x="0" y="26223"/>
            <a:ext cx="7980683" cy="1077218"/>
          </a:xfrm>
          <a:prstGeom prst="rect">
            <a:avLst/>
          </a:prstGeom>
          <a:noFill/>
        </p:spPr>
        <p:txBody>
          <a:bodyPr wrap="square" rtlCol="0">
            <a:spAutoFit/>
          </a:bodyPr>
          <a:lstStyle/>
          <a:p>
            <a:r>
              <a:rPr lang="en-US" sz="3200" b="1" dirty="0" smtClean="0"/>
              <a:t>Washington State Department of Commerce</a:t>
            </a:r>
          </a:p>
          <a:p>
            <a:r>
              <a:rPr lang="en-US" sz="3200" b="1" dirty="0" smtClean="0"/>
              <a:t>We strengthen communities…..</a:t>
            </a:r>
            <a:endParaRPr lang="en-US" sz="3200" b="1" dirty="0"/>
          </a:p>
        </p:txBody>
      </p:sp>
      <p:grpSp>
        <p:nvGrpSpPr>
          <p:cNvPr id="43" name="Group 42"/>
          <p:cNvGrpSpPr/>
          <p:nvPr/>
        </p:nvGrpSpPr>
        <p:grpSpPr>
          <a:xfrm>
            <a:off x="6060038" y="4438625"/>
            <a:ext cx="1361385" cy="1860201"/>
            <a:chOff x="217717" y="3429000"/>
            <a:chExt cx="1361385" cy="1860201"/>
          </a:xfrm>
        </p:grpSpPr>
        <p:pic>
          <p:nvPicPr>
            <p:cNvPr id="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7" y="3429000"/>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401317" y="4919869"/>
              <a:ext cx="994183" cy="369332"/>
            </a:xfrm>
            <a:prstGeom prst="rect">
              <a:avLst/>
            </a:prstGeom>
            <a:noFill/>
          </p:spPr>
          <p:txBody>
            <a:bodyPr wrap="none" rtlCol="0">
              <a:spAutoFit/>
            </a:bodyPr>
            <a:lstStyle/>
            <a:p>
              <a:r>
                <a:rPr lang="en-US" dirty="0" smtClean="0"/>
                <a:t>Planning</a:t>
              </a:r>
              <a:endParaRPr lang="en-US" dirty="0"/>
            </a:p>
          </p:txBody>
        </p:sp>
      </p:grpSp>
      <p:grpSp>
        <p:nvGrpSpPr>
          <p:cNvPr id="46" name="Group 45"/>
          <p:cNvGrpSpPr/>
          <p:nvPr/>
        </p:nvGrpSpPr>
        <p:grpSpPr>
          <a:xfrm>
            <a:off x="4494881" y="4435589"/>
            <a:ext cx="1476375" cy="1863237"/>
            <a:chOff x="1579102" y="3429276"/>
            <a:chExt cx="1476375" cy="1863237"/>
          </a:xfrm>
        </p:grpSpPr>
        <p:pic>
          <p:nvPicPr>
            <p:cNvPr id="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4092" y="3429276"/>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579102" y="4923181"/>
              <a:ext cx="1474634" cy="369332"/>
            </a:xfrm>
            <a:prstGeom prst="rect">
              <a:avLst/>
            </a:prstGeom>
            <a:noFill/>
          </p:spPr>
          <p:txBody>
            <a:bodyPr wrap="none" rtlCol="0">
              <a:spAutoFit/>
            </a:bodyPr>
            <a:lstStyle/>
            <a:p>
              <a:r>
                <a:rPr lang="en-US" dirty="0" smtClean="0"/>
                <a:t>Infrastructure</a:t>
              </a:r>
              <a:endParaRPr lang="en-US" dirty="0"/>
            </a:p>
          </p:txBody>
        </p:sp>
      </p:grpSp>
      <p:grpSp>
        <p:nvGrpSpPr>
          <p:cNvPr id="49" name="Group 48"/>
          <p:cNvGrpSpPr/>
          <p:nvPr/>
        </p:nvGrpSpPr>
        <p:grpSpPr>
          <a:xfrm>
            <a:off x="3164645" y="4435589"/>
            <a:ext cx="1361385" cy="2128125"/>
            <a:chOff x="3170467" y="3428999"/>
            <a:chExt cx="1361385" cy="2128125"/>
          </a:xfrm>
        </p:grpSpPr>
        <p:pic>
          <p:nvPicPr>
            <p:cNvPr id="5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0467" y="3428999"/>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a:off x="3198514" y="4910793"/>
              <a:ext cx="1276311" cy="646331"/>
            </a:xfrm>
            <a:prstGeom prst="rect">
              <a:avLst/>
            </a:prstGeom>
            <a:noFill/>
          </p:spPr>
          <p:txBody>
            <a:bodyPr wrap="none" rtlCol="0">
              <a:spAutoFit/>
            </a:bodyPr>
            <a:lstStyle/>
            <a:p>
              <a:pPr algn="ctr"/>
              <a:r>
                <a:rPr lang="en-US" dirty="0" smtClean="0"/>
                <a:t>Community</a:t>
              </a:r>
            </a:p>
            <a:p>
              <a:pPr algn="ctr"/>
              <a:r>
                <a:rPr lang="en-US" dirty="0"/>
                <a:t>F</a:t>
              </a:r>
              <a:r>
                <a:rPr lang="en-US" dirty="0" smtClean="0"/>
                <a:t>acilities</a:t>
              </a:r>
              <a:endParaRPr lang="en-US" dirty="0"/>
            </a:p>
          </p:txBody>
        </p:sp>
      </p:grpSp>
      <p:grpSp>
        <p:nvGrpSpPr>
          <p:cNvPr id="52" name="Group 51"/>
          <p:cNvGrpSpPr/>
          <p:nvPr/>
        </p:nvGrpSpPr>
        <p:grpSpPr>
          <a:xfrm>
            <a:off x="1684931" y="4412540"/>
            <a:ext cx="1481883" cy="2405124"/>
            <a:chOff x="4646842" y="3428998"/>
            <a:chExt cx="1481883" cy="2405124"/>
          </a:xfrm>
        </p:grpSpPr>
        <p:pic>
          <p:nvPicPr>
            <p:cNvPr id="5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842" y="3428998"/>
              <a:ext cx="1361385" cy="13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4746615" y="4910792"/>
              <a:ext cx="1382110" cy="923330"/>
            </a:xfrm>
            <a:prstGeom prst="rect">
              <a:avLst/>
            </a:prstGeom>
            <a:noFill/>
          </p:spPr>
          <p:txBody>
            <a:bodyPr wrap="none" rtlCol="0">
              <a:spAutoFit/>
            </a:bodyPr>
            <a:lstStyle/>
            <a:p>
              <a:pPr algn="ctr"/>
              <a:r>
                <a:rPr lang="en-US" dirty="0" smtClean="0"/>
                <a:t>Housing / </a:t>
              </a:r>
            </a:p>
            <a:p>
              <a:pPr algn="ctr"/>
              <a:r>
                <a:rPr lang="en-US" dirty="0" smtClean="0"/>
                <a:t>Community  </a:t>
              </a:r>
            </a:p>
            <a:p>
              <a:pPr algn="ctr"/>
              <a:r>
                <a:rPr lang="en-US" dirty="0" smtClean="0"/>
                <a:t>Services</a:t>
              </a:r>
              <a:endParaRPr lang="en-US" dirty="0"/>
            </a:p>
          </p:txBody>
        </p:sp>
      </p:grpSp>
      <p:pic>
        <p:nvPicPr>
          <p:cNvPr id="2050" name="Picture 2" descr="Image result for washington state department of commerce building ph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88" y="1341918"/>
            <a:ext cx="3171825" cy="213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269263" y="1379247"/>
            <a:ext cx="5735406" cy="678144"/>
            <a:chOff x="0" y="0"/>
            <a:chExt cx="3499637" cy="1031354"/>
          </a:xfrm>
          <a:solidFill>
            <a:srgbClr val="CD7936"/>
          </a:solidFill>
        </p:grpSpPr>
        <p:sp>
          <p:nvSpPr>
            <p:cNvPr id="32" name="Rounded Rectangle 31"/>
            <p:cNvSpPr/>
            <p:nvPr/>
          </p:nvSpPr>
          <p:spPr>
            <a:xfrm>
              <a:off x="0" y="0"/>
              <a:ext cx="3499637" cy="1031354"/>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ounded Rectangle 4"/>
            <p:cNvSpPr txBox="1"/>
            <p:nvPr/>
          </p:nvSpPr>
          <p:spPr>
            <a:xfrm>
              <a:off x="50347" y="50348"/>
              <a:ext cx="3398943" cy="93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baseline="0" dirty="0" smtClean="0"/>
                <a:t>LIHEAP</a:t>
              </a:r>
              <a:endParaRPr lang="en-US" sz="4300" kern="1200" dirty="0"/>
            </a:p>
          </p:txBody>
        </p:sp>
      </p:grpSp>
      <p:grpSp>
        <p:nvGrpSpPr>
          <p:cNvPr id="34" name="Group 33"/>
          <p:cNvGrpSpPr/>
          <p:nvPr/>
        </p:nvGrpSpPr>
        <p:grpSpPr>
          <a:xfrm>
            <a:off x="3272971" y="2104544"/>
            <a:ext cx="5742160" cy="681905"/>
            <a:chOff x="0" y="1152027"/>
            <a:chExt cx="4316425" cy="1031354"/>
          </a:xfrm>
          <a:solidFill>
            <a:schemeClr val="bg1">
              <a:lumMod val="65000"/>
            </a:schemeClr>
          </a:solidFill>
        </p:grpSpPr>
        <p:sp>
          <p:nvSpPr>
            <p:cNvPr id="35" name="Rounded Rectangle 34"/>
            <p:cNvSpPr/>
            <p:nvPr/>
          </p:nvSpPr>
          <p:spPr>
            <a:xfrm>
              <a:off x="0" y="1152027"/>
              <a:ext cx="4316425" cy="1031354"/>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Rounded Rectangle 4"/>
            <p:cNvSpPr txBox="1"/>
            <p:nvPr/>
          </p:nvSpPr>
          <p:spPr>
            <a:xfrm>
              <a:off x="50347" y="1202374"/>
              <a:ext cx="4215731" cy="93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baseline="0" dirty="0" smtClean="0"/>
                <a:t>Weatherization</a:t>
              </a:r>
              <a:endParaRPr lang="en-US" sz="4300" kern="1200" dirty="0"/>
            </a:p>
          </p:txBody>
        </p:sp>
      </p:grpSp>
      <p:grpSp>
        <p:nvGrpSpPr>
          <p:cNvPr id="37" name="Group 36"/>
          <p:cNvGrpSpPr/>
          <p:nvPr/>
        </p:nvGrpSpPr>
        <p:grpSpPr>
          <a:xfrm>
            <a:off x="3272971" y="2824006"/>
            <a:ext cx="5772590" cy="641447"/>
            <a:chOff x="0" y="2324901"/>
            <a:chExt cx="8229600" cy="1031354"/>
          </a:xfrm>
          <a:solidFill>
            <a:schemeClr val="accent1"/>
          </a:solidFill>
        </p:grpSpPr>
        <p:sp>
          <p:nvSpPr>
            <p:cNvPr id="38" name="Rounded Rectangle 37"/>
            <p:cNvSpPr/>
            <p:nvPr/>
          </p:nvSpPr>
          <p:spPr>
            <a:xfrm>
              <a:off x="0" y="2324901"/>
              <a:ext cx="8229600" cy="1031354"/>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Rounded Rectangle 4"/>
            <p:cNvSpPr txBox="1"/>
            <p:nvPr/>
          </p:nvSpPr>
          <p:spPr>
            <a:xfrm>
              <a:off x="50347" y="2375248"/>
              <a:ext cx="8128906" cy="93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baseline="0" dirty="0" smtClean="0"/>
                <a:t>CSBG</a:t>
              </a:r>
              <a:endParaRPr lang="en-US" sz="4300" kern="1200" dirty="0"/>
            </a:p>
          </p:txBody>
        </p:sp>
      </p:grpSp>
      <p:grpSp>
        <p:nvGrpSpPr>
          <p:cNvPr id="60" name="Group 59"/>
          <p:cNvGrpSpPr/>
          <p:nvPr/>
        </p:nvGrpSpPr>
        <p:grpSpPr>
          <a:xfrm>
            <a:off x="2590806" y="3514743"/>
            <a:ext cx="6454755" cy="750175"/>
            <a:chOff x="0" y="2341939"/>
            <a:chExt cx="8229600" cy="1031354"/>
          </a:xfrm>
          <a:solidFill>
            <a:schemeClr val="accent3">
              <a:lumMod val="75000"/>
            </a:schemeClr>
          </a:solidFill>
        </p:grpSpPr>
        <p:sp>
          <p:nvSpPr>
            <p:cNvPr id="61" name="Rounded Rectangle 60"/>
            <p:cNvSpPr/>
            <p:nvPr/>
          </p:nvSpPr>
          <p:spPr>
            <a:xfrm>
              <a:off x="0" y="2341939"/>
              <a:ext cx="8229600" cy="1031354"/>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2" name="Rounded Rectangle 4"/>
            <p:cNvSpPr txBox="1"/>
            <p:nvPr/>
          </p:nvSpPr>
          <p:spPr>
            <a:xfrm>
              <a:off x="50347" y="2392286"/>
              <a:ext cx="8128906" cy="93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dirty="0" smtClean="0"/>
                <a:t>Offender Re-entry Program</a:t>
              </a:r>
              <a:endParaRPr lang="en-US" sz="4300" kern="1200" dirty="0"/>
            </a:p>
          </p:txBody>
        </p:sp>
      </p:grpSp>
    </p:spTree>
    <p:extLst>
      <p:ext uri="{BB962C8B-B14F-4D97-AF65-F5344CB8AC3E}">
        <p14:creationId xmlns:p14="http://schemas.microsoft.com/office/powerpoint/2010/main" val="96498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895"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Rectangle 12"/>
          <p:cNvSpPr/>
          <p:nvPr/>
        </p:nvSpPr>
        <p:spPr>
          <a:xfrm>
            <a:off x="65849"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p:nvSpPr>
        <p:spPr>
          <a:xfrm>
            <a:off x="1665107"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307975" y="370802"/>
            <a:ext cx="7554907" cy="984885"/>
          </a:xfrm>
          <a:prstGeom prst="rect">
            <a:avLst/>
          </a:prstGeom>
        </p:spPr>
        <p:txBody>
          <a:bodyPr wrap="square">
            <a:spAutoFit/>
          </a:bodyPr>
          <a:lstStyle/>
          <a:p>
            <a:pPr algn="r"/>
            <a:r>
              <a:rPr lang="en-US" sz="4000" b="1" dirty="0" smtClean="0">
                <a:latin typeface="Arial Rounded MT Bold" panose="020F0704030504030204" pitchFamily="34" charset="0"/>
              </a:rPr>
              <a:t>Reaching the Unreachable –</a:t>
            </a:r>
          </a:p>
          <a:p>
            <a:pPr algn="r"/>
            <a:endParaRPr lang="en-US" sz="1800" b="1" i="1" dirty="0" smtClean="0">
              <a:latin typeface="Arial Rounded MT Bold" panose="020F0704030504030204" pitchFamily="34" charset="0"/>
            </a:endParaRPr>
          </a:p>
        </p:txBody>
      </p:sp>
      <p:sp>
        <p:nvSpPr>
          <p:cNvPr id="2" name="AutoShape 2" descr="Image result for funny quotes about reaching 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p:nvSpPr>
        <p:spPr>
          <a:xfrm>
            <a:off x="3544047" y="2336182"/>
            <a:ext cx="5462495" cy="1938992"/>
          </a:xfrm>
          <a:prstGeom prst="rect">
            <a:avLst/>
          </a:prstGeom>
        </p:spPr>
        <p:txBody>
          <a:bodyPr wrap="square">
            <a:spAutoFit/>
          </a:bodyPr>
          <a:lstStyle/>
          <a:p>
            <a:pPr algn="r"/>
            <a:r>
              <a:rPr lang="en-US" sz="4000" dirty="0" smtClean="0">
                <a:solidFill>
                  <a:schemeClr val="accent6"/>
                </a:solidFill>
                <a:latin typeface="Arial Rounded MT Bold" panose="020F0704030504030204" pitchFamily="34" charset="0"/>
              </a:rPr>
              <a:t>What happens when </a:t>
            </a:r>
            <a:r>
              <a:rPr lang="en-US" sz="4000" dirty="0" smtClean="0">
                <a:solidFill>
                  <a:schemeClr val="accent6"/>
                </a:solidFill>
                <a:latin typeface="Arial Rounded MT Bold" panose="020F0704030504030204" pitchFamily="34" charset="0"/>
              </a:rPr>
              <a:t> you can’t move a  mountain?</a:t>
            </a:r>
            <a:endParaRPr lang="en-US" sz="4000" dirty="0" smtClean="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829965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21</a:t>
            </a:fld>
            <a:endParaRPr lang="en-US" dirty="0"/>
          </a:p>
        </p:txBody>
      </p:sp>
      <p:sp>
        <p:nvSpPr>
          <p:cNvPr id="5" name="Title 4"/>
          <p:cNvSpPr>
            <a:spLocks noGrp="1"/>
          </p:cNvSpPr>
          <p:nvPr>
            <p:ph type="title"/>
          </p:nvPr>
        </p:nvSpPr>
        <p:spPr>
          <a:xfrm>
            <a:off x="0" y="54"/>
            <a:ext cx="8229600" cy="1143000"/>
          </a:xfrm>
        </p:spPr>
        <p:txBody>
          <a:bodyPr>
            <a:normAutofit fontScale="90000"/>
          </a:bodyPr>
          <a:lstStyle/>
          <a:p>
            <a:r>
              <a:rPr lang="en-US" sz="4000" dirty="0" smtClean="0">
                <a:solidFill>
                  <a:schemeClr val="accent6">
                    <a:lumMod val="75000"/>
                  </a:schemeClr>
                </a:solidFill>
              </a:rPr>
              <a:t>Rural Resources</a:t>
            </a:r>
            <a:br>
              <a:rPr lang="en-US" sz="4000" dirty="0" smtClean="0">
                <a:solidFill>
                  <a:schemeClr val="accent6">
                    <a:lumMod val="75000"/>
                  </a:schemeClr>
                </a:solidFill>
              </a:rPr>
            </a:br>
            <a:r>
              <a:rPr lang="en-US" sz="4000" dirty="0" smtClean="0">
                <a:solidFill>
                  <a:schemeClr val="accent6">
                    <a:lumMod val="75000"/>
                  </a:schemeClr>
                </a:solidFill>
              </a:rPr>
              <a:t>          Community Action</a:t>
            </a:r>
            <a:endParaRPr lang="en-US" sz="4000" dirty="0">
              <a:solidFill>
                <a:schemeClr val="accent6">
                  <a:lumMod val="7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408" y="58492"/>
            <a:ext cx="2499904" cy="836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6"/>
          <p:cNvSpPr>
            <a:spLocks noGrp="1"/>
          </p:cNvSpPr>
          <p:nvPr>
            <p:ph idx="1"/>
          </p:nvPr>
        </p:nvSpPr>
        <p:spPr>
          <a:xfrm>
            <a:off x="155575" y="1779877"/>
            <a:ext cx="3442260" cy="4786565"/>
          </a:xfrm>
        </p:spPr>
        <p:txBody>
          <a:bodyPr/>
          <a:lstStyle/>
          <a:p>
            <a:pPr marL="0" indent="0">
              <a:buNone/>
            </a:pPr>
            <a:r>
              <a:rPr lang="en-US" sz="2400" b="1" dirty="0" smtClean="0"/>
              <a:t>Agency Services:</a:t>
            </a:r>
          </a:p>
          <a:p>
            <a:r>
              <a:rPr lang="en-US" sz="2000" dirty="0" smtClean="0">
                <a:solidFill>
                  <a:schemeClr val="accent2"/>
                </a:solidFill>
              </a:rPr>
              <a:t>Child Abuse Assistance</a:t>
            </a:r>
          </a:p>
          <a:p>
            <a:r>
              <a:rPr lang="en-US" sz="2000" dirty="0" smtClean="0">
                <a:solidFill>
                  <a:schemeClr val="accent2"/>
                </a:solidFill>
              </a:rPr>
              <a:t>Crime Victims </a:t>
            </a:r>
            <a:r>
              <a:rPr lang="en-US" sz="2000" dirty="0" smtClean="0">
                <a:solidFill>
                  <a:schemeClr val="accent2"/>
                </a:solidFill>
              </a:rPr>
              <a:t>Advocacy</a:t>
            </a:r>
            <a:endParaRPr lang="en-US" sz="2000" dirty="0" smtClean="0">
              <a:solidFill>
                <a:schemeClr val="accent2"/>
              </a:solidFill>
            </a:endParaRPr>
          </a:p>
          <a:p>
            <a:r>
              <a:rPr lang="en-US" sz="2000" dirty="0" smtClean="0">
                <a:solidFill>
                  <a:schemeClr val="accent2"/>
                </a:solidFill>
              </a:rPr>
              <a:t>Domestic </a:t>
            </a:r>
            <a:r>
              <a:rPr lang="en-US" sz="2000" dirty="0" smtClean="0">
                <a:solidFill>
                  <a:schemeClr val="accent2"/>
                </a:solidFill>
              </a:rPr>
              <a:t>Violence</a:t>
            </a:r>
          </a:p>
          <a:p>
            <a:r>
              <a:rPr lang="en-US" sz="2000" dirty="0" smtClean="0">
                <a:solidFill>
                  <a:schemeClr val="accent2"/>
                </a:solidFill>
              </a:rPr>
              <a:t>Energy Assistance</a:t>
            </a:r>
          </a:p>
          <a:p>
            <a:r>
              <a:rPr lang="en-US" sz="2000" dirty="0" smtClean="0">
                <a:solidFill>
                  <a:schemeClr val="accent2"/>
                </a:solidFill>
              </a:rPr>
              <a:t>Head Start &amp; ECEAP</a:t>
            </a:r>
          </a:p>
          <a:p>
            <a:r>
              <a:rPr lang="en-US" sz="2000" dirty="0" smtClean="0">
                <a:solidFill>
                  <a:schemeClr val="accent2"/>
                </a:solidFill>
              </a:rPr>
              <a:t>Housing Assistance</a:t>
            </a:r>
          </a:p>
          <a:p>
            <a:r>
              <a:rPr lang="en-US" sz="2000" dirty="0" smtClean="0">
                <a:solidFill>
                  <a:schemeClr val="accent2"/>
                </a:solidFill>
              </a:rPr>
              <a:t>Employment Assistance</a:t>
            </a:r>
          </a:p>
          <a:p>
            <a:r>
              <a:rPr lang="en-US" sz="2000" dirty="0" smtClean="0">
                <a:solidFill>
                  <a:schemeClr val="accent2"/>
                </a:solidFill>
              </a:rPr>
              <a:t>Senior Services</a:t>
            </a:r>
          </a:p>
          <a:p>
            <a:r>
              <a:rPr lang="en-US" sz="2000" dirty="0" smtClean="0">
                <a:solidFill>
                  <a:schemeClr val="accent2"/>
                </a:solidFill>
              </a:rPr>
              <a:t>Sexual </a:t>
            </a:r>
            <a:r>
              <a:rPr lang="en-US" sz="2000" dirty="0" smtClean="0">
                <a:solidFill>
                  <a:schemeClr val="accent2"/>
                </a:solidFill>
              </a:rPr>
              <a:t>Assault</a:t>
            </a:r>
            <a:endParaRPr lang="en-US" sz="2000" dirty="0" smtClean="0">
              <a:solidFill>
                <a:schemeClr val="accent2"/>
              </a:solidFill>
            </a:endParaRPr>
          </a:p>
          <a:p>
            <a:r>
              <a:rPr lang="en-US" sz="2000" dirty="0" smtClean="0">
                <a:solidFill>
                  <a:schemeClr val="accent2"/>
                </a:solidFill>
              </a:rPr>
              <a:t>Transportation</a:t>
            </a:r>
          </a:p>
          <a:p>
            <a:r>
              <a:rPr lang="en-US" sz="2000" dirty="0" smtClean="0">
                <a:solidFill>
                  <a:schemeClr val="accent2"/>
                </a:solidFill>
              </a:rPr>
              <a:t>Weatherization </a:t>
            </a:r>
          </a:p>
          <a:p>
            <a:pPr marL="0" indent="0">
              <a:buNone/>
            </a:pPr>
            <a:endParaRPr lang="en-US" sz="2400" dirty="0" smtClean="0"/>
          </a:p>
          <a:p>
            <a:pPr marL="0" indent="0">
              <a:buNone/>
            </a:pPr>
            <a:endParaRPr lang="en-US" sz="2400" dirty="0" smtClean="0"/>
          </a:p>
          <a:p>
            <a:pPr marL="0" indent="0">
              <a:buNone/>
            </a:pPr>
            <a:r>
              <a:rPr lang="en-US" sz="2400" dirty="0" smtClean="0"/>
              <a:t> </a:t>
            </a:r>
            <a:endParaRPr lang="en-US" sz="2400" dirty="0"/>
          </a:p>
        </p:txBody>
      </p:sp>
      <p:sp>
        <p:nvSpPr>
          <p:cNvPr id="10" name="Content Placeholder 6"/>
          <p:cNvSpPr txBox="1">
            <a:spLocks/>
          </p:cNvSpPr>
          <p:nvPr/>
        </p:nvSpPr>
        <p:spPr>
          <a:xfrm>
            <a:off x="4900613" y="1779877"/>
            <a:ext cx="4388712" cy="4786565"/>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1F497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Agency Demographics:</a:t>
            </a:r>
          </a:p>
          <a:p>
            <a:r>
              <a:rPr lang="en-US" sz="2000" dirty="0" smtClean="0">
                <a:solidFill>
                  <a:schemeClr val="accent2"/>
                </a:solidFill>
              </a:rPr>
              <a:t>Rural communities serving over 4,600 square miles</a:t>
            </a:r>
          </a:p>
          <a:p>
            <a:r>
              <a:rPr lang="en-US" sz="2000" dirty="0" smtClean="0">
                <a:solidFill>
                  <a:schemeClr val="accent2"/>
                </a:solidFill>
              </a:rPr>
              <a:t>Severe Weather Conditions</a:t>
            </a:r>
          </a:p>
          <a:p>
            <a:r>
              <a:rPr lang="en-US" sz="2000" dirty="0" smtClean="0">
                <a:solidFill>
                  <a:schemeClr val="accent2"/>
                </a:solidFill>
              </a:rPr>
              <a:t>Lack of technology &amp; Broadband</a:t>
            </a:r>
          </a:p>
          <a:p>
            <a:r>
              <a:rPr lang="en-US" sz="2000" dirty="0" smtClean="0">
                <a:solidFill>
                  <a:schemeClr val="accent2"/>
                </a:solidFill>
              </a:rPr>
              <a:t>Low, qualified skilled work force availability</a:t>
            </a:r>
          </a:p>
          <a:p>
            <a:r>
              <a:rPr lang="en-US" sz="2000" dirty="0" smtClean="0">
                <a:solidFill>
                  <a:schemeClr val="accent2"/>
                </a:solidFill>
              </a:rPr>
              <a:t>                           Staffs nine offices in</a:t>
            </a:r>
            <a:br>
              <a:rPr lang="en-US" sz="2000" dirty="0" smtClean="0">
                <a:solidFill>
                  <a:schemeClr val="accent2"/>
                </a:solidFill>
              </a:rPr>
            </a:br>
            <a:r>
              <a:rPr lang="en-US" sz="2000" dirty="0" smtClean="0">
                <a:solidFill>
                  <a:schemeClr val="accent2"/>
                </a:solidFill>
              </a:rPr>
              <a:t>                           5 counties to provide</a:t>
            </a:r>
            <a:br>
              <a:rPr lang="en-US" sz="2000" dirty="0" smtClean="0">
                <a:solidFill>
                  <a:schemeClr val="accent2"/>
                </a:solidFill>
              </a:rPr>
            </a:br>
            <a:r>
              <a:rPr lang="en-US" sz="2000" dirty="0" smtClean="0">
                <a:solidFill>
                  <a:schemeClr val="accent2"/>
                </a:solidFill>
              </a:rPr>
              <a:t>                           client services.</a:t>
            </a:r>
            <a:endParaRPr lang="en-US" sz="2400" dirty="0"/>
          </a:p>
        </p:txBody>
      </p:sp>
      <p:pic>
        <p:nvPicPr>
          <p:cNvPr id="19458" name="Picture 2" descr="Washington State region breakdown (medi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077" y="4315216"/>
            <a:ext cx="3810000" cy="2457451"/>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p:cNvSpPr/>
          <p:nvPr/>
        </p:nvSpPr>
        <p:spPr>
          <a:xfrm rot="1544035">
            <a:off x="6667737" y="5251447"/>
            <a:ext cx="482757" cy="369168"/>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5282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22</a:t>
            </a:fld>
            <a:endParaRPr lang="en-US" dirty="0"/>
          </a:p>
        </p:txBody>
      </p:sp>
      <p:sp>
        <p:nvSpPr>
          <p:cNvPr id="5" name="Title 4"/>
          <p:cNvSpPr>
            <a:spLocks noGrp="1"/>
          </p:cNvSpPr>
          <p:nvPr>
            <p:ph type="title"/>
          </p:nvPr>
        </p:nvSpPr>
        <p:spPr>
          <a:xfrm>
            <a:off x="0" y="54"/>
            <a:ext cx="8229600" cy="1143000"/>
          </a:xfrm>
        </p:spPr>
        <p:txBody>
          <a:bodyPr>
            <a:normAutofit fontScale="90000"/>
          </a:bodyPr>
          <a:lstStyle/>
          <a:p>
            <a:r>
              <a:rPr lang="en-US" sz="4000" dirty="0" smtClean="0">
                <a:solidFill>
                  <a:schemeClr val="accent6">
                    <a:lumMod val="75000"/>
                  </a:schemeClr>
                </a:solidFill>
              </a:rPr>
              <a:t>Rural Resources</a:t>
            </a:r>
            <a:br>
              <a:rPr lang="en-US" sz="4000" dirty="0" smtClean="0">
                <a:solidFill>
                  <a:schemeClr val="accent6">
                    <a:lumMod val="75000"/>
                  </a:schemeClr>
                </a:solidFill>
              </a:rPr>
            </a:br>
            <a:r>
              <a:rPr lang="en-US" sz="4000" dirty="0" smtClean="0">
                <a:solidFill>
                  <a:schemeClr val="accent6">
                    <a:lumMod val="75000"/>
                  </a:schemeClr>
                </a:solidFill>
              </a:rPr>
              <a:t>          Community Action</a:t>
            </a:r>
            <a:endParaRPr lang="en-US" sz="4000" dirty="0">
              <a:solidFill>
                <a:schemeClr val="accent6">
                  <a:lumMod val="7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408" y="58492"/>
            <a:ext cx="2499904" cy="836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6"/>
          <p:cNvSpPr>
            <a:spLocks noGrp="1"/>
          </p:cNvSpPr>
          <p:nvPr>
            <p:ph idx="1"/>
          </p:nvPr>
        </p:nvSpPr>
        <p:spPr>
          <a:xfrm>
            <a:off x="414670" y="1779877"/>
            <a:ext cx="8647641" cy="4786565"/>
          </a:xfrm>
        </p:spPr>
        <p:txBody>
          <a:bodyPr/>
          <a:lstStyle/>
          <a:p>
            <a:pPr marL="0" indent="0">
              <a:buNone/>
            </a:pPr>
            <a:r>
              <a:rPr lang="en-US" sz="2400" b="1" dirty="0" smtClean="0"/>
              <a:t>Issue:</a:t>
            </a:r>
          </a:p>
          <a:p>
            <a:pPr marL="0" indent="0">
              <a:buNone/>
            </a:pPr>
            <a:r>
              <a:rPr lang="en-US" sz="2400" dirty="0" smtClean="0">
                <a:solidFill>
                  <a:schemeClr val="accent2"/>
                </a:solidFill>
              </a:rPr>
              <a:t>LIHEAP services - clients are challenged to apply for benefits.</a:t>
            </a:r>
          </a:p>
          <a:p>
            <a:r>
              <a:rPr lang="en-US" sz="2400" dirty="0" smtClean="0">
                <a:solidFill>
                  <a:schemeClr val="accent2"/>
                </a:solidFill>
              </a:rPr>
              <a:t>Some clients travel over 150 miles one way to access CAA office.</a:t>
            </a:r>
          </a:p>
          <a:p>
            <a:r>
              <a:rPr lang="en-US" sz="2400" dirty="0" smtClean="0">
                <a:solidFill>
                  <a:schemeClr val="accent2"/>
                </a:solidFill>
              </a:rPr>
              <a:t>Transportation – limited routes</a:t>
            </a:r>
          </a:p>
          <a:p>
            <a:r>
              <a:rPr lang="en-US" sz="2400" dirty="0" smtClean="0">
                <a:solidFill>
                  <a:schemeClr val="accent2"/>
                </a:solidFill>
              </a:rPr>
              <a:t>Lack of qualified, skilled Labor Force</a:t>
            </a:r>
          </a:p>
          <a:p>
            <a:pPr marL="0" indent="0">
              <a:buNone/>
            </a:pPr>
            <a:r>
              <a:rPr lang="en-US" sz="2400" b="1" dirty="0" smtClean="0"/>
              <a:t>Solution</a:t>
            </a:r>
            <a:r>
              <a:rPr lang="en-US" sz="2000" b="1" dirty="0" smtClean="0"/>
              <a:t>:</a:t>
            </a:r>
            <a:endParaRPr lang="en-US" sz="2000" b="1" dirty="0"/>
          </a:p>
          <a:p>
            <a:r>
              <a:rPr lang="en-US" sz="2400" dirty="0" smtClean="0">
                <a:solidFill>
                  <a:schemeClr val="accent2"/>
                </a:solidFill>
              </a:rPr>
              <a:t>Opened up LIHEAP Intake (by phone) during evenings and Saturdays.  Staff are available for phone intake during non-standard work hours.</a:t>
            </a:r>
            <a:endParaRPr lang="en-US" sz="2400" dirty="0">
              <a:solidFill>
                <a:schemeClr val="accent2"/>
              </a:solidFill>
            </a:endParaRPr>
          </a:p>
          <a:p>
            <a:r>
              <a:rPr lang="en-US" sz="2400" dirty="0" smtClean="0">
                <a:solidFill>
                  <a:schemeClr val="accent2"/>
                </a:solidFill>
              </a:rPr>
              <a:t>Staff travel to various locations throughout service area to meet clients.</a:t>
            </a:r>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193879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6274751" y="6248345"/>
            <a:ext cx="2419598" cy="418776"/>
          </a:xfrm>
          <a:prstGeom prst="rect">
            <a:avLst/>
          </a:prstGeom>
          <a:noFill/>
          <a:ln>
            <a:noFill/>
          </a:ln>
        </p:spPr>
      </p:pic>
      <p:grpSp>
        <p:nvGrpSpPr>
          <p:cNvPr id="19" name="Group 18"/>
          <p:cNvGrpSpPr/>
          <p:nvPr/>
        </p:nvGrpSpPr>
        <p:grpSpPr>
          <a:xfrm>
            <a:off x="121164" y="1051417"/>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pic>
        <p:nvPicPr>
          <p:cNvPr id="3074" name="Picture 2"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571" y="1631979"/>
            <a:ext cx="6124496" cy="426440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a:spLocks noGrp="1"/>
          </p:cNvSpPr>
          <p:nvPr>
            <p:ph type="subTitle" idx="1"/>
          </p:nvPr>
        </p:nvSpPr>
        <p:spPr>
          <a:xfrm>
            <a:off x="290563" y="256960"/>
            <a:ext cx="8333024" cy="1023057"/>
          </a:xfrm>
        </p:spPr>
        <p:txBody>
          <a:bodyPr>
            <a:normAutofit/>
          </a:bodyPr>
          <a:lstStyle/>
          <a:p>
            <a:pPr algn="l"/>
            <a:r>
              <a:rPr lang="en-US" sz="4800" b="1" dirty="0" smtClean="0">
                <a:solidFill>
                  <a:schemeClr val="tx1"/>
                </a:solidFill>
              </a:rPr>
              <a:t>Questions ? ? ? ?</a:t>
            </a:r>
            <a:endParaRPr lang="en-US" sz="4800" i="1" dirty="0">
              <a:solidFill>
                <a:srgbClr val="5080B2"/>
              </a:solidFill>
            </a:endParaRPr>
          </a:p>
        </p:txBody>
      </p:sp>
    </p:spTree>
    <p:extLst>
      <p:ext uri="{BB962C8B-B14F-4D97-AF65-F5344CB8AC3E}">
        <p14:creationId xmlns:p14="http://schemas.microsoft.com/office/powerpoint/2010/main" val="1027867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7" y="5553921"/>
            <a:ext cx="5817463" cy="1219416"/>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5" name="Rectangle 4"/>
          <p:cNvSpPr/>
          <p:nvPr/>
        </p:nvSpPr>
        <p:spPr>
          <a:xfrm>
            <a:off x="84664" y="1525834"/>
            <a:ext cx="8997694" cy="238054"/>
          </a:xfrm>
          <a:prstGeom prst="rect">
            <a:avLst/>
          </a:prstGeom>
          <a:solidFill>
            <a:srgbClr val="C8D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0" name="TextBox 9"/>
          <p:cNvSpPr txBox="1"/>
          <p:nvPr/>
        </p:nvSpPr>
        <p:spPr>
          <a:xfrm>
            <a:off x="6060265" y="5851407"/>
            <a:ext cx="2558814" cy="646331"/>
          </a:xfrm>
          <a:prstGeom prst="rect">
            <a:avLst/>
          </a:prstGeom>
          <a:noFill/>
        </p:spPr>
        <p:txBody>
          <a:bodyPr wrap="square" rtlCol="0">
            <a:spAutoFit/>
          </a:bodyPr>
          <a:lstStyle/>
          <a:p>
            <a:pPr algn="r"/>
            <a:r>
              <a:rPr lang="en-US" b="1" dirty="0" smtClean="0">
                <a:solidFill>
                  <a:schemeClr val="bg1"/>
                </a:solidFill>
              </a:rPr>
              <a:t>www.commerce.wa.gov</a:t>
            </a:r>
            <a:endParaRPr lang="en-US" b="1" dirty="0">
              <a:solidFill>
                <a:schemeClr val="bg1"/>
              </a:solidFill>
            </a:endParaRPr>
          </a:p>
          <a:p>
            <a:pPr algn="r"/>
            <a:endParaRPr lang="en-US" dirty="0"/>
          </a:p>
        </p:txBody>
      </p:sp>
      <p:sp>
        <p:nvSpPr>
          <p:cNvPr id="12" name="Rectangle 11"/>
          <p:cNvSpPr/>
          <p:nvPr/>
        </p:nvSpPr>
        <p:spPr>
          <a:xfrm>
            <a:off x="62122" y="75256"/>
            <a:ext cx="3136392" cy="1371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3" name="Rectangle 12"/>
          <p:cNvSpPr/>
          <p:nvPr/>
        </p:nvSpPr>
        <p:spPr>
          <a:xfrm>
            <a:off x="62122" y="5553921"/>
            <a:ext cx="1533407" cy="1219416"/>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5" name="Rectangle 14"/>
          <p:cNvSpPr/>
          <p:nvPr/>
        </p:nvSpPr>
        <p:spPr>
          <a:xfrm>
            <a:off x="1665107" y="5553921"/>
            <a:ext cx="1533407" cy="1219416"/>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6" name="Rectangle 15"/>
          <p:cNvSpPr/>
          <p:nvPr/>
        </p:nvSpPr>
        <p:spPr>
          <a:xfrm>
            <a:off x="62122" y="1845729"/>
            <a:ext cx="3136392" cy="3638789"/>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17" name="TextBox 16"/>
          <p:cNvSpPr txBox="1"/>
          <p:nvPr/>
        </p:nvSpPr>
        <p:spPr>
          <a:xfrm>
            <a:off x="4715587" y="2299965"/>
            <a:ext cx="3815173" cy="2308324"/>
          </a:xfrm>
          <a:prstGeom prst="rect">
            <a:avLst/>
          </a:prstGeom>
          <a:noFill/>
        </p:spPr>
        <p:txBody>
          <a:bodyPr wrap="square" rtlCol="0">
            <a:spAutoFit/>
          </a:bodyPr>
          <a:lstStyle/>
          <a:p>
            <a:r>
              <a:rPr lang="en-US" dirty="0" smtClean="0"/>
              <a:t>Presented by:</a:t>
            </a:r>
          </a:p>
          <a:p>
            <a:endParaRPr lang="en-US" dirty="0"/>
          </a:p>
          <a:p>
            <a:r>
              <a:rPr lang="en-US" b="1" dirty="0" smtClean="0"/>
              <a:t>Karen Dunn</a:t>
            </a:r>
            <a:r>
              <a:rPr lang="en-US" dirty="0" smtClean="0"/>
              <a:t/>
            </a:r>
            <a:br>
              <a:rPr lang="en-US" dirty="0" smtClean="0"/>
            </a:br>
            <a:r>
              <a:rPr lang="en-US" dirty="0" smtClean="0"/>
              <a:t>Community Services Block Grant Program Manager</a:t>
            </a:r>
            <a:br>
              <a:rPr lang="en-US" dirty="0" smtClean="0"/>
            </a:br>
            <a:r>
              <a:rPr lang="en-US" dirty="0" smtClean="0"/>
              <a:t>(360) 725-2822</a:t>
            </a:r>
            <a:br>
              <a:rPr lang="en-US" dirty="0" smtClean="0"/>
            </a:br>
            <a:r>
              <a:rPr lang="en-US" i="1" dirty="0" smtClean="0">
                <a:solidFill>
                  <a:schemeClr val="tx2"/>
                </a:solidFill>
              </a:rPr>
              <a:t>Karen.Dunn@commerce.wa.gov</a:t>
            </a:r>
          </a:p>
          <a:p>
            <a:endParaRPr lang="en-US" dirty="0"/>
          </a:p>
        </p:txBody>
      </p:sp>
      <p:pic>
        <p:nvPicPr>
          <p:cNvPr id="18" name="Picture 17"/>
          <p:cNvPicPr/>
          <p:nvPr/>
        </p:nvPicPr>
        <p:blipFill>
          <a:blip r:embed="rId2">
            <a:extLst>
              <a:ext uri="{28A0092B-C50C-407E-A947-70E740481C1C}">
                <a14:useLocalDpi xmlns:a14="http://schemas.microsoft.com/office/drawing/2010/main" val="0"/>
              </a:ext>
            </a:extLst>
          </a:blip>
          <a:stretch>
            <a:fillRect/>
          </a:stretch>
        </p:blipFill>
        <p:spPr bwMode="auto">
          <a:xfrm>
            <a:off x="4369024" y="570079"/>
            <a:ext cx="4250055" cy="735586"/>
          </a:xfrm>
          <a:prstGeom prst="rect">
            <a:avLst/>
          </a:prstGeom>
          <a:noFill/>
          <a:ln>
            <a:noFill/>
          </a:ln>
        </p:spPr>
      </p:pic>
      <p:sp>
        <p:nvSpPr>
          <p:cNvPr id="20" name="Subtitle 2"/>
          <p:cNvSpPr txBox="1">
            <a:spLocks/>
          </p:cNvSpPr>
          <p:nvPr/>
        </p:nvSpPr>
        <p:spPr>
          <a:xfrm>
            <a:off x="188148" y="1921006"/>
            <a:ext cx="2841037" cy="43819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400" dirty="0">
              <a:solidFill>
                <a:schemeClr val="bg1"/>
              </a:solidFill>
            </a:endParaRPr>
          </a:p>
        </p:txBody>
      </p:sp>
      <p:grpSp>
        <p:nvGrpSpPr>
          <p:cNvPr id="4" name="Group 3"/>
          <p:cNvGrpSpPr/>
          <p:nvPr/>
        </p:nvGrpSpPr>
        <p:grpSpPr>
          <a:xfrm>
            <a:off x="7116551" y="6387484"/>
            <a:ext cx="1414209" cy="220507"/>
            <a:chOff x="6482900" y="6318273"/>
            <a:chExt cx="2094121" cy="32652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40" t="26066" r="2040" b="27160"/>
            <a:stretch/>
          </p:blipFill>
          <p:spPr>
            <a:xfrm>
              <a:off x="6482900" y="6318274"/>
              <a:ext cx="1009617" cy="32652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9352" b="38307"/>
            <a:stretch/>
          </p:blipFill>
          <p:spPr>
            <a:xfrm>
              <a:off x="7567404" y="6318273"/>
              <a:ext cx="1009617" cy="326521"/>
            </a:xfrm>
            <a:prstGeom prst="rect">
              <a:avLst/>
            </a:prstGeom>
          </p:spPr>
        </p:pic>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001" y="4511591"/>
            <a:ext cx="2667960" cy="801656"/>
          </a:xfrm>
          <a:prstGeom prst="rect">
            <a:avLst/>
          </a:prstGeom>
        </p:spPr>
      </p:pic>
    </p:spTree>
    <p:extLst>
      <p:ext uri="{BB962C8B-B14F-4D97-AF65-F5344CB8AC3E}">
        <p14:creationId xmlns:p14="http://schemas.microsoft.com/office/powerpoint/2010/main" val="269989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5849" y="1097079"/>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4" name="Slide Number Placeholder 3"/>
          <p:cNvSpPr>
            <a:spLocks noGrp="1"/>
          </p:cNvSpPr>
          <p:nvPr>
            <p:ph type="sldNum" sz="quarter" idx="12"/>
          </p:nvPr>
        </p:nvSpPr>
        <p:spPr/>
        <p:txBody>
          <a:bodyPr/>
          <a:lstStyle/>
          <a:p>
            <a:fld id="{DDFF6335-FD5D-BD48-8B84-7C7066F90DC4}" type="slidenum">
              <a:rPr lang="en-US" smtClean="0"/>
              <a:t>3</a:t>
            </a:fld>
            <a:endParaRPr lang="en-US" dirty="0"/>
          </a:p>
        </p:txBody>
      </p:sp>
      <p:sp>
        <p:nvSpPr>
          <p:cNvPr id="5" name="Rectangle 4"/>
          <p:cNvSpPr/>
          <p:nvPr/>
        </p:nvSpPr>
        <p:spPr>
          <a:xfrm>
            <a:off x="65849" y="167953"/>
            <a:ext cx="9022836" cy="769441"/>
          </a:xfrm>
          <a:prstGeom prst="rect">
            <a:avLst/>
          </a:prstGeom>
        </p:spPr>
        <p:txBody>
          <a:bodyPr wrap="square">
            <a:spAutoFit/>
          </a:bodyPr>
          <a:lstStyle/>
          <a:p>
            <a:pPr algn="ctr"/>
            <a:r>
              <a:rPr lang="en-US" sz="4400" dirty="0" smtClean="0">
                <a:solidFill>
                  <a:schemeClr val="accent6">
                    <a:lumMod val="75000"/>
                  </a:schemeClr>
                </a:solidFill>
                <a:latin typeface="Arial Rounded MT Bold" panose="020F0704030504030204" pitchFamily="34" charset="0"/>
              </a:rPr>
              <a:t>Washington State Counties</a:t>
            </a:r>
          </a:p>
        </p:txBody>
      </p:sp>
      <p:pic>
        <p:nvPicPr>
          <p:cNvPr id="4098" name="Picture 2" descr="Image result for county map of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77" y="1361416"/>
            <a:ext cx="8043779" cy="5496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849" y="1485364"/>
            <a:ext cx="2017222" cy="584775"/>
          </a:xfrm>
          <a:prstGeom prst="rect">
            <a:avLst/>
          </a:prstGeom>
          <a:noFill/>
        </p:spPr>
        <p:txBody>
          <a:bodyPr wrap="square" rtlCol="0">
            <a:spAutoFit/>
          </a:bodyPr>
          <a:lstStyle/>
          <a:p>
            <a:r>
              <a:rPr lang="en-US" sz="1600" dirty="0" smtClean="0">
                <a:solidFill>
                  <a:schemeClr val="accent2"/>
                </a:solidFill>
                <a:latin typeface="Arial Rounded MT Bold" panose="020F0704030504030204" pitchFamily="34" charset="0"/>
              </a:rPr>
              <a:t>39 Counties</a:t>
            </a:r>
          </a:p>
          <a:p>
            <a:r>
              <a:rPr lang="en-US" sz="1600" dirty="0" smtClean="0">
                <a:solidFill>
                  <a:schemeClr val="accent2"/>
                </a:solidFill>
                <a:latin typeface="Arial Rounded MT Bold" panose="020F0704030504030204" pitchFamily="34" charset="0"/>
              </a:rPr>
              <a:t>Population 7.66 M</a:t>
            </a:r>
            <a:endParaRPr lang="en-US" sz="1600" dirty="0">
              <a:solidFill>
                <a:schemeClr val="accent2"/>
              </a:solidFill>
              <a:latin typeface="Arial Rounded MT Bold" panose="020F0704030504030204" pitchFamily="34" charset="0"/>
            </a:endParaRPr>
          </a:p>
        </p:txBody>
      </p:sp>
      <p:sp>
        <p:nvSpPr>
          <p:cNvPr id="10" name="TextBox 9"/>
          <p:cNvSpPr txBox="1"/>
          <p:nvPr/>
        </p:nvSpPr>
        <p:spPr>
          <a:xfrm>
            <a:off x="2909178" y="3895898"/>
            <a:ext cx="1003345" cy="338554"/>
          </a:xfrm>
          <a:prstGeom prst="rect">
            <a:avLst/>
          </a:prstGeom>
          <a:solidFill>
            <a:schemeClr val="bg1"/>
          </a:solidFill>
        </p:spPr>
        <p:txBody>
          <a:bodyPr wrap="square" rtlCol="0">
            <a:spAutoFit/>
          </a:bodyPr>
          <a:lstStyle/>
          <a:p>
            <a:r>
              <a:rPr lang="en-US" sz="1600" dirty="0" smtClean="0">
                <a:solidFill>
                  <a:schemeClr val="accent6"/>
                </a:solidFill>
                <a:latin typeface="Arial Rounded MT Bold" panose="020F0704030504030204" pitchFamily="34" charset="0"/>
              </a:rPr>
              <a:t>Seattle</a:t>
            </a:r>
            <a:endParaRPr lang="en-US" sz="1600" dirty="0">
              <a:solidFill>
                <a:schemeClr val="accent6"/>
              </a:solidFill>
              <a:latin typeface="Arial Rounded MT Bold" panose="020F0704030504030204" pitchFamily="34" charset="0"/>
            </a:endParaRPr>
          </a:p>
        </p:txBody>
      </p:sp>
      <p:sp>
        <p:nvSpPr>
          <p:cNvPr id="11" name="TextBox 10"/>
          <p:cNvSpPr txBox="1"/>
          <p:nvPr/>
        </p:nvSpPr>
        <p:spPr>
          <a:xfrm>
            <a:off x="7639633" y="3771154"/>
            <a:ext cx="1110898" cy="338554"/>
          </a:xfrm>
          <a:prstGeom prst="rect">
            <a:avLst/>
          </a:prstGeom>
          <a:solidFill>
            <a:schemeClr val="bg1"/>
          </a:solidFill>
        </p:spPr>
        <p:txBody>
          <a:bodyPr wrap="square" rtlCol="0">
            <a:spAutoFit/>
          </a:bodyPr>
          <a:lstStyle/>
          <a:p>
            <a:r>
              <a:rPr lang="en-US" sz="1600" dirty="0" smtClean="0">
                <a:solidFill>
                  <a:schemeClr val="accent6"/>
                </a:solidFill>
                <a:latin typeface="Arial Rounded MT Bold" panose="020F0704030504030204" pitchFamily="34" charset="0"/>
              </a:rPr>
              <a:t>Spokane</a:t>
            </a:r>
            <a:endParaRPr lang="en-US" sz="1600"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3181272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425739" y="337346"/>
            <a:ext cx="8516215" cy="929409"/>
          </a:xfrm>
        </p:spPr>
        <p:txBody>
          <a:bodyPr/>
          <a:lstStyle/>
          <a:p>
            <a:pPr algn="l" eaLnBrk="1" hangingPunct="1"/>
            <a:r>
              <a:rPr lang="en-US" altLang="en-US" sz="3600" dirty="0">
                <a:solidFill>
                  <a:schemeClr val="accent6">
                    <a:lumMod val="50000"/>
                  </a:schemeClr>
                </a:solidFill>
                <a:latin typeface="Arial Rounded MT Bold" panose="020F0704030504030204" pitchFamily="34" charset="0"/>
              </a:rPr>
              <a:t>Community Action in WA State</a:t>
            </a:r>
            <a:endParaRPr lang="en-US" altLang="en-US" sz="3600" i="1" dirty="0">
              <a:solidFill>
                <a:schemeClr val="accent6">
                  <a:lumMod val="50000"/>
                </a:schemeClr>
              </a:solidFill>
              <a:latin typeface="Arial Rounded MT Bold" panose="020F0704030504030204" pitchFamily="34" charset="0"/>
            </a:endParaRPr>
          </a:p>
        </p:txBody>
      </p:sp>
      <p:grpSp>
        <p:nvGrpSpPr>
          <p:cNvPr id="8195" name="Group 18"/>
          <p:cNvGrpSpPr>
            <a:grpSpLocks/>
          </p:cNvGrpSpPr>
          <p:nvPr/>
        </p:nvGrpSpPr>
        <p:grpSpPr bwMode="auto">
          <a:xfrm>
            <a:off x="204236" y="1058937"/>
            <a:ext cx="8203045" cy="207818"/>
            <a:chOff x="65849" y="1525834"/>
            <a:chExt cx="9022836" cy="228600"/>
          </a:xfrm>
        </p:grpSpPr>
        <p:sp>
          <p:nvSpPr>
            <p:cNvPr id="20" name="Rectangle 19"/>
            <p:cNvSpPr/>
            <p:nvPr/>
          </p:nvSpPr>
          <p:spPr>
            <a:xfrm>
              <a:off x="3254954" y="1525834"/>
              <a:ext cx="5833731"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21" name="Rectangle 20"/>
            <p:cNvSpPr/>
            <p:nvPr/>
          </p:nvSpPr>
          <p:spPr>
            <a:xfrm>
              <a:off x="65849" y="1525834"/>
              <a:ext cx="1533438"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22" name="Rectangle 21"/>
            <p:cNvSpPr/>
            <p:nvPr/>
          </p:nvSpPr>
          <p:spPr>
            <a:xfrm>
              <a:off x="1664370" y="1525834"/>
              <a:ext cx="1533438"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grpSp>
      <p:sp>
        <p:nvSpPr>
          <p:cNvPr id="10" name="TextBox 9"/>
          <p:cNvSpPr txBox="1"/>
          <p:nvPr/>
        </p:nvSpPr>
        <p:spPr>
          <a:xfrm>
            <a:off x="276328" y="1373452"/>
            <a:ext cx="8390659" cy="5611408"/>
          </a:xfrm>
          <a:prstGeom prst="rect">
            <a:avLst/>
          </a:prstGeom>
          <a:noFill/>
        </p:spPr>
        <p:txBody>
          <a:bodyPr>
            <a:spAutoFit/>
          </a:bodyPr>
          <a:lstStyle/>
          <a:p>
            <a:pPr>
              <a:defRPr/>
            </a:pPr>
            <a:r>
              <a:rPr lang="en-US" sz="2400" b="1" dirty="0">
                <a:solidFill>
                  <a:schemeClr val="accent2"/>
                </a:solidFill>
              </a:rPr>
              <a:t>30 CSBG Eligible </a:t>
            </a:r>
            <a:r>
              <a:rPr lang="en-US" sz="2400" b="1" dirty="0" smtClean="0">
                <a:solidFill>
                  <a:schemeClr val="accent2"/>
                </a:solidFill>
              </a:rPr>
              <a:t>Entities </a:t>
            </a:r>
            <a:endParaRPr lang="en-US" sz="2400" b="1" dirty="0">
              <a:solidFill>
                <a:schemeClr val="accent2"/>
              </a:solidFill>
            </a:endParaRPr>
          </a:p>
          <a:p>
            <a:pPr marL="311730" indent="-311730">
              <a:spcBef>
                <a:spcPts val="545"/>
              </a:spcBef>
              <a:buFont typeface="Wingdings" panose="05000000000000000000" pitchFamily="2" charset="2"/>
              <a:buChar char="ü"/>
              <a:defRPr/>
            </a:pPr>
            <a:r>
              <a:rPr lang="en-US" sz="2182" b="1" dirty="0">
                <a:solidFill>
                  <a:schemeClr val="accent5"/>
                </a:solidFill>
              </a:rPr>
              <a:t>4 Public Agencies   </a:t>
            </a:r>
            <a:r>
              <a:rPr lang="en-US" sz="2182" dirty="0">
                <a:solidFill>
                  <a:schemeClr val="accent5"/>
                </a:solidFill>
              </a:rPr>
              <a:t>(Includes </a:t>
            </a:r>
            <a:r>
              <a:rPr lang="en-US" sz="2182" dirty="0" smtClean="0">
                <a:solidFill>
                  <a:schemeClr val="accent5"/>
                </a:solidFill>
              </a:rPr>
              <a:t>one Limited </a:t>
            </a:r>
            <a:r>
              <a:rPr lang="en-US" sz="2182" dirty="0">
                <a:solidFill>
                  <a:schemeClr val="accent5"/>
                </a:solidFill>
              </a:rPr>
              <a:t>Purpose </a:t>
            </a:r>
            <a:r>
              <a:rPr lang="en-US" sz="2182" dirty="0" smtClean="0">
                <a:solidFill>
                  <a:schemeClr val="accent5"/>
                </a:solidFill>
              </a:rPr>
              <a:t>Agency/Seattle Conservation Corp.)</a:t>
            </a:r>
            <a:endParaRPr lang="en-US" sz="2182" dirty="0">
              <a:solidFill>
                <a:schemeClr val="accent5"/>
              </a:solidFill>
            </a:endParaRPr>
          </a:p>
          <a:p>
            <a:pPr marL="311730" indent="-311730">
              <a:spcBef>
                <a:spcPts val="545"/>
              </a:spcBef>
              <a:buFont typeface="Wingdings" panose="05000000000000000000" pitchFamily="2" charset="2"/>
              <a:buChar char="ü"/>
              <a:defRPr/>
            </a:pPr>
            <a:r>
              <a:rPr lang="en-US" sz="2182" b="1" dirty="0">
                <a:solidFill>
                  <a:schemeClr val="accent5"/>
                </a:solidFill>
              </a:rPr>
              <a:t>26 Non-Profit Agencies  </a:t>
            </a:r>
            <a:r>
              <a:rPr lang="en-US" sz="2182" dirty="0">
                <a:solidFill>
                  <a:schemeClr val="accent5"/>
                </a:solidFill>
              </a:rPr>
              <a:t>(Includes </a:t>
            </a:r>
            <a:r>
              <a:rPr lang="en-US" sz="2182" dirty="0" smtClean="0">
                <a:solidFill>
                  <a:schemeClr val="accent5"/>
                </a:solidFill>
              </a:rPr>
              <a:t>one Federally </a:t>
            </a:r>
            <a:r>
              <a:rPr lang="en-US" sz="2182" dirty="0">
                <a:solidFill>
                  <a:schemeClr val="accent5"/>
                </a:solidFill>
              </a:rPr>
              <a:t>designated Farmworker </a:t>
            </a:r>
            <a:r>
              <a:rPr lang="en-US" sz="2182" dirty="0" smtClean="0">
                <a:solidFill>
                  <a:schemeClr val="accent5"/>
                </a:solidFill>
              </a:rPr>
              <a:t>Clinic/provides one of Washington’s larger low-income weatherization programs) </a:t>
            </a:r>
          </a:p>
          <a:p>
            <a:pPr marL="342900" indent="-342900">
              <a:spcBef>
                <a:spcPts val="545"/>
              </a:spcBef>
              <a:buFont typeface="Wingdings" panose="05000000000000000000" pitchFamily="2" charset="2"/>
              <a:buChar char="ü"/>
              <a:defRPr/>
            </a:pPr>
            <a:r>
              <a:rPr lang="en-US" sz="2182" b="1" dirty="0">
                <a:solidFill>
                  <a:schemeClr val="accent5"/>
                </a:solidFill>
              </a:rPr>
              <a:t>5 Tribes </a:t>
            </a:r>
            <a:r>
              <a:rPr lang="en-US" sz="2182" dirty="0">
                <a:solidFill>
                  <a:schemeClr val="accent5"/>
                </a:solidFill>
              </a:rPr>
              <a:t>receive direct federal funding (not administered by State) </a:t>
            </a:r>
            <a:endParaRPr lang="en-US" sz="2182" dirty="0" smtClean="0">
              <a:solidFill>
                <a:schemeClr val="accent5"/>
              </a:solidFill>
            </a:endParaRPr>
          </a:p>
          <a:p>
            <a:pPr marL="342900" indent="-342900">
              <a:spcBef>
                <a:spcPts val="545"/>
              </a:spcBef>
              <a:buFont typeface="Wingdings" panose="05000000000000000000" pitchFamily="2" charset="2"/>
              <a:buChar char="ü"/>
              <a:defRPr/>
            </a:pPr>
            <a:endParaRPr lang="en-US" sz="2182" dirty="0">
              <a:solidFill>
                <a:schemeClr val="accent5"/>
              </a:solidFill>
            </a:endParaRPr>
          </a:p>
          <a:p>
            <a:pPr marL="342900" indent="-342900">
              <a:spcBef>
                <a:spcPts val="545"/>
              </a:spcBef>
              <a:buFont typeface="Wingdings" panose="05000000000000000000" pitchFamily="2" charset="2"/>
              <a:buChar char="v"/>
              <a:defRPr/>
            </a:pPr>
            <a:r>
              <a:rPr lang="en-US" sz="2182" dirty="0" smtClean="0">
                <a:solidFill>
                  <a:schemeClr val="accent5"/>
                </a:solidFill>
              </a:rPr>
              <a:t>16 Agencies located in Urban areas</a:t>
            </a:r>
          </a:p>
          <a:p>
            <a:pPr marL="342900" indent="-342900">
              <a:spcBef>
                <a:spcPts val="545"/>
              </a:spcBef>
              <a:buFont typeface="Wingdings" panose="05000000000000000000" pitchFamily="2" charset="2"/>
              <a:buChar char="v"/>
              <a:defRPr/>
            </a:pPr>
            <a:r>
              <a:rPr lang="en-US" sz="2182" dirty="0" smtClean="0">
                <a:solidFill>
                  <a:schemeClr val="accent5"/>
                </a:solidFill>
              </a:rPr>
              <a:t>14 Agencies located in Rural areas </a:t>
            </a:r>
          </a:p>
          <a:p>
            <a:pPr>
              <a:spcBef>
                <a:spcPts val="3000"/>
              </a:spcBef>
              <a:defRPr/>
            </a:pPr>
            <a:r>
              <a:rPr lang="en-US" sz="2400" b="1" dirty="0" smtClean="0">
                <a:solidFill>
                  <a:schemeClr val="accent2"/>
                </a:solidFill>
              </a:rPr>
              <a:t>Washington State awards </a:t>
            </a:r>
            <a:r>
              <a:rPr lang="en-US" sz="2400" b="1" dirty="0">
                <a:solidFill>
                  <a:schemeClr val="accent2"/>
                </a:solidFill>
              </a:rPr>
              <a:t>both </a:t>
            </a:r>
            <a:r>
              <a:rPr lang="en-US" sz="2400" b="1" dirty="0" smtClean="0">
                <a:solidFill>
                  <a:schemeClr val="accent2"/>
                </a:solidFill>
              </a:rPr>
              <a:t>State </a:t>
            </a:r>
            <a:r>
              <a:rPr lang="en-US" sz="2400" b="1" dirty="0">
                <a:solidFill>
                  <a:schemeClr val="accent2"/>
                </a:solidFill>
              </a:rPr>
              <a:t>and Federal CSBG </a:t>
            </a:r>
            <a:r>
              <a:rPr lang="en-US" sz="2400" b="1" dirty="0" smtClean="0">
                <a:solidFill>
                  <a:schemeClr val="accent2"/>
                </a:solidFill>
              </a:rPr>
              <a:t>funds </a:t>
            </a:r>
            <a:endParaRPr lang="en-US" sz="2400" b="1" dirty="0">
              <a:solidFill>
                <a:schemeClr val="accent2"/>
              </a:solidFill>
            </a:endParaRPr>
          </a:p>
          <a:p>
            <a:pPr>
              <a:spcBef>
                <a:spcPts val="1636"/>
              </a:spcBef>
              <a:defRPr/>
            </a:pPr>
            <a:endParaRPr lang="en-US" sz="2182" dirty="0"/>
          </a:p>
          <a:p>
            <a:pPr lvl="1">
              <a:defRPr/>
            </a:pPr>
            <a:endParaRPr lang="en-US" sz="1455" dirty="0"/>
          </a:p>
          <a:p>
            <a:pPr lvl="1">
              <a:defRPr/>
            </a:pPr>
            <a:endParaRPr lang="en-US" sz="1455" dirty="0"/>
          </a:p>
        </p:txBody>
      </p:sp>
      <p:grpSp>
        <p:nvGrpSpPr>
          <p:cNvPr id="9" name="Group 18"/>
          <p:cNvGrpSpPr>
            <a:grpSpLocks/>
          </p:cNvGrpSpPr>
          <p:nvPr/>
        </p:nvGrpSpPr>
        <p:grpSpPr bwMode="auto">
          <a:xfrm>
            <a:off x="356636" y="4066235"/>
            <a:ext cx="8203045" cy="207818"/>
            <a:chOff x="65849" y="1525834"/>
            <a:chExt cx="9022836" cy="228600"/>
          </a:xfrm>
        </p:grpSpPr>
        <p:sp>
          <p:nvSpPr>
            <p:cNvPr id="11" name="Rectangle 10"/>
            <p:cNvSpPr/>
            <p:nvPr/>
          </p:nvSpPr>
          <p:spPr>
            <a:xfrm>
              <a:off x="3254954" y="1525834"/>
              <a:ext cx="5833731"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12" name="Rectangle 11"/>
            <p:cNvSpPr/>
            <p:nvPr/>
          </p:nvSpPr>
          <p:spPr>
            <a:xfrm>
              <a:off x="65849" y="1525834"/>
              <a:ext cx="1533438"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13" name="Rectangle 12"/>
            <p:cNvSpPr/>
            <p:nvPr/>
          </p:nvSpPr>
          <p:spPr>
            <a:xfrm>
              <a:off x="1664370" y="1525834"/>
              <a:ext cx="1533438"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grpSp>
      <p:grpSp>
        <p:nvGrpSpPr>
          <p:cNvPr id="14" name="Group 18"/>
          <p:cNvGrpSpPr>
            <a:grpSpLocks/>
          </p:cNvGrpSpPr>
          <p:nvPr/>
        </p:nvGrpSpPr>
        <p:grpSpPr bwMode="auto">
          <a:xfrm>
            <a:off x="356636" y="5236944"/>
            <a:ext cx="8203045" cy="207818"/>
            <a:chOff x="65849" y="1525834"/>
            <a:chExt cx="9022836" cy="228600"/>
          </a:xfrm>
        </p:grpSpPr>
        <p:sp>
          <p:nvSpPr>
            <p:cNvPr id="15" name="Rectangle 14"/>
            <p:cNvSpPr/>
            <p:nvPr/>
          </p:nvSpPr>
          <p:spPr>
            <a:xfrm>
              <a:off x="3254954" y="1525834"/>
              <a:ext cx="5833731"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16" name="Rectangle 15"/>
            <p:cNvSpPr/>
            <p:nvPr/>
          </p:nvSpPr>
          <p:spPr>
            <a:xfrm>
              <a:off x="65849" y="1525834"/>
              <a:ext cx="1533438"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sp>
          <p:nvSpPr>
            <p:cNvPr id="17" name="Rectangle 16"/>
            <p:cNvSpPr/>
            <p:nvPr/>
          </p:nvSpPr>
          <p:spPr>
            <a:xfrm>
              <a:off x="1664370" y="1525834"/>
              <a:ext cx="1533438"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6" dirty="0">
                <a:solidFill>
                  <a:srgbClr val="5080B2"/>
                </a:solidFill>
              </a:endParaRPr>
            </a:p>
          </p:txBody>
        </p: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77" y="5844988"/>
            <a:ext cx="1996577" cy="9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2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Rural CAA’s </a:t>
            </a:r>
            <a:br>
              <a:rPr lang="en-US" dirty="0" smtClean="0"/>
            </a:br>
            <a:r>
              <a:rPr lang="en-US" dirty="0" smtClean="0"/>
              <a:t>Washington State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37" y="3191240"/>
            <a:ext cx="2064544" cy="708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784" y="1905000"/>
            <a:ext cx="2064484" cy="93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598" y="3256171"/>
            <a:ext cx="1095122" cy="1168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471" y="2510508"/>
            <a:ext cx="1435894" cy="1316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3584" y="4175760"/>
            <a:ext cx="1922009"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10" y="1630680"/>
            <a:ext cx="2035969" cy="548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6050" y="2259330"/>
            <a:ext cx="1168763" cy="1246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064" y="4175760"/>
            <a:ext cx="1510593" cy="1082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0" y="1578476"/>
            <a:ext cx="1276603" cy="1361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8616" y="4175760"/>
            <a:ext cx="2464594" cy="525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8989" y="5483945"/>
            <a:ext cx="1448753"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8001" y="5324029"/>
            <a:ext cx="1616720" cy="541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9062" y="5990200"/>
            <a:ext cx="1919541" cy="608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30431" y="5254552"/>
            <a:ext cx="2795736" cy="45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a:xfrm>
            <a:off x="642938" y="1371601"/>
            <a:ext cx="2286000" cy="9993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8" name="Oval 17"/>
          <p:cNvSpPr/>
          <p:nvPr/>
        </p:nvSpPr>
        <p:spPr>
          <a:xfrm>
            <a:off x="1571625" y="5324030"/>
            <a:ext cx="1857375" cy="13815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9" name="Oval 18"/>
          <p:cNvSpPr/>
          <p:nvPr/>
        </p:nvSpPr>
        <p:spPr>
          <a:xfrm>
            <a:off x="6426167" y="1680170"/>
            <a:ext cx="2058806" cy="13815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pic>
        <p:nvPicPr>
          <p:cNvPr id="2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29" y="10240"/>
            <a:ext cx="2589824" cy="128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33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5849" y="982779"/>
            <a:ext cx="9022836" cy="228600"/>
            <a:chOff x="65849" y="1525834"/>
            <a:chExt cx="9022836" cy="228600"/>
          </a:xfrm>
        </p:grpSpPr>
        <p:sp>
          <p:nvSpPr>
            <p:cNvPr id="20" name="Rectangle 19"/>
            <p:cNvSpPr/>
            <p:nvPr/>
          </p:nvSpPr>
          <p:spPr>
            <a:xfrm>
              <a:off x="3254819" y="1525834"/>
              <a:ext cx="5833866" cy="228600"/>
            </a:xfrm>
            <a:prstGeom prst="rect">
              <a:avLst/>
            </a:prstGeom>
            <a:solidFill>
              <a:srgbClr val="50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1" name="Rectangle 20"/>
            <p:cNvSpPr/>
            <p:nvPr/>
          </p:nvSpPr>
          <p:spPr>
            <a:xfrm>
              <a:off x="65849" y="1525834"/>
              <a:ext cx="1533407" cy="228600"/>
            </a:xfrm>
            <a:prstGeom prst="rect">
              <a:avLst/>
            </a:prstGeom>
            <a:solidFill>
              <a:srgbClr val="CD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sp>
          <p:nvSpPr>
            <p:cNvPr id="22" name="Rectangle 21"/>
            <p:cNvSpPr/>
            <p:nvPr/>
          </p:nvSpPr>
          <p:spPr>
            <a:xfrm>
              <a:off x="1665107" y="1525834"/>
              <a:ext cx="1533407" cy="228600"/>
            </a:xfrm>
            <a:prstGeom prst="rect">
              <a:avLst/>
            </a:prstGeom>
            <a:solidFill>
              <a:srgbClr val="7D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80B2"/>
                </a:solidFill>
              </a:endParaRPr>
            </a:p>
          </p:txBody>
        </p:sp>
      </p:grpSp>
      <p:sp>
        <p:nvSpPr>
          <p:cNvPr id="4" name="Slide Number Placeholder 3"/>
          <p:cNvSpPr>
            <a:spLocks noGrp="1"/>
          </p:cNvSpPr>
          <p:nvPr>
            <p:ph type="sldNum" sz="quarter" idx="12"/>
          </p:nvPr>
        </p:nvSpPr>
        <p:spPr/>
        <p:txBody>
          <a:bodyPr/>
          <a:lstStyle/>
          <a:p>
            <a:fld id="{DDFF6335-FD5D-BD48-8B84-7C7066F90DC4}" type="slidenum">
              <a:rPr lang="en-US" smtClean="0"/>
              <a:t>6</a:t>
            </a:fld>
            <a:endParaRPr lang="en-US" dirty="0"/>
          </a:p>
        </p:txBody>
      </p:sp>
      <p:sp>
        <p:nvSpPr>
          <p:cNvPr id="5" name="Rectangle 4"/>
          <p:cNvSpPr/>
          <p:nvPr/>
        </p:nvSpPr>
        <p:spPr>
          <a:xfrm>
            <a:off x="65849" y="167953"/>
            <a:ext cx="9022836" cy="769441"/>
          </a:xfrm>
          <a:prstGeom prst="rect">
            <a:avLst/>
          </a:prstGeom>
        </p:spPr>
        <p:txBody>
          <a:bodyPr wrap="square">
            <a:spAutoFit/>
          </a:bodyPr>
          <a:lstStyle/>
          <a:p>
            <a:pPr algn="ctr"/>
            <a:r>
              <a:rPr lang="en-US" sz="4400" dirty="0" smtClean="0">
                <a:solidFill>
                  <a:schemeClr val="accent6">
                    <a:lumMod val="75000"/>
                  </a:schemeClr>
                </a:solidFill>
                <a:latin typeface="Arial Rounded MT Bold" panose="020F0704030504030204" pitchFamily="34" charset="0"/>
              </a:rPr>
              <a:t>Native American </a:t>
            </a:r>
            <a:r>
              <a:rPr lang="en-US" sz="4400" dirty="0" smtClean="0">
                <a:solidFill>
                  <a:schemeClr val="accent6">
                    <a:lumMod val="75000"/>
                  </a:schemeClr>
                </a:solidFill>
                <a:latin typeface="Arial Rounded MT Bold" panose="020F0704030504030204" pitchFamily="34" charset="0"/>
              </a:rPr>
              <a:t>Tribes in WA</a:t>
            </a:r>
            <a:endParaRPr lang="en-US" sz="4400" dirty="0" smtClean="0">
              <a:solidFill>
                <a:schemeClr val="accent6">
                  <a:lumMod val="75000"/>
                </a:schemeClr>
              </a:solidFill>
              <a:latin typeface="Arial Rounded MT Bold" panose="020F0704030504030204" pitchFamily="34" charset="0"/>
            </a:endParaRPr>
          </a:p>
        </p:txBody>
      </p:sp>
      <p:pic>
        <p:nvPicPr>
          <p:cNvPr id="6146" name="Picture 2" descr="Image result for Tribes of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01" y="1392432"/>
            <a:ext cx="8668684" cy="5329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3196" y="4383462"/>
            <a:ext cx="4995663" cy="369332"/>
          </a:xfrm>
          <a:prstGeom prst="rect">
            <a:avLst/>
          </a:prstGeom>
        </p:spPr>
        <p:txBody>
          <a:bodyPr wrap="none">
            <a:spAutoFit/>
          </a:bodyPr>
          <a:lstStyle/>
          <a:p>
            <a:r>
              <a:rPr lang="en-US" dirty="0">
                <a:solidFill>
                  <a:schemeClr val="accent6"/>
                </a:solidFill>
                <a:latin typeface="Arial Rounded MT Bold" panose="020F0704030504030204" pitchFamily="34" charset="0"/>
              </a:rPr>
              <a:t>29 Federally Designated Tribes in WA State</a:t>
            </a:r>
            <a:endParaRPr lang="en-US"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410989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7</a:t>
            </a:fld>
            <a:endParaRPr lang="en-US" dirty="0"/>
          </a:p>
        </p:txBody>
      </p:sp>
      <p:sp>
        <p:nvSpPr>
          <p:cNvPr id="5" name="Title 4"/>
          <p:cNvSpPr>
            <a:spLocks noGrp="1"/>
          </p:cNvSpPr>
          <p:nvPr>
            <p:ph type="title"/>
          </p:nvPr>
        </p:nvSpPr>
        <p:spPr>
          <a:xfrm>
            <a:off x="406644" y="-296863"/>
            <a:ext cx="8229600" cy="1143000"/>
          </a:xfrm>
        </p:spPr>
        <p:txBody>
          <a:bodyPr>
            <a:normAutofit/>
          </a:bodyPr>
          <a:lstStyle/>
          <a:p>
            <a:r>
              <a:rPr lang="en-US" sz="4000" dirty="0" smtClean="0">
                <a:solidFill>
                  <a:schemeClr val="accent6">
                    <a:lumMod val="75000"/>
                  </a:schemeClr>
                </a:solidFill>
              </a:rPr>
              <a:t>Reaching the Unreachable -</a:t>
            </a:r>
            <a:endParaRPr lang="en-US" sz="4000" dirty="0">
              <a:solidFill>
                <a:schemeClr val="accent6">
                  <a:lumMod val="75000"/>
                </a:schemeClr>
              </a:solidFill>
            </a:endParaRPr>
          </a:p>
        </p:txBody>
      </p:sp>
      <p:sp>
        <p:nvSpPr>
          <p:cNvPr id="7" name="Rectangle 6"/>
          <p:cNvSpPr/>
          <p:nvPr/>
        </p:nvSpPr>
        <p:spPr>
          <a:xfrm>
            <a:off x="3544047" y="2336182"/>
            <a:ext cx="5462495" cy="1938992"/>
          </a:xfrm>
          <a:prstGeom prst="rect">
            <a:avLst/>
          </a:prstGeom>
        </p:spPr>
        <p:txBody>
          <a:bodyPr wrap="square">
            <a:spAutoFit/>
          </a:bodyPr>
          <a:lstStyle/>
          <a:p>
            <a:pPr algn="r"/>
            <a:r>
              <a:rPr lang="en-US" sz="4000" dirty="0" smtClean="0">
                <a:solidFill>
                  <a:schemeClr val="accent6"/>
                </a:solidFill>
                <a:latin typeface="Arial Rounded MT Bold" panose="020F0704030504030204" pitchFamily="34" charset="0"/>
              </a:rPr>
              <a:t>Sometimes the “Unreachable” are not only our clients</a:t>
            </a:r>
            <a:endParaRPr lang="en-US" sz="4000" dirty="0" smtClean="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248019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8</a:t>
            </a:fld>
            <a:endParaRPr lang="en-US" dirty="0"/>
          </a:p>
        </p:txBody>
      </p:sp>
      <p:sp>
        <p:nvSpPr>
          <p:cNvPr id="5" name="Title 4"/>
          <p:cNvSpPr>
            <a:spLocks noGrp="1"/>
          </p:cNvSpPr>
          <p:nvPr>
            <p:ph type="title"/>
          </p:nvPr>
        </p:nvSpPr>
        <p:spPr>
          <a:xfrm>
            <a:off x="256484" y="109537"/>
            <a:ext cx="8229600" cy="1143000"/>
          </a:xfrm>
        </p:spPr>
        <p:txBody>
          <a:bodyPr>
            <a:normAutofit/>
          </a:bodyPr>
          <a:lstStyle/>
          <a:p>
            <a:r>
              <a:rPr lang="en-US" sz="4000" dirty="0" smtClean="0">
                <a:solidFill>
                  <a:schemeClr val="accent6">
                    <a:lumMod val="75000"/>
                  </a:schemeClr>
                </a:solidFill>
              </a:rPr>
              <a:t>Making the Connections-</a:t>
            </a:r>
            <a:endParaRPr lang="en-US" sz="4000" dirty="0">
              <a:solidFill>
                <a:schemeClr val="accent6">
                  <a:lumMod val="75000"/>
                </a:schemeClr>
              </a:solidFill>
            </a:endParaRPr>
          </a:p>
        </p:txBody>
      </p:sp>
      <p:pic>
        <p:nvPicPr>
          <p:cNvPr id="922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478" y="1846230"/>
            <a:ext cx="5715000" cy="3000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6484" y="5027625"/>
            <a:ext cx="8762009" cy="1200329"/>
          </a:xfrm>
          <a:prstGeom prst="rect">
            <a:avLst/>
          </a:prstGeom>
          <a:noFill/>
        </p:spPr>
        <p:txBody>
          <a:bodyPr wrap="square" rtlCol="0">
            <a:spAutoFit/>
          </a:bodyPr>
          <a:lstStyle/>
          <a:p>
            <a:pPr algn="ctr"/>
            <a:r>
              <a:rPr lang="en-US" dirty="0" smtClean="0">
                <a:solidFill>
                  <a:schemeClr val="accent6">
                    <a:lumMod val="75000"/>
                  </a:schemeClr>
                </a:solidFill>
                <a:latin typeface="Arial" panose="020B0604020202020204" pitchFamily="34" charset="0"/>
                <a:cs typeface="Arial" panose="020B0604020202020204" pitchFamily="34" charset="0"/>
              </a:rPr>
              <a:t>In late 2017 the State CSBG office was contacted by representatives of the WA State Supreme, District, and Municipal Court Systems.  Their ask was for CSBG staff to provide statewide, regional Poverty Simulation events for court staff, leadership, elected officials, supreme court justices, prosecuting attorneys, court clerks.</a:t>
            </a:r>
            <a:endParaRPr lang="en-US"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6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FF6335-FD5D-BD48-8B84-7C7066F90DC4}" type="slidenum">
              <a:rPr lang="en-US" smtClean="0"/>
              <a:pPr/>
              <a:t>9</a:t>
            </a:fld>
            <a:endParaRPr lang="en-US" dirty="0"/>
          </a:p>
        </p:txBody>
      </p:sp>
      <p:sp>
        <p:nvSpPr>
          <p:cNvPr id="5" name="Title 4"/>
          <p:cNvSpPr>
            <a:spLocks noGrp="1"/>
          </p:cNvSpPr>
          <p:nvPr>
            <p:ph type="title"/>
          </p:nvPr>
        </p:nvSpPr>
        <p:spPr>
          <a:xfrm>
            <a:off x="256484" y="109537"/>
            <a:ext cx="8229600" cy="1143000"/>
          </a:xfrm>
        </p:spPr>
        <p:txBody>
          <a:bodyPr>
            <a:normAutofit/>
          </a:bodyPr>
          <a:lstStyle/>
          <a:p>
            <a:r>
              <a:rPr lang="en-US" sz="4000" dirty="0" smtClean="0">
                <a:solidFill>
                  <a:schemeClr val="accent6">
                    <a:lumMod val="75000"/>
                  </a:schemeClr>
                </a:solidFill>
              </a:rPr>
              <a:t>Making the Connections….</a:t>
            </a:r>
            <a:endParaRPr lang="en-US" sz="4000" dirty="0">
              <a:solidFill>
                <a:schemeClr val="accent6">
                  <a:lumMod val="75000"/>
                </a:schemeClr>
              </a:solidFill>
            </a:endParaRPr>
          </a:p>
        </p:txBody>
      </p:sp>
      <p:sp>
        <p:nvSpPr>
          <p:cNvPr id="8" name="TextBox 7"/>
          <p:cNvSpPr txBox="1"/>
          <p:nvPr/>
        </p:nvSpPr>
        <p:spPr>
          <a:xfrm>
            <a:off x="256484" y="4890166"/>
            <a:ext cx="8762009" cy="1477328"/>
          </a:xfrm>
          <a:prstGeom prst="rect">
            <a:avLst/>
          </a:prstGeom>
          <a:noFill/>
        </p:spPr>
        <p:txBody>
          <a:bodyPr wrap="square" rtlCol="0">
            <a:spAutoFit/>
          </a:bodyPr>
          <a:lstStyle/>
          <a:p>
            <a:pPr algn="ctr"/>
            <a:r>
              <a:rPr lang="en-US" dirty="0" smtClean="0">
                <a:solidFill>
                  <a:schemeClr val="accent6">
                    <a:lumMod val="75000"/>
                  </a:schemeClr>
                </a:solidFill>
                <a:latin typeface="Arial" panose="020B0604020202020204" pitchFamily="34" charset="0"/>
                <a:cs typeface="Arial" panose="020B0604020202020204" pitchFamily="34" charset="0"/>
              </a:rPr>
              <a:t>State CSBG staff provided numerous Poverty Simulation Events over the course  of several months. We required that for all events, at least one community action agency would be included in the simulation so the participants could make connections with court staff and learn about services available to defendants within their court system (mostly due to unrealistic fines). </a:t>
            </a:r>
            <a:endParaRPr lang="en-US" dirty="0">
              <a:solidFill>
                <a:schemeClr val="accent6">
                  <a:lumMod val="75000"/>
                </a:schemeClr>
              </a:solidFill>
              <a:latin typeface="Arial" panose="020B0604020202020204" pitchFamily="34" charset="0"/>
              <a:cs typeface="Arial" panose="020B0604020202020204" pitchFamily="34" charset="0"/>
            </a:endParaRPr>
          </a:p>
        </p:txBody>
      </p:sp>
      <p:pic>
        <p:nvPicPr>
          <p:cNvPr id="1026" name="Picture 2" descr="Image result for court fines and f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833" y="2735376"/>
            <a:ext cx="2926975" cy="1853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urt fines and f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35" y="1779681"/>
            <a:ext cx="2826327" cy="2117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6112644" y="1774507"/>
            <a:ext cx="2754265" cy="2662727"/>
          </a:xfrm>
          <a:prstGeom prst="rect">
            <a:avLst/>
          </a:prstGeom>
        </p:spPr>
      </p:pic>
    </p:spTree>
    <p:extLst>
      <p:ext uri="{BB962C8B-B14F-4D97-AF65-F5344CB8AC3E}">
        <p14:creationId xmlns:p14="http://schemas.microsoft.com/office/powerpoint/2010/main" val="2651793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erce">
      <a:dk1>
        <a:srgbClr val="444444"/>
      </a:dk1>
      <a:lt1>
        <a:sysClr val="window" lastClr="FFFFFF"/>
      </a:lt1>
      <a:dk2>
        <a:srgbClr val="003363"/>
      </a:dk2>
      <a:lt2>
        <a:srgbClr val="EEECE1"/>
      </a:lt2>
      <a:accent1>
        <a:srgbClr val="ADCADD"/>
      </a:accent1>
      <a:accent2>
        <a:srgbClr val="DC7230"/>
      </a:accent2>
      <a:accent3>
        <a:srgbClr val="849B32"/>
      </a:accent3>
      <a:accent4>
        <a:srgbClr val="832819"/>
      </a:accent4>
      <a:accent5>
        <a:srgbClr val="6E767D"/>
      </a:accent5>
      <a:accent6>
        <a:srgbClr val="4881B3"/>
      </a:accent6>
      <a:hlink>
        <a:srgbClr val="4881B3"/>
      </a:hlink>
      <a:folHlink>
        <a:srgbClr val="ADCA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ERCE-PPT-TEMPLATE-012319.pptx" id="{771FB63E-5EAE-4E72-A737-06B3474A14A4}" vid="{B5E93CD5-C06C-4F69-9346-999686FACA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E8F09-F5B8-4BDE-BE26-5BC62CBE20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05B40C-F1E9-42B6-89C6-C8E95091FC4F}">
  <ds:schemaRefs>
    <ds:schemaRef ds:uri="http://schemas.microsoft.com/office/2006/metadata/properties"/>
    <ds:schemaRef ds:uri="http://www.w3.org/XML/1998/namespace"/>
    <ds:schemaRef ds:uri="http://purl.org/dc/dcmitype/"/>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C8BDE21D-8D3A-41D2-A244-0E40DBE843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CommerceTemplate (1)</Template>
  <TotalTime>2185</TotalTime>
  <Words>1888</Words>
  <Application>Microsoft Office PowerPoint</Application>
  <PresentationFormat>On-screen Show (4:3)</PresentationFormat>
  <Paragraphs>234</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Rural CAA’s  Washington State</vt:lpstr>
      <vt:lpstr>PowerPoint Presentation</vt:lpstr>
      <vt:lpstr>Reaching the Unreachable -</vt:lpstr>
      <vt:lpstr>Making the Connections-</vt:lpstr>
      <vt:lpstr>Making the Connections….</vt:lpstr>
      <vt:lpstr>Making the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Resources           Community Action</vt:lpstr>
      <vt:lpstr>Rural Resources           Community Action</vt:lpstr>
      <vt:lpstr>PowerPoint Presentation</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Dunn, Karen (COM)</dc:creator>
  <cp:keywords>PowerPoint template</cp:keywords>
  <cp:lastModifiedBy>Dunn, Karen (COM)</cp:lastModifiedBy>
  <cp:revision>74</cp:revision>
  <dcterms:created xsi:type="dcterms:W3CDTF">2019-05-30T21:29:20Z</dcterms:created>
  <dcterms:modified xsi:type="dcterms:W3CDTF">2019-06-04T15:04:30Z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232;#PowerPoint template|a51e4251-bde1-4d6c-ad58-423c41a6447a</vt:lpwstr>
  </property>
  <property fmtid="{D5CDD505-2E9C-101B-9397-08002B2CF9AE}" pid="3" name="ContentTypeId">
    <vt:lpwstr>0x010100FD71C27E2452B74CA42ED7A2CE6E6A9D</vt:lpwstr>
  </property>
</Properties>
</file>