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9" r:id="rId4"/>
    <p:sldId id="272" r:id="rId5"/>
    <p:sldId id="274" r:id="rId6"/>
    <p:sldId id="260" r:id="rId7"/>
    <p:sldId id="261" r:id="rId8"/>
    <p:sldId id="263" r:id="rId9"/>
    <p:sldId id="273" r:id="rId10"/>
    <p:sldId id="264" r:id="rId11"/>
    <p:sldId id="265" r:id="rId12"/>
    <p:sldId id="335" r:id="rId13"/>
    <p:sldId id="268" r:id="rId14"/>
    <p:sldId id="341" r:id="rId15"/>
    <p:sldId id="339" r:id="rId16"/>
    <p:sldId id="340" r:id="rId17"/>
    <p:sldId id="344" r:id="rId18"/>
    <p:sldId id="343" r:id="rId19"/>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19FF19"/>
    <a:srgbClr val="0033CC"/>
    <a:srgbClr val="00E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1358"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FDA52E8D-1A5D-465E-B978-2D765B07184B}" type="datetimeFigureOut">
              <a:rPr lang="en-US" smtClean="0"/>
              <a:t>5/30/2019</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9626826C-F81D-44C8-A3BA-C5E05AAED76D}" type="slidenum">
              <a:rPr lang="en-US" smtClean="0"/>
              <a:t>‹#›</a:t>
            </a:fld>
            <a:endParaRPr lang="en-US"/>
          </a:p>
        </p:txBody>
      </p:sp>
    </p:spTree>
    <p:extLst>
      <p:ext uri="{BB962C8B-B14F-4D97-AF65-F5344CB8AC3E}">
        <p14:creationId xmlns:p14="http://schemas.microsoft.com/office/powerpoint/2010/main" val="416998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524B-0CB0-4E8B-89DC-D0F2F3AF0CB1}" type="slidenum">
              <a:rPr lang="en-US" smtClean="0"/>
              <a:t>5</a:t>
            </a:fld>
            <a:endParaRPr lang="en-US"/>
          </a:p>
        </p:txBody>
      </p:sp>
    </p:spTree>
    <p:extLst>
      <p:ext uri="{BB962C8B-B14F-4D97-AF65-F5344CB8AC3E}">
        <p14:creationId xmlns:p14="http://schemas.microsoft.com/office/powerpoint/2010/main" val="2642434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Crystal: This slide represents the best practices framework used by Jay and Scott to evaluate our existing programs. </a:t>
            </a:r>
          </a:p>
          <a:p>
            <a:endParaRPr lang="en-US" sz="1000" dirty="0"/>
          </a:p>
          <a:p>
            <a:r>
              <a:rPr lang="en-US" sz="1000" dirty="0"/>
              <a:t>The practices include community engagement, arrearage forgiveness, social service referrals, flexible billing options, financial counseling, and water conservation. </a:t>
            </a:r>
          </a:p>
          <a:p>
            <a:endParaRPr lang="en-US" sz="1000" dirty="0"/>
          </a:p>
          <a:p>
            <a:r>
              <a:rPr lang="en-US" sz="1000" dirty="0"/>
              <a:t>The best practices are supported by a support system of communications performance monitoring, and technology.</a:t>
            </a:r>
          </a:p>
          <a:p>
            <a:endParaRPr lang="en-US" sz="1000" dirty="0"/>
          </a:p>
          <a:p>
            <a:r>
              <a:rPr lang="en-US" sz="1000" dirty="0"/>
              <a:t>Jay: This model was based on our review of programs in Portland (OR), Washington DC, Atlanta, Philadelphia, Chicago, Cleveland, and New York City and best practices described in various affordability publications  including. </a:t>
            </a:r>
          </a:p>
          <a:p>
            <a:endParaRPr lang="en-US" sz="1000" dirty="0"/>
          </a:p>
          <a:p>
            <a:r>
              <a:rPr lang="en-US" sz="1000" dirty="0"/>
              <a:t>“Best Practices in Customer Payment Assistance Programs”, Joint Publication by EPA &amp; Water Research Foundation, 2010.</a:t>
            </a:r>
          </a:p>
          <a:p>
            <a:endParaRPr lang="en-US" sz="1000" dirty="0"/>
          </a:p>
          <a:p>
            <a:r>
              <a:rPr lang="en-US" sz="1000" dirty="0"/>
              <a:t>”Drinking Water &amp; Wastewater Utility Customer Assistance Programs”, EPA Publication, April 2016.</a:t>
            </a:r>
          </a:p>
          <a:p>
            <a:endParaRPr lang="en-US" sz="1000" dirty="0"/>
          </a:p>
          <a:p>
            <a:r>
              <a:rPr lang="en-US" sz="1000" dirty="0"/>
              <a:t>“Customer Assistance Programs for Multi-Family Residential and Other Hard-To-Reach Customers”, Water Research Foundation, 2017.</a:t>
            </a:r>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These represent the common elements that have been identified in some of the most comprehensive affordability programs. No utility has all of these best practice elements</a:t>
            </a:r>
          </a:p>
          <a:p>
            <a:endParaRPr lang="en-US" dirty="0"/>
          </a:p>
        </p:txBody>
      </p:sp>
      <p:sp>
        <p:nvSpPr>
          <p:cNvPr id="4" name="Slide Number Placeholder 3"/>
          <p:cNvSpPr>
            <a:spLocks noGrp="1"/>
          </p:cNvSpPr>
          <p:nvPr>
            <p:ph type="sldNum" sz="quarter" idx="5"/>
          </p:nvPr>
        </p:nvSpPr>
        <p:spPr/>
        <p:txBody>
          <a:bodyPr/>
          <a:lstStyle/>
          <a:p>
            <a:fld id="{8AC68788-CC56-4E94-8A4F-C30813AC0970}" type="slidenum">
              <a:rPr lang="en-US" smtClean="0"/>
              <a:t>12</a:t>
            </a:fld>
            <a:endParaRPr lang="en-US"/>
          </a:p>
        </p:txBody>
      </p:sp>
    </p:spTree>
    <p:extLst>
      <p:ext uri="{BB962C8B-B14F-4D97-AF65-F5344CB8AC3E}">
        <p14:creationId xmlns:p14="http://schemas.microsoft.com/office/powerpoint/2010/main" val="402953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B22D26-E3DB-42CF-A21C-DADC321EE96A}"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D50CD-D419-4B14-AE59-2AAEF518B338}" type="slidenum">
              <a:rPr lang="en-US" smtClean="0"/>
              <a:t>‹#›</a:t>
            </a:fld>
            <a:endParaRPr lang="en-US"/>
          </a:p>
        </p:txBody>
      </p:sp>
      <p:pic>
        <p:nvPicPr>
          <p:cNvPr id="8" name="Picture 7">
            <a:extLst>
              <a:ext uri="{FF2B5EF4-FFF2-40B4-BE49-F238E27FC236}">
                <a16:creationId xmlns:a16="http://schemas.microsoft.com/office/drawing/2014/main" id="{DF463096-EBF0-413E-8B48-31B40B64E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1053" y="5922291"/>
            <a:ext cx="1839894" cy="868119"/>
          </a:xfrm>
          <a:prstGeom prst="rect">
            <a:avLst/>
          </a:prstGeom>
        </p:spPr>
      </p:pic>
    </p:spTree>
    <p:extLst>
      <p:ext uri="{BB962C8B-B14F-4D97-AF65-F5344CB8AC3E}">
        <p14:creationId xmlns:p14="http://schemas.microsoft.com/office/powerpoint/2010/main" val="2391643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B22D26-E3DB-42CF-A21C-DADC321EE96A}"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D50CD-D419-4B14-AE59-2AAEF518B338}" type="slidenum">
              <a:rPr lang="en-US" smtClean="0"/>
              <a:t>‹#›</a:t>
            </a:fld>
            <a:endParaRPr lang="en-US"/>
          </a:p>
        </p:txBody>
      </p:sp>
    </p:spTree>
    <p:extLst>
      <p:ext uri="{BB962C8B-B14F-4D97-AF65-F5344CB8AC3E}">
        <p14:creationId xmlns:p14="http://schemas.microsoft.com/office/powerpoint/2010/main" val="200202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B22D26-E3DB-42CF-A21C-DADC321EE96A}"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D50CD-D419-4B14-AE59-2AAEF518B338}" type="slidenum">
              <a:rPr lang="en-US" smtClean="0"/>
              <a:t>‹#›</a:t>
            </a:fld>
            <a:endParaRPr lang="en-US"/>
          </a:p>
        </p:txBody>
      </p:sp>
    </p:spTree>
    <p:extLst>
      <p:ext uri="{BB962C8B-B14F-4D97-AF65-F5344CB8AC3E}">
        <p14:creationId xmlns:p14="http://schemas.microsoft.com/office/powerpoint/2010/main" val="220282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118295074_2675x2907.jpeg"/>
          <p:cNvSpPr>
            <a:spLocks noGrp="1"/>
          </p:cNvSpPr>
          <p:nvPr>
            <p:ph type="pic" idx="13"/>
          </p:nvPr>
        </p:nvSpPr>
        <p:spPr>
          <a:xfrm>
            <a:off x="0" y="0"/>
            <a:ext cx="4527352" cy="6858000"/>
          </a:xfrm>
          <a:prstGeom prst="rect">
            <a:avLst/>
          </a:prstGeom>
        </p:spPr>
        <p:txBody>
          <a:bodyPr lIns="91439" tIns="45719" rIns="91439" bIns="45719">
            <a:noAutofit/>
          </a:bodyPr>
          <a:lstStyle/>
          <a:p>
            <a:endParaRPr/>
          </a:p>
        </p:txBody>
      </p:sp>
      <p:sp>
        <p:nvSpPr>
          <p:cNvPr id="72" name="Line"/>
          <p:cNvSpPr>
            <a:spLocks noGrp="1"/>
          </p:cNvSpPr>
          <p:nvPr>
            <p:ph type="body" sz="quarter" idx="14"/>
          </p:nvPr>
        </p:nvSpPr>
        <p:spPr>
          <a:xfrm>
            <a:off x="4938117" y="1107281"/>
            <a:ext cx="3795117" cy="0"/>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3" name="Title Text"/>
          <p:cNvSpPr txBox="1">
            <a:spLocks noGrp="1"/>
          </p:cNvSpPr>
          <p:nvPr>
            <p:ph type="title"/>
          </p:nvPr>
        </p:nvSpPr>
        <p:spPr>
          <a:xfrm>
            <a:off x="4938117" y="508992"/>
            <a:ext cx="3795117" cy="508992"/>
          </a:xfrm>
          <a:prstGeom prst="rect">
            <a:avLst/>
          </a:prstGeom>
        </p:spPr>
        <p:txBody>
          <a:bodyPr/>
          <a:lstStyle/>
          <a:p>
            <a:r>
              <a:t>Title Text</a:t>
            </a:r>
          </a:p>
        </p:txBody>
      </p:sp>
      <p:sp>
        <p:nvSpPr>
          <p:cNvPr id="74" name="Body Level One…"/>
          <p:cNvSpPr txBox="1">
            <a:spLocks noGrp="1"/>
          </p:cNvSpPr>
          <p:nvPr>
            <p:ph type="body" sz="half" idx="1"/>
          </p:nvPr>
        </p:nvSpPr>
        <p:spPr>
          <a:xfrm>
            <a:off x="4938117" y="1268016"/>
            <a:ext cx="3795117" cy="5080992"/>
          </a:xfrm>
          <a:prstGeom prst="rect">
            <a:avLst/>
          </a:prstGeom>
        </p:spPr>
        <p:txBody>
          <a:bodyPr/>
          <a:lstStyle>
            <a:lvl1pPr marL="285740" indent="-285740">
              <a:defRPr sz="1969"/>
            </a:lvl1pPr>
            <a:lvl2pPr marL="571480" indent="-285740">
              <a:defRPr sz="1969"/>
            </a:lvl2pPr>
            <a:lvl3pPr marL="857220" indent="-285740">
              <a:defRPr sz="1969"/>
            </a:lvl3pPr>
            <a:lvl4pPr marL="1142959" indent="-285740">
              <a:defRPr sz="1969"/>
            </a:lvl4pPr>
            <a:lvl5pPr marL="1428699" indent="-285740">
              <a:defRPr sz="1969"/>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4002133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24059"/>
          </a:xfrm>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Clr>
                <a:schemeClr val="bg1">
                  <a:lumMod val="75000"/>
                </a:schemeClr>
              </a:buClr>
              <a:buFont typeface="Wingdings" panose="05000000000000000000" pitchFamily="2" charset="2"/>
              <a:buChar char="Ø"/>
              <a:defRPr/>
            </a:lvl1pPr>
            <a:lvl2pPr marL="685800" indent="-228600">
              <a:buClr>
                <a:schemeClr val="bg1">
                  <a:lumMod val="75000"/>
                </a:schemeClr>
              </a:buClr>
              <a:buFont typeface="Wingdings" panose="05000000000000000000" pitchFamily="2" charset="2"/>
              <a:buChar char="Ø"/>
              <a:defRPr/>
            </a:lvl2pPr>
            <a:lvl3pPr marL="1143000" indent="-228600">
              <a:buClr>
                <a:schemeClr val="bg1">
                  <a:lumMod val="75000"/>
                </a:schemeClr>
              </a:buClr>
              <a:buFont typeface="Wingdings" panose="05000000000000000000" pitchFamily="2" charset="2"/>
              <a:buChar char="Ø"/>
              <a:defRPr/>
            </a:lvl3pPr>
            <a:lvl4pPr marL="1600200" indent="-228600">
              <a:buFont typeface="Arial" panose="020B0604020202020204" pitchFamily="34" charset="0"/>
              <a:buChar char="•"/>
              <a:defRPr/>
            </a:lvl4pPr>
            <a:lvl5pPr marL="2057400" indent="-228600">
              <a:buFont typeface="Courier New" panose="02070309020205020404" pitchFamily="49" charset="0"/>
              <a:buChar char="o"/>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B22D26-E3DB-42CF-A21C-DADC321EE96A}"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D50CD-D419-4B14-AE59-2AAEF518B338}" type="slidenum">
              <a:rPr lang="en-US" smtClean="0"/>
              <a:t>‹#›</a:t>
            </a:fld>
            <a:endParaRPr lang="en-US"/>
          </a:p>
        </p:txBody>
      </p:sp>
      <p:pic>
        <p:nvPicPr>
          <p:cNvPr id="7" name="Picture 6">
            <a:extLst>
              <a:ext uri="{FF2B5EF4-FFF2-40B4-BE49-F238E27FC236}">
                <a16:creationId xmlns:a16="http://schemas.microsoft.com/office/drawing/2014/main" id="{DDBB1EC1-004F-4D45-AD29-58D2CED77AFB}"/>
              </a:ext>
            </a:extLst>
          </p:cNvPr>
          <p:cNvPicPr>
            <a:picLocks noChangeAspect="1"/>
          </p:cNvPicPr>
          <p:nvPr userDrawn="1"/>
        </p:nvPicPr>
        <p:blipFill>
          <a:blip r:embed="rId2"/>
          <a:stretch>
            <a:fillRect/>
          </a:stretch>
        </p:blipFill>
        <p:spPr>
          <a:xfrm>
            <a:off x="0" y="1157095"/>
            <a:ext cx="9144000" cy="28106"/>
          </a:xfrm>
          <a:prstGeom prst="rect">
            <a:avLst/>
          </a:prstGeom>
        </p:spPr>
      </p:pic>
    </p:spTree>
    <p:extLst>
      <p:ext uri="{BB962C8B-B14F-4D97-AF65-F5344CB8AC3E}">
        <p14:creationId xmlns:p14="http://schemas.microsoft.com/office/powerpoint/2010/main" val="3472246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B22D26-E3DB-42CF-A21C-DADC321EE96A}"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D50CD-D419-4B14-AE59-2AAEF518B338}" type="slidenum">
              <a:rPr lang="en-US" smtClean="0"/>
              <a:t>‹#›</a:t>
            </a:fld>
            <a:endParaRPr lang="en-US"/>
          </a:p>
        </p:txBody>
      </p:sp>
    </p:spTree>
    <p:extLst>
      <p:ext uri="{BB962C8B-B14F-4D97-AF65-F5344CB8AC3E}">
        <p14:creationId xmlns:p14="http://schemas.microsoft.com/office/powerpoint/2010/main" val="894289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B22D26-E3DB-42CF-A21C-DADC321EE96A}"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D50CD-D419-4B14-AE59-2AAEF518B338}" type="slidenum">
              <a:rPr lang="en-US" smtClean="0"/>
              <a:t>‹#›</a:t>
            </a:fld>
            <a:endParaRPr lang="en-US"/>
          </a:p>
        </p:txBody>
      </p:sp>
    </p:spTree>
    <p:extLst>
      <p:ext uri="{BB962C8B-B14F-4D97-AF65-F5344CB8AC3E}">
        <p14:creationId xmlns:p14="http://schemas.microsoft.com/office/powerpoint/2010/main" val="262444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B22D26-E3DB-42CF-A21C-DADC321EE96A}" type="datetimeFigureOut">
              <a:rPr lang="en-US" smtClean="0"/>
              <a:t>5/30/2019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7D50CD-D419-4B14-AE59-2AAEF518B338}" type="slidenum">
              <a:rPr lang="en-US" smtClean="0"/>
              <a:t>‹#›</a:t>
            </a:fld>
            <a:endParaRPr lang="en-US"/>
          </a:p>
        </p:txBody>
      </p:sp>
    </p:spTree>
    <p:extLst>
      <p:ext uri="{BB962C8B-B14F-4D97-AF65-F5344CB8AC3E}">
        <p14:creationId xmlns:p14="http://schemas.microsoft.com/office/powerpoint/2010/main" val="1506414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B22D26-E3DB-42CF-A21C-DADC321EE96A}" type="datetimeFigureOut">
              <a:rPr lang="en-US" smtClean="0"/>
              <a:t>5/30/2019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7D50CD-D419-4B14-AE59-2AAEF518B338}" type="slidenum">
              <a:rPr lang="en-US" smtClean="0"/>
              <a:t>‹#›</a:t>
            </a:fld>
            <a:endParaRPr lang="en-US"/>
          </a:p>
        </p:txBody>
      </p:sp>
    </p:spTree>
    <p:extLst>
      <p:ext uri="{BB962C8B-B14F-4D97-AF65-F5344CB8AC3E}">
        <p14:creationId xmlns:p14="http://schemas.microsoft.com/office/powerpoint/2010/main" val="934967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22D26-E3DB-42CF-A21C-DADC321EE96A}" type="datetimeFigureOut">
              <a:rPr lang="en-US" smtClean="0"/>
              <a:t>5/30/2019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7D50CD-D419-4B14-AE59-2AAEF518B338}" type="slidenum">
              <a:rPr lang="en-US" smtClean="0"/>
              <a:t>‹#›</a:t>
            </a:fld>
            <a:endParaRPr lang="en-US"/>
          </a:p>
        </p:txBody>
      </p:sp>
    </p:spTree>
    <p:extLst>
      <p:ext uri="{BB962C8B-B14F-4D97-AF65-F5344CB8AC3E}">
        <p14:creationId xmlns:p14="http://schemas.microsoft.com/office/powerpoint/2010/main" val="4088252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B22D26-E3DB-42CF-A21C-DADC321EE96A}"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D50CD-D419-4B14-AE59-2AAEF518B338}" type="slidenum">
              <a:rPr lang="en-US" smtClean="0"/>
              <a:t>‹#›</a:t>
            </a:fld>
            <a:endParaRPr lang="en-US"/>
          </a:p>
        </p:txBody>
      </p:sp>
    </p:spTree>
    <p:extLst>
      <p:ext uri="{BB962C8B-B14F-4D97-AF65-F5344CB8AC3E}">
        <p14:creationId xmlns:p14="http://schemas.microsoft.com/office/powerpoint/2010/main" val="2702961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B22D26-E3DB-42CF-A21C-DADC321EE96A}"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D50CD-D419-4B14-AE59-2AAEF518B338}" type="slidenum">
              <a:rPr lang="en-US" smtClean="0"/>
              <a:t>‹#›</a:t>
            </a:fld>
            <a:endParaRPr lang="en-US"/>
          </a:p>
        </p:txBody>
      </p:sp>
    </p:spTree>
    <p:extLst>
      <p:ext uri="{BB962C8B-B14F-4D97-AF65-F5344CB8AC3E}">
        <p14:creationId xmlns:p14="http://schemas.microsoft.com/office/powerpoint/2010/main" val="394884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22D26-E3DB-42CF-A21C-DADC321EE96A}" type="datetimeFigureOut">
              <a:rPr lang="en-US" smtClean="0"/>
              <a:t>5/30/2019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D50CD-D419-4B14-AE59-2AAEF518B338}" type="slidenum">
              <a:rPr lang="en-US" smtClean="0"/>
              <a:t>‹#›</a:t>
            </a:fld>
            <a:endParaRPr lang="en-US"/>
          </a:p>
        </p:txBody>
      </p:sp>
      <p:pic>
        <p:nvPicPr>
          <p:cNvPr id="8" name="Picture 7">
            <a:extLst>
              <a:ext uri="{FF2B5EF4-FFF2-40B4-BE49-F238E27FC236}">
                <a16:creationId xmlns:a16="http://schemas.microsoft.com/office/drawing/2014/main" id="{363445B1-76D4-42F8-8B55-358609E6622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318131" y="5951355"/>
            <a:ext cx="1716699" cy="809992"/>
          </a:xfrm>
          <a:prstGeom prst="rect">
            <a:avLst/>
          </a:prstGeom>
        </p:spPr>
      </p:pic>
    </p:spTree>
    <p:extLst>
      <p:ext uri="{BB962C8B-B14F-4D97-AF65-F5344CB8AC3E}">
        <p14:creationId xmlns:p14="http://schemas.microsoft.com/office/powerpoint/2010/main" val="3098549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SemiLight SemiConde"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SemiLight SemiConde"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SemiLight SemiConde"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SemiLight SemiConde"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SemiLight SemiConde"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wsscwater.com/assistanc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Karyn.Riley@wsscwater.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2.wdp"/><Relationship Id="rId7"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80D648-403B-404C-8FB1-E5DA4F4603E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2000"/>
                    </a14:imgEffect>
                    <a14:imgEffect>
                      <a14:saturation sat="95000"/>
                    </a14:imgEffect>
                    <a14:imgEffect>
                      <a14:brightnessContrast bright="-18000"/>
                    </a14:imgEffect>
                  </a14:imgLayer>
                </a14:imgProps>
              </a:ext>
            </a:extLst>
          </a:blip>
          <a:stretch>
            <a:fillRect/>
          </a:stretch>
        </p:blipFill>
        <p:spPr>
          <a:xfrm>
            <a:off x="0" y="0"/>
            <a:ext cx="9144000" cy="6829894"/>
          </a:xfrm>
          <a:prstGeom prst="rect">
            <a:avLst/>
          </a:prstGeom>
        </p:spPr>
      </p:pic>
      <p:sp>
        <p:nvSpPr>
          <p:cNvPr id="3" name="Subtitle 2">
            <a:extLst>
              <a:ext uri="{FF2B5EF4-FFF2-40B4-BE49-F238E27FC236}">
                <a16:creationId xmlns:a16="http://schemas.microsoft.com/office/drawing/2014/main" id="{FF955D9B-65D4-47E7-8081-8DBD0BAE620B}"/>
              </a:ext>
            </a:extLst>
          </p:cNvPr>
          <p:cNvSpPr>
            <a:spLocks noGrp="1"/>
          </p:cNvSpPr>
          <p:nvPr>
            <p:ph type="subTitle" idx="1"/>
          </p:nvPr>
        </p:nvSpPr>
        <p:spPr>
          <a:xfrm>
            <a:off x="0" y="4155953"/>
            <a:ext cx="9144000" cy="2350355"/>
          </a:xfrm>
          <a:solidFill>
            <a:schemeClr val="accent5">
              <a:lumMod val="75000"/>
            </a:schemeClr>
          </a:solidFill>
        </p:spPr>
        <p:txBody>
          <a:bodyPr>
            <a:normAutofit/>
          </a:bodyPr>
          <a:lstStyle/>
          <a:p>
            <a:pPr algn="r"/>
            <a:r>
              <a:rPr lang="en-US" sz="5400" dirty="0">
                <a:solidFill>
                  <a:schemeClr val="bg1"/>
                </a:solidFill>
                <a:latin typeface="Franklin Gothic Medium Cond" panose="020B0606030402020204" pitchFamily="34" charset="0"/>
              </a:rPr>
              <a:t>ADDRESSING AFFORDABILITY IN THE WATER SECTOR</a:t>
            </a:r>
          </a:p>
          <a:p>
            <a:pPr algn="r"/>
            <a:r>
              <a:rPr lang="en-US" sz="4000" dirty="0">
                <a:solidFill>
                  <a:schemeClr val="bg1"/>
                </a:solidFill>
                <a:latin typeface="Bahnschrift Condensed" panose="020B0502040204020203" pitchFamily="34" charset="0"/>
                <a:cs typeface="Gautami" panose="020B0502040204020203" pitchFamily="34" charset="0"/>
              </a:rPr>
              <a:t>Emerging Policies and Practices </a:t>
            </a:r>
          </a:p>
          <a:p>
            <a:pPr algn="r"/>
            <a:endParaRPr lang="en-US" dirty="0">
              <a:solidFill>
                <a:schemeClr val="bg1"/>
              </a:solidFill>
            </a:endParaRPr>
          </a:p>
        </p:txBody>
      </p:sp>
      <p:pic>
        <p:nvPicPr>
          <p:cNvPr id="4" name="Picture 3">
            <a:extLst>
              <a:ext uri="{FF2B5EF4-FFF2-40B4-BE49-F238E27FC236}">
                <a16:creationId xmlns:a16="http://schemas.microsoft.com/office/drawing/2014/main" id="{D38E0E9C-F89A-4CE0-9327-58914AC3B947}"/>
              </a:ext>
            </a:extLst>
          </p:cNvPr>
          <p:cNvPicPr>
            <a:picLocks noChangeAspect="1"/>
          </p:cNvPicPr>
          <p:nvPr/>
        </p:nvPicPr>
        <p:blipFill>
          <a:blip r:embed="rId4"/>
          <a:stretch>
            <a:fillRect/>
          </a:stretch>
        </p:blipFill>
        <p:spPr>
          <a:xfrm>
            <a:off x="0" y="5709740"/>
            <a:ext cx="9144000" cy="28106"/>
          </a:xfrm>
          <a:prstGeom prst="rect">
            <a:avLst/>
          </a:prstGeom>
        </p:spPr>
      </p:pic>
    </p:spTree>
    <p:extLst>
      <p:ext uri="{BB962C8B-B14F-4D97-AF65-F5344CB8AC3E}">
        <p14:creationId xmlns:p14="http://schemas.microsoft.com/office/powerpoint/2010/main" val="3472235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82AD5A-F572-4260-BED5-785A4F26E5D9}"/>
              </a:ext>
            </a:extLst>
          </p:cNvPr>
          <p:cNvPicPr>
            <a:picLocks noChangeAspect="1"/>
          </p:cNvPicPr>
          <p:nvPr/>
        </p:nvPicPr>
        <p:blipFill>
          <a:blip r:embed="rId2"/>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9A627E98-6B14-4A59-A60F-1DA0C7FA3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79137">
            <a:off x="4634850" y="912214"/>
            <a:ext cx="4347256" cy="5627159"/>
          </a:xfrm>
          <a:prstGeom prst="rect">
            <a:avLst/>
          </a:prstGeom>
        </p:spPr>
      </p:pic>
      <p:sp>
        <p:nvSpPr>
          <p:cNvPr id="2" name="Subtitle 2">
            <a:extLst>
              <a:ext uri="{FF2B5EF4-FFF2-40B4-BE49-F238E27FC236}">
                <a16:creationId xmlns:a16="http://schemas.microsoft.com/office/drawing/2014/main" id="{2D4000F3-F1D1-4B56-B03F-D5F5ED83163E}"/>
              </a:ext>
            </a:extLst>
          </p:cNvPr>
          <p:cNvSpPr txBox="1">
            <a:spLocks/>
          </p:cNvSpPr>
          <p:nvPr/>
        </p:nvSpPr>
        <p:spPr>
          <a:xfrm>
            <a:off x="1" y="0"/>
            <a:ext cx="5345722" cy="6857999"/>
          </a:xfrm>
          <a:prstGeom prst="rect">
            <a:avLst/>
          </a:prstGeom>
          <a:solidFill>
            <a:srgbClr val="00B050"/>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SemiLight SemiConde"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SemiLight SemiConde"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SemiLight SemiConde"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SemiLight SemiConde"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SemiLight SemiConde"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sz="7200" dirty="0">
              <a:solidFill>
                <a:schemeClr val="bg1"/>
              </a:solidFill>
              <a:latin typeface="Franklin Gothic Medium Cond" panose="020B0606030402020204" pitchFamily="34" charset="0"/>
            </a:endParaRPr>
          </a:p>
          <a:p>
            <a:pPr marL="0" indent="0" algn="r">
              <a:buNone/>
            </a:pPr>
            <a:endParaRPr lang="en-US" sz="7200" dirty="0">
              <a:solidFill>
                <a:schemeClr val="bg1"/>
              </a:solidFill>
              <a:latin typeface="Franklin Gothic Medium Cond" panose="020B0606030402020204" pitchFamily="34" charset="0"/>
            </a:endParaRPr>
          </a:p>
          <a:p>
            <a:pPr marL="0" indent="0" algn="r">
              <a:buNone/>
            </a:pPr>
            <a:endParaRPr lang="en-US" sz="7200" dirty="0">
              <a:solidFill>
                <a:schemeClr val="bg1"/>
              </a:solidFill>
              <a:latin typeface="Franklin Gothic Medium Cond" panose="020B0606030402020204" pitchFamily="34" charset="0"/>
            </a:endParaRPr>
          </a:p>
          <a:p>
            <a:pPr marL="0" indent="0" algn="r">
              <a:buNone/>
            </a:pPr>
            <a:endParaRPr lang="en-US" sz="7200" dirty="0">
              <a:solidFill>
                <a:schemeClr val="bg1"/>
              </a:solidFill>
              <a:latin typeface="Franklin Gothic Medium Cond" panose="020B0606030402020204" pitchFamily="34" charset="0"/>
            </a:endParaRPr>
          </a:p>
          <a:p>
            <a:pPr marL="0" indent="0" algn="r">
              <a:buNone/>
            </a:pPr>
            <a:r>
              <a:rPr lang="en-US" sz="6000" dirty="0">
                <a:solidFill>
                  <a:schemeClr val="bg1"/>
                </a:solidFill>
                <a:latin typeface="Franklin Gothic Medium Cond" panose="020B0606030402020204" pitchFamily="34" charset="0"/>
              </a:rPr>
              <a:t>AFFORDABILITY IN ACTION</a:t>
            </a:r>
          </a:p>
          <a:p>
            <a:pPr marL="0" indent="0" algn="r">
              <a:buNone/>
            </a:pPr>
            <a:r>
              <a:rPr lang="en-US" sz="3200" i="1" dirty="0">
                <a:solidFill>
                  <a:schemeClr val="bg1"/>
                </a:solidFill>
                <a:latin typeface="Book Antiqua" panose="02040602050305030304" pitchFamily="18" charset="0"/>
                <a:cs typeface="Gautami" panose="020B0502040204020203" pitchFamily="34" charset="0"/>
              </a:rPr>
              <a:t>WSSC’s Commitment to </a:t>
            </a:r>
          </a:p>
          <a:p>
            <a:pPr marL="0" indent="0" algn="r">
              <a:buNone/>
            </a:pPr>
            <a:r>
              <a:rPr lang="en-US" sz="3200" i="1" dirty="0">
                <a:solidFill>
                  <a:schemeClr val="bg1"/>
                </a:solidFill>
                <a:latin typeface="Book Antiqua" panose="02040602050305030304" pitchFamily="18" charset="0"/>
                <a:cs typeface="Gautami" panose="020B0502040204020203" pitchFamily="34" charset="0"/>
              </a:rPr>
              <a:t>Water Access for All</a:t>
            </a:r>
          </a:p>
          <a:p>
            <a:pPr algn="r"/>
            <a:endParaRPr lang="en-US" dirty="0">
              <a:solidFill>
                <a:schemeClr val="bg1"/>
              </a:solidFill>
            </a:endParaRPr>
          </a:p>
        </p:txBody>
      </p:sp>
      <p:pic>
        <p:nvPicPr>
          <p:cNvPr id="4" name="Picture 3">
            <a:extLst>
              <a:ext uri="{FF2B5EF4-FFF2-40B4-BE49-F238E27FC236}">
                <a16:creationId xmlns:a16="http://schemas.microsoft.com/office/drawing/2014/main" id="{85374ED2-32AF-401A-AC61-2DB175EC8A13}"/>
              </a:ext>
            </a:extLst>
          </p:cNvPr>
          <p:cNvPicPr>
            <a:picLocks noChangeAspect="1"/>
          </p:cNvPicPr>
          <p:nvPr/>
        </p:nvPicPr>
        <p:blipFill rotWithShape="1">
          <a:blip r:embed="rId4"/>
          <a:srcRect t="3" r="55080" b="-24990"/>
          <a:stretch/>
        </p:blipFill>
        <p:spPr>
          <a:xfrm>
            <a:off x="1" y="5514380"/>
            <a:ext cx="5345722" cy="45719"/>
          </a:xfrm>
          <a:prstGeom prst="rect">
            <a:avLst/>
          </a:prstGeom>
        </p:spPr>
      </p:pic>
    </p:spTree>
    <p:extLst>
      <p:ext uri="{BB962C8B-B14F-4D97-AF65-F5344CB8AC3E}">
        <p14:creationId xmlns:p14="http://schemas.microsoft.com/office/powerpoint/2010/main" val="1376847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B1AB5-D9E8-416E-848B-567446891CE4}"/>
              </a:ext>
            </a:extLst>
          </p:cNvPr>
          <p:cNvSpPr>
            <a:spLocks noGrp="1"/>
          </p:cNvSpPr>
          <p:nvPr>
            <p:ph type="title"/>
          </p:nvPr>
        </p:nvSpPr>
        <p:spPr>
          <a:xfrm>
            <a:off x="430823" y="365126"/>
            <a:ext cx="8335108" cy="1024059"/>
          </a:xfrm>
        </p:spPr>
        <p:txBody>
          <a:bodyPr/>
          <a:lstStyle/>
          <a:p>
            <a:r>
              <a:rPr lang="en-US" dirty="0"/>
              <a:t>WSSC’s Affordability Goals</a:t>
            </a:r>
          </a:p>
        </p:txBody>
      </p:sp>
      <p:sp>
        <p:nvSpPr>
          <p:cNvPr id="3" name="Content Placeholder 2">
            <a:extLst>
              <a:ext uri="{FF2B5EF4-FFF2-40B4-BE49-F238E27FC236}">
                <a16:creationId xmlns:a16="http://schemas.microsoft.com/office/drawing/2014/main" id="{3AC1652C-7FA9-4752-BAED-536A703021BE}"/>
              </a:ext>
            </a:extLst>
          </p:cNvPr>
          <p:cNvSpPr>
            <a:spLocks noGrp="1"/>
          </p:cNvSpPr>
          <p:nvPr>
            <p:ph idx="1"/>
          </p:nvPr>
        </p:nvSpPr>
        <p:spPr>
          <a:xfrm>
            <a:off x="404446" y="1491517"/>
            <a:ext cx="8335108" cy="812067"/>
          </a:xfrm>
          <a:solidFill>
            <a:schemeClr val="bg2">
              <a:lumMod val="50000"/>
            </a:schemeClr>
          </a:solidFill>
        </p:spPr>
        <p:txBody>
          <a:bodyPr anchor="ctr"/>
          <a:lstStyle/>
          <a:p>
            <a:pPr marL="0" indent="0" algn="ctr">
              <a:buNone/>
            </a:pPr>
            <a:r>
              <a:rPr lang="en-US" dirty="0">
                <a:solidFill>
                  <a:schemeClr val="bg1"/>
                </a:solidFill>
              </a:rPr>
              <a:t>Enhance assistance and billing/payment options</a:t>
            </a:r>
          </a:p>
        </p:txBody>
      </p:sp>
      <p:sp>
        <p:nvSpPr>
          <p:cNvPr id="4" name="Content Placeholder 2">
            <a:extLst>
              <a:ext uri="{FF2B5EF4-FFF2-40B4-BE49-F238E27FC236}">
                <a16:creationId xmlns:a16="http://schemas.microsoft.com/office/drawing/2014/main" id="{5C602DBB-B06A-4CDC-B5A6-65DCB4176A29}"/>
              </a:ext>
            </a:extLst>
          </p:cNvPr>
          <p:cNvSpPr txBox="1">
            <a:spLocks/>
          </p:cNvSpPr>
          <p:nvPr/>
        </p:nvSpPr>
        <p:spPr>
          <a:xfrm>
            <a:off x="404446" y="2712241"/>
            <a:ext cx="8335108" cy="812067"/>
          </a:xfrm>
          <a:prstGeom prst="rect">
            <a:avLst/>
          </a:prstGeom>
          <a:solidFill>
            <a:schemeClr val="bg2">
              <a:lumMod val="5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bg1">
                  <a:lumMod val="75000"/>
                </a:schemeClr>
              </a:buClr>
              <a:buFont typeface="Wingdings" panose="05000000000000000000" pitchFamily="2" charset="2"/>
              <a:buChar char="Ø"/>
              <a:defRPr sz="2800" kern="1200">
                <a:solidFill>
                  <a:schemeClr val="tx1"/>
                </a:solidFill>
                <a:latin typeface="Bahnschrift SemiLight SemiConde" panose="020B0502040204020203" pitchFamily="34" charset="0"/>
                <a:ea typeface="+mn-ea"/>
                <a:cs typeface="+mn-cs"/>
              </a:defRPr>
            </a:lvl1pPr>
            <a:lvl2pPr marL="685800" indent="-228600" algn="l" defTabSz="914400" rtl="0" eaLnBrk="1" latinLnBrk="0" hangingPunct="1">
              <a:lnSpc>
                <a:spcPct val="90000"/>
              </a:lnSpc>
              <a:spcBef>
                <a:spcPts val="500"/>
              </a:spcBef>
              <a:buClr>
                <a:schemeClr val="bg1">
                  <a:lumMod val="75000"/>
                </a:schemeClr>
              </a:buClr>
              <a:buFont typeface="Wingdings" panose="05000000000000000000" pitchFamily="2" charset="2"/>
              <a:buChar char="Ø"/>
              <a:defRPr sz="2400" kern="1200">
                <a:solidFill>
                  <a:schemeClr val="tx1"/>
                </a:solidFill>
                <a:latin typeface="Bahnschrift SemiLight SemiConde" panose="020B0502040204020203" pitchFamily="34" charset="0"/>
                <a:ea typeface="+mn-ea"/>
                <a:cs typeface="+mn-cs"/>
              </a:defRPr>
            </a:lvl2pPr>
            <a:lvl3pPr marL="1143000" indent="-228600" algn="l" defTabSz="914400" rtl="0" eaLnBrk="1" latinLnBrk="0" hangingPunct="1">
              <a:lnSpc>
                <a:spcPct val="90000"/>
              </a:lnSpc>
              <a:spcBef>
                <a:spcPts val="500"/>
              </a:spcBef>
              <a:buClr>
                <a:schemeClr val="bg1">
                  <a:lumMod val="75000"/>
                </a:schemeClr>
              </a:buClr>
              <a:buFont typeface="Wingdings" panose="05000000000000000000" pitchFamily="2" charset="2"/>
              <a:buChar char="Ø"/>
              <a:defRPr sz="2000" kern="1200">
                <a:solidFill>
                  <a:schemeClr val="tx1"/>
                </a:solidFill>
                <a:latin typeface="Bahnschrift SemiLight SemiConde"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SemiLight SemiConde" panose="020B0502040204020203"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Bahnschrift SemiLight SemiConde"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dirty="0">
                <a:solidFill>
                  <a:schemeClr val="bg1"/>
                </a:solidFill>
              </a:rPr>
              <a:t>Improve annual fundraising and voluntary contributions</a:t>
            </a:r>
          </a:p>
        </p:txBody>
      </p:sp>
      <p:sp>
        <p:nvSpPr>
          <p:cNvPr id="5" name="Content Placeholder 2">
            <a:extLst>
              <a:ext uri="{FF2B5EF4-FFF2-40B4-BE49-F238E27FC236}">
                <a16:creationId xmlns:a16="http://schemas.microsoft.com/office/drawing/2014/main" id="{4ECAEB91-D833-4F6A-B201-8D41003130CF}"/>
              </a:ext>
            </a:extLst>
          </p:cNvPr>
          <p:cNvSpPr txBox="1">
            <a:spLocks/>
          </p:cNvSpPr>
          <p:nvPr/>
        </p:nvSpPr>
        <p:spPr>
          <a:xfrm>
            <a:off x="404446" y="3886563"/>
            <a:ext cx="8335108" cy="812067"/>
          </a:xfrm>
          <a:prstGeom prst="rect">
            <a:avLst/>
          </a:prstGeom>
          <a:solidFill>
            <a:schemeClr val="bg2">
              <a:lumMod val="5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bg1">
                  <a:lumMod val="75000"/>
                </a:schemeClr>
              </a:buClr>
              <a:buFont typeface="Wingdings" panose="05000000000000000000" pitchFamily="2" charset="2"/>
              <a:buChar char="Ø"/>
              <a:defRPr sz="2800" kern="1200">
                <a:solidFill>
                  <a:schemeClr val="tx1"/>
                </a:solidFill>
                <a:latin typeface="Bahnschrift SemiLight SemiConde" panose="020B0502040204020203" pitchFamily="34" charset="0"/>
                <a:ea typeface="+mn-ea"/>
                <a:cs typeface="+mn-cs"/>
              </a:defRPr>
            </a:lvl1pPr>
            <a:lvl2pPr marL="685800" indent="-228600" algn="l" defTabSz="914400" rtl="0" eaLnBrk="1" latinLnBrk="0" hangingPunct="1">
              <a:lnSpc>
                <a:spcPct val="90000"/>
              </a:lnSpc>
              <a:spcBef>
                <a:spcPts val="500"/>
              </a:spcBef>
              <a:buClr>
                <a:schemeClr val="bg1">
                  <a:lumMod val="75000"/>
                </a:schemeClr>
              </a:buClr>
              <a:buFont typeface="Wingdings" panose="05000000000000000000" pitchFamily="2" charset="2"/>
              <a:buChar char="Ø"/>
              <a:defRPr sz="2400" kern="1200">
                <a:solidFill>
                  <a:schemeClr val="tx1"/>
                </a:solidFill>
                <a:latin typeface="Bahnschrift SemiLight SemiConde" panose="020B0502040204020203" pitchFamily="34" charset="0"/>
                <a:ea typeface="+mn-ea"/>
                <a:cs typeface="+mn-cs"/>
              </a:defRPr>
            </a:lvl2pPr>
            <a:lvl3pPr marL="1143000" indent="-228600" algn="l" defTabSz="914400" rtl="0" eaLnBrk="1" latinLnBrk="0" hangingPunct="1">
              <a:lnSpc>
                <a:spcPct val="90000"/>
              </a:lnSpc>
              <a:spcBef>
                <a:spcPts val="500"/>
              </a:spcBef>
              <a:buClr>
                <a:schemeClr val="bg1">
                  <a:lumMod val="75000"/>
                </a:schemeClr>
              </a:buClr>
              <a:buFont typeface="Wingdings" panose="05000000000000000000" pitchFamily="2" charset="2"/>
              <a:buChar char="Ø"/>
              <a:defRPr sz="2000" kern="1200">
                <a:solidFill>
                  <a:schemeClr val="tx1"/>
                </a:solidFill>
                <a:latin typeface="Bahnschrift SemiLight SemiConde"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SemiLight SemiConde" panose="020B0502040204020203"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Bahnschrift SemiLight SemiConde"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dirty="0">
                <a:solidFill>
                  <a:schemeClr val="bg1"/>
                </a:solidFill>
              </a:rPr>
              <a:t>Reduce “total amount owed” by active residential customers</a:t>
            </a:r>
          </a:p>
        </p:txBody>
      </p:sp>
      <p:sp>
        <p:nvSpPr>
          <p:cNvPr id="6" name="Content Placeholder 2">
            <a:extLst>
              <a:ext uri="{FF2B5EF4-FFF2-40B4-BE49-F238E27FC236}">
                <a16:creationId xmlns:a16="http://schemas.microsoft.com/office/drawing/2014/main" id="{32BD573C-4735-4FF9-86DE-0F96F10DE4AE}"/>
              </a:ext>
            </a:extLst>
          </p:cNvPr>
          <p:cNvSpPr txBox="1">
            <a:spLocks/>
          </p:cNvSpPr>
          <p:nvPr/>
        </p:nvSpPr>
        <p:spPr>
          <a:xfrm>
            <a:off x="430823" y="5134463"/>
            <a:ext cx="8335108" cy="812067"/>
          </a:xfrm>
          <a:prstGeom prst="rect">
            <a:avLst/>
          </a:prstGeom>
          <a:solidFill>
            <a:schemeClr val="bg2">
              <a:lumMod val="5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bg1">
                  <a:lumMod val="75000"/>
                </a:schemeClr>
              </a:buClr>
              <a:buFont typeface="Wingdings" panose="05000000000000000000" pitchFamily="2" charset="2"/>
              <a:buChar char="Ø"/>
              <a:defRPr sz="2800" kern="1200">
                <a:solidFill>
                  <a:schemeClr val="tx1"/>
                </a:solidFill>
                <a:latin typeface="Bahnschrift SemiLight SemiConde" panose="020B0502040204020203" pitchFamily="34" charset="0"/>
                <a:ea typeface="+mn-ea"/>
                <a:cs typeface="+mn-cs"/>
              </a:defRPr>
            </a:lvl1pPr>
            <a:lvl2pPr marL="685800" indent="-228600" algn="l" defTabSz="914400" rtl="0" eaLnBrk="1" latinLnBrk="0" hangingPunct="1">
              <a:lnSpc>
                <a:spcPct val="90000"/>
              </a:lnSpc>
              <a:spcBef>
                <a:spcPts val="500"/>
              </a:spcBef>
              <a:buClr>
                <a:schemeClr val="bg1">
                  <a:lumMod val="75000"/>
                </a:schemeClr>
              </a:buClr>
              <a:buFont typeface="Wingdings" panose="05000000000000000000" pitchFamily="2" charset="2"/>
              <a:buChar char="Ø"/>
              <a:defRPr sz="2400" kern="1200">
                <a:solidFill>
                  <a:schemeClr val="tx1"/>
                </a:solidFill>
                <a:latin typeface="Bahnschrift SemiLight SemiConde" panose="020B0502040204020203" pitchFamily="34" charset="0"/>
                <a:ea typeface="+mn-ea"/>
                <a:cs typeface="+mn-cs"/>
              </a:defRPr>
            </a:lvl2pPr>
            <a:lvl3pPr marL="1143000" indent="-228600" algn="l" defTabSz="914400" rtl="0" eaLnBrk="1" latinLnBrk="0" hangingPunct="1">
              <a:lnSpc>
                <a:spcPct val="90000"/>
              </a:lnSpc>
              <a:spcBef>
                <a:spcPts val="500"/>
              </a:spcBef>
              <a:buClr>
                <a:schemeClr val="bg1">
                  <a:lumMod val="75000"/>
                </a:schemeClr>
              </a:buClr>
              <a:buFont typeface="Wingdings" panose="05000000000000000000" pitchFamily="2" charset="2"/>
              <a:buChar char="Ø"/>
              <a:defRPr sz="2000" kern="1200">
                <a:solidFill>
                  <a:schemeClr val="tx1"/>
                </a:solidFill>
                <a:latin typeface="Bahnschrift SemiLight SemiConde"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SemiLight SemiConde" panose="020B0502040204020203"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Bahnschrift SemiLight SemiConde"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dirty="0">
                <a:solidFill>
                  <a:schemeClr val="bg1"/>
                </a:solidFill>
              </a:rPr>
              <a:t>Adopt legislation to expand customer assistance programs</a:t>
            </a:r>
          </a:p>
        </p:txBody>
      </p:sp>
    </p:spTree>
    <p:extLst>
      <p:ext uri="{BB962C8B-B14F-4D97-AF65-F5344CB8AC3E}">
        <p14:creationId xmlns:p14="http://schemas.microsoft.com/office/powerpoint/2010/main" val="2460982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452569"/>
            <a:ext cx="7618095" cy="738664"/>
          </a:xfrm>
        </p:spPr>
        <p:txBody>
          <a:bodyPr/>
          <a:lstStyle/>
          <a:p>
            <a:r>
              <a:rPr lang="en-US" dirty="0"/>
              <a:t>Affordability – Best Practices Model</a:t>
            </a:r>
          </a:p>
        </p:txBody>
      </p:sp>
      <p:sp>
        <p:nvSpPr>
          <p:cNvPr id="5" name="TextBox 4">
            <a:extLst>
              <a:ext uri="{FF2B5EF4-FFF2-40B4-BE49-F238E27FC236}">
                <a16:creationId xmlns:a16="http://schemas.microsoft.com/office/drawing/2014/main" id="{3C88CA25-9BE0-400E-A8C6-FAE89608B52F}"/>
              </a:ext>
            </a:extLst>
          </p:cNvPr>
          <p:cNvSpPr txBox="1"/>
          <p:nvPr/>
        </p:nvSpPr>
        <p:spPr>
          <a:xfrm>
            <a:off x="990600" y="5791200"/>
            <a:ext cx="304800" cy="152400"/>
          </a:xfrm>
          <a:prstGeom prst="rect">
            <a:avLst/>
          </a:prstGeom>
          <a:solidFill>
            <a:schemeClr val="bg1"/>
          </a:solidFill>
        </p:spPr>
        <p:txBody>
          <a:bodyPr wrap="square" rtlCol="0">
            <a:spAutoFit/>
          </a:bodyPr>
          <a:lstStyle/>
          <a:p>
            <a:endParaRPr lang="en-US" dirty="0"/>
          </a:p>
        </p:txBody>
      </p:sp>
      <p:sp>
        <p:nvSpPr>
          <p:cNvPr id="7" name="Slide Number Placeholder 6">
            <a:extLst>
              <a:ext uri="{FF2B5EF4-FFF2-40B4-BE49-F238E27FC236}">
                <a16:creationId xmlns:a16="http://schemas.microsoft.com/office/drawing/2014/main" id="{1ABEE5C7-9237-4D07-BBF6-1F915144D515}"/>
              </a:ext>
            </a:extLst>
          </p:cNvPr>
          <p:cNvSpPr>
            <a:spLocks noGrp="1"/>
          </p:cNvSpPr>
          <p:nvPr>
            <p:ph type="sldNum" sz="quarter" idx="7"/>
          </p:nvPr>
        </p:nvSpPr>
        <p:spPr/>
        <p:txBody>
          <a:bodyPr/>
          <a:lstStyle/>
          <a:p>
            <a:pPr marL="25400">
              <a:lnSpc>
                <a:spcPct val="100000"/>
              </a:lnSpc>
              <a:spcBef>
                <a:spcPts val="190"/>
              </a:spcBef>
            </a:pPr>
            <a:endParaRPr lang="en-US" spc="-5" dirty="0"/>
          </a:p>
        </p:txBody>
      </p:sp>
      <p:sp>
        <p:nvSpPr>
          <p:cNvPr id="6" name="Title 6"/>
          <p:cNvSpPr txBox="1">
            <a:spLocks/>
          </p:cNvSpPr>
          <p:nvPr/>
        </p:nvSpPr>
        <p:spPr>
          <a:xfrm>
            <a:off x="533401" y="1526354"/>
            <a:ext cx="7847646" cy="56614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lIns="0" tIns="0" rIns="0" bIns="0">
            <a:normAutofit/>
          </a:bodyPr>
          <a:lstStyle>
            <a:lvl1pPr>
              <a:defRPr sz="4800" b="1" i="0">
                <a:solidFill>
                  <a:srgbClr val="002060"/>
                </a:solidFill>
                <a:latin typeface="+mj-lt"/>
                <a:ea typeface="+mj-ea"/>
                <a:cs typeface="Arial"/>
              </a:defRPr>
            </a:lvl1pPr>
          </a:lstStyle>
          <a:p>
            <a:pPr algn="ctr"/>
            <a:r>
              <a:rPr lang="en-US" sz="2800" kern="0" dirty="0"/>
              <a:t>Best Practice Affordability Program Model </a:t>
            </a:r>
          </a:p>
        </p:txBody>
      </p:sp>
      <p:sp>
        <p:nvSpPr>
          <p:cNvPr id="8" name="Rectangle 7">
            <a:extLst>
              <a:ext uri="{FF2B5EF4-FFF2-40B4-BE49-F238E27FC236}">
                <a16:creationId xmlns:a16="http://schemas.microsoft.com/office/drawing/2014/main" id="{A09AF1CF-5C38-46FF-9EDF-6FC17C6E72D6}"/>
              </a:ext>
            </a:extLst>
          </p:cNvPr>
          <p:cNvSpPr/>
          <p:nvPr/>
        </p:nvSpPr>
        <p:spPr>
          <a:xfrm>
            <a:off x="533400" y="2388572"/>
            <a:ext cx="1834460" cy="655056"/>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solidFill>
                  <a:schemeClr val="bg1"/>
                </a:solidFill>
              </a:rPr>
              <a:t>Low-Income Bill Discounts</a:t>
            </a:r>
          </a:p>
        </p:txBody>
      </p:sp>
      <p:sp>
        <p:nvSpPr>
          <p:cNvPr id="9" name="Rectangle 8">
            <a:extLst>
              <a:ext uri="{FF2B5EF4-FFF2-40B4-BE49-F238E27FC236}">
                <a16:creationId xmlns:a16="http://schemas.microsoft.com/office/drawing/2014/main" id="{C171F4C2-BF34-40A5-8909-8FF8B43867B3}"/>
              </a:ext>
            </a:extLst>
          </p:cNvPr>
          <p:cNvSpPr/>
          <p:nvPr/>
        </p:nvSpPr>
        <p:spPr>
          <a:xfrm>
            <a:off x="4703171" y="2381511"/>
            <a:ext cx="1751375" cy="660713"/>
          </a:xfrm>
          <a:prstGeom prst="rect">
            <a:avLst/>
          </a:prstGeom>
          <a:solidFill>
            <a:srgbClr val="0066F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Financial Counseling</a:t>
            </a:r>
          </a:p>
        </p:txBody>
      </p:sp>
      <p:sp>
        <p:nvSpPr>
          <p:cNvPr id="10" name="Rectangle 9">
            <a:extLst>
              <a:ext uri="{FF2B5EF4-FFF2-40B4-BE49-F238E27FC236}">
                <a16:creationId xmlns:a16="http://schemas.microsoft.com/office/drawing/2014/main" id="{0496C1A5-6F69-4E31-985A-DAAEF699A8FE}"/>
              </a:ext>
            </a:extLst>
          </p:cNvPr>
          <p:cNvSpPr/>
          <p:nvPr/>
        </p:nvSpPr>
        <p:spPr>
          <a:xfrm>
            <a:off x="6700493" y="2389837"/>
            <a:ext cx="1680553" cy="644059"/>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Strong Partnerships</a:t>
            </a:r>
          </a:p>
        </p:txBody>
      </p:sp>
      <p:sp>
        <p:nvSpPr>
          <p:cNvPr id="11" name="Rectangle 10">
            <a:extLst>
              <a:ext uri="{FF2B5EF4-FFF2-40B4-BE49-F238E27FC236}">
                <a16:creationId xmlns:a16="http://schemas.microsoft.com/office/drawing/2014/main" id="{63301E0D-C0C3-4D82-9267-DDC6F47DD4F2}"/>
              </a:ext>
            </a:extLst>
          </p:cNvPr>
          <p:cNvSpPr/>
          <p:nvPr/>
        </p:nvSpPr>
        <p:spPr>
          <a:xfrm>
            <a:off x="2589123" y="2382207"/>
            <a:ext cx="1868101" cy="660714"/>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Arrearage Forgiveness </a:t>
            </a:r>
          </a:p>
        </p:txBody>
      </p:sp>
      <p:sp>
        <p:nvSpPr>
          <p:cNvPr id="13" name="Rectangle 12">
            <a:extLst>
              <a:ext uri="{FF2B5EF4-FFF2-40B4-BE49-F238E27FC236}">
                <a16:creationId xmlns:a16="http://schemas.microsoft.com/office/drawing/2014/main" id="{63301E0D-C0C3-4D82-9267-DDC6F47DD4F2}"/>
              </a:ext>
            </a:extLst>
          </p:cNvPr>
          <p:cNvSpPr/>
          <p:nvPr/>
        </p:nvSpPr>
        <p:spPr>
          <a:xfrm>
            <a:off x="533400" y="3253236"/>
            <a:ext cx="1834460" cy="648664"/>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Water Conservation Assistance</a:t>
            </a:r>
          </a:p>
        </p:txBody>
      </p:sp>
      <p:sp>
        <p:nvSpPr>
          <p:cNvPr id="14" name="Rectangle 13">
            <a:extLst>
              <a:ext uri="{FF2B5EF4-FFF2-40B4-BE49-F238E27FC236}">
                <a16:creationId xmlns:a16="http://schemas.microsoft.com/office/drawing/2014/main" id="{63301E0D-C0C3-4D82-9267-DDC6F47DD4F2}"/>
              </a:ext>
            </a:extLst>
          </p:cNvPr>
          <p:cNvSpPr/>
          <p:nvPr/>
        </p:nvSpPr>
        <p:spPr>
          <a:xfrm>
            <a:off x="2591827" y="3244059"/>
            <a:ext cx="1865397" cy="662923"/>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Flexible Payment Plans</a:t>
            </a:r>
          </a:p>
        </p:txBody>
      </p:sp>
      <p:sp>
        <p:nvSpPr>
          <p:cNvPr id="15" name="Rectangle 14">
            <a:extLst>
              <a:ext uri="{FF2B5EF4-FFF2-40B4-BE49-F238E27FC236}">
                <a16:creationId xmlns:a16="http://schemas.microsoft.com/office/drawing/2014/main" id="{C171F4C2-BF34-40A5-8909-8FF8B43867B3}"/>
              </a:ext>
            </a:extLst>
          </p:cNvPr>
          <p:cNvSpPr/>
          <p:nvPr/>
        </p:nvSpPr>
        <p:spPr>
          <a:xfrm>
            <a:off x="2591827" y="4116706"/>
            <a:ext cx="1865397" cy="674859"/>
          </a:xfrm>
          <a:prstGeom prst="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Crisis Intervention Programs</a:t>
            </a:r>
          </a:p>
        </p:txBody>
      </p:sp>
      <p:sp>
        <p:nvSpPr>
          <p:cNvPr id="16" name="Rectangle 15">
            <a:extLst>
              <a:ext uri="{FF2B5EF4-FFF2-40B4-BE49-F238E27FC236}">
                <a16:creationId xmlns:a16="http://schemas.microsoft.com/office/drawing/2014/main" id="{C171F4C2-BF34-40A5-8909-8FF8B43867B3}"/>
              </a:ext>
            </a:extLst>
          </p:cNvPr>
          <p:cNvSpPr/>
          <p:nvPr/>
        </p:nvSpPr>
        <p:spPr>
          <a:xfrm>
            <a:off x="4681190" y="4093768"/>
            <a:ext cx="1773356" cy="692598"/>
          </a:xfrm>
          <a:prstGeom prst="rect">
            <a:avLst/>
          </a:prstGeom>
          <a:solidFill>
            <a:srgbClr val="0066F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Social Service referral</a:t>
            </a:r>
          </a:p>
        </p:txBody>
      </p:sp>
      <p:sp>
        <p:nvSpPr>
          <p:cNvPr id="17" name="Rectangle 16">
            <a:extLst>
              <a:ext uri="{FF2B5EF4-FFF2-40B4-BE49-F238E27FC236}">
                <a16:creationId xmlns:a16="http://schemas.microsoft.com/office/drawing/2014/main" id="{C171F4C2-BF34-40A5-8909-8FF8B43867B3}"/>
              </a:ext>
            </a:extLst>
          </p:cNvPr>
          <p:cNvSpPr/>
          <p:nvPr/>
        </p:nvSpPr>
        <p:spPr>
          <a:xfrm>
            <a:off x="4681190" y="3241454"/>
            <a:ext cx="1773356" cy="660446"/>
          </a:xfrm>
          <a:prstGeom prst="rect">
            <a:avLst/>
          </a:prstGeom>
          <a:solidFill>
            <a:srgbClr val="0066FF"/>
          </a:solidFill>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Plumbing Repair Assistance</a:t>
            </a:r>
          </a:p>
        </p:txBody>
      </p:sp>
      <p:sp>
        <p:nvSpPr>
          <p:cNvPr id="18" name="Rectangle 17">
            <a:extLst>
              <a:ext uri="{FF2B5EF4-FFF2-40B4-BE49-F238E27FC236}">
                <a16:creationId xmlns:a16="http://schemas.microsoft.com/office/drawing/2014/main" id="{A09AF1CF-5C38-46FF-9EDF-6FC17C6E72D6}"/>
              </a:ext>
            </a:extLst>
          </p:cNvPr>
          <p:cNvSpPr/>
          <p:nvPr/>
        </p:nvSpPr>
        <p:spPr>
          <a:xfrm>
            <a:off x="533399" y="4116706"/>
            <a:ext cx="1834461" cy="674857"/>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solidFill>
                  <a:schemeClr val="bg1"/>
                </a:solidFill>
              </a:rPr>
              <a:t>Flexible Billing Options</a:t>
            </a:r>
          </a:p>
        </p:txBody>
      </p:sp>
      <p:sp>
        <p:nvSpPr>
          <p:cNvPr id="19" name="Rectangle 18">
            <a:extLst>
              <a:ext uri="{FF2B5EF4-FFF2-40B4-BE49-F238E27FC236}">
                <a16:creationId xmlns:a16="http://schemas.microsoft.com/office/drawing/2014/main" id="{0496C1A5-6F69-4E31-985A-DAAEF699A8FE}"/>
              </a:ext>
            </a:extLst>
          </p:cNvPr>
          <p:cNvSpPr/>
          <p:nvPr/>
        </p:nvSpPr>
        <p:spPr>
          <a:xfrm>
            <a:off x="6678512" y="3241454"/>
            <a:ext cx="1702534" cy="640242"/>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Aggressive Outreach &amp; Marketing</a:t>
            </a:r>
          </a:p>
        </p:txBody>
      </p:sp>
      <p:sp>
        <p:nvSpPr>
          <p:cNvPr id="20" name="Rectangle 19">
            <a:extLst>
              <a:ext uri="{FF2B5EF4-FFF2-40B4-BE49-F238E27FC236}">
                <a16:creationId xmlns:a16="http://schemas.microsoft.com/office/drawing/2014/main" id="{0496C1A5-6F69-4E31-985A-DAAEF699A8FE}"/>
              </a:ext>
            </a:extLst>
          </p:cNvPr>
          <p:cNvSpPr/>
          <p:nvPr/>
        </p:nvSpPr>
        <p:spPr>
          <a:xfrm>
            <a:off x="6678512" y="4093768"/>
            <a:ext cx="1702534" cy="692597"/>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Robust Community Engagement</a:t>
            </a:r>
          </a:p>
        </p:txBody>
      </p:sp>
    </p:spTree>
    <p:extLst>
      <p:ext uri="{BB962C8B-B14F-4D97-AF65-F5344CB8AC3E}">
        <p14:creationId xmlns:p14="http://schemas.microsoft.com/office/powerpoint/2010/main" val="206250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3A28-E49D-4ADC-8418-2249646EDF58}"/>
              </a:ext>
            </a:extLst>
          </p:cNvPr>
          <p:cNvSpPr>
            <a:spLocks noGrp="1"/>
          </p:cNvSpPr>
          <p:nvPr>
            <p:ph type="title"/>
          </p:nvPr>
        </p:nvSpPr>
        <p:spPr/>
        <p:txBody>
          <a:bodyPr/>
          <a:lstStyle/>
          <a:p>
            <a:r>
              <a:rPr lang="en-US" dirty="0"/>
              <a:t>Current Affordability Programs</a:t>
            </a:r>
          </a:p>
        </p:txBody>
      </p:sp>
      <p:sp>
        <p:nvSpPr>
          <p:cNvPr id="3" name="Content Placeholder 2">
            <a:extLst>
              <a:ext uri="{FF2B5EF4-FFF2-40B4-BE49-F238E27FC236}">
                <a16:creationId xmlns:a16="http://schemas.microsoft.com/office/drawing/2014/main" id="{1862D8DF-F00A-402B-9D81-ACFBD970C21D}"/>
              </a:ext>
            </a:extLst>
          </p:cNvPr>
          <p:cNvSpPr>
            <a:spLocks noGrp="1"/>
          </p:cNvSpPr>
          <p:nvPr>
            <p:ph idx="1"/>
          </p:nvPr>
        </p:nvSpPr>
        <p:spPr>
          <a:xfrm>
            <a:off x="628650" y="1503485"/>
            <a:ext cx="7886700" cy="4673478"/>
          </a:xfrm>
        </p:spPr>
        <p:txBody>
          <a:bodyPr>
            <a:normAutofit/>
          </a:bodyPr>
          <a:lstStyle/>
          <a:p>
            <a:r>
              <a:rPr lang="en-US" dirty="0"/>
              <a:t>Administrative</a:t>
            </a:r>
          </a:p>
          <a:p>
            <a:pPr lvl="1"/>
            <a:r>
              <a:rPr lang="en-US" dirty="0"/>
              <a:t>Bill Payment Plans</a:t>
            </a:r>
          </a:p>
          <a:p>
            <a:pPr lvl="1"/>
            <a:r>
              <a:rPr lang="en-US" dirty="0"/>
              <a:t>Payment Deferrals</a:t>
            </a:r>
          </a:p>
          <a:p>
            <a:pPr lvl="1"/>
            <a:r>
              <a:rPr lang="en-US" dirty="0"/>
              <a:t>Adjustments for high-bills and leaks</a:t>
            </a:r>
          </a:p>
          <a:p>
            <a:r>
              <a:rPr lang="en-US" dirty="0"/>
              <a:t>Customer Assistance Program</a:t>
            </a:r>
          </a:p>
          <a:p>
            <a:r>
              <a:rPr lang="en-US" dirty="0"/>
              <a:t>Bay Restoration Fee Waiver</a:t>
            </a:r>
          </a:p>
          <a:p>
            <a:r>
              <a:rPr lang="en-US" dirty="0"/>
              <a:t>The Water Fund</a:t>
            </a:r>
          </a:p>
          <a:p>
            <a:r>
              <a:rPr lang="en-US" dirty="0"/>
              <a:t>Emergency Loan Program</a:t>
            </a:r>
          </a:p>
          <a:p>
            <a:r>
              <a:rPr lang="en-US" dirty="0"/>
              <a:t> Learn more: </a:t>
            </a:r>
            <a:r>
              <a:rPr lang="en-US" dirty="0">
                <a:hlinkClick r:id="rId2"/>
              </a:rPr>
              <a:t>www.wsscwater.com/assistance</a:t>
            </a:r>
            <a:r>
              <a:rPr lang="en-US" dirty="0"/>
              <a:t> </a:t>
            </a:r>
          </a:p>
          <a:p>
            <a:endParaRPr lang="en-US" dirty="0"/>
          </a:p>
          <a:p>
            <a:pPr lvl="1"/>
            <a:endParaRPr lang="en-US" dirty="0"/>
          </a:p>
        </p:txBody>
      </p:sp>
    </p:spTree>
    <p:extLst>
      <p:ext uri="{BB962C8B-B14F-4D97-AF65-F5344CB8AC3E}">
        <p14:creationId xmlns:p14="http://schemas.microsoft.com/office/powerpoint/2010/main" val="3254025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1FE2F-9EBF-4A0B-8472-F487401FFCA6}"/>
              </a:ext>
            </a:extLst>
          </p:cNvPr>
          <p:cNvSpPr>
            <a:spLocks noGrp="1"/>
          </p:cNvSpPr>
          <p:nvPr>
            <p:ph type="title"/>
          </p:nvPr>
        </p:nvSpPr>
        <p:spPr/>
        <p:txBody>
          <a:bodyPr/>
          <a:lstStyle/>
          <a:p>
            <a:r>
              <a:rPr lang="en-US" dirty="0"/>
              <a:t>Customer Assistance Program (CAP)</a:t>
            </a:r>
          </a:p>
        </p:txBody>
      </p:sp>
      <p:sp>
        <p:nvSpPr>
          <p:cNvPr id="3" name="Content Placeholder 2">
            <a:extLst>
              <a:ext uri="{FF2B5EF4-FFF2-40B4-BE49-F238E27FC236}">
                <a16:creationId xmlns:a16="http://schemas.microsoft.com/office/drawing/2014/main" id="{371E786E-22C2-4483-8E98-DF766EA73AA3}"/>
              </a:ext>
            </a:extLst>
          </p:cNvPr>
          <p:cNvSpPr>
            <a:spLocks noGrp="1"/>
          </p:cNvSpPr>
          <p:nvPr>
            <p:ph idx="1"/>
          </p:nvPr>
        </p:nvSpPr>
        <p:spPr>
          <a:xfrm>
            <a:off x="628650" y="1473933"/>
            <a:ext cx="7886700" cy="4671890"/>
          </a:xfrm>
        </p:spPr>
        <p:txBody>
          <a:bodyPr>
            <a:normAutofit/>
          </a:bodyPr>
          <a:lstStyle/>
          <a:p>
            <a:r>
              <a:rPr lang="en-US" dirty="0"/>
              <a:t>Waives fixed-fees: up to $28/quarterly bill</a:t>
            </a:r>
          </a:p>
          <a:p>
            <a:pPr lvl="1"/>
            <a:r>
              <a:rPr lang="en-US" dirty="0"/>
              <a:t>Also includes Bay Restoration Fee Exemption of $14/quarter</a:t>
            </a:r>
          </a:p>
          <a:p>
            <a:endParaRPr lang="en-US" dirty="0"/>
          </a:p>
          <a:p>
            <a:r>
              <a:rPr lang="en-US" u="sng" dirty="0"/>
              <a:t>Current enrollees:</a:t>
            </a:r>
            <a:r>
              <a:rPr lang="en-US" b="1" dirty="0"/>
              <a:t> </a:t>
            </a:r>
            <a:r>
              <a:rPr lang="en-US" b="1" dirty="0">
                <a:solidFill>
                  <a:schemeClr val="tx2">
                    <a:lumMod val="50000"/>
                  </a:schemeClr>
                </a:solidFill>
              </a:rPr>
              <a:t>12,000</a:t>
            </a:r>
          </a:p>
          <a:p>
            <a:pPr lvl="1"/>
            <a:r>
              <a:rPr lang="en-US" dirty="0"/>
              <a:t>Program cost of </a:t>
            </a:r>
            <a:r>
              <a:rPr lang="en-US" b="1" u="sng" dirty="0">
                <a:solidFill>
                  <a:schemeClr val="tx2">
                    <a:lumMod val="50000"/>
                  </a:schemeClr>
                </a:solidFill>
              </a:rPr>
              <a:t>$990,000</a:t>
            </a:r>
            <a:r>
              <a:rPr lang="en-US" dirty="0"/>
              <a:t>+ for FY2109</a:t>
            </a:r>
            <a:endParaRPr lang="en-US" b="1" u="sng" dirty="0">
              <a:solidFill>
                <a:schemeClr val="tx2">
                  <a:lumMod val="50000"/>
                </a:schemeClr>
              </a:solidFill>
            </a:endParaRPr>
          </a:p>
          <a:p>
            <a:endParaRPr lang="en-US" dirty="0"/>
          </a:p>
          <a:p>
            <a:r>
              <a:rPr lang="en-US" dirty="0"/>
              <a:t>Partner with Maryland’s Office of Home Energy Programs to enroll customers </a:t>
            </a:r>
          </a:p>
          <a:p>
            <a:pPr lvl="1"/>
            <a:r>
              <a:rPr lang="en-US" dirty="0"/>
              <a:t>Eligibility at 175% of federal poverty level</a:t>
            </a:r>
          </a:p>
          <a:p>
            <a:endParaRPr lang="en-US" dirty="0"/>
          </a:p>
          <a:p>
            <a:endParaRPr lang="en-US" dirty="0"/>
          </a:p>
          <a:p>
            <a:endParaRPr lang="en-US" dirty="0"/>
          </a:p>
        </p:txBody>
      </p:sp>
    </p:spTree>
    <p:extLst>
      <p:ext uri="{BB962C8B-B14F-4D97-AF65-F5344CB8AC3E}">
        <p14:creationId xmlns:p14="http://schemas.microsoft.com/office/powerpoint/2010/main" val="230476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0BE5-0570-438A-AEA5-303F3D97DE6D}"/>
              </a:ext>
            </a:extLst>
          </p:cNvPr>
          <p:cNvSpPr>
            <a:spLocks noGrp="1"/>
          </p:cNvSpPr>
          <p:nvPr>
            <p:ph type="title"/>
          </p:nvPr>
        </p:nvSpPr>
        <p:spPr/>
        <p:txBody>
          <a:bodyPr/>
          <a:lstStyle/>
          <a:p>
            <a:r>
              <a:rPr lang="en-US" dirty="0"/>
              <a:t>The Water Fund </a:t>
            </a:r>
          </a:p>
        </p:txBody>
      </p:sp>
      <p:sp>
        <p:nvSpPr>
          <p:cNvPr id="3" name="Content Placeholder 2">
            <a:extLst>
              <a:ext uri="{FF2B5EF4-FFF2-40B4-BE49-F238E27FC236}">
                <a16:creationId xmlns:a16="http://schemas.microsoft.com/office/drawing/2014/main" id="{BCF6D5EC-1708-4314-8A60-485B05151953}"/>
              </a:ext>
            </a:extLst>
          </p:cNvPr>
          <p:cNvSpPr>
            <a:spLocks noGrp="1"/>
          </p:cNvSpPr>
          <p:nvPr>
            <p:ph idx="1"/>
          </p:nvPr>
        </p:nvSpPr>
        <p:spPr>
          <a:xfrm>
            <a:off x="628650" y="1389185"/>
            <a:ext cx="4400551" cy="4950068"/>
          </a:xfrm>
        </p:spPr>
        <p:txBody>
          <a:bodyPr>
            <a:normAutofit fontScale="85000" lnSpcReduction="20000"/>
          </a:bodyPr>
          <a:lstStyle/>
          <a:p>
            <a:r>
              <a:rPr lang="en-US" dirty="0"/>
              <a:t>Founded in 1994 by WSSC’s #H2O People (employees)</a:t>
            </a:r>
          </a:p>
          <a:p>
            <a:endParaRPr lang="en-US" dirty="0"/>
          </a:p>
          <a:p>
            <a:r>
              <a:rPr lang="en-US" dirty="0"/>
              <a:t>Total of $300/annually to eligible customers</a:t>
            </a:r>
          </a:p>
          <a:p>
            <a:endParaRPr lang="en-US" dirty="0"/>
          </a:p>
          <a:p>
            <a:r>
              <a:rPr lang="en-US" dirty="0"/>
              <a:t>Since inception, has awarded over $1.275 million to over 3,600 customers</a:t>
            </a:r>
          </a:p>
          <a:p>
            <a:endParaRPr lang="en-US" dirty="0"/>
          </a:p>
          <a:p>
            <a:r>
              <a:rPr lang="en-US" dirty="0"/>
              <a:t>Administered by The Salvation Army</a:t>
            </a:r>
          </a:p>
          <a:p>
            <a:endParaRPr lang="en-US" dirty="0"/>
          </a:p>
          <a:p>
            <a:r>
              <a:rPr lang="en-US" dirty="0"/>
              <a:t>“Round-Up” program</a:t>
            </a:r>
          </a:p>
          <a:p>
            <a:endParaRPr lang="en-US" dirty="0"/>
          </a:p>
        </p:txBody>
      </p:sp>
      <p:pic>
        <p:nvPicPr>
          <p:cNvPr id="5" name="Picture 4">
            <a:extLst>
              <a:ext uri="{FF2B5EF4-FFF2-40B4-BE49-F238E27FC236}">
                <a16:creationId xmlns:a16="http://schemas.microsoft.com/office/drawing/2014/main" id="{DB9CA748-CF0F-43EF-915D-B078927EBD16}"/>
              </a:ext>
            </a:extLst>
          </p:cNvPr>
          <p:cNvPicPr>
            <a:picLocks noChangeAspect="1"/>
          </p:cNvPicPr>
          <p:nvPr/>
        </p:nvPicPr>
        <p:blipFill>
          <a:blip r:embed="rId2"/>
          <a:stretch>
            <a:fillRect/>
          </a:stretch>
        </p:blipFill>
        <p:spPr>
          <a:xfrm>
            <a:off x="5033597" y="1747535"/>
            <a:ext cx="3849769" cy="3362930"/>
          </a:xfrm>
          <a:prstGeom prst="rect">
            <a:avLst/>
          </a:prstGeom>
        </p:spPr>
      </p:pic>
    </p:spTree>
    <p:extLst>
      <p:ext uri="{BB962C8B-B14F-4D97-AF65-F5344CB8AC3E}">
        <p14:creationId xmlns:p14="http://schemas.microsoft.com/office/powerpoint/2010/main" val="4032737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36AB2-997F-4BC5-8363-FEEF7F970677}"/>
              </a:ext>
            </a:extLst>
          </p:cNvPr>
          <p:cNvSpPr>
            <a:spLocks noGrp="1"/>
          </p:cNvSpPr>
          <p:nvPr>
            <p:ph type="title"/>
          </p:nvPr>
        </p:nvSpPr>
        <p:spPr>
          <a:xfrm>
            <a:off x="342900" y="233240"/>
            <a:ext cx="7886700" cy="1325563"/>
          </a:xfrm>
        </p:spPr>
        <p:txBody>
          <a:bodyPr>
            <a:normAutofit/>
          </a:bodyPr>
          <a:lstStyle/>
          <a:p>
            <a:r>
              <a:rPr lang="en-US" dirty="0"/>
              <a:t>Emergency Pipeline Loan Program</a:t>
            </a:r>
          </a:p>
        </p:txBody>
      </p:sp>
      <p:sp>
        <p:nvSpPr>
          <p:cNvPr id="3" name="Content Placeholder 2">
            <a:extLst>
              <a:ext uri="{FF2B5EF4-FFF2-40B4-BE49-F238E27FC236}">
                <a16:creationId xmlns:a16="http://schemas.microsoft.com/office/drawing/2014/main" id="{EE2ED5B1-E551-40FC-A3C6-6721A62B71DC}"/>
              </a:ext>
            </a:extLst>
          </p:cNvPr>
          <p:cNvSpPr>
            <a:spLocks noGrp="1"/>
          </p:cNvSpPr>
          <p:nvPr>
            <p:ph idx="1"/>
          </p:nvPr>
        </p:nvSpPr>
        <p:spPr>
          <a:xfrm>
            <a:off x="342900" y="1354015"/>
            <a:ext cx="4047363" cy="4822947"/>
          </a:xfrm>
        </p:spPr>
        <p:txBody>
          <a:bodyPr>
            <a:normAutofit lnSpcReduction="10000"/>
          </a:bodyPr>
          <a:lstStyle/>
          <a:p>
            <a:endParaRPr lang="en-US" sz="2400" dirty="0"/>
          </a:p>
          <a:p>
            <a:r>
              <a:rPr lang="en-US" sz="2400" dirty="0"/>
              <a:t>$5,000 low-interest loan to repair an emergency break on the lateral </a:t>
            </a:r>
          </a:p>
          <a:p>
            <a:endParaRPr lang="en-US" sz="2400" dirty="0"/>
          </a:p>
          <a:p>
            <a:r>
              <a:rPr lang="en-US" sz="2400" dirty="0"/>
              <a:t>Annual investment of $100,000</a:t>
            </a:r>
          </a:p>
          <a:p>
            <a:endParaRPr lang="en-US" sz="2400" dirty="0"/>
          </a:p>
          <a:p>
            <a:r>
              <a:rPr lang="en-US" sz="2400" dirty="0"/>
              <a:t>Administered by the WSSC Federal Credit Union</a:t>
            </a:r>
          </a:p>
          <a:p>
            <a:endParaRPr lang="en-US" sz="2400" dirty="0"/>
          </a:p>
          <a:p>
            <a:r>
              <a:rPr lang="en-US" sz="2400" dirty="0"/>
              <a:t>Effective July 1, 2019 (based on legislation from 2018)</a:t>
            </a:r>
          </a:p>
          <a:p>
            <a:endParaRPr lang="en-US" sz="1700" dirty="0"/>
          </a:p>
        </p:txBody>
      </p:sp>
      <p:pic>
        <p:nvPicPr>
          <p:cNvPr id="4" name="Picture 3">
            <a:extLst>
              <a:ext uri="{FF2B5EF4-FFF2-40B4-BE49-F238E27FC236}">
                <a16:creationId xmlns:a16="http://schemas.microsoft.com/office/drawing/2014/main" id="{FFF4D39C-3C98-4350-A78F-DEAB504C08BF}"/>
              </a:ext>
            </a:extLst>
          </p:cNvPr>
          <p:cNvPicPr>
            <a:picLocks noChangeAspect="1"/>
          </p:cNvPicPr>
          <p:nvPr/>
        </p:nvPicPr>
        <p:blipFill rotWithShape="1">
          <a:blip r:embed="rId2"/>
          <a:srcRect l="10721" r="20472" b="-3"/>
          <a:stretch/>
        </p:blipFill>
        <p:spPr>
          <a:xfrm>
            <a:off x="4753739" y="1904282"/>
            <a:ext cx="3761611" cy="4223346"/>
          </a:xfrm>
          <a:prstGeom prst="rect">
            <a:avLst/>
          </a:prstGeom>
        </p:spPr>
      </p:pic>
    </p:spTree>
    <p:extLst>
      <p:ext uri="{BB962C8B-B14F-4D97-AF65-F5344CB8AC3E}">
        <p14:creationId xmlns:p14="http://schemas.microsoft.com/office/powerpoint/2010/main" val="451463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C82C-9036-4FCF-B468-8FBA025D4F78}"/>
              </a:ext>
            </a:extLst>
          </p:cNvPr>
          <p:cNvSpPr>
            <a:spLocks noGrp="1"/>
          </p:cNvSpPr>
          <p:nvPr>
            <p:ph type="title"/>
          </p:nvPr>
        </p:nvSpPr>
        <p:spPr/>
        <p:txBody>
          <a:bodyPr/>
          <a:lstStyle/>
          <a:p>
            <a:r>
              <a:rPr lang="en-US" dirty="0"/>
              <a:t>Expanding Assistance</a:t>
            </a:r>
          </a:p>
        </p:txBody>
      </p:sp>
      <p:sp>
        <p:nvSpPr>
          <p:cNvPr id="3" name="Content Placeholder 2">
            <a:extLst>
              <a:ext uri="{FF2B5EF4-FFF2-40B4-BE49-F238E27FC236}">
                <a16:creationId xmlns:a16="http://schemas.microsoft.com/office/drawing/2014/main" id="{1389D664-0CE3-4B58-BB48-B8C3B3F7598C}"/>
              </a:ext>
            </a:extLst>
          </p:cNvPr>
          <p:cNvSpPr>
            <a:spLocks noGrp="1"/>
          </p:cNvSpPr>
          <p:nvPr>
            <p:ph idx="1"/>
          </p:nvPr>
        </p:nvSpPr>
        <p:spPr/>
        <p:txBody>
          <a:bodyPr/>
          <a:lstStyle/>
          <a:p>
            <a:r>
              <a:rPr lang="en-US" dirty="0"/>
              <a:t>Indirect Customer Assistance Program</a:t>
            </a:r>
          </a:p>
          <a:p>
            <a:r>
              <a:rPr lang="en-US" dirty="0"/>
              <a:t>Expanding eligibility for CAP</a:t>
            </a:r>
          </a:p>
          <a:p>
            <a:r>
              <a:rPr lang="en-US" dirty="0"/>
              <a:t>Increasing Water Fund assistance</a:t>
            </a:r>
          </a:p>
          <a:p>
            <a:r>
              <a:rPr lang="en-US" dirty="0"/>
              <a:t>Leakage adjustment for CAP customers</a:t>
            </a:r>
          </a:p>
          <a:p>
            <a:r>
              <a:rPr lang="en-US" dirty="0"/>
              <a:t>Water Conservation assistance</a:t>
            </a:r>
          </a:p>
          <a:p>
            <a:r>
              <a:rPr lang="en-US" dirty="0"/>
              <a:t>Extended payment arrangements</a:t>
            </a:r>
          </a:p>
        </p:txBody>
      </p:sp>
    </p:spTree>
    <p:extLst>
      <p:ext uri="{BB962C8B-B14F-4D97-AF65-F5344CB8AC3E}">
        <p14:creationId xmlns:p14="http://schemas.microsoft.com/office/powerpoint/2010/main" val="715647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Line"/>
          <p:cNvSpPr>
            <a:spLocks noGrp="1"/>
          </p:cNvSpPr>
          <p:nvPr>
            <p:ph type="body" sz="quarter" idx="14"/>
          </p:nvPr>
        </p:nvSpPr>
        <p:spPr>
          <a:xfrm>
            <a:off x="4938116" y="1160035"/>
            <a:ext cx="4100376" cy="9342"/>
          </a:xfrm>
          <a:prstGeom prst="line">
            <a:avLst/>
          </a:prstGeom>
        </p:spPr>
        <p:txBody>
          <a:bodyPr/>
          <a:lstStyle/>
          <a:p>
            <a:pPr>
              <a:defRPr sz="1200">
                <a:solidFill>
                  <a:srgbClr val="000000"/>
                </a:solidFill>
                <a:latin typeface="Helvetica"/>
                <a:ea typeface="Helvetica"/>
                <a:cs typeface="Helvetica"/>
                <a:sym typeface="Helvetica"/>
              </a:defRPr>
            </a:pPr>
            <a:endParaRPr dirty="0"/>
          </a:p>
        </p:txBody>
      </p:sp>
      <p:sp>
        <p:nvSpPr>
          <p:cNvPr id="160" name="Four pillars"/>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rPr lang="en-US" dirty="0">
                <a:solidFill>
                  <a:srgbClr val="002060"/>
                </a:solidFill>
              </a:rPr>
              <a:t>Thank you!</a:t>
            </a:r>
            <a:endParaRPr dirty="0">
              <a:solidFill>
                <a:srgbClr val="002060"/>
              </a:solidFill>
            </a:endParaRPr>
          </a:p>
        </p:txBody>
      </p:sp>
      <p:sp>
        <p:nvSpPr>
          <p:cNvPr id="161" name="Body"/>
          <p:cNvSpPr txBox="1">
            <a:spLocks noGrp="1"/>
          </p:cNvSpPr>
          <p:nvPr>
            <p:ph type="body" sz="half" idx="1"/>
          </p:nvPr>
        </p:nvSpPr>
        <p:spPr>
          <a:xfrm>
            <a:off x="5090745" y="2576542"/>
            <a:ext cx="3795117" cy="1704911"/>
          </a:xfrm>
          <a:prstGeom prst="rect">
            <a:avLst/>
          </a:prstGeom>
        </p:spPr>
        <p:txBody>
          <a:bodyPr>
            <a:normAutofit/>
          </a:bodyPr>
          <a:lstStyle/>
          <a:p>
            <a:r>
              <a:rPr lang="en-US" dirty="0">
                <a:hlinkClick r:id="rId2"/>
              </a:rPr>
              <a:t>Karyn.Riley@wsscwater.com</a:t>
            </a:r>
            <a:r>
              <a:rPr lang="en-US" dirty="0"/>
              <a:t> </a:t>
            </a:r>
          </a:p>
          <a:p>
            <a:r>
              <a:rPr lang="en-US" dirty="0"/>
              <a:t>Tweet me: @KR_H2O</a:t>
            </a:r>
          </a:p>
          <a:p>
            <a:r>
              <a:rPr lang="en-US" dirty="0"/>
              <a:t>Tweet WSSC: @</a:t>
            </a:r>
            <a:r>
              <a:rPr lang="en-US" dirty="0" err="1"/>
              <a:t>WSSCWaterNews</a:t>
            </a:r>
            <a:endParaRPr lang="en-US" dirty="0"/>
          </a:p>
          <a:p>
            <a:r>
              <a:rPr lang="en-US" dirty="0"/>
              <a:t>LinkedIn: /</a:t>
            </a:r>
            <a:r>
              <a:rPr lang="en-US" dirty="0" err="1"/>
              <a:t>karynriley</a:t>
            </a:r>
            <a:endParaRPr lang="en-US" dirty="0"/>
          </a:p>
          <a:p>
            <a:endParaRPr dirty="0"/>
          </a:p>
        </p:txBody>
      </p:sp>
      <p:sp>
        <p:nvSpPr>
          <p:cNvPr id="6" name="Rectangle 5">
            <a:extLst>
              <a:ext uri="{FF2B5EF4-FFF2-40B4-BE49-F238E27FC236}">
                <a16:creationId xmlns:a16="http://schemas.microsoft.com/office/drawing/2014/main" id="{59142EFF-14E1-4631-B3AD-AFE48D915DCA}"/>
              </a:ext>
            </a:extLst>
          </p:cNvPr>
          <p:cNvSpPr/>
          <p:nvPr/>
        </p:nvSpPr>
        <p:spPr>
          <a:xfrm>
            <a:off x="4572000" y="6473119"/>
            <a:ext cx="1894647" cy="3317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en-US" sz="1687">
              <a:ln>
                <a:solidFill>
                  <a:schemeClr val="bg1"/>
                </a:solidFill>
              </a:ln>
              <a:solidFill>
                <a:schemeClr val="bg1"/>
              </a:solidFill>
              <a:latin typeface="DIN Alternate"/>
              <a:ea typeface="DIN Alternate"/>
              <a:cs typeface="DIN Alternate"/>
              <a:sym typeface="DIN Alternate"/>
            </a:endParaRPr>
          </a:p>
        </p:txBody>
      </p:sp>
      <p:pic>
        <p:nvPicPr>
          <p:cNvPr id="7" name="Picture 6">
            <a:extLst>
              <a:ext uri="{FF2B5EF4-FFF2-40B4-BE49-F238E27FC236}">
                <a16:creationId xmlns:a16="http://schemas.microsoft.com/office/drawing/2014/main" id="{DD19152F-14A8-4480-88C6-5693C3B88725}"/>
              </a:ext>
            </a:extLst>
          </p:cNvPr>
          <p:cNvPicPr>
            <a:picLocks noChangeAspect="1"/>
          </p:cNvPicPr>
          <p:nvPr/>
        </p:nvPicPr>
        <p:blipFill rotWithShape="1">
          <a:blip r:embed="rId3"/>
          <a:srcRect l="28461" t="16" r="17536" b="-16"/>
          <a:stretch/>
        </p:blipFill>
        <p:spPr>
          <a:xfrm>
            <a:off x="-1" y="1062"/>
            <a:ext cx="4938117" cy="6855873"/>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E87D1-E634-467D-A27B-0D37FFCF6634}"/>
              </a:ext>
            </a:extLst>
          </p:cNvPr>
          <p:cNvSpPr>
            <a:spLocks noGrp="1"/>
          </p:cNvSpPr>
          <p:nvPr>
            <p:ph type="title"/>
          </p:nvPr>
        </p:nvSpPr>
        <p:spPr>
          <a:xfrm>
            <a:off x="360485" y="365127"/>
            <a:ext cx="8154865" cy="1050435"/>
          </a:xfrm>
        </p:spPr>
        <p:txBody>
          <a:bodyPr/>
          <a:lstStyle/>
          <a:p>
            <a:r>
              <a:rPr lang="en-US" dirty="0"/>
              <a:t>About WSSC</a:t>
            </a:r>
          </a:p>
        </p:txBody>
      </p:sp>
      <p:sp>
        <p:nvSpPr>
          <p:cNvPr id="3" name="Content Placeholder 2">
            <a:extLst>
              <a:ext uri="{FF2B5EF4-FFF2-40B4-BE49-F238E27FC236}">
                <a16:creationId xmlns:a16="http://schemas.microsoft.com/office/drawing/2014/main" id="{3868E62C-02A7-483B-ACAA-D8B3F71E5746}"/>
              </a:ext>
            </a:extLst>
          </p:cNvPr>
          <p:cNvSpPr>
            <a:spLocks noGrp="1"/>
          </p:cNvSpPr>
          <p:nvPr>
            <p:ph idx="1"/>
          </p:nvPr>
        </p:nvSpPr>
        <p:spPr>
          <a:xfrm>
            <a:off x="360485" y="1318846"/>
            <a:ext cx="4211515" cy="5284177"/>
          </a:xfrm>
        </p:spPr>
        <p:txBody>
          <a:bodyPr>
            <a:normAutofit fontScale="92500" lnSpcReduction="10000"/>
          </a:bodyPr>
          <a:lstStyle/>
          <a:p>
            <a:r>
              <a:rPr lang="en-US" dirty="0"/>
              <a:t>101-years old: NEVER had a drinking water quality violation. . . EVER</a:t>
            </a:r>
          </a:p>
          <a:p>
            <a:endParaRPr lang="en-US" dirty="0"/>
          </a:p>
          <a:p>
            <a:r>
              <a:rPr lang="en-US" dirty="0"/>
              <a:t>Service area = 1,000 square mile area in Prince George’s County and Montgomery County, Maryland</a:t>
            </a:r>
          </a:p>
          <a:p>
            <a:endParaRPr lang="en-US" dirty="0"/>
          </a:p>
          <a:p>
            <a:r>
              <a:rPr lang="en-US" dirty="0"/>
              <a:t>Largest water utility in Maryland</a:t>
            </a:r>
          </a:p>
          <a:p>
            <a:endParaRPr lang="en-US" dirty="0"/>
          </a:p>
          <a:p>
            <a:r>
              <a:rPr lang="en-US" dirty="0"/>
              <a:t>1700+ #H2O People!</a:t>
            </a:r>
          </a:p>
          <a:p>
            <a:endParaRPr lang="en-US" dirty="0"/>
          </a:p>
        </p:txBody>
      </p:sp>
      <p:pic>
        <p:nvPicPr>
          <p:cNvPr id="5" name="Picture 4">
            <a:extLst>
              <a:ext uri="{FF2B5EF4-FFF2-40B4-BE49-F238E27FC236}">
                <a16:creationId xmlns:a16="http://schemas.microsoft.com/office/drawing/2014/main" id="{9B582E69-0A74-4FAD-862C-B8168D99BA03}"/>
              </a:ext>
            </a:extLst>
          </p:cNvPr>
          <p:cNvPicPr>
            <a:picLocks noChangeAspect="1"/>
          </p:cNvPicPr>
          <p:nvPr/>
        </p:nvPicPr>
        <p:blipFill>
          <a:blip r:embed="rId2"/>
          <a:stretch>
            <a:fillRect/>
          </a:stretch>
        </p:blipFill>
        <p:spPr>
          <a:xfrm>
            <a:off x="4833571" y="1186848"/>
            <a:ext cx="4077433" cy="4954577"/>
          </a:xfrm>
          <a:prstGeom prst="rect">
            <a:avLst/>
          </a:prstGeom>
        </p:spPr>
      </p:pic>
      <p:sp>
        <p:nvSpPr>
          <p:cNvPr id="6" name="Rectangle 5">
            <a:extLst>
              <a:ext uri="{FF2B5EF4-FFF2-40B4-BE49-F238E27FC236}">
                <a16:creationId xmlns:a16="http://schemas.microsoft.com/office/drawing/2014/main" id="{5F2EFE7E-926E-45D1-8327-83E418BD76A0}"/>
              </a:ext>
            </a:extLst>
          </p:cNvPr>
          <p:cNvSpPr/>
          <p:nvPr/>
        </p:nvSpPr>
        <p:spPr>
          <a:xfrm>
            <a:off x="4833571" y="4053254"/>
            <a:ext cx="2042014" cy="641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470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6D4F-F964-4398-9C74-435C8A2ABAE9}"/>
              </a:ext>
            </a:extLst>
          </p:cNvPr>
          <p:cNvSpPr>
            <a:spLocks noGrp="1"/>
          </p:cNvSpPr>
          <p:nvPr>
            <p:ph type="title"/>
          </p:nvPr>
        </p:nvSpPr>
        <p:spPr>
          <a:xfrm>
            <a:off x="386862" y="365126"/>
            <a:ext cx="8528538" cy="1024059"/>
          </a:xfrm>
        </p:spPr>
        <p:txBody>
          <a:bodyPr/>
          <a:lstStyle/>
          <a:p>
            <a:r>
              <a:rPr lang="en-US" dirty="0"/>
              <a:t>Size and Scope</a:t>
            </a:r>
          </a:p>
        </p:txBody>
      </p:sp>
      <p:sp>
        <p:nvSpPr>
          <p:cNvPr id="3" name="Content Placeholder 2">
            <a:extLst>
              <a:ext uri="{FF2B5EF4-FFF2-40B4-BE49-F238E27FC236}">
                <a16:creationId xmlns:a16="http://schemas.microsoft.com/office/drawing/2014/main" id="{BF315283-CBFB-41D1-802D-B528839827AD}"/>
              </a:ext>
            </a:extLst>
          </p:cNvPr>
          <p:cNvSpPr>
            <a:spLocks noGrp="1"/>
          </p:cNvSpPr>
          <p:nvPr>
            <p:ph idx="1"/>
          </p:nvPr>
        </p:nvSpPr>
        <p:spPr>
          <a:xfrm>
            <a:off x="330043" y="1389185"/>
            <a:ext cx="4000500" cy="4948603"/>
          </a:xfrm>
        </p:spPr>
        <p:txBody>
          <a:bodyPr>
            <a:normAutofit fontScale="92500" lnSpcReduction="10000"/>
          </a:bodyPr>
          <a:lstStyle/>
          <a:p>
            <a:pPr marL="0" indent="0" algn="ctr">
              <a:buNone/>
            </a:pPr>
            <a:r>
              <a:rPr lang="en-US" dirty="0">
                <a:solidFill>
                  <a:srgbClr val="111111"/>
                </a:solidFill>
              </a:rPr>
              <a:t>FY 2020 Annual Budget: </a:t>
            </a:r>
          </a:p>
          <a:p>
            <a:pPr marL="0" indent="0" algn="ctr">
              <a:buNone/>
            </a:pPr>
            <a:r>
              <a:rPr lang="en-US" b="1" dirty="0">
                <a:solidFill>
                  <a:srgbClr val="002060"/>
                </a:solidFill>
              </a:rPr>
              <a:t>$1.5 Billion  </a:t>
            </a:r>
          </a:p>
          <a:p>
            <a:pPr lvl="1"/>
            <a:r>
              <a:rPr lang="en-US" dirty="0">
                <a:solidFill>
                  <a:srgbClr val="111111"/>
                </a:solidFill>
              </a:rPr>
              <a:t>$817M Operating</a:t>
            </a:r>
          </a:p>
          <a:p>
            <a:pPr lvl="1"/>
            <a:r>
              <a:rPr lang="en-US" dirty="0">
                <a:solidFill>
                  <a:srgbClr val="111111"/>
                </a:solidFill>
              </a:rPr>
              <a:t>$638M Capital</a:t>
            </a:r>
          </a:p>
          <a:p>
            <a:pPr lvl="1"/>
            <a:endParaRPr lang="en-US" dirty="0">
              <a:solidFill>
                <a:srgbClr val="111111"/>
              </a:solidFill>
            </a:endParaRPr>
          </a:p>
          <a:p>
            <a:r>
              <a:rPr lang="en-US" dirty="0">
                <a:solidFill>
                  <a:srgbClr val="111111"/>
                </a:solidFill>
              </a:rPr>
              <a:t>For every $1 invested, the ROI is:</a:t>
            </a:r>
          </a:p>
          <a:p>
            <a:pPr lvl="1"/>
            <a:r>
              <a:rPr lang="en-US" dirty="0">
                <a:solidFill>
                  <a:srgbClr val="111111"/>
                </a:solidFill>
              </a:rPr>
              <a:t>Capital Budget: $2.30 </a:t>
            </a:r>
          </a:p>
          <a:p>
            <a:pPr lvl="1"/>
            <a:r>
              <a:rPr lang="en-US" dirty="0">
                <a:solidFill>
                  <a:srgbClr val="111111"/>
                </a:solidFill>
              </a:rPr>
              <a:t>Operating: $1.70</a:t>
            </a:r>
          </a:p>
          <a:p>
            <a:pPr lvl="1"/>
            <a:endParaRPr lang="en-US" dirty="0">
              <a:solidFill>
                <a:srgbClr val="111111"/>
              </a:solidFill>
            </a:endParaRPr>
          </a:p>
          <a:p>
            <a:r>
              <a:rPr lang="en-US" dirty="0">
                <a:solidFill>
                  <a:srgbClr val="111111"/>
                </a:solidFill>
              </a:rPr>
              <a:t>Bi-County agency created by the state</a:t>
            </a:r>
          </a:p>
          <a:p>
            <a:pPr lvl="1"/>
            <a:r>
              <a:rPr lang="en-US" dirty="0">
                <a:solidFill>
                  <a:srgbClr val="111111"/>
                </a:solidFill>
              </a:rPr>
              <a:t> Regulatory body</a:t>
            </a:r>
          </a:p>
          <a:p>
            <a:endParaRPr lang="en-US" dirty="0">
              <a:solidFill>
                <a:srgbClr val="111111"/>
              </a:solidFill>
            </a:endParaRPr>
          </a:p>
          <a:p>
            <a:endParaRPr lang="en-US" dirty="0"/>
          </a:p>
        </p:txBody>
      </p:sp>
      <p:pic>
        <p:nvPicPr>
          <p:cNvPr id="4" name="Picture 3">
            <a:extLst>
              <a:ext uri="{FF2B5EF4-FFF2-40B4-BE49-F238E27FC236}">
                <a16:creationId xmlns:a16="http://schemas.microsoft.com/office/drawing/2014/main" id="{6A68544E-01DC-4067-8EF6-9E3DAF52FF7E}"/>
              </a:ext>
            </a:extLst>
          </p:cNvPr>
          <p:cNvPicPr>
            <a:picLocks noChangeAspect="1"/>
          </p:cNvPicPr>
          <p:nvPr/>
        </p:nvPicPr>
        <p:blipFill>
          <a:blip r:embed="rId2"/>
          <a:stretch>
            <a:fillRect/>
          </a:stretch>
        </p:blipFill>
        <p:spPr>
          <a:xfrm>
            <a:off x="4186797" y="540480"/>
            <a:ext cx="4785422" cy="6194427"/>
          </a:xfrm>
          <a:prstGeom prst="rect">
            <a:avLst/>
          </a:prstGeom>
        </p:spPr>
      </p:pic>
    </p:spTree>
    <p:extLst>
      <p:ext uri="{BB962C8B-B14F-4D97-AF65-F5344CB8AC3E}">
        <p14:creationId xmlns:p14="http://schemas.microsoft.com/office/powerpoint/2010/main" val="3094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F259CE-9C5D-4FCD-A063-5FDF32B56BBC}"/>
              </a:ext>
            </a:extLst>
          </p:cNvPr>
          <p:cNvPicPr>
            <a:picLocks noChangeAspect="1"/>
          </p:cNvPicPr>
          <p:nvPr/>
        </p:nvPicPr>
        <p:blipFill rotWithShape="1">
          <a:blip r:embed="rId2"/>
          <a:srcRect r="11250"/>
          <a:stretch/>
        </p:blipFill>
        <p:spPr>
          <a:xfrm>
            <a:off x="1028700" y="0"/>
            <a:ext cx="8115300" cy="6858000"/>
          </a:xfrm>
          <a:prstGeom prst="rect">
            <a:avLst/>
          </a:prstGeom>
        </p:spPr>
      </p:pic>
      <p:sp>
        <p:nvSpPr>
          <p:cNvPr id="2" name="Subtitle 2">
            <a:extLst>
              <a:ext uri="{FF2B5EF4-FFF2-40B4-BE49-F238E27FC236}">
                <a16:creationId xmlns:a16="http://schemas.microsoft.com/office/drawing/2014/main" id="{2D4000F3-F1D1-4B56-B03F-D5F5ED83163E}"/>
              </a:ext>
            </a:extLst>
          </p:cNvPr>
          <p:cNvSpPr txBox="1">
            <a:spLocks/>
          </p:cNvSpPr>
          <p:nvPr/>
        </p:nvSpPr>
        <p:spPr>
          <a:xfrm>
            <a:off x="1" y="0"/>
            <a:ext cx="5187461" cy="6857999"/>
          </a:xfrm>
          <a:prstGeom prst="rect">
            <a:avLst/>
          </a:prstGeom>
          <a:solidFill>
            <a:srgbClr val="00B050"/>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SemiLight SemiConde"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SemiLight SemiConde"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SemiLight SemiConde"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SemiLight SemiConde"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SemiLight SemiConde"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sz="7200" dirty="0">
              <a:solidFill>
                <a:schemeClr val="bg1"/>
              </a:solidFill>
              <a:latin typeface="Franklin Gothic Medium Cond" panose="020B0606030402020204" pitchFamily="34" charset="0"/>
            </a:endParaRPr>
          </a:p>
          <a:p>
            <a:pPr marL="0" indent="0" algn="r">
              <a:buNone/>
            </a:pPr>
            <a:endParaRPr lang="en-US" sz="7200" dirty="0">
              <a:solidFill>
                <a:schemeClr val="bg1"/>
              </a:solidFill>
              <a:latin typeface="Franklin Gothic Medium Cond" panose="020B0606030402020204" pitchFamily="34" charset="0"/>
            </a:endParaRPr>
          </a:p>
          <a:p>
            <a:pPr marL="0" indent="0" algn="r">
              <a:buNone/>
            </a:pPr>
            <a:endParaRPr lang="en-US" sz="7200" dirty="0">
              <a:solidFill>
                <a:schemeClr val="bg1"/>
              </a:solidFill>
              <a:latin typeface="Franklin Gothic Medium Cond" panose="020B0606030402020204" pitchFamily="34" charset="0"/>
            </a:endParaRPr>
          </a:p>
          <a:p>
            <a:pPr marL="0" indent="0" algn="r">
              <a:buNone/>
            </a:pPr>
            <a:endParaRPr lang="en-US" sz="7200" dirty="0">
              <a:solidFill>
                <a:schemeClr val="bg1"/>
              </a:solidFill>
              <a:latin typeface="Franklin Gothic Medium Cond" panose="020B0606030402020204" pitchFamily="34" charset="0"/>
            </a:endParaRPr>
          </a:p>
          <a:p>
            <a:pPr marL="0" indent="0" algn="r">
              <a:buNone/>
            </a:pPr>
            <a:r>
              <a:rPr lang="en-US" sz="6000" dirty="0">
                <a:solidFill>
                  <a:schemeClr val="bg1"/>
                </a:solidFill>
                <a:latin typeface="Franklin Gothic Medium Cond" panose="020B0606030402020204" pitchFamily="34" charset="0"/>
              </a:rPr>
              <a:t>The Water Sector &amp; Affordability</a:t>
            </a:r>
          </a:p>
          <a:p>
            <a:pPr marL="0" indent="0" algn="r">
              <a:buNone/>
            </a:pPr>
            <a:r>
              <a:rPr lang="en-US" sz="3200" i="1" dirty="0">
                <a:solidFill>
                  <a:schemeClr val="bg1"/>
                </a:solidFill>
                <a:latin typeface="Book Antiqua" panose="02040602050305030304" pitchFamily="18" charset="0"/>
                <a:cs typeface="Gautami" panose="020B0502040204020203" pitchFamily="34" charset="0"/>
              </a:rPr>
              <a:t>A Framework </a:t>
            </a:r>
          </a:p>
          <a:p>
            <a:pPr marL="0" indent="0" algn="r">
              <a:buNone/>
            </a:pPr>
            <a:r>
              <a:rPr lang="en-US" sz="3200" i="1" dirty="0">
                <a:solidFill>
                  <a:schemeClr val="bg1"/>
                </a:solidFill>
                <a:latin typeface="Book Antiqua" panose="02040602050305030304" pitchFamily="18" charset="0"/>
                <a:cs typeface="Gautami" panose="020B0502040204020203" pitchFamily="34" charset="0"/>
              </a:rPr>
              <a:t> </a:t>
            </a:r>
          </a:p>
          <a:p>
            <a:pPr algn="r"/>
            <a:endParaRPr lang="en-US" dirty="0">
              <a:solidFill>
                <a:schemeClr val="bg1"/>
              </a:solidFill>
            </a:endParaRPr>
          </a:p>
        </p:txBody>
      </p:sp>
      <p:pic>
        <p:nvPicPr>
          <p:cNvPr id="4" name="Picture 3">
            <a:extLst>
              <a:ext uri="{FF2B5EF4-FFF2-40B4-BE49-F238E27FC236}">
                <a16:creationId xmlns:a16="http://schemas.microsoft.com/office/drawing/2014/main" id="{85374ED2-32AF-401A-AC61-2DB175EC8A13}"/>
              </a:ext>
            </a:extLst>
          </p:cNvPr>
          <p:cNvPicPr>
            <a:picLocks noChangeAspect="1"/>
          </p:cNvPicPr>
          <p:nvPr/>
        </p:nvPicPr>
        <p:blipFill rotWithShape="1">
          <a:blip r:embed="rId3"/>
          <a:srcRect t="3" r="55080" b="-24990"/>
          <a:stretch/>
        </p:blipFill>
        <p:spPr>
          <a:xfrm>
            <a:off x="1" y="5514380"/>
            <a:ext cx="5345722" cy="45719"/>
          </a:xfrm>
          <a:prstGeom prst="rect">
            <a:avLst/>
          </a:prstGeom>
        </p:spPr>
      </p:pic>
    </p:spTree>
    <p:extLst>
      <p:ext uri="{BB962C8B-B14F-4D97-AF65-F5344CB8AC3E}">
        <p14:creationId xmlns:p14="http://schemas.microsoft.com/office/powerpoint/2010/main" val="4038549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913" y="4997907"/>
            <a:ext cx="939052" cy="93905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264" y="2602603"/>
            <a:ext cx="786349" cy="786349"/>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293" y="3760285"/>
            <a:ext cx="866289" cy="86628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680" y="1398225"/>
            <a:ext cx="833511" cy="833511"/>
          </a:xfrm>
          <a:prstGeom prst="rect">
            <a:avLst/>
          </a:prstGeom>
        </p:spPr>
      </p:pic>
      <p:sp>
        <p:nvSpPr>
          <p:cNvPr id="15" name="This one drop - advocacy campaign">
            <a:extLst>
              <a:ext uri="{FF2B5EF4-FFF2-40B4-BE49-F238E27FC236}">
                <a16:creationId xmlns:a16="http://schemas.microsoft.com/office/drawing/2014/main" id="{D7DFAE32-66B6-4F40-804E-A556FD705AB7}"/>
              </a:ext>
            </a:extLst>
          </p:cNvPr>
          <p:cNvSpPr txBox="1">
            <a:spLocks noGrp="1"/>
          </p:cNvSpPr>
          <p:nvPr>
            <p:ph type="title"/>
          </p:nvPr>
        </p:nvSpPr>
        <p:spPr>
          <a:xfrm>
            <a:off x="364881" y="374166"/>
            <a:ext cx="7886700" cy="1024059"/>
          </a:xfrm>
          <a:prstGeom prst="rect">
            <a:avLst/>
          </a:prstGeom>
        </p:spPr>
        <p:txBody>
          <a:bodyPr>
            <a:normAutofit fontScale="90000"/>
          </a:bodyPr>
          <a:lstStyle>
            <a:lvl1pPr defTabSz="543305">
              <a:spcBef>
                <a:spcPts val="2100"/>
              </a:spcBef>
              <a:defRPr sz="4836"/>
            </a:lvl1pPr>
          </a:lstStyle>
          <a:p>
            <a:r>
              <a:rPr lang="en-US" dirty="0">
                <a:solidFill>
                  <a:srgbClr val="002060"/>
                </a:solidFill>
              </a:rPr>
              <a:t>#</a:t>
            </a:r>
            <a:r>
              <a:rPr dirty="0" err="1">
                <a:solidFill>
                  <a:srgbClr val="002060"/>
                </a:solidFill>
              </a:rPr>
              <a:t>This</a:t>
            </a:r>
            <a:r>
              <a:rPr lang="en-US" dirty="0" err="1">
                <a:solidFill>
                  <a:srgbClr val="00B050"/>
                </a:solidFill>
              </a:rPr>
              <a:t>O</a:t>
            </a:r>
            <a:r>
              <a:rPr dirty="0" err="1">
                <a:solidFill>
                  <a:srgbClr val="00B050"/>
                </a:solidFill>
              </a:rPr>
              <a:t>ne</a:t>
            </a:r>
            <a:r>
              <a:rPr lang="en-US" dirty="0" err="1">
                <a:solidFill>
                  <a:srgbClr val="002060"/>
                </a:solidFill>
              </a:rPr>
              <a:t>D</a:t>
            </a:r>
            <a:r>
              <a:rPr dirty="0" err="1">
                <a:solidFill>
                  <a:srgbClr val="002060"/>
                </a:solidFill>
              </a:rPr>
              <a:t>rop</a:t>
            </a:r>
            <a:r>
              <a:rPr dirty="0">
                <a:solidFill>
                  <a:srgbClr val="002060"/>
                </a:solidFill>
              </a:rPr>
              <a:t> </a:t>
            </a:r>
            <a:r>
              <a:rPr lang="en-US" dirty="0">
                <a:solidFill>
                  <a:srgbClr val="002060"/>
                </a:solidFill>
              </a:rPr>
              <a:t>–</a:t>
            </a:r>
            <a:r>
              <a:rPr dirty="0">
                <a:solidFill>
                  <a:srgbClr val="002060"/>
                </a:solidFill>
              </a:rPr>
              <a:t> </a:t>
            </a:r>
            <a:r>
              <a:rPr lang="en-US" dirty="0">
                <a:solidFill>
                  <a:srgbClr val="002060"/>
                </a:solidFill>
              </a:rPr>
              <a:t>WATER POLICY IS. . . </a:t>
            </a:r>
            <a:endParaRPr dirty="0">
              <a:solidFill>
                <a:srgbClr val="002060"/>
              </a:solidFill>
            </a:endParaRPr>
          </a:p>
        </p:txBody>
      </p:sp>
      <p:sp>
        <p:nvSpPr>
          <p:cNvPr id="2" name="Rectangle 1">
            <a:extLst>
              <a:ext uri="{FF2B5EF4-FFF2-40B4-BE49-F238E27FC236}">
                <a16:creationId xmlns:a16="http://schemas.microsoft.com/office/drawing/2014/main" id="{BEE83DA0-CB24-4C0D-9ACF-B0AD7472AAB8}"/>
              </a:ext>
            </a:extLst>
          </p:cNvPr>
          <p:cNvSpPr/>
          <p:nvPr/>
        </p:nvSpPr>
        <p:spPr>
          <a:xfrm>
            <a:off x="1635369" y="1445827"/>
            <a:ext cx="7508631" cy="73830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erdana" panose="020B0604030504040204" pitchFamily="34" charset="0"/>
                <a:ea typeface="Verdana" panose="020B0604030504040204" pitchFamily="34" charset="0"/>
              </a:rPr>
              <a:t>PUBLIC HEALTH POLICY</a:t>
            </a:r>
          </a:p>
        </p:txBody>
      </p:sp>
      <p:sp>
        <p:nvSpPr>
          <p:cNvPr id="22" name="Rectangle 21">
            <a:extLst>
              <a:ext uri="{FF2B5EF4-FFF2-40B4-BE49-F238E27FC236}">
                <a16:creationId xmlns:a16="http://schemas.microsoft.com/office/drawing/2014/main" id="{3B1B8D7C-2557-4B58-A830-1A0316704F4A}"/>
              </a:ext>
            </a:extLst>
          </p:cNvPr>
          <p:cNvSpPr/>
          <p:nvPr/>
        </p:nvSpPr>
        <p:spPr>
          <a:xfrm>
            <a:off x="1635369" y="2602603"/>
            <a:ext cx="7508631" cy="73830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erdana" panose="020B0604030504040204" pitchFamily="34" charset="0"/>
                <a:ea typeface="Verdana" panose="020B0604030504040204" pitchFamily="34" charset="0"/>
              </a:rPr>
              <a:t>ENVIRONMENTAL POLICY</a:t>
            </a:r>
          </a:p>
        </p:txBody>
      </p:sp>
      <p:sp>
        <p:nvSpPr>
          <p:cNvPr id="23" name="Rectangle 22">
            <a:extLst>
              <a:ext uri="{FF2B5EF4-FFF2-40B4-BE49-F238E27FC236}">
                <a16:creationId xmlns:a16="http://schemas.microsoft.com/office/drawing/2014/main" id="{DCB9BA7D-2686-48AC-A9E7-85268FB502D1}"/>
              </a:ext>
            </a:extLst>
          </p:cNvPr>
          <p:cNvSpPr/>
          <p:nvPr/>
        </p:nvSpPr>
        <p:spPr>
          <a:xfrm>
            <a:off x="1635368" y="3824276"/>
            <a:ext cx="7508631" cy="73830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erdana" panose="020B0604030504040204" pitchFamily="34" charset="0"/>
                <a:ea typeface="Verdana" panose="020B0604030504040204" pitchFamily="34" charset="0"/>
              </a:rPr>
              <a:t>ECONOMIC POLICY</a:t>
            </a:r>
          </a:p>
        </p:txBody>
      </p:sp>
      <p:sp>
        <p:nvSpPr>
          <p:cNvPr id="24" name="Rectangle 23">
            <a:extLst>
              <a:ext uri="{FF2B5EF4-FFF2-40B4-BE49-F238E27FC236}">
                <a16:creationId xmlns:a16="http://schemas.microsoft.com/office/drawing/2014/main" id="{A09BC499-F8F4-4491-9D2C-46FB8B6C44A2}"/>
              </a:ext>
            </a:extLst>
          </p:cNvPr>
          <p:cNvSpPr/>
          <p:nvPr/>
        </p:nvSpPr>
        <p:spPr>
          <a:xfrm>
            <a:off x="1635367" y="5098280"/>
            <a:ext cx="7508631" cy="73830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erdana" panose="020B0604030504040204" pitchFamily="34" charset="0"/>
                <a:ea typeface="Verdana" panose="020B0604030504040204" pitchFamily="34" charset="0"/>
              </a:rPr>
              <a:t>SOCIAL JUSTICE POLICY</a:t>
            </a:r>
          </a:p>
        </p:txBody>
      </p:sp>
    </p:spTree>
    <p:extLst>
      <p:ext uri="{BB962C8B-B14F-4D97-AF65-F5344CB8AC3E}">
        <p14:creationId xmlns:p14="http://schemas.microsoft.com/office/powerpoint/2010/main" val="313361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9696073-B375-4C25-9C24-5102754F1615}"/>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200"/>
                    </a14:imgEffect>
                    <a14:imgEffect>
                      <a14:saturation sat="80000"/>
                    </a14:imgEffect>
                    <a14:imgEffect>
                      <a14:brightnessContrast bright="-51000" contrast="-70000"/>
                    </a14:imgEffect>
                  </a14:imgLayer>
                </a14:imgProps>
              </a:ext>
            </a:extLst>
          </a:blip>
          <a:stretch>
            <a:fillRect/>
          </a:stretch>
        </p:blipFill>
        <p:spPr>
          <a:xfrm>
            <a:off x="0" y="1213409"/>
            <a:ext cx="9144000" cy="5530290"/>
          </a:xfrm>
          <a:prstGeom prst="rect">
            <a:avLst/>
          </a:prstGeom>
        </p:spPr>
      </p:pic>
      <p:sp>
        <p:nvSpPr>
          <p:cNvPr id="2" name="Title 1">
            <a:extLst>
              <a:ext uri="{FF2B5EF4-FFF2-40B4-BE49-F238E27FC236}">
                <a16:creationId xmlns:a16="http://schemas.microsoft.com/office/drawing/2014/main" id="{18DD49A9-CFC3-4A13-9FAC-A04DD69933F5}"/>
              </a:ext>
            </a:extLst>
          </p:cNvPr>
          <p:cNvSpPr>
            <a:spLocks noGrp="1"/>
          </p:cNvSpPr>
          <p:nvPr>
            <p:ph type="title"/>
          </p:nvPr>
        </p:nvSpPr>
        <p:spPr>
          <a:xfrm>
            <a:off x="316523" y="365126"/>
            <a:ext cx="8695592" cy="1024059"/>
          </a:xfrm>
        </p:spPr>
        <p:txBody>
          <a:bodyPr>
            <a:normAutofit/>
          </a:bodyPr>
          <a:lstStyle/>
          <a:p>
            <a:r>
              <a:rPr lang="en-US" dirty="0"/>
              <a:t>Sector Challenges: The “Triple A” Threat</a:t>
            </a:r>
          </a:p>
        </p:txBody>
      </p:sp>
      <p:sp>
        <p:nvSpPr>
          <p:cNvPr id="6" name="Arrow: Pentagon 5">
            <a:extLst>
              <a:ext uri="{FF2B5EF4-FFF2-40B4-BE49-F238E27FC236}">
                <a16:creationId xmlns:a16="http://schemas.microsoft.com/office/drawing/2014/main" id="{CA373B12-FD2B-4CEA-B7F5-21EEF852B383}"/>
              </a:ext>
            </a:extLst>
          </p:cNvPr>
          <p:cNvSpPr/>
          <p:nvPr/>
        </p:nvSpPr>
        <p:spPr>
          <a:xfrm>
            <a:off x="0" y="2368306"/>
            <a:ext cx="8009792" cy="914400"/>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b="1" u="sng" dirty="0"/>
              <a:t>A</a:t>
            </a:r>
            <a:r>
              <a:rPr lang="en-US" sz="3200" b="1" dirty="0"/>
              <a:t>ging Infrastructure</a:t>
            </a:r>
          </a:p>
        </p:txBody>
      </p:sp>
      <p:sp>
        <p:nvSpPr>
          <p:cNvPr id="7" name="Arrow: Pentagon 6">
            <a:extLst>
              <a:ext uri="{FF2B5EF4-FFF2-40B4-BE49-F238E27FC236}">
                <a16:creationId xmlns:a16="http://schemas.microsoft.com/office/drawing/2014/main" id="{1EC946F5-6418-43C5-9774-CA5A83FD4EA0}"/>
              </a:ext>
            </a:extLst>
          </p:cNvPr>
          <p:cNvSpPr/>
          <p:nvPr/>
        </p:nvSpPr>
        <p:spPr>
          <a:xfrm>
            <a:off x="0" y="3470886"/>
            <a:ext cx="8009792" cy="914400"/>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200" b="1" u="sng" dirty="0"/>
              <a:t>A</a:t>
            </a:r>
            <a:r>
              <a:rPr lang="en-US" sz="3200" b="1" dirty="0"/>
              <a:t>ging Workforce</a:t>
            </a:r>
          </a:p>
        </p:txBody>
      </p:sp>
      <p:sp>
        <p:nvSpPr>
          <p:cNvPr id="8" name="Arrow: Pentagon 7">
            <a:extLst>
              <a:ext uri="{FF2B5EF4-FFF2-40B4-BE49-F238E27FC236}">
                <a16:creationId xmlns:a16="http://schemas.microsoft.com/office/drawing/2014/main" id="{D35CEB5D-CA21-4A54-85FF-71E3205F4499}"/>
              </a:ext>
            </a:extLst>
          </p:cNvPr>
          <p:cNvSpPr/>
          <p:nvPr/>
        </p:nvSpPr>
        <p:spPr>
          <a:xfrm>
            <a:off x="0" y="4560521"/>
            <a:ext cx="8009792" cy="914400"/>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3200" b="1" u="sng" dirty="0"/>
              <a:t>A</a:t>
            </a:r>
            <a:r>
              <a:rPr lang="en-US" sz="3200" b="1" dirty="0"/>
              <a:t>ffordability</a:t>
            </a:r>
          </a:p>
        </p:txBody>
      </p:sp>
      <p:pic>
        <p:nvPicPr>
          <p:cNvPr id="12" name="Graphic 11" descr="Group of men">
            <a:extLst>
              <a:ext uri="{FF2B5EF4-FFF2-40B4-BE49-F238E27FC236}">
                <a16:creationId xmlns:a16="http://schemas.microsoft.com/office/drawing/2014/main" id="{A652BF01-2848-40E7-917E-26CDEA8C56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39254" y="3526632"/>
            <a:ext cx="914400" cy="914400"/>
          </a:xfrm>
          <a:prstGeom prst="rect">
            <a:avLst/>
          </a:prstGeom>
        </p:spPr>
      </p:pic>
      <p:pic>
        <p:nvPicPr>
          <p:cNvPr id="14" name="Graphic 13" descr="Money">
            <a:extLst>
              <a:ext uri="{FF2B5EF4-FFF2-40B4-BE49-F238E27FC236}">
                <a16:creationId xmlns:a16="http://schemas.microsoft.com/office/drawing/2014/main" id="{5DE2C388-4EF7-4183-9527-CC30DA8DE3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39254" y="4496778"/>
            <a:ext cx="914400" cy="914400"/>
          </a:xfrm>
          <a:prstGeom prst="rect">
            <a:avLst/>
          </a:prstGeom>
        </p:spPr>
      </p:pic>
      <p:pic>
        <p:nvPicPr>
          <p:cNvPr id="16" name="Graphic 15" descr="Bubbles">
            <a:extLst>
              <a:ext uri="{FF2B5EF4-FFF2-40B4-BE49-F238E27FC236}">
                <a16:creationId xmlns:a16="http://schemas.microsoft.com/office/drawing/2014/main" id="{D47167D6-137F-4A29-890B-3DB932227B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39254" y="2368306"/>
            <a:ext cx="914400" cy="914400"/>
          </a:xfrm>
          <a:prstGeom prst="rect">
            <a:avLst/>
          </a:prstGeom>
        </p:spPr>
      </p:pic>
    </p:spTree>
    <p:extLst>
      <p:ext uri="{BB962C8B-B14F-4D97-AF65-F5344CB8AC3E}">
        <p14:creationId xmlns:p14="http://schemas.microsoft.com/office/powerpoint/2010/main" val="123909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96DE-A3CA-4E6D-9FCF-5A234DED5847}"/>
              </a:ext>
            </a:extLst>
          </p:cNvPr>
          <p:cNvSpPr>
            <a:spLocks noGrp="1"/>
          </p:cNvSpPr>
          <p:nvPr>
            <p:ph type="title"/>
          </p:nvPr>
        </p:nvSpPr>
        <p:spPr>
          <a:xfrm>
            <a:off x="351691" y="365126"/>
            <a:ext cx="8414239" cy="1024059"/>
          </a:xfrm>
        </p:spPr>
        <p:txBody>
          <a:bodyPr/>
          <a:lstStyle/>
          <a:p>
            <a:r>
              <a:rPr lang="en-US" dirty="0"/>
              <a:t>Affordability: A National View</a:t>
            </a:r>
          </a:p>
        </p:txBody>
      </p:sp>
      <p:sp>
        <p:nvSpPr>
          <p:cNvPr id="3" name="Content Placeholder 2">
            <a:extLst>
              <a:ext uri="{FF2B5EF4-FFF2-40B4-BE49-F238E27FC236}">
                <a16:creationId xmlns:a16="http://schemas.microsoft.com/office/drawing/2014/main" id="{9B87A55B-AF03-432A-A87D-D8181742B7ED}"/>
              </a:ext>
            </a:extLst>
          </p:cNvPr>
          <p:cNvSpPr>
            <a:spLocks noGrp="1"/>
          </p:cNvSpPr>
          <p:nvPr>
            <p:ph idx="1"/>
          </p:nvPr>
        </p:nvSpPr>
        <p:spPr>
          <a:xfrm>
            <a:off x="351690" y="1468315"/>
            <a:ext cx="8414239" cy="4928455"/>
          </a:xfrm>
        </p:spPr>
        <p:txBody>
          <a:bodyPr>
            <a:normAutofit lnSpcReduction="10000"/>
          </a:bodyPr>
          <a:lstStyle/>
          <a:p>
            <a:r>
              <a:rPr lang="en-US" dirty="0"/>
              <a:t>EPA: Affordable water bills are 4.5% of household income</a:t>
            </a:r>
          </a:p>
          <a:p>
            <a:endParaRPr lang="en-US" dirty="0"/>
          </a:p>
          <a:p>
            <a:r>
              <a:rPr lang="en-US" dirty="0"/>
              <a:t>14 million households in jeopardy of not being able to pay their bill</a:t>
            </a:r>
          </a:p>
          <a:p>
            <a:endParaRPr lang="en-US" dirty="0"/>
          </a:p>
          <a:p>
            <a:r>
              <a:rPr lang="en-US" dirty="0"/>
              <a:t>Legislation comes close, but. . . </a:t>
            </a:r>
          </a:p>
          <a:p>
            <a:pPr lvl="1"/>
            <a:r>
              <a:rPr lang="en-US" dirty="0"/>
              <a:t>Clean Water Act</a:t>
            </a:r>
          </a:p>
          <a:p>
            <a:pPr lvl="1"/>
            <a:r>
              <a:rPr lang="en-US" dirty="0"/>
              <a:t>WRDA</a:t>
            </a:r>
          </a:p>
          <a:p>
            <a:pPr lvl="1"/>
            <a:r>
              <a:rPr lang="en-US" dirty="0"/>
              <a:t>Low Income Assistance Act of 2018</a:t>
            </a:r>
          </a:p>
          <a:p>
            <a:pPr lvl="1"/>
            <a:endParaRPr lang="en-US" dirty="0"/>
          </a:p>
          <a:p>
            <a:r>
              <a:rPr lang="en-US" b="1" u="sng" dirty="0"/>
              <a:t>Water Utilities left to manage with very little assistance </a:t>
            </a:r>
          </a:p>
        </p:txBody>
      </p:sp>
    </p:spTree>
    <p:extLst>
      <p:ext uri="{BB962C8B-B14F-4D97-AF65-F5344CB8AC3E}">
        <p14:creationId xmlns:p14="http://schemas.microsoft.com/office/powerpoint/2010/main" val="4036879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71FE2-FB59-4EEC-A5DF-632CF3E8FCBF}"/>
              </a:ext>
            </a:extLst>
          </p:cNvPr>
          <p:cNvSpPr>
            <a:spLocks noGrp="1"/>
          </p:cNvSpPr>
          <p:nvPr>
            <p:ph type="title"/>
          </p:nvPr>
        </p:nvSpPr>
        <p:spPr/>
        <p:txBody>
          <a:bodyPr/>
          <a:lstStyle/>
          <a:p>
            <a:r>
              <a:rPr lang="en-US" dirty="0"/>
              <a:t>Maryland Affordability Legislation</a:t>
            </a:r>
          </a:p>
        </p:txBody>
      </p:sp>
      <p:sp>
        <p:nvSpPr>
          <p:cNvPr id="3" name="Content Placeholder 2">
            <a:extLst>
              <a:ext uri="{FF2B5EF4-FFF2-40B4-BE49-F238E27FC236}">
                <a16:creationId xmlns:a16="http://schemas.microsoft.com/office/drawing/2014/main" id="{F1EA04F3-1719-40B7-B841-10296696015D}"/>
              </a:ext>
            </a:extLst>
          </p:cNvPr>
          <p:cNvSpPr>
            <a:spLocks noGrp="1"/>
          </p:cNvSpPr>
          <p:nvPr>
            <p:ph idx="1"/>
          </p:nvPr>
        </p:nvSpPr>
        <p:spPr>
          <a:xfrm>
            <a:off x="628650" y="1394802"/>
            <a:ext cx="7886700" cy="4830152"/>
          </a:xfrm>
        </p:spPr>
        <p:txBody>
          <a:bodyPr>
            <a:normAutofit fontScale="77500" lnSpcReduction="20000"/>
          </a:bodyPr>
          <a:lstStyle/>
          <a:p>
            <a:r>
              <a:rPr lang="en-US" b="1" u="sng" dirty="0"/>
              <a:t>2015</a:t>
            </a:r>
            <a:r>
              <a:rPr lang="en-US" dirty="0"/>
              <a:t>: WSSC Customer Assistance Program</a:t>
            </a:r>
          </a:p>
          <a:p>
            <a:endParaRPr lang="en-US" dirty="0"/>
          </a:p>
          <a:p>
            <a:r>
              <a:rPr lang="en-US" b="1" u="sng" dirty="0"/>
              <a:t>2017:</a:t>
            </a:r>
            <a:r>
              <a:rPr lang="en-US" dirty="0"/>
              <a:t> Legislative Task Force on Tax Sales*</a:t>
            </a:r>
          </a:p>
          <a:p>
            <a:endParaRPr lang="en-US" b="1" u="sng" dirty="0"/>
          </a:p>
          <a:p>
            <a:r>
              <a:rPr lang="en-US" b="1" u="sng" dirty="0"/>
              <a:t>2018</a:t>
            </a:r>
            <a:r>
              <a:rPr lang="en-US" dirty="0"/>
              <a:t>:  All water utilities can develop and implement affordability programs </a:t>
            </a:r>
          </a:p>
          <a:p>
            <a:endParaRPr lang="en-US" dirty="0"/>
          </a:p>
          <a:p>
            <a:r>
              <a:rPr lang="en-US" b="1" u="sng" dirty="0"/>
              <a:t>2018</a:t>
            </a:r>
            <a:r>
              <a:rPr lang="en-US" dirty="0"/>
              <a:t>: Prince George’s County Master Meter Ban</a:t>
            </a:r>
          </a:p>
          <a:p>
            <a:endParaRPr lang="en-US" dirty="0"/>
          </a:p>
          <a:p>
            <a:r>
              <a:rPr lang="en-US" b="1" u="sng" dirty="0"/>
              <a:t>2018</a:t>
            </a:r>
            <a:r>
              <a:rPr lang="en-US" dirty="0"/>
              <a:t>: Pipeline Loan Program </a:t>
            </a:r>
          </a:p>
          <a:p>
            <a:pPr lvl="1"/>
            <a:endParaRPr lang="en-US" dirty="0"/>
          </a:p>
          <a:p>
            <a:r>
              <a:rPr lang="en-US" b="1" u="sng" dirty="0"/>
              <a:t>2019</a:t>
            </a:r>
            <a:r>
              <a:rPr lang="en-US" dirty="0"/>
              <a:t>: WSSC Indirect Customer Assistance program</a:t>
            </a:r>
          </a:p>
          <a:p>
            <a:pPr marL="0" indent="0">
              <a:buNone/>
            </a:pPr>
            <a:endParaRPr lang="en-US" dirty="0"/>
          </a:p>
          <a:p>
            <a:r>
              <a:rPr lang="en-US" b="1" u="sng" dirty="0"/>
              <a:t>2019</a:t>
            </a:r>
            <a:r>
              <a:rPr lang="en-US" dirty="0"/>
              <a:t>: Water Taxpayer Protection Act of 2019 (Baltimore City)</a:t>
            </a:r>
          </a:p>
          <a:p>
            <a:endParaRPr lang="en-US" dirty="0"/>
          </a:p>
        </p:txBody>
      </p:sp>
    </p:spTree>
    <p:extLst>
      <p:ext uri="{BB962C8B-B14F-4D97-AF65-F5344CB8AC3E}">
        <p14:creationId xmlns:p14="http://schemas.microsoft.com/office/powerpoint/2010/main" val="3424991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1296-F37B-45A7-9F75-EF6C20BE96B5}"/>
              </a:ext>
            </a:extLst>
          </p:cNvPr>
          <p:cNvSpPr>
            <a:spLocks noGrp="1"/>
          </p:cNvSpPr>
          <p:nvPr>
            <p:ph type="title"/>
          </p:nvPr>
        </p:nvSpPr>
        <p:spPr>
          <a:xfrm>
            <a:off x="483578" y="180487"/>
            <a:ext cx="7886700" cy="1325563"/>
          </a:xfrm>
        </p:spPr>
        <p:txBody>
          <a:bodyPr>
            <a:normAutofit/>
          </a:bodyPr>
          <a:lstStyle/>
          <a:p>
            <a:r>
              <a:rPr lang="en-US" dirty="0"/>
              <a:t>Banning Master Meters</a:t>
            </a:r>
          </a:p>
        </p:txBody>
      </p:sp>
      <p:sp>
        <p:nvSpPr>
          <p:cNvPr id="3" name="Content Placeholder 2">
            <a:extLst>
              <a:ext uri="{FF2B5EF4-FFF2-40B4-BE49-F238E27FC236}">
                <a16:creationId xmlns:a16="http://schemas.microsoft.com/office/drawing/2014/main" id="{6AEEB70B-30F6-4934-AF17-88F1A918B762}"/>
              </a:ext>
            </a:extLst>
          </p:cNvPr>
          <p:cNvSpPr>
            <a:spLocks noGrp="1"/>
          </p:cNvSpPr>
          <p:nvPr>
            <p:ph idx="1"/>
          </p:nvPr>
        </p:nvSpPr>
        <p:spPr>
          <a:xfrm>
            <a:off x="483578" y="1825625"/>
            <a:ext cx="2993428" cy="4351338"/>
          </a:xfrm>
        </p:spPr>
        <p:txBody>
          <a:bodyPr>
            <a:normAutofit/>
          </a:bodyPr>
          <a:lstStyle/>
          <a:p>
            <a:r>
              <a:rPr lang="en-US" sz="2000" u="sng" dirty="0"/>
              <a:t>2018</a:t>
            </a:r>
            <a:r>
              <a:rPr lang="en-US" sz="2000" dirty="0"/>
              <a:t>: Prince George’s County banned master meters</a:t>
            </a:r>
          </a:p>
          <a:p>
            <a:endParaRPr lang="en-US" sz="2000" dirty="0"/>
          </a:p>
          <a:p>
            <a:r>
              <a:rPr lang="en-US" sz="2000" dirty="0"/>
              <a:t>Direct response to challenges with condominiums with low income population</a:t>
            </a:r>
          </a:p>
          <a:p>
            <a:endParaRPr lang="en-US" sz="2000" dirty="0"/>
          </a:p>
          <a:p>
            <a:r>
              <a:rPr lang="en-US" sz="2000" dirty="0"/>
              <a:t>Current studies in both counties to address housing affordability challenges centered </a:t>
            </a:r>
          </a:p>
        </p:txBody>
      </p:sp>
      <p:pic>
        <p:nvPicPr>
          <p:cNvPr id="4" name="Picture 3">
            <a:extLst>
              <a:ext uri="{FF2B5EF4-FFF2-40B4-BE49-F238E27FC236}">
                <a16:creationId xmlns:a16="http://schemas.microsoft.com/office/drawing/2014/main" id="{671CA5D7-AFBF-4827-8BD5-DC958D514B27}"/>
              </a:ext>
            </a:extLst>
          </p:cNvPr>
          <p:cNvPicPr>
            <a:picLocks noChangeAspect="1"/>
          </p:cNvPicPr>
          <p:nvPr/>
        </p:nvPicPr>
        <p:blipFill rotWithShape="1">
          <a:blip r:embed="rId2"/>
          <a:srcRect l="13318" r="12280" b="-2"/>
          <a:stretch/>
        </p:blipFill>
        <p:spPr>
          <a:xfrm>
            <a:off x="3840480" y="1506050"/>
            <a:ext cx="4674870" cy="4272681"/>
          </a:xfrm>
          <a:prstGeom prst="rect">
            <a:avLst/>
          </a:prstGeom>
        </p:spPr>
      </p:pic>
    </p:spTree>
    <p:extLst>
      <p:ext uri="{BB962C8B-B14F-4D97-AF65-F5344CB8AC3E}">
        <p14:creationId xmlns:p14="http://schemas.microsoft.com/office/powerpoint/2010/main" val="2695733509"/>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1045</TotalTime>
  <Words>796</Words>
  <Application>Microsoft Office PowerPoint</Application>
  <PresentationFormat>On-screen Show (4:3)</PresentationFormat>
  <Paragraphs>163</Paragraphs>
  <Slides>18</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Arial</vt:lpstr>
      <vt:lpstr>Bahnschrift Condensed</vt:lpstr>
      <vt:lpstr>Bahnschrift SemiLight SemiConde</vt:lpstr>
      <vt:lpstr>Book Antiqua</vt:lpstr>
      <vt:lpstr>Calibri</vt:lpstr>
      <vt:lpstr>Calibri Light</vt:lpstr>
      <vt:lpstr>Courier New</vt:lpstr>
      <vt:lpstr>DIN Alternate</vt:lpstr>
      <vt:lpstr>Franklin Gothic Medium Cond</vt:lpstr>
      <vt:lpstr>Gautami</vt:lpstr>
      <vt:lpstr>Helvetica</vt:lpstr>
      <vt:lpstr>Verdana</vt:lpstr>
      <vt:lpstr>Wingdings</vt:lpstr>
      <vt:lpstr>Office Theme</vt:lpstr>
      <vt:lpstr>PowerPoint Presentation</vt:lpstr>
      <vt:lpstr>About WSSC</vt:lpstr>
      <vt:lpstr>Size and Scope</vt:lpstr>
      <vt:lpstr>PowerPoint Presentation</vt:lpstr>
      <vt:lpstr>#ThisOneDrop – WATER POLICY IS. . . </vt:lpstr>
      <vt:lpstr>Sector Challenges: The “Triple A” Threat</vt:lpstr>
      <vt:lpstr>Affordability: A National View</vt:lpstr>
      <vt:lpstr>Maryland Affordability Legislation</vt:lpstr>
      <vt:lpstr>Banning Master Meters</vt:lpstr>
      <vt:lpstr>PowerPoint Presentation</vt:lpstr>
      <vt:lpstr>WSSC’s Affordability Goals</vt:lpstr>
      <vt:lpstr>Affordability – Best Practices Model</vt:lpstr>
      <vt:lpstr>Current Affordability Programs</vt:lpstr>
      <vt:lpstr>Customer Assistance Program (CAP)</vt:lpstr>
      <vt:lpstr>The Water Fund </vt:lpstr>
      <vt:lpstr>Emergency Pipeline Loan Program</vt:lpstr>
      <vt:lpstr>Expanding Assistance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Riley, Karyn</dc:creator>
  <cp:lastModifiedBy>Riley, Karyn</cp:lastModifiedBy>
  <cp:revision>6</cp:revision>
  <dcterms:created xsi:type="dcterms:W3CDTF">2019-05-30T23:01:55Z</dcterms:created>
  <dcterms:modified xsi:type="dcterms:W3CDTF">2019-05-31T16:27:21Z</dcterms:modified>
</cp:coreProperties>
</file>