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62" r:id="rId4"/>
    <p:sldId id="258" r:id="rId5"/>
    <p:sldId id="267" r:id="rId6"/>
    <p:sldId id="270" r:id="rId7"/>
    <p:sldId id="266" r:id="rId8"/>
    <p:sldId id="263" r:id="rId9"/>
    <p:sldId id="261" r:id="rId10"/>
    <p:sldId id="265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baseline="0"/>
              <a:t> GRANT $$ YTD APRIL 2019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0872535166924216E-2"/>
          <c:y val="0.12194638090620838"/>
          <c:w val="0.91890187415639935"/>
          <c:h val="0.7361098015614290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'APR YTD'!$C$2:$C$41</c:f>
              <c:numCache>
                <c:formatCode>General</c:formatCode>
                <c:ptCount val="4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67-442E-B95C-0CC29C56BC7F}"/>
            </c:ext>
          </c:extLst>
        </c:ser>
        <c:ser>
          <c:idx val="1"/>
          <c:order val="1"/>
          <c:invertIfNegative val="0"/>
          <c:val>
            <c:numRef>
              <c:f>'APR YTD'!$D$2:$D$41</c:f>
              <c:numCache>
                <c:formatCode>#,##0.00</c:formatCode>
                <c:ptCount val="40"/>
                <c:pt idx="0">
                  <c:v>27321.39</c:v>
                </c:pt>
                <c:pt idx="1">
                  <c:v>54980.359999999986</c:v>
                </c:pt>
                <c:pt idx="2">
                  <c:v>44056.159999999996</c:v>
                </c:pt>
                <c:pt idx="3">
                  <c:v>53913.450000000004</c:v>
                </c:pt>
                <c:pt idx="4">
                  <c:v>41986.150000000016</c:v>
                </c:pt>
                <c:pt idx="5">
                  <c:v>40993.279999999992</c:v>
                </c:pt>
                <c:pt idx="6">
                  <c:v>79502.439999999973</c:v>
                </c:pt>
                <c:pt idx="7">
                  <c:v>28857.29</c:v>
                </c:pt>
                <c:pt idx="8">
                  <c:v>33906.699999999997</c:v>
                </c:pt>
                <c:pt idx="9">
                  <c:v>17230.749999999996</c:v>
                </c:pt>
                <c:pt idx="10">
                  <c:v>41993.450000000012</c:v>
                </c:pt>
                <c:pt idx="11">
                  <c:v>11333.589999999998</c:v>
                </c:pt>
                <c:pt idx="12">
                  <c:v>27405.05</c:v>
                </c:pt>
                <c:pt idx="13">
                  <c:v>49930.85</c:v>
                </c:pt>
                <c:pt idx="14">
                  <c:v>33612.58</c:v>
                </c:pt>
                <c:pt idx="15">
                  <c:v>21075.739999999998</c:v>
                </c:pt>
                <c:pt idx="16">
                  <c:v>28839.480000000007</c:v>
                </c:pt>
                <c:pt idx="17">
                  <c:v>14368.39</c:v>
                </c:pt>
                <c:pt idx="18">
                  <c:v>28949.190000000002</c:v>
                </c:pt>
                <c:pt idx="19">
                  <c:v>19375.39</c:v>
                </c:pt>
                <c:pt idx="20">
                  <c:v>8802.58</c:v>
                </c:pt>
                <c:pt idx="21">
                  <c:v>24249.119999999999</c:v>
                </c:pt>
                <c:pt idx="22">
                  <c:v>6245.75</c:v>
                </c:pt>
                <c:pt idx="23" formatCode="&quot;$&quot;#,##0">
                  <c:v>2499.38</c:v>
                </c:pt>
                <c:pt idx="24" formatCode="&quot;$&quot;#,##0">
                  <c:v>750</c:v>
                </c:pt>
                <c:pt idx="25" formatCode="&quot;$&quot;#,##0">
                  <c:v>1697.49</c:v>
                </c:pt>
                <c:pt idx="26">
                  <c:v>38216.559999999998</c:v>
                </c:pt>
                <c:pt idx="27">
                  <c:v>47489.381000000001</c:v>
                </c:pt>
                <c:pt idx="28">
                  <c:v>49913.290000000008</c:v>
                </c:pt>
                <c:pt idx="29">
                  <c:v>25675.689999999991</c:v>
                </c:pt>
                <c:pt idx="30">
                  <c:v>35838.69999999999</c:v>
                </c:pt>
                <c:pt idx="31">
                  <c:v>16638.509999999998</c:v>
                </c:pt>
                <c:pt idx="32">
                  <c:v>17766.819999999996</c:v>
                </c:pt>
                <c:pt idx="33">
                  <c:v>33766.949999999997</c:v>
                </c:pt>
                <c:pt idx="34">
                  <c:v>62898.809999999983</c:v>
                </c:pt>
                <c:pt idx="35">
                  <c:v>30549.199999999997</c:v>
                </c:pt>
                <c:pt idx="36">
                  <c:v>34789.919999999991</c:v>
                </c:pt>
                <c:pt idx="37">
                  <c:v>34478.909999999996</c:v>
                </c:pt>
                <c:pt idx="38">
                  <c:v>10555.289999999999</c:v>
                </c:pt>
                <c:pt idx="39">
                  <c:v>13268.759999999997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67-442E-B95C-0CC29C56BC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826048"/>
        <c:axId val="243828224"/>
      </c:barChart>
      <c:catAx>
        <c:axId val="243826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LEGISLATIVE</a:t>
                </a:r>
                <a:r>
                  <a:rPr lang="en-US" sz="1400" baseline="0"/>
                  <a:t> DISTRICTS</a:t>
                </a:r>
                <a:endParaRPr lang="en-US" sz="1400"/>
              </a:p>
            </c:rich>
          </c:tx>
          <c:overlay val="0"/>
        </c:title>
        <c:majorTickMark val="out"/>
        <c:minorTickMark val="none"/>
        <c:tickLblPos val="nextTo"/>
        <c:crossAx val="243828224"/>
        <c:crosses val="autoZero"/>
        <c:auto val="1"/>
        <c:lblAlgn val="ctr"/>
        <c:lblOffset val="100"/>
        <c:noMultiLvlLbl val="0"/>
      </c:catAx>
      <c:valAx>
        <c:axId val="24382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382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1FBE4-D68E-4A97-996D-DA3B2A548752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30D1F-B55C-4D6F-A487-A6AFF107A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6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834D-9C2B-4F72-976D-A89A5F882DB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68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507D30-2058-4451-A853-279D1308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1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5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8400"/>
            <a:ext cx="2667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685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6E9D5B9-F44E-4E72-9F7F-F93DEA475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57896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A0B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72201"/>
            <a:ext cx="3124200" cy="52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74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Help the Customer Help Your Bottom 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Kathleen Kerr</a:t>
            </a:r>
          </a:p>
          <a:p>
            <a:r>
              <a:rPr lang="en-US" dirty="0" smtClean="0"/>
              <a:t>Director- Utilities AHA</a:t>
            </a:r>
          </a:p>
          <a:p>
            <a:r>
              <a:rPr lang="en-US" dirty="0" smtClean="0"/>
              <a:t>June 2019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9800"/>
            <a:ext cx="4572000" cy="144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09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>
          <a:xfrm>
            <a:off x="4765685" y="1583288"/>
            <a:ext cx="1126369" cy="17695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24814" y="381000"/>
            <a:ext cx="6619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Working on behalf of clients to meet the Utilities’ Payment Request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50417" y="1836622"/>
            <a:ext cx="3505200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Electric and Gas Companies focus: </a:t>
            </a:r>
          </a:p>
          <a:p>
            <a:r>
              <a:rPr lang="en-US" sz="1400" b="1" dirty="0" smtClean="0"/>
              <a:t>Safety, Accounts Receivable, and Customer Relations</a:t>
            </a:r>
          </a:p>
          <a:p>
            <a:pPr marL="346075" lvl="1" indent="-177800">
              <a:buFont typeface="Arial" panose="020B0604020202020204" pitchFamily="34" charset="0"/>
              <a:buChar char="•"/>
            </a:pPr>
            <a:r>
              <a:rPr lang="en-US" sz="1400" dirty="0" smtClean="0"/>
              <a:t>Atlantic City Electric (ACE)</a:t>
            </a:r>
          </a:p>
          <a:p>
            <a:pPr marL="346075" lvl="1" indent="-177800">
              <a:buFont typeface="Arial" panose="020B0604020202020204" pitchFamily="34" charset="0"/>
              <a:buChar char="•"/>
            </a:pPr>
            <a:r>
              <a:rPr lang="en-US" sz="1400" dirty="0" smtClean="0"/>
              <a:t>Elizabethtown Gas (ETG)</a:t>
            </a:r>
          </a:p>
          <a:p>
            <a:pPr marL="346075" lvl="1" indent="-177800">
              <a:buFont typeface="Arial" panose="020B0604020202020204" pitchFamily="34" charset="0"/>
              <a:buChar char="•"/>
            </a:pPr>
            <a:r>
              <a:rPr lang="en-US" sz="1400" dirty="0" smtClean="0"/>
              <a:t>Jersey Central Power and Light (JCP&amp;L)</a:t>
            </a:r>
          </a:p>
          <a:p>
            <a:pPr marL="346075" lvl="1" indent="-177800">
              <a:buFont typeface="Arial" panose="020B0604020202020204" pitchFamily="34" charset="0"/>
              <a:buChar char="•"/>
            </a:pPr>
            <a:r>
              <a:rPr lang="en-US" sz="1400" dirty="0" smtClean="0"/>
              <a:t>NJ Natural Gas (NJNG)</a:t>
            </a:r>
          </a:p>
          <a:p>
            <a:pPr marL="346075" lvl="1" indent="-177800">
              <a:buFont typeface="Arial" panose="020B0604020202020204" pitchFamily="34" charset="0"/>
              <a:buChar char="•"/>
            </a:pPr>
            <a:r>
              <a:rPr lang="en-US" sz="1400" dirty="0" smtClean="0"/>
              <a:t>South Jersey Gas (SJG)</a:t>
            </a:r>
          </a:p>
          <a:p>
            <a:pPr marL="346075" lvl="1" indent="-177800">
              <a:buFont typeface="Arial" panose="020B0604020202020204" pitchFamily="34" charset="0"/>
              <a:buChar char="•"/>
            </a:pPr>
            <a:r>
              <a:rPr lang="en-US" sz="1400" dirty="0" smtClean="0"/>
              <a:t>Rockland Electric (RE)</a:t>
            </a:r>
          </a:p>
          <a:p>
            <a:pPr marL="346075" lvl="1" indent="-177800">
              <a:buFont typeface="Arial" panose="020B0604020202020204" pitchFamily="34" charset="0"/>
              <a:buChar char="•"/>
            </a:pPr>
            <a:r>
              <a:rPr lang="en-US" sz="1400" dirty="0" smtClean="0"/>
              <a:t>Public Service Electric and Gas (PSE&amp;G)</a:t>
            </a:r>
          </a:p>
        </p:txBody>
      </p:sp>
      <p:pic>
        <p:nvPicPr>
          <p:cNvPr id="1027" name="Picture 3" descr="C:\Users\Maria\AppData\Local\Microsoft\Windows\INetCache\IE\4Z44TF7N\nicubunu_Stick_figure_male_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728" y="3577274"/>
            <a:ext cx="466073" cy="929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42867" y="4648895"/>
            <a:ext cx="849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Customer/</a:t>
            </a:r>
          </a:p>
          <a:p>
            <a:pPr algn="ctr"/>
            <a:r>
              <a:rPr lang="en-US" sz="1200" dirty="0" smtClean="0"/>
              <a:t>Client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5311365" y="3508785"/>
            <a:ext cx="1066800" cy="1676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C:\Users\Maria\AppData\Local\Microsoft\Windows\INetCache\IE\4Z44TF7N\nicubunu_Stick_figure_male_2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640" y="1744144"/>
            <a:ext cx="609451" cy="121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aria\AppData\Local\Microsoft\Windows\INetCache\IE\4Z44TF7N\US20-fron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677" y="3869127"/>
            <a:ext cx="1066800" cy="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C:\Users\Maria\AppData\Local\Microsoft\Windows\INetCache\IE\4Z44TF7N\US20-fron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724" y="4042185"/>
            <a:ext cx="1066800" cy="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C:\Users\Maria\AppData\Local\Microsoft\Windows\INetCache\IE\4Z44TF7N\US20-fron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725" y="4197670"/>
            <a:ext cx="1066800" cy="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Maria\AppData\Local\Microsoft\Windows\INetCache\IE\GLNOILFP\15473-illustration-of-a-red-shopping-bag-pv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961" y="1744144"/>
            <a:ext cx="986164" cy="135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892055" y="2257347"/>
            <a:ext cx="52290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USF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LIHEAP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PAGE</a:t>
            </a:r>
          </a:p>
        </p:txBody>
      </p:sp>
      <p:pic>
        <p:nvPicPr>
          <p:cNvPr id="2060" name="Picture 12" descr="C:\Users\Maria\AppData\Local\Microsoft\Windows\INetCache\IE\4Z44TF7N\120px-Usdollar100fron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532" y="2120738"/>
            <a:ext cx="11334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C:\Users\Maria\AppData\Local\Microsoft\Windows\INetCache\IE\4Z44TF7N\120px-Usdollar100fron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537" y="2273138"/>
            <a:ext cx="11334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2" descr="C:\Users\Maria\AppData\Local\Microsoft\Windows\INetCache\IE\4Z44TF7N\120px-Usdollar100front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24" y="2410013"/>
            <a:ext cx="11334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030208" y="2969456"/>
            <a:ext cx="597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AHA</a:t>
            </a:r>
            <a:endParaRPr lang="en-US" sz="1400" dirty="0"/>
          </a:p>
        </p:txBody>
      </p:sp>
      <p:cxnSp>
        <p:nvCxnSpPr>
          <p:cNvPr id="2049" name="Curved Connector 2048"/>
          <p:cNvCxnSpPr/>
          <p:nvPr/>
        </p:nvCxnSpPr>
        <p:spPr>
          <a:xfrm rot="16200000" flipH="1">
            <a:off x="5660261" y="3198145"/>
            <a:ext cx="415124" cy="216499"/>
          </a:xfrm>
          <a:prstGeom prst="curvedConnector3">
            <a:avLst/>
          </a:prstGeom>
          <a:ln w="22225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endCxn id="43" idx="2"/>
          </p:cNvCxnSpPr>
          <p:nvPr/>
        </p:nvCxnSpPr>
        <p:spPr>
          <a:xfrm>
            <a:off x="4051917" y="2120738"/>
            <a:ext cx="713768" cy="347306"/>
          </a:xfrm>
          <a:prstGeom prst="curvedConnector3">
            <a:avLst/>
          </a:prstGeom>
          <a:ln w="22225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4080329" y="3508785"/>
            <a:ext cx="1248540" cy="533400"/>
          </a:xfrm>
          <a:prstGeom prst="curvedConnector3">
            <a:avLst/>
          </a:prstGeom>
          <a:ln w="22225">
            <a:solidFill>
              <a:schemeClr val="accent3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282133" y="1942339"/>
            <a:ext cx="30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$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586934" y="3406153"/>
            <a:ext cx="30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$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60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 results with Legislative Districts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335599"/>
              </p:ext>
            </p:extLst>
          </p:nvPr>
        </p:nvGraphicFramePr>
        <p:xfrm>
          <a:off x="457200" y="1524000"/>
          <a:ext cx="8162926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225955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ndara" panose="020E0502030303020204" pitchFamily="34" charset="0"/>
              </a:rPr>
              <a:t>Contact Information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172200" cy="2133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Kathleen Kerr</a:t>
            </a:r>
            <a:endParaRPr lang="en-US" sz="2800" b="1" dirty="0"/>
          </a:p>
          <a:p>
            <a:pPr marL="0" indent="0">
              <a:buNone/>
            </a:pPr>
            <a:r>
              <a:rPr lang="en-US" dirty="0" smtClean="0"/>
              <a:t>Director - Utilities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b="1" i="1" dirty="0" smtClean="0"/>
              <a:t>aha-utilitydirector@housingall.org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Phone: </a:t>
            </a:r>
            <a:r>
              <a:rPr lang="en-US" b="1" i="1" dirty="0" smtClean="0"/>
              <a:t>(732</a:t>
            </a:r>
            <a:r>
              <a:rPr lang="en-US" b="1" i="1" dirty="0"/>
              <a:t>) </a:t>
            </a:r>
            <a:r>
              <a:rPr lang="en-US" b="1" i="1" dirty="0" smtClean="0"/>
              <a:t>982-8691</a:t>
            </a:r>
            <a:endParaRPr lang="en-US" b="1" i="1" dirty="0"/>
          </a:p>
        </p:txBody>
      </p:sp>
      <p:pic>
        <p:nvPicPr>
          <p:cNvPr id="1026" name="Picture 2" descr="Image result for contact inform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1081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4572000" cy="144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337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 CENA" panose="02000000000000000000" pitchFamily="2" charset="0"/>
                <a:cs typeface="MV Boli" panose="02000500030200090000" pitchFamily="2" charset="0"/>
              </a:rPr>
              <a:t>About AHA</a:t>
            </a:r>
            <a:br>
              <a:rPr lang="en-US" dirty="0" smtClean="0">
                <a:latin typeface="AR CENA" panose="02000000000000000000" pitchFamily="2" charset="0"/>
                <a:cs typeface="MV Boli" panose="02000500030200090000" pitchFamily="2" charset="0"/>
              </a:rPr>
            </a:br>
            <a:r>
              <a:rPr lang="en-US" sz="4000" dirty="0" smtClean="0">
                <a:latin typeface="AR CENA" panose="02000000000000000000" pitchFamily="2" charset="0"/>
                <a:cs typeface="MV Boli" panose="02000500030200090000" pitchFamily="2" charset="0"/>
              </a:rPr>
              <a:t>We make NJ a better place for all to live</a:t>
            </a:r>
            <a:endParaRPr lang="en-US" sz="4000" dirty="0">
              <a:latin typeface="AR CENA" panose="02000000000000000000" pitchFamily="2" charset="0"/>
              <a:cs typeface="MV Boli" panose="0200050003020009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9929" y="15240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Started in 1991 in Monmouth County to address overwhelming need for quality affordable housing in Monmouth County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 75 employees plus volunteer staff and community partners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Alliance is a community catalyst that provides housing and related relief to all who need it, giving every NJ resident the opportunity to live a better life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Manage affordable rental properties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Offer rental assistance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Housing Counseling and First time Buyer programs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Mortgage counseling and foreclosure intervention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Financial Capability training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smtClean="0"/>
              <a:t>Housing Resource Recovery Center (Sandy Assistance)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US" dirty="0" smtClean="0"/>
              <a:t>Utility Assistance – LIHEAP, PAGE, Utility Programs</a:t>
            </a:r>
          </a:p>
          <a:p>
            <a:pPr marL="3028950" lvl="6" indent="-285750">
              <a:buFont typeface="Wingdings" panose="05000000000000000000" pitchFamily="2" charset="2"/>
              <a:buChar char="Ø"/>
            </a:pPr>
            <a:r>
              <a:rPr lang="en-US" dirty="0" smtClean="0"/>
              <a:t>Homeless prevention</a:t>
            </a:r>
          </a:p>
          <a:p>
            <a:pPr marL="3028950" lvl="6" indent="-285750">
              <a:buFont typeface="Wingdings" panose="05000000000000000000" pitchFamily="2" charset="2"/>
              <a:buChar char="Ø"/>
            </a:pPr>
            <a:r>
              <a:rPr lang="en-US" dirty="0" smtClean="0"/>
              <a:t>Summer STEAM camp and Mathnasium</a:t>
            </a:r>
          </a:p>
          <a:p>
            <a:pPr marL="3028950" lvl="6" indent="-285750">
              <a:buFont typeface="Wingdings" panose="05000000000000000000" pitchFamily="2" charset="2"/>
              <a:buChar char="Ø"/>
            </a:pPr>
            <a:r>
              <a:rPr lang="en-US" dirty="0" smtClean="0"/>
              <a:t>Transportation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93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state – 7 Utilities</a:t>
            </a:r>
            <a:endParaRPr lang="en-US" dirty="0"/>
          </a:p>
        </p:txBody>
      </p:sp>
      <p:pic>
        <p:nvPicPr>
          <p:cNvPr id="3" name="Picture 2" descr="http://www.njcleanenergy.com/files/image/Gas%20Utility%20Map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92101"/>
            <a:ext cx="2514600" cy="426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92101"/>
            <a:ext cx="2362200" cy="433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8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CENA" panose="02000000000000000000" pitchFamily="2" charset="0"/>
              </a:rPr>
              <a:t>Win-Win of Energy Assistance</a:t>
            </a:r>
            <a:endParaRPr lang="en-US" dirty="0">
              <a:latin typeface="AR CENA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1905000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Energy Efficiency = lower bills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Comfort Partners/Weatherization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Lower bills = more affordable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Energy Assistance reduces Utility Accounts Receivable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Communication! Communication!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Offering customers options such as equal payment plan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Power of persuasion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1129683" y="1981200"/>
            <a:ext cx="2590800" cy="2362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54097" y="1644134"/>
            <a:ext cx="259885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Conservation = lower bills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999" y="4343400"/>
            <a:ext cx="100527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Payment</a:t>
            </a:r>
          </a:p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4361155"/>
            <a:ext cx="1905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Help through</a:t>
            </a:r>
          </a:p>
          <a:p>
            <a:r>
              <a:rPr lang="en-US" dirty="0" smtClean="0"/>
              <a:t>Energy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Partnership : Utilities and Non Profit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6781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AHA encourages clients to communicate with the Utility Companies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mtClean="0"/>
              <a:t>Utility Companies refer </a:t>
            </a:r>
            <a:r>
              <a:rPr lang="en-US" sz="2000" dirty="0" smtClean="0"/>
              <a:t>customers to AHA (and other agencies) for assistance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Partnership on Marketing Promotion efforts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Email campaigns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Call campaigns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Postcard mailers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Partnership at Outreach events in the communities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Energy Assistance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Energy Summits with multiple agencies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2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AHA Utility Assistance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Universal Service Fund (NJ % income plan)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Low Income Home Energy Assistance (LIHEAP)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Payment Assistance for Gas and Electric  (PAGE)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NJ Unclaimed </a:t>
            </a:r>
            <a:r>
              <a:rPr lang="en-US" sz="2800" dirty="0"/>
              <a:t>Utility Deposits Trust </a:t>
            </a:r>
            <a:r>
              <a:rPr lang="en-US" sz="2800" dirty="0" smtClean="0"/>
              <a:t>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NJ Natural Gas Gift of Warmth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Atlantic City Electric Helping Hands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019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atin typeface="AR CENA" panose="02000000000000000000" pitchFamily="2" charset="0"/>
              </a:rPr>
              <a:t>PAGE - Program Overview</a:t>
            </a:r>
            <a:endParaRPr lang="en-US" altLang="en-US" dirty="0">
              <a:latin typeface="AR CENA" panose="02000000000000000000" pitchFamily="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76400"/>
            <a:ext cx="6781800" cy="3733800"/>
          </a:xfrm>
        </p:spPr>
        <p:txBody>
          <a:bodyPr>
            <a:normAutofit/>
          </a:bodyPr>
          <a:lstStyle/>
          <a:p>
            <a:r>
              <a:rPr lang="en-US" altLang="en-US" sz="2000" dirty="0" smtClean="0"/>
              <a:t>Low to moderate income families</a:t>
            </a:r>
          </a:p>
          <a:p>
            <a:r>
              <a:rPr lang="en-US" altLang="en-US" sz="2000" dirty="0" smtClean="0"/>
              <a:t>One time, annual assistance </a:t>
            </a:r>
          </a:p>
          <a:p>
            <a:r>
              <a:rPr lang="en-US" altLang="en-US" sz="2000" dirty="0"/>
              <a:t>Eligible to receive up to $750, per utility</a:t>
            </a:r>
          </a:p>
          <a:p>
            <a:r>
              <a:rPr lang="en-US" altLang="en-US" sz="2000" dirty="0" smtClean="0"/>
              <a:t>Must be past due, received disconnection notice, or already disconnected </a:t>
            </a:r>
          </a:p>
          <a:p>
            <a:r>
              <a:rPr lang="en-US" altLang="en-US" sz="2000" dirty="0" smtClean="0"/>
              <a:t>Must have good faith payment(s)</a:t>
            </a:r>
          </a:p>
          <a:p>
            <a:r>
              <a:rPr lang="en-US" sz="2000" dirty="0"/>
              <a:t>Must not be receiving USF benefits</a:t>
            </a:r>
            <a:endParaRPr lang="en-US" altLang="en-US" sz="2000" dirty="0" smtClean="0"/>
          </a:p>
          <a:p>
            <a:r>
              <a:rPr lang="en-US" sz="2000" dirty="0" smtClean="0"/>
              <a:t>Must </a:t>
            </a:r>
            <a:r>
              <a:rPr lang="en-US" sz="2000" dirty="0"/>
              <a:t>not currently be applying or receiving or have received any benefit through the HEA programs within the current heating season</a:t>
            </a:r>
            <a:endParaRPr lang="en-US" altLang="en-US" sz="2000" dirty="0" smtClean="0"/>
          </a:p>
          <a:p>
            <a:endParaRPr lang="en-US" altLang="en-US" sz="1400" dirty="0" smtClean="0"/>
          </a:p>
          <a:p>
            <a:endParaRPr lang="en-US" altLang="en-US" dirty="0"/>
          </a:p>
        </p:txBody>
      </p:sp>
      <p:pic>
        <p:nvPicPr>
          <p:cNvPr id="6146" name="Picture 2" descr="Image result for over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745" y="533400"/>
            <a:ext cx="5791200" cy="533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AR CENA" panose="02000000000000000000" pitchFamily="2" charset="0"/>
              </a:rPr>
              <a:t>AHA EXPERIENCE – UTILITY ASSISTANCE</a:t>
            </a:r>
            <a:endParaRPr lang="en-US" sz="2800" dirty="0">
              <a:latin typeface="AR CENA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295400"/>
            <a:ext cx="6934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AHA takes pride in the integrity of our process and we have been </a:t>
            </a:r>
          </a:p>
          <a:p>
            <a:pPr marL="284163"/>
            <a:r>
              <a:rPr lang="en-US" dirty="0" smtClean="0"/>
              <a:t>administering Energy Assistance Grants successfully since 2011</a:t>
            </a:r>
          </a:p>
          <a:p>
            <a:pPr indent="284163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have processed at least 6,000 applications annually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Have distributed between $2.5 million and $4 million every year</a:t>
            </a:r>
          </a:p>
          <a:p>
            <a:endParaRPr lang="en-US" sz="2400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dirty="0"/>
              <a:t>Average Grant </a:t>
            </a:r>
            <a:r>
              <a:rPr lang="en-US" dirty="0" smtClean="0"/>
              <a:t>Award Quarter 1 2019: </a:t>
            </a:r>
            <a:endParaRPr lang="en-US" dirty="0"/>
          </a:p>
          <a:p>
            <a:pPr lvl="5" fontAlgn="ctr">
              <a:tabLst>
                <a:tab pos="3941763" algn="l"/>
              </a:tabLst>
            </a:pPr>
            <a:r>
              <a:rPr lang="en-US" dirty="0" smtClean="0"/>
              <a:t>          Electricity  	$596</a:t>
            </a:r>
            <a:endParaRPr lang="en-US" dirty="0"/>
          </a:p>
          <a:p>
            <a:pPr lvl="5" fontAlgn="ctr">
              <a:tabLst>
                <a:tab pos="3657600" algn="l"/>
                <a:tab pos="3711575" algn="l"/>
              </a:tabLst>
            </a:pPr>
            <a:r>
              <a:rPr lang="en-US" dirty="0"/>
              <a:t> </a:t>
            </a:r>
            <a:r>
              <a:rPr lang="en-US" dirty="0" smtClean="0"/>
              <a:t>      Natural Gas    $557</a:t>
            </a:r>
            <a:endParaRPr lang="en-US" dirty="0"/>
          </a:p>
          <a:p>
            <a:pPr lvl="5" indent="-1025525" fontAlgn="ctr">
              <a:tabLst>
                <a:tab pos="3657600" algn="l"/>
                <a:tab pos="3711575" algn="l"/>
              </a:tabLst>
            </a:pPr>
            <a:r>
              <a:rPr lang="en-US" dirty="0" smtClean="0"/>
              <a:t>Natural </a:t>
            </a:r>
            <a:r>
              <a:rPr lang="en-US" dirty="0"/>
              <a:t>Gas and </a:t>
            </a:r>
            <a:r>
              <a:rPr lang="en-US" dirty="0" smtClean="0"/>
              <a:t>Electricity    $963</a:t>
            </a: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2846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8">
            <a:extLst>
              <a:ext uri="{FF2B5EF4-FFF2-40B4-BE49-F238E27FC236}">
                <a16:creationId xmlns:a16="http://schemas.microsoft.com/office/drawing/2014/main" id="{8CEB62B7-0038-1A47-BD51-3B4D2C54F507}"/>
              </a:ext>
            </a:extLst>
          </p:cNvPr>
          <p:cNvSpPr txBox="1">
            <a:spLocks/>
          </p:cNvSpPr>
          <p:nvPr/>
        </p:nvSpPr>
        <p:spPr>
          <a:xfrm>
            <a:off x="954088" y="2734786"/>
            <a:ext cx="3008313" cy="2546034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b="1"/>
              <a:t>Affiliates</a:t>
            </a:r>
          </a:p>
          <a:p>
            <a:pPr algn="ctr"/>
            <a:endParaRPr lang="en-US" sz="2000"/>
          </a:p>
          <a:p>
            <a:r>
              <a:rPr lang="en-US" sz="2400" b="1"/>
              <a:t>AHA Locations</a:t>
            </a:r>
          </a:p>
          <a:p>
            <a:pPr algn="ctr"/>
            <a:endParaRPr lang="en-US" sz="2000" b="1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45FFAF4-4D3B-FE4B-B571-30C3A173A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732" y="1007852"/>
            <a:ext cx="3806167" cy="5096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AD9B16FF-5106-954B-A299-B2C65E598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325" y="1361123"/>
            <a:ext cx="2857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Isosceles Triangle 10">
            <a:extLst>
              <a:ext uri="{FF2B5EF4-FFF2-40B4-BE49-F238E27FC236}">
                <a16:creationId xmlns:a16="http://schemas.microsoft.com/office/drawing/2014/main" id="{4A5E0EC3-0D88-1141-8DFB-66A3DC608124}"/>
              </a:ext>
            </a:extLst>
          </p:cNvPr>
          <p:cNvSpPr/>
          <p:nvPr/>
        </p:nvSpPr>
        <p:spPr>
          <a:xfrm>
            <a:off x="6508822" y="2980458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Isosceles Triangle 12">
            <a:extLst>
              <a:ext uri="{FF2B5EF4-FFF2-40B4-BE49-F238E27FC236}">
                <a16:creationId xmlns:a16="http://schemas.microsoft.com/office/drawing/2014/main" id="{FBFFA821-3603-D847-8776-18D9E48C29AA}"/>
              </a:ext>
            </a:extLst>
          </p:cNvPr>
          <p:cNvSpPr/>
          <p:nvPr/>
        </p:nvSpPr>
        <p:spPr>
          <a:xfrm>
            <a:off x="6324600" y="1208723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Isosceles Triangle 13">
            <a:extLst>
              <a:ext uri="{FF2B5EF4-FFF2-40B4-BE49-F238E27FC236}">
                <a16:creationId xmlns:a16="http://schemas.microsoft.com/office/drawing/2014/main" id="{368F16C3-CE0F-4A40-9293-B07731964535}"/>
              </a:ext>
            </a:extLst>
          </p:cNvPr>
          <p:cNvSpPr/>
          <p:nvPr/>
        </p:nvSpPr>
        <p:spPr>
          <a:xfrm>
            <a:off x="7419932" y="1510086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Isosceles Triangle 14">
            <a:extLst>
              <a:ext uri="{FF2B5EF4-FFF2-40B4-BE49-F238E27FC236}">
                <a16:creationId xmlns:a16="http://schemas.microsoft.com/office/drawing/2014/main" id="{8F736150-0E5A-E246-9427-D37F40275360}"/>
              </a:ext>
            </a:extLst>
          </p:cNvPr>
          <p:cNvSpPr/>
          <p:nvPr/>
        </p:nvSpPr>
        <p:spPr>
          <a:xfrm>
            <a:off x="5557783" y="1694249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Isosceles Triangle 15">
            <a:extLst>
              <a:ext uri="{FF2B5EF4-FFF2-40B4-BE49-F238E27FC236}">
                <a16:creationId xmlns:a16="http://schemas.microsoft.com/office/drawing/2014/main" id="{D7D5EF69-15E1-5E46-AB6C-26C86EB072A4}"/>
              </a:ext>
            </a:extLst>
          </p:cNvPr>
          <p:cNvSpPr/>
          <p:nvPr/>
        </p:nvSpPr>
        <p:spPr>
          <a:xfrm>
            <a:off x="7762832" y="2148840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Isosceles Triangle 16">
            <a:extLst>
              <a:ext uri="{FF2B5EF4-FFF2-40B4-BE49-F238E27FC236}">
                <a16:creationId xmlns:a16="http://schemas.microsoft.com/office/drawing/2014/main" id="{D66E8729-EDA8-6741-A46F-A944DCE0E00D}"/>
              </a:ext>
            </a:extLst>
          </p:cNvPr>
          <p:cNvSpPr/>
          <p:nvPr/>
        </p:nvSpPr>
        <p:spPr>
          <a:xfrm>
            <a:off x="6535420" y="1600200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" name="Isosceles Triangle 17">
            <a:extLst>
              <a:ext uri="{FF2B5EF4-FFF2-40B4-BE49-F238E27FC236}">
                <a16:creationId xmlns:a16="http://schemas.microsoft.com/office/drawing/2014/main" id="{9DDB2F06-283D-6C4D-9434-F415EB428AE3}"/>
              </a:ext>
            </a:extLst>
          </p:cNvPr>
          <p:cNvSpPr/>
          <p:nvPr/>
        </p:nvSpPr>
        <p:spPr>
          <a:xfrm>
            <a:off x="6992619" y="1614332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8" name="Isosceles Triangle 20">
            <a:extLst>
              <a:ext uri="{FF2B5EF4-FFF2-40B4-BE49-F238E27FC236}">
                <a16:creationId xmlns:a16="http://schemas.microsoft.com/office/drawing/2014/main" id="{81ACB0C6-87DB-DE41-883C-5C11A1D5C087}"/>
              </a:ext>
            </a:extLst>
          </p:cNvPr>
          <p:cNvSpPr/>
          <p:nvPr/>
        </p:nvSpPr>
        <p:spPr>
          <a:xfrm>
            <a:off x="6729131" y="2559168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Isosceles Triangle 21">
            <a:extLst>
              <a:ext uri="{FF2B5EF4-FFF2-40B4-BE49-F238E27FC236}">
                <a16:creationId xmlns:a16="http://schemas.microsoft.com/office/drawing/2014/main" id="{E7AF6178-D096-0542-97BA-580ABB1CEDD2}"/>
              </a:ext>
            </a:extLst>
          </p:cNvPr>
          <p:cNvSpPr/>
          <p:nvPr/>
        </p:nvSpPr>
        <p:spPr>
          <a:xfrm>
            <a:off x="6107646" y="4986684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Isosceles Triangle 22">
            <a:extLst>
              <a:ext uri="{FF2B5EF4-FFF2-40B4-BE49-F238E27FC236}">
                <a16:creationId xmlns:a16="http://schemas.microsoft.com/office/drawing/2014/main" id="{6B20BEAA-73CA-C643-85AC-CB4C3A5F81A5}"/>
              </a:ext>
            </a:extLst>
          </p:cNvPr>
          <p:cNvSpPr/>
          <p:nvPr/>
        </p:nvSpPr>
        <p:spPr>
          <a:xfrm>
            <a:off x="5719609" y="5552440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1" name="Isosceles Triangle 23">
            <a:extLst>
              <a:ext uri="{FF2B5EF4-FFF2-40B4-BE49-F238E27FC236}">
                <a16:creationId xmlns:a16="http://schemas.microsoft.com/office/drawing/2014/main" id="{28670A83-7F5B-1F4A-8BEE-5487590590BF}"/>
              </a:ext>
            </a:extLst>
          </p:cNvPr>
          <p:cNvSpPr/>
          <p:nvPr/>
        </p:nvSpPr>
        <p:spPr>
          <a:xfrm>
            <a:off x="6243955" y="4079239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2" name="Isosceles Triangle 24">
            <a:extLst>
              <a:ext uri="{FF2B5EF4-FFF2-40B4-BE49-F238E27FC236}">
                <a16:creationId xmlns:a16="http://schemas.microsoft.com/office/drawing/2014/main" id="{52A4E2D4-9E6C-DC47-9632-6EB635B2DB85}"/>
              </a:ext>
            </a:extLst>
          </p:cNvPr>
          <p:cNvSpPr/>
          <p:nvPr/>
        </p:nvSpPr>
        <p:spPr>
          <a:xfrm>
            <a:off x="5914149" y="2980458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29" name="Picture 8">
            <a:extLst>
              <a:ext uri="{FF2B5EF4-FFF2-40B4-BE49-F238E27FC236}">
                <a16:creationId xmlns:a16="http://schemas.microsoft.com/office/drawing/2014/main" id="{D0AFA8C8-4561-624B-80DC-4B6885C62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68" y="2809240"/>
            <a:ext cx="2857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Isosceles Triangle 48">
            <a:extLst>
              <a:ext uri="{FF2B5EF4-FFF2-40B4-BE49-F238E27FC236}">
                <a16:creationId xmlns:a16="http://schemas.microsoft.com/office/drawing/2014/main" id="{A26C89E7-3E22-1047-A2F7-FED0AFDE60AA}"/>
              </a:ext>
            </a:extLst>
          </p:cNvPr>
          <p:cNvSpPr/>
          <p:nvPr/>
        </p:nvSpPr>
        <p:spPr>
          <a:xfrm>
            <a:off x="5591725" y="4380956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2" name="Isosceles Triangle 49">
            <a:extLst>
              <a:ext uri="{FF2B5EF4-FFF2-40B4-BE49-F238E27FC236}">
                <a16:creationId xmlns:a16="http://schemas.microsoft.com/office/drawing/2014/main" id="{70B3C611-83F1-7B46-A751-A3B8762AE580}"/>
              </a:ext>
            </a:extLst>
          </p:cNvPr>
          <p:cNvSpPr/>
          <p:nvPr/>
        </p:nvSpPr>
        <p:spPr>
          <a:xfrm>
            <a:off x="7600094" y="2027041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3" name="Isosceles Triangle 37">
            <a:extLst>
              <a:ext uri="{FF2B5EF4-FFF2-40B4-BE49-F238E27FC236}">
                <a16:creationId xmlns:a16="http://schemas.microsoft.com/office/drawing/2014/main" id="{21B0F199-F90C-A54D-A09B-7D04FF20AEB5}"/>
              </a:ext>
            </a:extLst>
          </p:cNvPr>
          <p:cNvSpPr/>
          <p:nvPr/>
        </p:nvSpPr>
        <p:spPr>
          <a:xfrm>
            <a:off x="4856679" y="4079239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E483B56F-766F-5D48-BFBC-B8F2A2798FB8}"/>
              </a:ext>
            </a:extLst>
          </p:cNvPr>
          <p:cNvSpPr txBox="1">
            <a:spLocks/>
          </p:cNvSpPr>
          <p:nvPr/>
        </p:nvSpPr>
        <p:spPr>
          <a:xfrm>
            <a:off x="1319471" y="-122239"/>
            <a:ext cx="6444799" cy="14071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solidFill>
                  <a:schemeClr val="tx1"/>
                </a:solidFill>
                <a:latin typeface="AR CENA" panose="02000000000000000000" pitchFamily="2" charset="0"/>
              </a:rPr>
              <a:t>AHA Locations &amp; Affiliate Agencies</a:t>
            </a:r>
          </a:p>
        </p:txBody>
      </p:sp>
      <p:pic>
        <p:nvPicPr>
          <p:cNvPr id="35" name="Picture 8">
            <a:extLst>
              <a:ext uri="{FF2B5EF4-FFF2-40B4-BE49-F238E27FC236}">
                <a16:creationId xmlns:a16="http://schemas.microsoft.com/office/drawing/2014/main" id="{676EF178-07BF-AE49-AA50-45F4E1C6E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870" y="4648200"/>
            <a:ext cx="2857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8">
            <a:extLst>
              <a:ext uri="{FF2B5EF4-FFF2-40B4-BE49-F238E27FC236}">
                <a16:creationId xmlns:a16="http://schemas.microsoft.com/office/drawing/2014/main" id="{28273100-31A6-9D4C-8DB8-242DBCBD0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449" y="5600858"/>
            <a:ext cx="2857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Maria\Documents\My Files\NEW AHA logo and forms\new exportcolor primary logo-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331" y="2877869"/>
            <a:ext cx="313495" cy="1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C:\Users\Maria\Documents\My Files\NEW AHA logo and forms\new exportcolor primary logo-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872" y="3152327"/>
            <a:ext cx="313495" cy="1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Maria\Documents\My Files\NEW AHA logo and forms\new exportcolor primary logo-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599" y="3210872"/>
            <a:ext cx="313495" cy="1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Maria\Documents\My Files\NEW AHA logo and forms\new exportcolor primary logo-1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94733"/>
            <a:ext cx="466121" cy="27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Isosceles Triangle 21">
            <a:extLst>
              <a:ext uri="{FF2B5EF4-FFF2-40B4-BE49-F238E27FC236}">
                <a16:creationId xmlns:a16="http://schemas.microsoft.com/office/drawing/2014/main" id="{E7AF6178-D096-0542-97BA-580ABB1CEDD2}"/>
              </a:ext>
            </a:extLst>
          </p:cNvPr>
          <p:cNvSpPr/>
          <p:nvPr/>
        </p:nvSpPr>
        <p:spPr>
          <a:xfrm>
            <a:off x="6528408" y="4834284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1" name="Isosceles Triangle 20">
            <a:extLst>
              <a:ext uri="{FF2B5EF4-FFF2-40B4-BE49-F238E27FC236}">
                <a16:creationId xmlns:a16="http://schemas.microsoft.com/office/drawing/2014/main" id="{81ACB0C6-87DB-DE41-883C-5C11A1D5C087}"/>
              </a:ext>
            </a:extLst>
          </p:cNvPr>
          <p:cNvSpPr/>
          <p:nvPr/>
        </p:nvSpPr>
        <p:spPr>
          <a:xfrm>
            <a:off x="7270935" y="2415607"/>
            <a:ext cx="228600" cy="152400"/>
          </a:xfrm>
          <a:prstGeom prst="triangle">
            <a:avLst/>
          </a:prstGeom>
          <a:solidFill>
            <a:srgbClr val="2DA2BF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pic>
        <p:nvPicPr>
          <p:cNvPr id="42" name="Picture 2" descr="C:\Users\Maria\Documents\My Files\NEW AHA logo and forms\new exportcolor primary logo-1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333" y="3967729"/>
            <a:ext cx="313495" cy="18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6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511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 CENA</vt:lpstr>
      <vt:lpstr>Arial</vt:lpstr>
      <vt:lpstr>Calibri</vt:lpstr>
      <vt:lpstr>Candara</vt:lpstr>
      <vt:lpstr>Lucida Sans Unicode</vt:lpstr>
      <vt:lpstr>MV Boli</vt:lpstr>
      <vt:lpstr>Wingdings</vt:lpstr>
      <vt:lpstr>Wingdings 3</vt:lpstr>
      <vt:lpstr>Office Theme</vt:lpstr>
      <vt:lpstr>Help the Customer Help Your Bottom Line</vt:lpstr>
      <vt:lpstr>About AHA We make NJ a better place for all to live</vt:lpstr>
      <vt:lpstr>One state – 7 Utilities</vt:lpstr>
      <vt:lpstr>Win-Win of Energy Assistance</vt:lpstr>
      <vt:lpstr>Partnership : Utilities and Non Profit</vt:lpstr>
      <vt:lpstr>AHA Utility Assistance</vt:lpstr>
      <vt:lpstr>PAGE - Program Overview</vt:lpstr>
      <vt:lpstr>AHA EXPERIENCE – UTILITY ASSISTANCE</vt:lpstr>
      <vt:lpstr>PowerPoint Presentation</vt:lpstr>
      <vt:lpstr>PowerPoint Presentation</vt:lpstr>
      <vt:lpstr>Share results with Legislative Districts</vt:lpstr>
      <vt:lpstr>Contact Information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Delaplain</dc:creator>
  <cp:lastModifiedBy>Sawyers, Greg</cp:lastModifiedBy>
  <cp:revision>17</cp:revision>
  <dcterms:created xsi:type="dcterms:W3CDTF">2018-10-26T17:42:40Z</dcterms:created>
  <dcterms:modified xsi:type="dcterms:W3CDTF">2019-06-04T15:44:26Z</dcterms:modified>
</cp:coreProperties>
</file>