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62" r:id="rId2"/>
    <p:sldId id="383" r:id="rId3"/>
    <p:sldId id="397" r:id="rId4"/>
    <p:sldId id="386" r:id="rId5"/>
    <p:sldId id="326" r:id="rId6"/>
    <p:sldId id="325" r:id="rId7"/>
    <p:sldId id="395" r:id="rId8"/>
    <p:sldId id="390" r:id="rId9"/>
    <p:sldId id="391" r:id="rId10"/>
    <p:sldId id="392" r:id="rId11"/>
    <p:sldId id="393" r:id="rId12"/>
    <p:sldId id="396" r:id="rId13"/>
    <p:sldId id="394" r:id="rId14"/>
    <p:sldId id="327" r:id="rId15"/>
    <p:sldId id="365" r:id="rId16"/>
    <p:sldId id="366" r:id="rId17"/>
    <p:sldId id="375" r:id="rId18"/>
    <p:sldId id="376" r:id="rId19"/>
    <p:sldId id="377" r:id="rId20"/>
    <p:sldId id="336" r:id="rId21"/>
    <p:sldId id="335" r:id="rId22"/>
    <p:sldId id="382" r:id="rId2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78826" autoAdjust="0"/>
  </p:normalViewPr>
  <p:slideViewPr>
    <p:cSldViewPr>
      <p:cViewPr varScale="1">
        <p:scale>
          <a:sx n="72" d="100"/>
          <a:sy n="72" d="100"/>
        </p:scale>
        <p:origin x="1120" y="36"/>
      </p:cViewPr>
      <p:guideLst>
        <p:guide orient="horz" pos="1620"/>
        <p:guide pos="2880"/>
      </p:guideLst>
    </p:cSldViewPr>
  </p:slideViewPr>
  <p:outlineViewPr>
    <p:cViewPr>
      <p:scale>
        <a:sx n="33" d="100"/>
        <a:sy n="33" d="100"/>
      </p:scale>
      <p:origin x="0" y="18312"/>
    </p:cViewPr>
  </p:outlineViewPr>
  <p:notesTextViewPr>
    <p:cViewPr>
      <p:scale>
        <a:sx n="1" d="1"/>
        <a:sy n="1" d="1"/>
      </p:scale>
      <p:origin x="0" y="0"/>
    </p:cViewPr>
  </p:notesTextViewPr>
  <p:sorterViewPr>
    <p:cViewPr>
      <p:scale>
        <a:sx n="100" d="100"/>
        <a:sy n="100" d="100"/>
      </p:scale>
      <p:origin x="0" y="4494"/>
    </p:cViewPr>
  </p:sorterViewPr>
  <p:notesViewPr>
    <p:cSldViewPr>
      <p:cViewPr varScale="1">
        <p:scale>
          <a:sx n="55" d="100"/>
          <a:sy n="55" d="100"/>
        </p:scale>
        <p:origin x="-28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AD65BCB-65A4-4286-BC37-585167D5A609}" type="datetimeFigureOut">
              <a:rPr lang="en-US" smtClean="0"/>
              <a:t>6/2/2019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29F7D0F-1A58-4B29-A8D8-7896D8CDC76B}" type="slidenum">
              <a:rPr lang="en-US" smtClean="0"/>
              <a:t>‹#›</a:t>
            </a:fld>
            <a:endParaRPr lang="en-US" dirty="0"/>
          </a:p>
        </p:txBody>
      </p:sp>
    </p:spTree>
    <p:extLst>
      <p:ext uri="{BB962C8B-B14F-4D97-AF65-F5344CB8AC3E}">
        <p14:creationId xmlns:p14="http://schemas.microsoft.com/office/powerpoint/2010/main" val="288115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D5F901F-35B7-4036-BACB-737EF2096CBC}" type="datetimeFigureOut">
              <a:rPr lang="en-US" smtClean="0"/>
              <a:t>6/2/2019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B7A052-26E3-40B5-8B9A-1C3B0C19CF20}" type="slidenum">
              <a:rPr lang="en-US" smtClean="0"/>
              <a:t>‹#›</a:t>
            </a:fld>
            <a:endParaRPr lang="en-US" dirty="0"/>
          </a:p>
        </p:txBody>
      </p:sp>
    </p:spTree>
    <p:extLst>
      <p:ext uri="{BB962C8B-B14F-4D97-AF65-F5344CB8AC3E}">
        <p14:creationId xmlns:p14="http://schemas.microsoft.com/office/powerpoint/2010/main" val="287804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sz="1200" b="0" i="0" kern="1200" dirty="0" smtClean="0">
                <a:solidFill>
                  <a:schemeClr val="tx1"/>
                </a:solidFill>
                <a:effectLst/>
                <a:latin typeface="+mn-lt"/>
                <a:ea typeface="+mn-ea"/>
                <a:cs typeface="+mn-cs"/>
              </a:rPr>
              <a:t>NEED A TIMEKEEPER. </a:t>
            </a:r>
          </a:p>
          <a:p>
            <a:pPr marL="0" indent="0">
              <a:buNone/>
            </a:pPr>
            <a:endParaRPr lang="en-US" sz="1200" b="0" i="0" kern="1200" dirty="0" smtClean="0">
              <a:solidFill>
                <a:schemeClr val="tx1"/>
              </a:solidFill>
              <a:effectLst/>
              <a:latin typeface="+mn-lt"/>
              <a:ea typeface="+mn-ea"/>
              <a:cs typeface="+mn-cs"/>
            </a:endParaRPr>
          </a:p>
          <a:p>
            <a:pPr marL="0" indent="0">
              <a:buNone/>
            </a:pPr>
            <a:r>
              <a:rPr lang="en-US" sz="1200" b="0" i="0" kern="1200" dirty="0" smtClean="0">
                <a:solidFill>
                  <a:schemeClr val="tx1"/>
                </a:solidFill>
                <a:effectLst/>
                <a:latin typeface="+mn-lt"/>
                <a:ea typeface="+mn-ea"/>
                <a:cs typeface="+mn-cs"/>
              </a:rPr>
              <a:t>Going to expand</a:t>
            </a:r>
            <a:r>
              <a:rPr lang="en-US" sz="1200" b="0" i="0" kern="1200" baseline="0" dirty="0" smtClean="0">
                <a:solidFill>
                  <a:schemeClr val="tx1"/>
                </a:solidFill>
                <a:effectLst/>
                <a:latin typeface="+mn-lt"/>
                <a:ea typeface="+mn-ea"/>
                <a:cs typeface="+mn-cs"/>
              </a:rPr>
              <a:t> on what we talked about this morning and have what I hope is a lively discussion on telling the story for our programs.  I won’t focus exclusively on LIHEAP, these are tactics that will work for any program, but I do use some specific examples from LIHEAP to demonstrate several points. </a:t>
            </a:r>
          </a:p>
          <a:p>
            <a:pPr marL="0" indent="0">
              <a:buNone/>
            </a:pPr>
            <a:endParaRPr lang="en-US" sz="1200" b="0" i="0" kern="1200" baseline="0" dirty="0" smtClean="0">
              <a:solidFill>
                <a:schemeClr val="tx1"/>
              </a:solidFill>
              <a:effectLst/>
              <a:latin typeface="+mn-lt"/>
              <a:ea typeface="+mn-ea"/>
              <a:cs typeface="+mn-cs"/>
            </a:endParaRPr>
          </a:p>
          <a:p>
            <a:pPr marL="0" indent="0">
              <a:buNone/>
            </a:pPr>
            <a:r>
              <a:rPr lang="en-US" sz="1200" b="0" i="0" kern="1200" baseline="0" dirty="0" smtClean="0">
                <a:solidFill>
                  <a:schemeClr val="tx1"/>
                </a:solidFill>
                <a:effectLst/>
                <a:latin typeface="+mn-lt"/>
                <a:ea typeface="+mn-ea"/>
                <a:cs typeface="+mn-cs"/>
              </a:rPr>
              <a:t>I’ll do a little talking, you’ll do a little talking, it will be fun. </a:t>
            </a:r>
          </a:p>
          <a:p>
            <a:pPr marL="0" indent="0">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7A052-26E3-40B5-8B9A-1C3B0C19CF20}" type="slidenum">
              <a:rPr lang="en-US" smtClean="0"/>
              <a:t>1</a:t>
            </a:fld>
            <a:endParaRPr lang="en-US"/>
          </a:p>
        </p:txBody>
      </p:sp>
    </p:spTree>
    <p:extLst>
      <p:ext uri="{BB962C8B-B14F-4D97-AF65-F5344CB8AC3E}">
        <p14:creationId xmlns:p14="http://schemas.microsoft.com/office/powerpoint/2010/main" val="233917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Let’s start with what we already know about the program. Who was president in 1981? Ronald Regan. </a:t>
            </a:r>
          </a:p>
          <a:p>
            <a:r>
              <a:rPr lang="en-US" baseline="0" dirty="0" smtClean="0"/>
              <a:t>First person to answer this next question in their chat box gets the star for the day: who was president in 1981?</a:t>
            </a:r>
          </a:p>
          <a:p>
            <a:endParaRPr lang="en-US" baseline="0" dirty="0" smtClean="0"/>
          </a:p>
          <a:p>
            <a:r>
              <a:rPr lang="en-US" baseline="0" dirty="0" smtClean="0"/>
              <a:t>LIHEAP funds are not entitlement funds. What’s the difference? It’s an important one. </a:t>
            </a:r>
          </a:p>
          <a:p>
            <a:endParaRPr lang="en-US" baseline="0" dirty="0" smtClean="0"/>
          </a:p>
          <a:p>
            <a:r>
              <a:rPr lang="en-US" sz="1200" b="0" i="0" kern="1200" dirty="0" smtClean="0">
                <a:solidFill>
                  <a:schemeClr val="tx1"/>
                </a:solidFill>
                <a:effectLst/>
                <a:latin typeface="+mn-lt"/>
                <a:ea typeface="+mn-ea"/>
                <a:cs typeface="+mn-cs"/>
              </a:rPr>
              <a:t>Block grants are fixed pots of money that the federal government gives to states to provide benefits or services. Block grants like LIHEAP have fixed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levels of funding; as opposed</a:t>
            </a:r>
            <a:r>
              <a:rPr lang="en-US" sz="1200" b="0" i="0" kern="1200" baseline="0" dirty="0" smtClean="0">
                <a:solidFill>
                  <a:schemeClr val="tx1"/>
                </a:solidFill>
                <a:effectLst/>
                <a:latin typeface="+mn-lt"/>
                <a:ea typeface="+mn-ea"/>
                <a:cs typeface="+mn-cs"/>
              </a:rPr>
              <a:t> to </a:t>
            </a:r>
            <a:r>
              <a:rPr lang="en-US" sz="1200" b="0" i="0" kern="1200" dirty="0" smtClean="0">
                <a:solidFill>
                  <a:schemeClr val="tx1"/>
                </a:solidFill>
                <a:effectLst/>
                <a:latin typeface="+mn-lt"/>
                <a:ea typeface="+mn-ea"/>
                <a:cs typeface="+mn-cs"/>
              </a:rPr>
              <a:t>entitlement programs where anyone who is eligible for benefits or services can receive them and funding increases automatically and immediately to respond to increased need.</a:t>
            </a:r>
          </a:p>
          <a:p>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FY2020 Funding Level: $3.84 billion</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Of that amount: $3.637 billion will be allocated to the states in the same way that it was in FY18; $37.2 million will be allocated as if LIHEAP received low funding this year; and the remainder will be allocated using the formula. </a:t>
            </a:r>
          </a:p>
          <a:p>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6 million sounds like a big number, but in the context of 28,761,009 households who are eligible for LIHEAP in the US, it demonstrates what a tremendous need we still have for LIHEAP.  Conversations happening recently re: a push for an appropriations number…even at $5.1 B, not enough to serve all the demonstrated need in the country.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I’m sure those of you working in customer service are all too aware of that, given the number of customers with arrearages and late notices. </a:t>
            </a:r>
            <a:endParaRPr lang="en-US" baseline="0" dirty="0" smtClean="0"/>
          </a:p>
        </p:txBody>
      </p:sp>
      <p:sp>
        <p:nvSpPr>
          <p:cNvPr id="4" name="Slide Number Placeholder 3"/>
          <p:cNvSpPr>
            <a:spLocks noGrp="1"/>
          </p:cNvSpPr>
          <p:nvPr>
            <p:ph type="sldNum" sz="quarter" idx="10"/>
          </p:nvPr>
        </p:nvSpPr>
        <p:spPr/>
        <p:txBody>
          <a:bodyPr/>
          <a:lstStyle/>
          <a:p>
            <a:fld id="{10B7A052-26E3-40B5-8B9A-1C3B0C19CF20}" type="slidenum">
              <a:rPr lang="en-US" smtClean="0"/>
              <a:t>10</a:t>
            </a:fld>
            <a:endParaRPr lang="en-US"/>
          </a:p>
        </p:txBody>
      </p:sp>
    </p:spTree>
    <p:extLst>
      <p:ext uri="{BB962C8B-B14F-4D97-AF65-F5344CB8AC3E}">
        <p14:creationId xmlns:p14="http://schemas.microsoft.com/office/powerpoint/2010/main" val="86941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What is the difference? How are they funded? Do you have either of these in your community? </a:t>
            </a:r>
          </a:p>
        </p:txBody>
      </p:sp>
      <p:sp>
        <p:nvSpPr>
          <p:cNvPr id="4" name="Slide Number Placeholder 3"/>
          <p:cNvSpPr>
            <a:spLocks noGrp="1"/>
          </p:cNvSpPr>
          <p:nvPr>
            <p:ph type="sldNum" sz="quarter" idx="10"/>
          </p:nvPr>
        </p:nvSpPr>
        <p:spPr/>
        <p:txBody>
          <a:bodyPr/>
          <a:lstStyle/>
          <a:p>
            <a:fld id="{10B7A052-26E3-40B5-8B9A-1C3B0C19CF20}" type="slidenum">
              <a:rPr lang="en-US" smtClean="0"/>
              <a:t>11</a:t>
            </a:fld>
            <a:endParaRPr lang="en-US"/>
          </a:p>
        </p:txBody>
      </p:sp>
    </p:spTree>
    <p:extLst>
      <p:ext uri="{BB962C8B-B14F-4D97-AF65-F5344CB8AC3E}">
        <p14:creationId xmlns:p14="http://schemas.microsoft.com/office/powerpoint/2010/main" val="86941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Others?</a:t>
            </a:r>
          </a:p>
        </p:txBody>
      </p:sp>
      <p:sp>
        <p:nvSpPr>
          <p:cNvPr id="4" name="Slide Number Placeholder 3"/>
          <p:cNvSpPr>
            <a:spLocks noGrp="1"/>
          </p:cNvSpPr>
          <p:nvPr>
            <p:ph type="sldNum" sz="quarter" idx="10"/>
          </p:nvPr>
        </p:nvSpPr>
        <p:spPr/>
        <p:txBody>
          <a:bodyPr/>
          <a:lstStyle/>
          <a:p>
            <a:fld id="{10B7A052-26E3-40B5-8B9A-1C3B0C19CF20}" type="slidenum">
              <a:rPr lang="en-US" smtClean="0"/>
              <a:t>12</a:t>
            </a:fld>
            <a:endParaRPr lang="en-US"/>
          </a:p>
        </p:txBody>
      </p:sp>
    </p:spTree>
    <p:extLst>
      <p:ext uri="{BB962C8B-B14F-4D97-AF65-F5344CB8AC3E}">
        <p14:creationId xmlns:p14="http://schemas.microsoft.com/office/powerpoint/2010/main" val="86941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7A052-26E3-40B5-8B9A-1C3B0C19CF20}" type="slidenum">
              <a:rPr lang="en-US" smtClean="0"/>
              <a:t>13</a:t>
            </a:fld>
            <a:endParaRPr lang="en-US"/>
          </a:p>
        </p:txBody>
      </p:sp>
    </p:spTree>
    <p:extLst>
      <p:ext uri="{BB962C8B-B14F-4D97-AF65-F5344CB8AC3E}">
        <p14:creationId xmlns:p14="http://schemas.microsoft.com/office/powerpoint/2010/main" val="51764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7A052-26E3-40B5-8B9A-1C3B0C19CF20}" type="slidenum">
              <a:rPr lang="en-US" smtClean="0"/>
              <a:t>14</a:t>
            </a:fld>
            <a:endParaRPr lang="en-US"/>
          </a:p>
        </p:txBody>
      </p:sp>
    </p:spTree>
    <p:extLst>
      <p:ext uri="{BB962C8B-B14F-4D97-AF65-F5344CB8AC3E}">
        <p14:creationId xmlns:p14="http://schemas.microsoft.com/office/powerpoint/2010/main" val="51764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Remember when I said LIHEAP is appropriated</a:t>
            </a:r>
            <a:r>
              <a:rPr lang="en-US" baseline="0" dirty="0" smtClean="0"/>
              <a:t> funds annually? Different from Food Stamps, TANF (entitlements)</a:t>
            </a:r>
          </a:p>
          <a:p>
            <a:endParaRPr lang="en-US" baseline="0" dirty="0" smtClean="0"/>
          </a:p>
          <a:p>
            <a:r>
              <a:rPr lang="en-US" baseline="0" dirty="0" smtClean="0"/>
              <a:t>That means the money runs out. If you have no fuel fund in your community, what then?</a:t>
            </a:r>
          </a:p>
          <a:p>
            <a:endParaRPr lang="en-US" baseline="0" dirty="0" smtClean="0"/>
          </a:p>
          <a:p>
            <a:r>
              <a:rPr lang="en-US" baseline="0" dirty="0" smtClean="0"/>
              <a:t>What else is available in your community? </a:t>
            </a:r>
          </a:p>
          <a:p>
            <a:endParaRPr lang="en-US" dirty="0"/>
          </a:p>
        </p:txBody>
      </p:sp>
      <p:sp>
        <p:nvSpPr>
          <p:cNvPr id="4" name="Slide Number Placeholder 3"/>
          <p:cNvSpPr>
            <a:spLocks noGrp="1"/>
          </p:cNvSpPr>
          <p:nvPr>
            <p:ph type="sldNum" sz="quarter" idx="10"/>
          </p:nvPr>
        </p:nvSpPr>
        <p:spPr/>
        <p:txBody>
          <a:bodyPr/>
          <a:lstStyle/>
          <a:p>
            <a:fld id="{10B7A052-26E3-40B5-8B9A-1C3B0C19CF20}" type="slidenum">
              <a:rPr lang="en-US" smtClean="0"/>
              <a:t>15</a:t>
            </a:fld>
            <a:endParaRPr lang="en-US" dirty="0"/>
          </a:p>
        </p:txBody>
      </p:sp>
    </p:spTree>
    <p:extLst>
      <p:ext uri="{BB962C8B-B14F-4D97-AF65-F5344CB8AC3E}">
        <p14:creationId xmlns:p14="http://schemas.microsoft.com/office/powerpoint/2010/main" val="3720938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Because they</a:t>
            </a:r>
            <a:r>
              <a:rPr lang="en-US" baseline="0" dirty="0" smtClean="0"/>
              <a:t> are front line staff who speak directly to clients. </a:t>
            </a:r>
          </a:p>
          <a:p>
            <a:endParaRPr lang="en-US" baseline="0" dirty="0" smtClean="0"/>
          </a:p>
          <a:p>
            <a:r>
              <a:rPr lang="en-US" baseline="0" dirty="0" smtClean="0"/>
              <a:t>Probably no one. </a:t>
            </a:r>
            <a:r>
              <a:rPr lang="en-US" baseline="0" dirty="0" smtClean="0">
                <a:sym typeface="Wingdings" panose="05000000000000000000" pitchFamily="2" charset="2"/>
              </a:rPr>
              <a:t> What kind of agency do you want to be? Do you only have time/people/resources to refer people, or can you schedule appointments for them? What kind of advocate do you want to be? </a:t>
            </a:r>
            <a:r>
              <a:rPr lang="en-US" b="1" baseline="0" dirty="0" smtClean="0">
                <a:sym typeface="Wingdings" panose="05000000000000000000" pitchFamily="2" charset="2"/>
              </a:rPr>
              <a:t>If there aren’t enough resources in your community to address the need, it is up to YOU to start a movement. </a:t>
            </a:r>
            <a:endParaRPr lang="en-US" b="1" dirty="0"/>
          </a:p>
        </p:txBody>
      </p:sp>
      <p:sp>
        <p:nvSpPr>
          <p:cNvPr id="4" name="Slide Number Placeholder 3"/>
          <p:cNvSpPr>
            <a:spLocks noGrp="1"/>
          </p:cNvSpPr>
          <p:nvPr>
            <p:ph type="sldNum" sz="quarter" idx="10"/>
          </p:nvPr>
        </p:nvSpPr>
        <p:spPr/>
        <p:txBody>
          <a:bodyPr/>
          <a:lstStyle/>
          <a:p>
            <a:fld id="{10B7A052-26E3-40B5-8B9A-1C3B0C19CF20}" type="slidenum">
              <a:rPr lang="en-US" smtClean="0"/>
              <a:t>16</a:t>
            </a:fld>
            <a:endParaRPr lang="en-US" dirty="0"/>
          </a:p>
        </p:txBody>
      </p:sp>
    </p:spTree>
    <p:extLst>
      <p:ext uri="{BB962C8B-B14F-4D97-AF65-F5344CB8AC3E}">
        <p14:creationId xmlns:p14="http://schemas.microsoft.com/office/powerpoint/2010/main" val="3720938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B7A052-26E3-40B5-8B9A-1C3B0C19CF20}" type="slidenum">
              <a:rPr lang="en-US" smtClean="0"/>
              <a:t>17</a:t>
            </a:fld>
            <a:endParaRPr lang="en-US"/>
          </a:p>
        </p:txBody>
      </p:sp>
    </p:spTree>
    <p:extLst>
      <p:ext uri="{BB962C8B-B14F-4D97-AF65-F5344CB8AC3E}">
        <p14:creationId xmlns:p14="http://schemas.microsoft.com/office/powerpoint/2010/main" val="2290146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4235">
              <a:defRPr/>
            </a:pPr>
            <a:r>
              <a:rPr lang="en-US" baseline="0" dirty="0" smtClean="0"/>
              <a:t>We have not put in a # for LIHEAP </a:t>
            </a:r>
          </a:p>
        </p:txBody>
      </p:sp>
      <p:sp>
        <p:nvSpPr>
          <p:cNvPr id="4" name="Slide Number Placeholder 3"/>
          <p:cNvSpPr>
            <a:spLocks noGrp="1"/>
          </p:cNvSpPr>
          <p:nvPr>
            <p:ph type="sldNum" sz="quarter" idx="10"/>
          </p:nvPr>
        </p:nvSpPr>
        <p:spPr/>
        <p:txBody>
          <a:bodyPr/>
          <a:lstStyle/>
          <a:p>
            <a:fld id="{10B7A052-26E3-40B5-8B9A-1C3B0C19CF20}" type="slidenum">
              <a:rPr lang="en-US" smtClean="0"/>
              <a:t>18</a:t>
            </a:fld>
            <a:endParaRPr lang="en-US"/>
          </a:p>
        </p:txBody>
      </p:sp>
    </p:spTree>
    <p:extLst>
      <p:ext uri="{BB962C8B-B14F-4D97-AF65-F5344CB8AC3E}">
        <p14:creationId xmlns:p14="http://schemas.microsoft.com/office/powerpoint/2010/main" val="2290146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neuac.org and search for state sheets</a:t>
            </a:r>
          </a:p>
        </p:txBody>
      </p:sp>
      <p:sp>
        <p:nvSpPr>
          <p:cNvPr id="4" name="Slide Number Placeholder 3"/>
          <p:cNvSpPr>
            <a:spLocks noGrp="1"/>
          </p:cNvSpPr>
          <p:nvPr>
            <p:ph type="sldNum" sz="quarter" idx="10"/>
          </p:nvPr>
        </p:nvSpPr>
        <p:spPr/>
        <p:txBody>
          <a:bodyPr/>
          <a:lstStyle/>
          <a:p>
            <a:fld id="{10B7A052-26E3-40B5-8B9A-1C3B0C19CF20}" type="slidenum">
              <a:rPr lang="en-US" smtClean="0"/>
              <a:t>19</a:t>
            </a:fld>
            <a:endParaRPr lang="en-US"/>
          </a:p>
        </p:txBody>
      </p:sp>
    </p:spTree>
    <p:extLst>
      <p:ext uri="{BB962C8B-B14F-4D97-AF65-F5344CB8AC3E}">
        <p14:creationId xmlns:p14="http://schemas.microsoft.com/office/powerpoint/2010/main" val="229014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When you’re new, some days might be like this…even when you’re not new. I’m actually</a:t>
            </a:r>
            <a:r>
              <a:rPr lang="en-US" baseline="0" dirty="0" smtClean="0"/>
              <a:t> having one of those days right now. </a:t>
            </a:r>
            <a:r>
              <a:rPr lang="en-US" baseline="0" dirty="0" smtClean="0">
                <a:sym typeface="Wingdings" panose="05000000000000000000" pitchFamily="2" charset="2"/>
              </a:rPr>
              <a:t> </a:t>
            </a:r>
            <a:endParaRPr lang="en-US" dirty="0" smtClean="0"/>
          </a:p>
        </p:txBody>
      </p:sp>
      <p:sp>
        <p:nvSpPr>
          <p:cNvPr id="4" name="Slide Number Placeholder 3"/>
          <p:cNvSpPr>
            <a:spLocks noGrp="1"/>
          </p:cNvSpPr>
          <p:nvPr>
            <p:ph type="sldNum" sz="quarter" idx="10"/>
          </p:nvPr>
        </p:nvSpPr>
        <p:spPr/>
        <p:txBody>
          <a:bodyPr/>
          <a:lstStyle/>
          <a:p>
            <a:fld id="{10B7A052-26E3-40B5-8B9A-1C3B0C19CF20}" type="slidenum">
              <a:rPr lang="en-US" smtClean="0"/>
              <a:t>2</a:t>
            </a:fld>
            <a:endParaRPr lang="en-US" dirty="0"/>
          </a:p>
        </p:txBody>
      </p:sp>
    </p:spTree>
    <p:extLst>
      <p:ext uri="{BB962C8B-B14F-4D97-AF65-F5344CB8AC3E}">
        <p14:creationId xmlns:p14="http://schemas.microsoft.com/office/powerpoint/2010/main" val="599767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other things you can share at your meetings: postcards, thank </a:t>
            </a:r>
            <a:r>
              <a:rPr lang="en-US" sz="1200" kern="1200" dirty="0" err="1" smtClean="0">
                <a:solidFill>
                  <a:schemeClr val="tx1"/>
                </a:solidFill>
                <a:effectLst/>
                <a:latin typeface="+mn-lt"/>
                <a:ea typeface="+mn-ea"/>
                <a:cs typeface="+mn-cs"/>
              </a:rPr>
              <a:t>yous</a:t>
            </a:r>
            <a:r>
              <a:rPr lang="en-US" sz="1200" kern="1200" dirty="0" smtClean="0">
                <a:solidFill>
                  <a:schemeClr val="tx1"/>
                </a:solidFill>
                <a:effectLst/>
                <a:latin typeface="+mn-lt"/>
                <a:ea typeface="+mn-ea"/>
                <a:cs typeface="+mn-cs"/>
              </a:rPr>
              <a:t>, letters from clients, pictures from children. </a:t>
            </a:r>
          </a:p>
          <a:p>
            <a:r>
              <a:rPr lang="en-US" sz="1200" kern="1200" dirty="0" smtClean="0">
                <a:solidFill>
                  <a:schemeClr val="tx1"/>
                </a:solidFill>
                <a:effectLst/>
                <a:latin typeface="+mn-lt"/>
                <a:ea typeface="+mn-ea"/>
                <a:cs typeface="+mn-cs"/>
              </a:rPr>
              <a:t>Can you hang these in a local bank? Have a coloring competition? </a:t>
            </a:r>
          </a:p>
          <a:p>
            <a:r>
              <a:rPr lang="en-US" sz="1200" kern="1200" dirty="0" smtClean="0">
                <a:solidFill>
                  <a:schemeClr val="tx1"/>
                </a:solidFill>
                <a:effectLst/>
                <a:latin typeface="+mn-lt"/>
                <a:ea typeface="+mn-ea"/>
                <a:cs typeface="+mn-cs"/>
              </a:rPr>
              <a:t>What do you do to teach the community about your programs? Best outcome at a speech was when someone wrote me a personal check for $1,000 after I told them the story of Henry, the homeless guy who had lived under a bridge on the highway for 10 years or more. Everyone knew him. But hearing the story of how we back up a pickup truck to his bridge and packed him up, and how he rides his bike to work every day and has been moved up to trainer, and how he still stopped by the feed his cats every morning and every evening because he considers them his family … that time, someone wrote me a check, and I didn’t even ask for money. It all starts with good work, right? </a:t>
            </a:r>
          </a:p>
          <a:p>
            <a:r>
              <a:rPr lang="en-US" sz="1200" kern="1200" dirty="0" smtClean="0">
                <a:solidFill>
                  <a:schemeClr val="tx1"/>
                </a:solidFill>
                <a:effectLst/>
                <a:latin typeface="+mn-lt"/>
                <a:ea typeface="+mn-ea"/>
                <a:cs typeface="+mn-cs"/>
              </a:rPr>
              <a:t>Let’s share a few ideas of community participation at your agencies. How do you tell people about what you do? Anybody? THIS IS ALL ADVOCACY.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7A052-26E3-40B5-8B9A-1C3B0C19CF20}" type="slidenum">
              <a:rPr lang="en-US" smtClean="0"/>
              <a:t>20</a:t>
            </a:fld>
            <a:endParaRPr lang="en-US"/>
          </a:p>
        </p:txBody>
      </p:sp>
    </p:spTree>
    <p:extLst>
      <p:ext uri="{BB962C8B-B14F-4D97-AF65-F5344CB8AC3E}">
        <p14:creationId xmlns:p14="http://schemas.microsoft.com/office/powerpoint/2010/main" val="208172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Do you all have a thank you like this? A</a:t>
            </a:r>
            <a:r>
              <a:rPr lang="en-US" baseline="0" dirty="0" smtClean="0"/>
              <a:t> picture speaks a thousand words. Stay inspired to do what you do. </a:t>
            </a:r>
          </a:p>
          <a:p>
            <a:endParaRPr lang="en-US" baseline="0" dirty="0" smtClean="0"/>
          </a:p>
          <a:p>
            <a:r>
              <a:rPr lang="en-US" baseline="0" dirty="0" smtClean="0"/>
              <a:t>Let your community participate in your program, give them a chance to say thank you, and make them your best advocates for your programs. </a:t>
            </a:r>
            <a:endParaRPr lang="en-US" dirty="0"/>
          </a:p>
        </p:txBody>
      </p:sp>
      <p:sp>
        <p:nvSpPr>
          <p:cNvPr id="4" name="Slide Number Placeholder 3"/>
          <p:cNvSpPr>
            <a:spLocks noGrp="1"/>
          </p:cNvSpPr>
          <p:nvPr>
            <p:ph type="sldNum" sz="quarter" idx="10"/>
          </p:nvPr>
        </p:nvSpPr>
        <p:spPr/>
        <p:txBody>
          <a:bodyPr/>
          <a:lstStyle/>
          <a:p>
            <a:fld id="{10B7A052-26E3-40B5-8B9A-1C3B0C19CF20}" type="slidenum">
              <a:rPr lang="en-US" smtClean="0"/>
              <a:t>21</a:t>
            </a:fld>
            <a:endParaRPr lang="en-US"/>
          </a:p>
        </p:txBody>
      </p:sp>
    </p:spTree>
    <p:extLst>
      <p:ext uri="{BB962C8B-B14F-4D97-AF65-F5344CB8AC3E}">
        <p14:creationId xmlns:p14="http://schemas.microsoft.com/office/powerpoint/2010/main" val="404201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7A052-26E3-40B5-8B9A-1C3B0C19CF20}" type="slidenum">
              <a:rPr lang="en-US" smtClean="0"/>
              <a:t>3</a:t>
            </a:fld>
            <a:endParaRPr lang="en-US" dirty="0"/>
          </a:p>
        </p:txBody>
      </p:sp>
    </p:spTree>
    <p:extLst>
      <p:ext uri="{BB962C8B-B14F-4D97-AF65-F5344CB8AC3E}">
        <p14:creationId xmlns:p14="http://schemas.microsoft.com/office/powerpoint/2010/main" val="59976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sz="1200" b="0" i="0" kern="1200" dirty="0" smtClean="0">
                <a:solidFill>
                  <a:schemeClr val="tx1"/>
                </a:solidFill>
                <a:effectLst/>
                <a:latin typeface="+mn-lt"/>
                <a:ea typeface="+mn-ea"/>
                <a:cs typeface="+mn-cs"/>
              </a:rPr>
              <a:t>Going to expand</a:t>
            </a:r>
            <a:r>
              <a:rPr lang="en-US" sz="1200" b="0" i="0" kern="1200" baseline="0" dirty="0" smtClean="0">
                <a:solidFill>
                  <a:schemeClr val="tx1"/>
                </a:solidFill>
                <a:effectLst/>
                <a:latin typeface="+mn-lt"/>
                <a:ea typeface="+mn-ea"/>
                <a:cs typeface="+mn-cs"/>
              </a:rPr>
              <a:t> on what we talked about this morning and have what I hope is a lively discussion on telling the story for our programs.  I won’t focus exclusively on LIHEAP, these are tactics that will work for any program, but I do use some specific examples from LIHEAP to demonstrate several points. </a:t>
            </a:r>
          </a:p>
          <a:p>
            <a:pPr marL="0" indent="0">
              <a:buNone/>
            </a:pPr>
            <a:endParaRPr lang="en-US" sz="1200" b="0" i="0" kern="1200" baseline="0" dirty="0" smtClean="0">
              <a:solidFill>
                <a:schemeClr val="tx1"/>
              </a:solidFill>
              <a:effectLst/>
              <a:latin typeface="+mn-lt"/>
              <a:ea typeface="+mn-ea"/>
              <a:cs typeface="+mn-cs"/>
            </a:endParaRPr>
          </a:p>
          <a:p>
            <a:pPr marL="0" indent="0">
              <a:buNone/>
            </a:pPr>
            <a:r>
              <a:rPr lang="en-US" sz="1200" b="0" i="0" kern="1200" baseline="0" dirty="0" smtClean="0">
                <a:solidFill>
                  <a:schemeClr val="tx1"/>
                </a:solidFill>
                <a:effectLst/>
                <a:latin typeface="+mn-lt"/>
                <a:ea typeface="+mn-ea"/>
                <a:cs typeface="+mn-cs"/>
              </a:rPr>
              <a:t>I’ll do a little talking, you’ll do a little talking, it will be fun. </a:t>
            </a:r>
          </a:p>
          <a:p>
            <a:pPr marL="0" indent="0">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7A052-26E3-40B5-8B9A-1C3B0C19CF20}" type="slidenum">
              <a:rPr lang="en-US" smtClean="0"/>
              <a:t>4</a:t>
            </a:fld>
            <a:endParaRPr lang="en-US"/>
          </a:p>
        </p:txBody>
      </p:sp>
    </p:spTree>
    <p:extLst>
      <p:ext uri="{BB962C8B-B14F-4D97-AF65-F5344CB8AC3E}">
        <p14:creationId xmlns:p14="http://schemas.microsoft.com/office/powerpoint/2010/main" val="233917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Energy equity – what do you think</a:t>
            </a:r>
            <a:r>
              <a:rPr lang="en-US" baseline="0" dirty="0" smtClean="0"/>
              <a:t> that means? Does energy poverty affect all races, men, women, neighborhoods, segments of our culture the same? </a:t>
            </a:r>
          </a:p>
          <a:p>
            <a:endParaRPr lang="en-US" baseline="0" dirty="0" smtClean="0"/>
          </a:p>
          <a:p>
            <a:r>
              <a:rPr lang="en-US" baseline="0" dirty="0" smtClean="0"/>
              <a:t>Energy justice – the addressing of these inequities. How do you address in your agency? </a:t>
            </a:r>
          </a:p>
          <a:p>
            <a:endParaRPr lang="en-US" baseline="0" dirty="0" smtClean="0"/>
          </a:p>
          <a:p>
            <a:r>
              <a:rPr lang="en-US" baseline="0" dirty="0" smtClean="0"/>
              <a:t>Energy efficiency – weatherization </a:t>
            </a:r>
            <a:r>
              <a:rPr lang="en-US" baseline="0" dirty="0" err="1" smtClean="0"/>
              <a:t>passthrough</a:t>
            </a:r>
            <a:r>
              <a:rPr lang="en-US" baseline="0" dirty="0" smtClean="0"/>
              <a:t> – do you know if your state receives it? 48 do. </a:t>
            </a:r>
          </a:p>
          <a:p>
            <a:endParaRPr lang="en-US" baseline="0" dirty="0" smtClean="0"/>
          </a:p>
          <a:p>
            <a:r>
              <a:rPr lang="en-US" baseline="0" dirty="0" smtClean="0"/>
              <a:t>Energy education – my mother was weatherized and wanted all-electric home. Education is needed. </a:t>
            </a:r>
            <a:r>
              <a:rPr lang="en-US" baseline="0" smtClean="0"/>
              <a:t>“Light bill.” </a:t>
            </a:r>
            <a:endParaRPr lang="en-US" baseline="0" dirty="0" smtClean="0"/>
          </a:p>
        </p:txBody>
      </p:sp>
      <p:sp>
        <p:nvSpPr>
          <p:cNvPr id="4" name="Slide Number Placeholder 3"/>
          <p:cNvSpPr>
            <a:spLocks noGrp="1"/>
          </p:cNvSpPr>
          <p:nvPr>
            <p:ph type="sldNum" sz="quarter" idx="10"/>
          </p:nvPr>
        </p:nvSpPr>
        <p:spPr/>
        <p:txBody>
          <a:bodyPr/>
          <a:lstStyle/>
          <a:p>
            <a:fld id="{10B7A052-26E3-40B5-8B9A-1C3B0C19CF20}" type="slidenum">
              <a:rPr lang="en-US" smtClean="0"/>
              <a:t>5</a:t>
            </a:fld>
            <a:endParaRPr lang="en-US"/>
          </a:p>
        </p:txBody>
      </p:sp>
    </p:spTree>
    <p:extLst>
      <p:ext uri="{BB962C8B-B14F-4D97-AF65-F5344CB8AC3E}">
        <p14:creationId xmlns:p14="http://schemas.microsoft.com/office/powerpoint/2010/main" val="15228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its heart, advocacy is simply education, and the best educators on your staff also could be the best advocates. The same arguments we make for our programs with policymakers work with our communities, as well. </a:t>
            </a:r>
          </a:p>
          <a:p>
            <a:endParaRPr lang="en-US" baseline="0" dirty="0" smtClean="0"/>
          </a:p>
          <a:p>
            <a:r>
              <a:rPr lang="en-US" baseline="0" dirty="0" smtClean="0"/>
              <a:t>Give specific examples. This is a generic one – do you have a specific one from a client at your agency with an energy burden of 30% or more? Because I saw those all the time when I was at the CAA level in Ohio.  What is your agency’s average energy burden? And </a:t>
            </a:r>
            <a:r>
              <a:rPr lang="en-US" baseline="0" dirty="0" err="1" smtClean="0"/>
              <a:t>similiarly</a:t>
            </a:r>
            <a:r>
              <a:rPr lang="en-US" baseline="0" dirty="0" smtClean="0"/>
              <a:t>, you will want specific examples from specific clients, as often as you can. </a:t>
            </a:r>
          </a:p>
          <a:p>
            <a:endParaRPr lang="en-US" baseline="0" dirty="0" smtClean="0">
              <a:sym typeface="Wingdings" panose="05000000000000000000" pitchFamily="2" charset="2"/>
            </a:endParaRPr>
          </a:p>
          <a:p>
            <a:r>
              <a:rPr lang="en-US" baseline="0" dirty="0" smtClean="0">
                <a:sym typeface="Wingdings" panose="05000000000000000000" pitchFamily="2" charset="2"/>
              </a:rPr>
              <a:t>Who are your customers? What’s your story? </a:t>
            </a:r>
            <a:endParaRPr lang="en-US" baseline="0" dirty="0" smtClean="0"/>
          </a:p>
          <a:p>
            <a:endParaRPr lang="en-US" baseline="0" dirty="0" smtClean="0"/>
          </a:p>
          <a:p>
            <a:endParaRPr lang="en-US" baseline="0" dirty="0" smtClean="0"/>
          </a:p>
          <a:p>
            <a:r>
              <a:rPr lang="en-US" baseline="0" dirty="0" smtClean="0"/>
              <a:t>A term that is very common in energy affordability circles, but outside our circle, people rarely understand the concept. </a:t>
            </a:r>
          </a:p>
          <a:p>
            <a:endParaRPr lang="en-US" baseline="0" dirty="0" smtClean="0"/>
          </a:p>
          <a:p>
            <a:r>
              <a:rPr lang="en-US" baseline="0" dirty="0" smtClean="0"/>
              <a:t>But it’s very basic…the % of </a:t>
            </a:r>
            <a:r>
              <a:rPr lang="en-US" baseline="0" dirty="0" err="1" smtClean="0"/>
              <a:t>hh</a:t>
            </a:r>
            <a:r>
              <a:rPr lang="en-US" baseline="0" dirty="0" smtClean="0"/>
              <a:t> income spent of energy. </a:t>
            </a:r>
          </a:p>
          <a:p>
            <a:endParaRPr lang="en-US" baseline="0" dirty="0" smtClean="0"/>
          </a:p>
          <a:p>
            <a:r>
              <a:rPr lang="en-US" baseline="0" dirty="0" smtClean="0"/>
              <a:t>Energy burden is 3x that of the family in the first example. </a:t>
            </a:r>
          </a:p>
          <a:p>
            <a:endParaRPr lang="en-US" baseline="0" dirty="0" smtClean="0"/>
          </a:p>
          <a:p>
            <a:r>
              <a:rPr lang="en-US" baseline="0" dirty="0" smtClean="0"/>
              <a:t>The equivalent would be $750 for the first family. </a:t>
            </a:r>
          </a:p>
        </p:txBody>
      </p:sp>
      <p:sp>
        <p:nvSpPr>
          <p:cNvPr id="4" name="Slide Number Placeholder 3"/>
          <p:cNvSpPr>
            <a:spLocks noGrp="1"/>
          </p:cNvSpPr>
          <p:nvPr>
            <p:ph type="sldNum" sz="quarter" idx="10"/>
          </p:nvPr>
        </p:nvSpPr>
        <p:spPr/>
        <p:txBody>
          <a:bodyPr/>
          <a:lstStyle/>
          <a:p>
            <a:fld id="{10B7A052-26E3-40B5-8B9A-1C3B0C19CF20}" type="slidenum">
              <a:rPr lang="en-US" smtClean="0"/>
              <a:t>6</a:t>
            </a:fld>
            <a:endParaRPr lang="en-US"/>
          </a:p>
        </p:txBody>
      </p:sp>
    </p:spTree>
    <p:extLst>
      <p:ext uri="{BB962C8B-B14F-4D97-AF65-F5344CB8AC3E}">
        <p14:creationId xmlns:p14="http://schemas.microsoft.com/office/powerpoint/2010/main" val="86941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baseline="0" dirty="0" smtClean="0"/>
              <a:t>That is MORE than 82% of LIHEAP recipients. </a:t>
            </a:r>
          </a:p>
          <a:p>
            <a:endParaRPr lang="en-US" baseline="0" dirty="0" smtClean="0"/>
          </a:p>
          <a:p>
            <a:r>
              <a:rPr lang="en-US" baseline="0" dirty="0" smtClean="0"/>
              <a:t>What’s left? Car payment, insurance, gasoline, utilities, food, school clothes, phone, internet, …</a:t>
            </a:r>
          </a:p>
          <a:p>
            <a:endParaRPr lang="en-US" baseline="0" dirty="0" smtClean="0"/>
          </a:p>
          <a:p>
            <a:r>
              <a:rPr lang="en-US" baseline="0" dirty="0" smtClean="0"/>
              <a:t>Keep in mind, at this income level, you are likely living in some of the worst housing stock in your community. Leaky windows, not well-insulated, not well-ventilated (mold, asthma), even some of the newer HUD housing built in the 1990s was built with little more than press board and a box of nails. A 1979 manufactured home with no skirting. Giant housing complexes. This is where our customers live. </a:t>
            </a:r>
          </a:p>
          <a:p>
            <a:endParaRPr lang="en-US" baseline="0" dirty="0" smtClean="0"/>
          </a:p>
          <a:p>
            <a:r>
              <a:rPr lang="en-US" baseline="0" dirty="0" smtClean="0"/>
              <a:t>Could you survive? What might you do to take care of yourself and your family given that scenario? </a:t>
            </a:r>
          </a:p>
          <a:p>
            <a:r>
              <a:rPr lang="en-US" baseline="0" dirty="0" smtClean="0"/>
              <a:t>Would you take out a payday loan to buy groceries? </a:t>
            </a:r>
          </a:p>
          <a:p>
            <a:r>
              <a:rPr lang="en-US" baseline="0" dirty="0" smtClean="0"/>
              <a:t>Would you sell something valuable for less than it is worth? </a:t>
            </a:r>
          </a:p>
          <a:p>
            <a:endParaRPr lang="en-US" dirty="0"/>
          </a:p>
        </p:txBody>
      </p:sp>
      <p:sp>
        <p:nvSpPr>
          <p:cNvPr id="4" name="Slide Number Placeholder 3"/>
          <p:cNvSpPr>
            <a:spLocks noGrp="1"/>
          </p:cNvSpPr>
          <p:nvPr>
            <p:ph type="sldNum" sz="quarter" idx="10"/>
          </p:nvPr>
        </p:nvSpPr>
        <p:spPr/>
        <p:txBody>
          <a:bodyPr/>
          <a:lstStyle/>
          <a:p>
            <a:fld id="{10B7A052-26E3-40B5-8B9A-1C3B0C19CF20}" type="slidenum">
              <a:rPr lang="en-US" smtClean="0"/>
              <a:t>7</a:t>
            </a:fld>
            <a:endParaRPr lang="en-US"/>
          </a:p>
        </p:txBody>
      </p:sp>
    </p:spTree>
    <p:extLst>
      <p:ext uri="{BB962C8B-B14F-4D97-AF65-F5344CB8AC3E}">
        <p14:creationId xmlns:p14="http://schemas.microsoft.com/office/powerpoint/2010/main" val="338066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7A052-26E3-40B5-8B9A-1C3B0C19CF20}" type="slidenum">
              <a:rPr lang="en-US" smtClean="0"/>
              <a:t>8</a:t>
            </a:fld>
            <a:endParaRPr lang="en-US"/>
          </a:p>
        </p:txBody>
      </p:sp>
    </p:spTree>
    <p:extLst>
      <p:ext uri="{BB962C8B-B14F-4D97-AF65-F5344CB8AC3E}">
        <p14:creationId xmlns:p14="http://schemas.microsoft.com/office/powerpoint/2010/main" val="233917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7A052-26E3-40B5-8B9A-1C3B0C19CF20}" type="slidenum">
              <a:rPr lang="en-US" smtClean="0"/>
              <a:t>9</a:t>
            </a:fld>
            <a:endParaRPr lang="en-US"/>
          </a:p>
        </p:txBody>
      </p:sp>
    </p:spTree>
    <p:extLst>
      <p:ext uri="{BB962C8B-B14F-4D97-AF65-F5344CB8AC3E}">
        <p14:creationId xmlns:p14="http://schemas.microsoft.com/office/powerpoint/2010/main" val="311570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395771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27411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14973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17302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105204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4457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192957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283208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46552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318484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42915-9493-48F8-9DF1-C925C1AD4F2B}" type="datetimeFigureOut">
              <a:rPr lang="en-US" smtClean="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532E3-F307-40E0-B48F-5403B5F33490}" type="slidenum">
              <a:rPr lang="en-US" smtClean="0"/>
              <a:t>‹#›</a:t>
            </a:fld>
            <a:endParaRPr lang="en-US" dirty="0"/>
          </a:p>
        </p:txBody>
      </p:sp>
    </p:spTree>
    <p:extLst>
      <p:ext uri="{BB962C8B-B14F-4D97-AF65-F5344CB8AC3E}">
        <p14:creationId xmlns:p14="http://schemas.microsoft.com/office/powerpoint/2010/main" val="351460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842915-9493-48F8-9DF1-C925C1AD4F2B}" type="datetimeFigureOut">
              <a:rPr lang="en-US" smtClean="0"/>
              <a:t>6/2/2019</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F532E3-F307-40E0-B48F-5403B5F33490}" type="slidenum">
              <a:rPr lang="en-US" smtClean="0"/>
              <a:t>‹#›</a:t>
            </a:fld>
            <a:endParaRPr lang="en-US" dirty="0"/>
          </a:p>
        </p:txBody>
      </p:sp>
    </p:spTree>
    <p:extLst>
      <p:ext uri="{BB962C8B-B14F-4D97-AF65-F5344CB8AC3E}">
        <p14:creationId xmlns:p14="http://schemas.microsoft.com/office/powerpoint/2010/main" val="123857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hawfund.org/programs/" TargetMode="External"/><Relationship Id="rId7" Type="http://schemas.openxmlformats.org/officeDocument/2006/relationships/hyperlink" Target="http://www.njshare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oregonenergyfund.org/energy-assistance/" TargetMode="External"/><Relationship Id="rId5" Type="http://schemas.openxmlformats.org/officeDocument/2006/relationships/hyperlink" Target="https://fuelfundmaryland.org/" TargetMode="External"/><Relationship Id="rId4" Type="http://schemas.openxmlformats.org/officeDocument/2006/relationships/hyperlink" Target="https://www.dollarenergy.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heapch.acf.hhs.gov/dereg.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liheapch.acf.hhs.gov/Disconnect/disconnect.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file:///C:\Users\Katrina%20Metzler\Downloads\Vet+Resource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euac.org/2020-all-parties-lett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neuac.org/liheap-state-by-state-metrics/"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kmetzler@neua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228600" y="171450"/>
            <a:ext cx="8686800" cy="4800600"/>
          </a:xfrm>
          <a:prstGeom prst="round1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002" y="342900"/>
            <a:ext cx="8255997" cy="1292835"/>
          </a:xfrm>
          <a:prstGeom prst="rect">
            <a:avLst/>
          </a:prstGeom>
        </p:spPr>
      </p:pic>
      <p:sp>
        <p:nvSpPr>
          <p:cNvPr id="2" name="TextBox 1"/>
          <p:cNvSpPr txBox="1"/>
          <p:nvPr/>
        </p:nvSpPr>
        <p:spPr>
          <a:xfrm>
            <a:off x="762000" y="1448493"/>
            <a:ext cx="7620000" cy="3970318"/>
          </a:xfrm>
          <a:prstGeom prst="rect">
            <a:avLst/>
          </a:prstGeom>
          <a:noFill/>
        </p:spPr>
        <p:txBody>
          <a:bodyPr wrap="square" rtlCol="0">
            <a:spAutoFit/>
          </a:bodyPr>
          <a:lstStyle/>
          <a:p>
            <a:pPr algn="ctr"/>
            <a:endParaRPr lang="en-US" sz="3600" b="1" dirty="0">
              <a:latin typeface="Lato Light" panose="020F0502020204030203" pitchFamily="34" charset="0"/>
              <a:ea typeface="Lato Light" panose="020F0502020204030203" pitchFamily="34" charset="0"/>
              <a:cs typeface="Lato Light" panose="020F0502020204030203" pitchFamily="34" charset="0"/>
            </a:endParaRPr>
          </a:p>
          <a:p>
            <a:pPr algn="ctr"/>
            <a:r>
              <a:rPr lang="en-US" sz="3600" b="1" dirty="0" smtClean="0">
                <a:solidFill>
                  <a:srgbClr val="C00000"/>
                </a:solidFill>
                <a:latin typeface="Lato Semibold" panose="020F0502020204030203" pitchFamily="34" charset="0"/>
                <a:ea typeface="Lato Semibold" panose="020F0502020204030203" pitchFamily="34" charset="0"/>
                <a:cs typeface="Lato Semibold" panose="020F0502020204030203" pitchFamily="34" charset="0"/>
              </a:rPr>
              <a:t>Session E2</a:t>
            </a:r>
          </a:p>
          <a:p>
            <a:pPr algn="ctr"/>
            <a:r>
              <a:rPr lang="en-US" sz="3600" b="1" dirty="0" smtClean="0">
                <a:solidFill>
                  <a:srgbClr val="C00000"/>
                </a:solidFill>
                <a:latin typeface="Lato Semibold" panose="020F0502020204030203" pitchFamily="34" charset="0"/>
                <a:ea typeface="Lato Semibold" panose="020F0502020204030203" pitchFamily="34" charset="0"/>
                <a:cs typeface="Lato Semibold" panose="020F0502020204030203" pitchFamily="34" charset="0"/>
              </a:rPr>
              <a:t>Welcome to Utility Assistance Track</a:t>
            </a:r>
          </a:p>
          <a:p>
            <a:pPr algn="ctr"/>
            <a:endParaRPr lang="en-US" sz="3600" dirty="0" smtClean="0">
              <a:latin typeface="Lato Light" panose="020F0502020204030203" pitchFamily="34" charset="0"/>
              <a:ea typeface="Lato Light" panose="020F0502020204030203" pitchFamily="34" charset="0"/>
              <a:cs typeface="Lato Light" panose="020F0502020204030203" pitchFamily="34" charset="0"/>
            </a:endParaRPr>
          </a:p>
          <a:p>
            <a:pPr algn="ctr"/>
            <a:r>
              <a:rPr lang="en-US" sz="3600" b="1" dirty="0" smtClean="0">
                <a:latin typeface="Lato Light" panose="020F0502020204030203" pitchFamily="34" charset="0"/>
                <a:ea typeface="Lato Light" panose="020F0502020204030203" pitchFamily="34" charset="0"/>
                <a:cs typeface="Lato Light" panose="020F0502020204030203" pitchFamily="34" charset="0"/>
              </a:rPr>
              <a:t>Katrina Metzler</a:t>
            </a:r>
          </a:p>
          <a:p>
            <a:pPr algn="ctr"/>
            <a:r>
              <a:rPr lang="en-US" sz="3600" dirty="0" smtClean="0">
                <a:latin typeface="Lato Light" panose="020F0502020204030203" pitchFamily="34" charset="0"/>
                <a:ea typeface="Lato Light" panose="020F0502020204030203" pitchFamily="34" charset="0"/>
                <a:cs typeface="Lato Light" panose="020F0502020204030203" pitchFamily="34" charset="0"/>
              </a:rPr>
              <a:t>Executive Director, NEUAC</a:t>
            </a:r>
            <a:endParaRPr lang="en-US" sz="3600" dirty="0">
              <a:latin typeface="Lato Light" panose="020F0502020204030203" pitchFamily="34" charset="0"/>
              <a:ea typeface="Lato Light" panose="020F0502020204030203" pitchFamily="34" charset="0"/>
              <a:cs typeface="Lato Light" panose="020F0502020204030203" pitchFamily="34" charset="0"/>
            </a:endParaRPr>
          </a:p>
          <a:p>
            <a:pPr algn="ctr"/>
            <a:endParaRPr lang="en-US" sz="36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87261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573183"/>
            <a:ext cx="9144000" cy="4570317"/>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Low Income Home Energy Assistance Program</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a:xfrm>
            <a:off x="228600" y="1257300"/>
            <a:ext cx="8686800" cy="3600450"/>
          </a:xfrm>
        </p:spPr>
        <p:txBody>
          <a:bodyPr wrap="square">
            <a:normAutofit fontScale="70000" lnSpcReduction="20000"/>
          </a:bodyPr>
          <a:lstStyle/>
          <a:p>
            <a:pPr>
              <a:buFont typeface="Wingdings" panose="05000000000000000000" pitchFamily="2" charset="2"/>
              <a:buChar char="§"/>
            </a:pPr>
            <a:r>
              <a:rPr lang="en-US" b="1" dirty="0" smtClean="0">
                <a:latin typeface="Lato Light" panose="020F0502020204030203" pitchFamily="34" charset="0"/>
                <a:ea typeface="Lato Light" panose="020F0502020204030203" pitchFamily="34" charset="0"/>
                <a:cs typeface="Lato Light" panose="020F0502020204030203" pitchFamily="34" charset="0"/>
              </a:rPr>
              <a:t>Block grant, established in 1981 </a:t>
            </a:r>
          </a:p>
          <a:p>
            <a:pPr defTabSz="0">
              <a:buFont typeface="Wingdings" panose="05000000000000000000" pitchFamily="2" charset="2"/>
              <a:buChar char="§"/>
            </a:pPr>
            <a:r>
              <a:rPr lang="en-US" b="1" dirty="0" smtClean="0">
                <a:latin typeface="Lato Light" panose="020F0502020204030203" pitchFamily="34" charset="0"/>
                <a:ea typeface="Lato Light" panose="020F0502020204030203" pitchFamily="34" charset="0"/>
                <a:cs typeface="Lato Light" panose="020F0502020204030203" pitchFamily="34" charset="0"/>
              </a:rPr>
              <a:t>Congress appropriates funds annually</a:t>
            </a:r>
          </a:p>
          <a:p>
            <a:pPr marL="457200" lvl="1" indent="0" defTabSz="0">
              <a:buNone/>
            </a:pPr>
            <a:r>
              <a:rPr lang="en-US" b="1" dirty="0" smtClean="0">
                <a:latin typeface="Lato Light" panose="020F0502020204030203" pitchFamily="34" charset="0"/>
                <a:ea typeface="Lato Light" panose="020F0502020204030203" pitchFamily="34" charset="0"/>
                <a:cs typeface="Lato Light" panose="020F0502020204030203" pitchFamily="34" charset="0"/>
              </a:rPr>
              <a:t>- Advocacy is important</a:t>
            </a:r>
          </a:p>
          <a:p>
            <a:pPr defTabSz="0">
              <a:buFont typeface="Wingdings" panose="05000000000000000000" pitchFamily="2" charset="2"/>
              <a:buChar char="§"/>
            </a:pPr>
            <a:r>
              <a:rPr lang="en-US" b="1" dirty="0" smtClean="0">
                <a:latin typeface="Lato Light" panose="020F0502020204030203" pitchFamily="34" charset="0"/>
                <a:ea typeface="Lato Light" panose="020F0502020204030203" pitchFamily="34" charset="0"/>
                <a:cs typeface="Lato Light" panose="020F0502020204030203" pitchFamily="34" charset="0"/>
              </a:rPr>
              <a:t>$3.69 billion for FY19</a:t>
            </a:r>
          </a:p>
          <a:p>
            <a:pPr defTabSz="0">
              <a:buFont typeface="Wingdings" panose="05000000000000000000" pitchFamily="2" charset="2"/>
              <a:buChar char="§"/>
            </a:pPr>
            <a:r>
              <a:rPr lang="en-US" b="1" dirty="0" smtClean="0">
                <a:latin typeface="Lato Light" panose="020F0502020204030203" pitchFamily="34" charset="0"/>
                <a:ea typeface="Lato Light" panose="020F0502020204030203" pitchFamily="34" charset="0"/>
                <a:cs typeface="Lato Light" panose="020F0502020204030203" pitchFamily="34" charset="0"/>
              </a:rPr>
              <a:t>$3.84 billion proposed for FY20</a:t>
            </a:r>
          </a:p>
          <a:p>
            <a:pPr defTabSz="0">
              <a:buFont typeface="Wingdings" panose="05000000000000000000" pitchFamily="2" charset="2"/>
              <a:buChar char="§"/>
            </a:pPr>
            <a:r>
              <a:rPr lang="en-US" b="1" dirty="0" smtClean="0">
                <a:latin typeface="Lato Light" panose="020F0502020204030203" pitchFamily="34" charset="0"/>
                <a:ea typeface="Lato Light" panose="020F0502020204030203" pitchFamily="34" charset="0"/>
                <a:cs typeface="Lato Light" panose="020F0502020204030203" pitchFamily="34" charset="0"/>
              </a:rPr>
              <a:t>Nearly 6 million households were served in 2017</a:t>
            </a:r>
          </a:p>
          <a:p>
            <a:pPr marL="0" indent="0" algn="ctr" defTabSz="0">
              <a:buNone/>
            </a:pPr>
            <a:endParaRPr lang="en-US" i="1" dirty="0" smtClean="0">
              <a:latin typeface="Lato Light" panose="020F0502020204030203" pitchFamily="34" charset="0"/>
              <a:ea typeface="Lato Light" panose="020F0502020204030203" pitchFamily="34" charset="0"/>
              <a:cs typeface="Lato Light" panose="020F0502020204030203" pitchFamily="34" charset="0"/>
            </a:endParaRPr>
          </a:p>
          <a:p>
            <a:pPr marL="0" indent="0" algn="ctr" defTabSz="0">
              <a:buNone/>
            </a:pPr>
            <a:r>
              <a:rPr lang="en-US" i="1" dirty="0" smtClean="0">
                <a:latin typeface="Lato Light" panose="020F0502020204030203" pitchFamily="34" charset="0"/>
                <a:ea typeface="Lato Light" panose="020F0502020204030203" pitchFamily="34" charset="0"/>
                <a:cs typeface="Lato Light" panose="020F0502020204030203" pitchFamily="34" charset="0"/>
              </a:rPr>
              <a:t>The mission of LIHEAP is to assist low income households, particularly those with the lowest incomes that pay a high proportion of household income for home energy, to help meet their immediate home energy needs. </a:t>
            </a:r>
            <a:endParaRPr lang="en-US" i="1"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281061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Fuel Funds: Two Types</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a:xfrm>
            <a:off x="228600" y="3543871"/>
            <a:ext cx="8686800" cy="1599629"/>
          </a:xfrm>
        </p:spPr>
        <p:txBody>
          <a:bodyPr wrap="square">
            <a:normAutofit fontScale="92500" lnSpcReduction="20000"/>
          </a:bodyPr>
          <a:lstStyle/>
          <a:p>
            <a:pPr marL="514350" indent="-514350" algn="ctr">
              <a:lnSpc>
                <a:spcPct val="150000"/>
              </a:lnSpc>
              <a:buAutoNum type="arabicPeriod"/>
            </a:pPr>
            <a:r>
              <a:rPr lang="en-US" sz="3800" dirty="0" smtClean="0">
                <a:latin typeface="Lato Light" panose="020F0502020204030203" pitchFamily="34" charset="0"/>
                <a:ea typeface="Lato Light" panose="020F0502020204030203" pitchFamily="34" charset="0"/>
                <a:cs typeface="Lato Light" panose="020F0502020204030203" pitchFamily="34" charset="0"/>
              </a:rPr>
              <a:t>Private 501 c 3</a:t>
            </a:r>
          </a:p>
          <a:p>
            <a:pPr marL="514350" indent="-514350" algn="ctr">
              <a:lnSpc>
                <a:spcPct val="150000"/>
              </a:lnSpc>
              <a:buAutoNum type="arabicPeriod"/>
            </a:pPr>
            <a:r>
              <a:rPr lang="en-US" sz="3800" dirty="0" smtClean="0">
                <a:latin typeface="Lato Light" panose="020F0502020204030203" pitchFamily="34" charset="0"/>
                <a:ea typeface="Lato Light" panose="020F0502020204030203" pitchFamily="34" charset="0"/>
                <a:cs typeface="Lato Light" panose="020F0502020204030203" pitchFamily="34" charset="0"/>
              </a:rPr>
              <a:t>Utility sponsored</a:t>
            </a:r>
          </a:p>
          <a:p>
            <a:pPr marL="514350" indent="-514350" algn="ctr">
              <a:lnSpc>
                <a:spcPct val="150000"/>
              </a:lnSpc>
              <a:buAutoNum type="arabicPeriod"/>
            </a:pPr>
            <a:endParaRPr lang="en-US" sz="3800" dirty="0">
              <a:latin typeface="Lato Light" panose="020F0502020204030203" pitchFamily="34" charset="0"/>
              <a:ea typeface="Lato Light" panose="020F0502020204030203" pitchFamily="34" charset="0"/>
              <a:cs typeface="Lato Light" panose="020F0502020204030203" pitchFamily="34" charset="0"/>
            </a:endParaRPr>
          </a:p>
          <a:p>
            <a:pPr marL="0" indent="0" algn="ctr">
              <a:lnSpc>
                <a:spcPct val="150000"/>
              </a:lnSpc>
              <a:buNone/>
            </a:pPr>
            <a:endParaRPr lang="en-US" sz="38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685" y="1062990"/>
            <a:ext cx="4162930" cy="2480882"/>
          </a:xfrm>
          <a:prstGeom prst="rect">
            <a:avLst/>
          </a:prstGeom>
        </p:spPr>
      </p:pic>
    </p:spTree>
    <p:extLst>
      <p:ext uri="{BB962C8B-B14F-4D97-AF65-F5344CB8AC3E}">
        <p14:creationId xmlns:p14="http://schemas.microsoft.com/office/powerpoint/2010/main" val="324744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686800" cy="857250"/>
          </a:xfrm>
        </p:spPr>
        <p:txBody>
          <a:bodyPr>
            <a:normAutofit/>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Prominent Charitable Fuel Funds</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a:xfrm>
            <a:off x="228600" y="925830"/>
            <a:ext cx="8686800" cy="4217670"/>
          </a:xfrm>
        </p:spPr>
        <p:txBody>
          <a:bodyPr wrap="square">
            <a:normAutofit fontScale="92500" lnSpcReduction="20000"/>
          </a:bodyPr>
          <a:lstStyle/>
          <a:p>
            <a:pPr marL="514350" indent="-514350">
              <a:lnSpc>
                <a:spcPct val="150000"/>
              </a:lnSpc>
              <a:buAutoNum type="arabicPeriod"/>
            </a:pPr>
            <a:r>
              <a:rPr lang="en-US" sz="3800" dirty="0" smtClean="0">
                <a:latin typeface="Lato Light" panose="020F0502020204030203" pitchFamily="34" charset="0"/>
                <a:ea typeface="Lato Light" panose="020F0502020204030203" pitchFamily="34" charset="0"/>
                <a:cs typeface="Lato Light" panose="020F0502020204030203" pitchFamily="34" charset="0"/>
                <a:hlinkClick r:id="rId3"/>
              </a:rPr>
              <a:t>THAW - The Heat and Warmth Fund</a:t>
            </a:r>
            <a:endParaRPr lang="en-US" sz="3800" dirty="0">
              <a:latin typeface="Lato Light" panose="020F0502020204030203" pitchFamily="34" charset="0"/>
              <a:ea typeface="Lato Light" panose="020F0502020204030203" pitchFamily="34" charset="0"/>
              <a:cs typeface="Lato Light" panose="020F0502020204030203" pitchFamily="34" charset="0"/>
            </a:endParaRPr>
          </a:p>
          <a:p>
            <a:pPr marL="514350" indent="-514350">
              <a:lnSpc>
                <a:spcPct val="150000"/>
              </a:lnSpc>
              <a:buAutoNum type="arabicPeriod"/>
            </a:pPr>
            <a:r>
              <a:rPr lang="en-US" sz="3800" dirty="0" smtClean="0">
                <a:latin typeface="Lato Light" panose="020F0502020204030203" pitchFamily="34" charset="0"/>
                <a:ea typeface="Lato Light" panose="020F0502020204030203" pitchFamily="34" charset="0"/>
                <a:cs typeface="Lato Light" panose="020F0502020204030203" pitchFamily="34" charset="0"/>
                <a:hlinkClick r:id="rId4"/>
              </a:rPr>
              <a:t>Dollar Energy Fund</a:t>
            </a:r>
            <a:endParaRPr lang="en-US" sz="3800" dirty="0" smtClean="0">
              <a:latin typeface="Lato Light" panose="020F0502020204030203" pitchFamily="34" charset="0"/>
              <a:ea typeface="Lato Light" panose="020F0502020204030203" pitchFamily="34" charset="0"/>
              <a:cs typeface="Lato Light" panose="020F0502020204030203" pitchFamily="34" charset="0"/>
            </a:endParaRPr>
          </a:p>
          <a:p>
            <a:pPr marL="514350" indent="-514350">
              <a:lnSpc>
                <a:spcPct val="150000"/>
              </a:lnSpc>
              <a:buAutoNum type="arabicPeriod"/>
            </a:pPr>
            <a:r>
              <a:rPr lang="en-US" sz="3800" dirty="0" smtClean="0">
                <a:latin typeface="Lato Light" panose="020F0502020204030203" pitchFamily="34" charset="0"/>
                <a:ea typeface="Lato Light" panose="020F0502020204030203" pitchFamily="34" charset="0"/>
                <a:cs typeface="Lato Light" panose="020F0502020204030203" pitchFamily="34" charset="0"/>
                <a:hlinkClick r:id="rId5"/>
              </a:rPr>
              <a:t>Fuel Fund of Maryland</a:t>
            </a:r>
            <a:endParaRPr lang="en-US" sz="3800" dirty="0" smtClean="0">
              <a:latin typeface="Lato Light" panose="020F0502020204030203" pitchFamily="34" charset="0"/>
              <a:ea typeface="Lato Light" panose="020F0502020204030203" pitchFamily="34" charset="0"/>
              <a:cs typeface="Lato Light" panose="020F0502020204030203" pitchFamily="34" charset="0"/>
            </a:endParaRPr>
          </a:p>
          <a:p>
            <a:pPr marL="514350" indent="-514350">
              <a:lnSpc>
                <a:spcPct val="150000"/>
              </a:lnSpc>
              <a:buAutoNum type="arabicPeriod"/>
            </a:pPr>
            <a:r>
              <a:rPr lang="en-US" sz="3800" dirty="0" smtClean="0">
                <a:latin typeface="Lato Light" panose="020F0502020204030203" pitchFamily="34" charset="0"/>
                <a:ea typeface="Lato Light" panose="020F0502020204030203" pitchFamily="34" charset="0"/>
                <a:cs typeface="Lato Light" panose="020F0502020204030203" pitchFamily="34" charset="0"/>
                <a:hlinkClick r:id="rId6"/>
              </a:rPr>
              <a:t>Oregon Fuel Fund</a:t>
            </a:r>
            <a:endParaRPr lang="en-US" sz="3800" dirty="0" smtClean="0">
              <a:latin typeface="Lato Light" panose="020F0502020204030203" pitchFamily="34" charset="0"/>
              <a:ea typeface="Lato Light" panose="020F0502020204030203" pitchFamily="34" charset="0"/>
              <a:cs typeface="Lato Light" panose="020F0502020204030203" pitchFamily="34" charset="0"/>
            </a:endParaRPr>
          </a:p>
          <a:p>
            <a:pPr marL="514350" indent="-514350">
              <a:lnSpc>
                <a:spcPct val="150000"/>
              </a:lnSpc>
              <a:buAutoNum type="arabicPeriod"/>
            </a:pPr>
            <a:r>
              <a:rPr lang="en-US" sz="3800" dirty="0" smtClean="0">
                <a:latin typeface="Lato Light" panose="020F0502020204030203" pitchFamily="34" charset="0"/>
                <a:ea typeface="Lato Light" panose="020F0502020204030203" pitchFamily="34" charset="0"/>
                <a:cs typeface="Lato Light" panose="020F0502020204030203" pitchFamily="34" charset="0"/>
                <a:hlinkClick r:id="rId7"/>
              </a:rPr>
              <a:t>New Jersey Shares</a:t>
            </a:r>
            <a:r>
              <a:rPr lang="en-US" sz="3800" dirty="0" smtClean="0">
                <a:latin typeface="Lato Light" panose="020F0502020204030203" pitchFamily="34" charset="0"/>
                <a:ea typeface="Lato Light" panose="020F0502020204030203" pitchFamily="34" charset="0"/>
                <a:cs typeface="Lato Light" panose="020F0502020204030203" pitchFamily="34" charset="0"/>
              </a:rPr>
              <a:t>    </a:t>
            </a:r>
          </a:p>
          <a:p>
            <a:pPr marL="514350" indent="-514350">
              <a:lnSpc>
                <a:spcPct val="150000"/>
              </a:lnSpc>
              <a:buAutoNum type="arabicPeriod"/>
            </a:pPr>
            <a:endParaRPr lang="en-US" sz="3800" dirty="0">
              <a:latin typeface="Lato Light" panose="020F0502020204030203" pitchFamily="34" charset="0"/>
              <a:ea typeface="Lato Light" panose="020F0502020204030203" pitchFamily="34" charset="0"/>
              <a:cs typeface="Lato Light" panose="020F0502020204030203" pitchFamily="34" charset="0"/>
            </a:endParaRPr>
          </a:p>
          <a:p>
            <a:pPr marL="0" indent="0">
              <a:lnSpc>
                <a:spcPct val="150000"/>
              </a:lnSpc>
              <a:buNone/>
            </a:pPr>
            <a:endParaRPr lang="en-US" sz="38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907070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542812"/>
          </a:xfrm>
        </p:spPr>
        <p:txBody>
          <a:bodyPr>
            <a:normAutofit/>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Where I can find a list of resources in my state?</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a:xfrm>
            <a:off x="457200" y="1748790"/>
            <a:ext cx="8229600" cy="3154680"/>
          </a:xfrm>
        </p:spPr>
        <p:txBody>
          <a:bodyPr>
            <a:normAutofit/>
          </a:bodyPr>
          <a:lstStyle/>
          <a:p>
            <a:pPr marL="457200" lvl="1" indent="0">
              <a:buNone/>
            </a:pPr>
            <a:r>
              <a:rPr lang="en-US" dirty="0" smtClean="0">
                <a:latin typeface="Lato Light" panose="020F0502020204030203" pitchFamily="34" charset="0"/>
                <a:ea typeface="Lato Light" panose="020F0502020204030203" pitchFamily="34" charset="0"/>
                <a:cs typeface="Lato Light" panose="020F0502020204030203" pitchFamily="34" charset="0"/>
              </a:rPr>
              <a:t>LIHEAP Clearinghouse:</a:t>
            </a:r>
            <a:endParaRPr lang="en-US" dirty="0" smtClean="0">
              <a:latin typeface="Lato Light" panose="020F0502020204030203" pitchFamily="34" charset="0"/>
              <a:ea typeface="Lato Light" panose="020F0502020204030203" pitchFamily="34" charset="0"/>
              <a:cs typeface="Lato Light" panose="020F0502020204030203" pitchFamily="34" charset="0"/>
              <a:hlinkClick r:id="rId3"/>
            </a:endParaRPr>
          </a:p>
          <a:p>
            <a:pPr marL="457200" lvl="1" indent="0">
              <a:buNone/>
            </a:pPr>
            <a:r>
              <a:rPr lang="en-US" dirty="0" smtClean="0">
                <a:latin typeface="Lato Light" panose="020F0502020204030203" pitchFamily="34" charset="0"/>
                <a:ea typeface="Lato Light" panose="020F0502020204030203" pitchFamily="34" charset="0"/>
                <a:cs typeface="Lato Light" panose="020F0502020204030203" pitchFamily="34" charset="0"/>
                <a:hlinkClick r:id="rId3"/>
              </a:rPr>
              <a:t>https</a:t>
            </a:r>
            <a:r>
              <a:rPr lang="en-US" dirty="0">
                <a:latin typeface="Lato Light" panose="020F0502020204030203" pitchFamily="34" charset="0"/>
                <a:ea typeface="Lato Light" panose="020F0502020204030203" pitchFamily="34" charset="0"/>
                <a:cs typeface="Lato Light" panose="020F0502020204030203" pitchFamily="34" charset="0"/>
                <a:hlinkClick r:id="rId3"/>
              </a:rPr>
              <a:t>://</a:t>
            </a:r>
            <a:r>
              <a:rPr lang="en-US" dirty="0" smtClean="0">
                <a:latin typeface="Lato Light" panose="020F0502020204030203" pitchFamily="34" charset="0"/>
                <a:ea typeface="Lato Light" panose="020F0502020204030203" pitchFamily="34" charset="0"/>
                <a:cs typeface="Lato Light" panose="020F0502020204030203" pitchFamily="34" charset="0"/>
                <a:hlinkClick r:id="rId3"/>
              </a:rPr>
              <a:t>liheapch.acf.hhs.gov/dereg.htm</a:t>
            </a:r>
            <a:r>
              <a:rPr lang="en-US" dirty="0" smtClean="0">
                <a:latin typeface="Lato Light" panose="020F0502020204030203" pitchFamily="34" charset="0"/>
                <a:ea typeface="Lato Light" panose="020F0502020204030203" pitchFamily="34" charset="0"/>
                <a:cs typeface="Lato Light" panose="020F0502020204030203" pitchFamily="34" charset="0"/>
              </a:rPr>
              <a:t> (state listing of leveraged funding)</a:t>
            </a:r>
          </a:p>
          <a:p>
            <a:pPr marL="457200" lvl="1" indent="0">
              <a:buNone/>
            </a:pPr>
            <a:r>
              <a:rPr lang="en-US" sz="1000" dirty="0" smtClean="0">
                <a:latin typeface="Lato Light" panose="020F0502020204030203" pitchFamily="34" charset="0"/>
                <a:ea typeface="Lato Light" panose="020F0502020204030203" pitchFamily="34" charset="0"/>
                <a:cs typeface="Lato Light" panose="020F0502020204030203" pitchFamily="34" charset="0"/>
              </a:rPr>
              <a:t>   </a:t>
            </a:r>
            <a:endParaRPr lang="en-US" sz="1000" dirty="0">
              <a:latin typeface="Lato Light" panose="020F0502020204030203" pitchFamily="34" charset="0"/>
              <a:ea typeface="Lato Light" panose="020F0502020204030203" pitchFamily="34" charset="0"/>
              <a:cs typeface="Lato Light" panose="020F0502020204030203" pitchFamily="34" charset="0"/>
            </a:endParaRPr>
          </a:p>
          <a:p>
            <a:pPr marL="457200" lvl="1" indent="0">
              <a:buNone/>
            </a:pPr>
            <a:r>
              <a:rPr lang="en-US" dirty="0" smtClean="0">
                <a:latin typeface="Lato Light" panose="020F0502020204030203" pitchFamily="34" charset="0"/>
                <a:ea typeface="Lato Light" panose="020F0502020204030203" pitchFamily="34" charset="0"/>
                <a:cs typeface="Lato Light" panose="020F0502020204030203" pitchFamily="34" charset="0"/>
              </a:rPr>
              <a:t>Other useful resources on Clearinghouse site:</a:t>
            </a:r>
          </a:p>
          <a:p>
            <a:pPr marL="457200" lvl="1" indent="0">
              <a:buNone/>
            </a:pPr>
            <a:r>
              <a:rPr lang="en-US" dirty="0">
                <a:latin typeface="Lato Light" panose="020F0502020204030203" pitchFamily="34" charset="0"/>
                <a:ea typeface="Lato Light" panose="020F0502020204030203" pitchFamily="34" charset="0"/>
                <a:cs typeface="Lato Light" panose="020F0502020204030203" pitchFamily="34" charset="0"/>
                <a:hlinkClick r:id="rId4"/>
              </a:rPr>
              <a:t>https://</a:t>
            </a:r>
            <a:r>
              <a:rPr lang="en-US" dirty="0" smtClean="0">
                <a:latin typeface="Lato Light" panose="020F0502020204030203" pitchFamily="34" charset="0"/>
                <a:ea typeface="Lato Light" panose="020F0502020204030203" pitchFamily="34" charset="0"/>
                <a:cs typeface="Lato Light" panose="020F0502020204030203" pitchFamily="34" charset="0"/>
                <a:hlinkClick r:id="rId4"/>
              </a:rPr>
              <a:t>liheapch.acf.hhs.gov/Disconnect/disconnect.htm</a:t>
            </a:r>
            <a:r>
              <a:rPr lang="en-US" dirty="0" smtClean="0">
                <a:latin typeface="Lato Light" panose="020F0502020204030203" pitchFamily="34" charset="0"/>
                <a:ea typeface="Lato Light" panose="020F0502020204030203" pitchFamily="34" charset="0"/>
                <a:cs typeface="Lato Light" panose="020F0502020204030203" pitchFamily="34" charset="0"/>
              </a:rPr>
              <a:t> (disconnect policies)</a:t>
            </a: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914045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542812"/>
          </a:xfrm>
        </p:spPr>
        <p:txBody>
          <a:bodyPr>
            <a:normAutofit/>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Where can I go to find resources in my community? </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a:xfrm>
            <a:off x="457200" y="1748790"/>
            <a:ext cx="8229600" cy="3154680"/>
          </a:xfrm>
        </p:spPr>
        <p:txBody>
          <a:bodyPr>
            <a:normAutofit lnSpcReduction="10000"/>
          </a:bodyPr>
          <a:lstStyle/>
          <a:p>
            <a:pPr lvl="1">
              <a:buFont typeface="Wingdings" panose="05000000000000000000" pitchFamily="2" charset="2"/>
              <a:buChar char="§"/>
            </a:pPr>
            <a:r>
              <a:rPr lang="en-US" sz="3600" dirty="0" smtClean="0">
                <a:latin typeface="Lato Light" panose="020F0502020204030203" pitchFamily="34" charset="0"/>
                <a:ea typeface="Lato Light" panose="020F0502020204030203" pitchFamily="34" charset="0"/>
                <a:cs typeface="Lato Light" panose="020F0502020204030203" pitchFamily="34" charset="0"/>
              </a:rPr>
              <a:t>2-1-1</a:t>
            </a:r>
          </a:p>
          <a:p>
            <a:pPr lvl="1">
              <a:buFont typeface="Wingdings" panose="05000000000000000000" pitchFamily="2" charset="2"/>
              <a:buChar char="§"/>
            </a:pPr>
            <a:r>
              <a:rPr lang="en-US" sz="3600" dirty="0" smtClean="0">
                <a:latin typeface="Lato Light" panose="020F0502020204030203" pitchFamily="34" charset="0"/>
                <a:ea typeface="Lato Light" panose="020F0502020204030203" pitchFamily="34" charset="0"/>
                <a:cs typeface="Lato Light" panose="020F0502020204030203" pitchFamily="34" charset="0"/>
              </a:rPr>
              <a:t>Community directories</a:t>
            </a:r>
          </a:p>
          <a:p>
            <a:pPr lvl="1">
              <a:buFont typeface="Wingdings" panose="05000000000000000000" pitchFamily="2" charset="2"/>
              <a:buChar char="§"/>
            </a:pPr>
            <a:r>
              <a:rPr lang="en-US" sz="3600" dirty="0" smtClean="0">
                <a:latin typeface="Lato Light" panose="020F0502020204030203" pitchFamily="34" charset="0"/>
                <a:ea typeface="Lato Light" panose="020F0502020204030203" pitchFamily="34" charset="0"/>
                <a:cs typeface="Lato Light" panose="020F0502020204030203" pitchFamily="34" charset="0"/>
              </a:rPr>
              <a:t>Community/county websites</a:t>
            </a:r>
          </a:p>
          <a:p>
            <a:pPr lvl="1">
              <a:buFont typeface="Wingdings" panose="05000000000000000000" pitchFamily="2" charset="2"/>
              <a:buChar char="§"/>
            </a:pPr>
            <a:r>
              <a:rPr lang="en-US" sz="3200" dirty="0" smtClean="0">
                <a:latin typeface="Lato Light" panose="020F0502020204030203" pitchFamily="34" charset="0"/>
                <a:ea typeface="Lato Light" panose="020F0502020204030203" pitchFamily="34" charset="0"/>
                <a:cs typeface="Lato Light" panose="020F0502020204030203" pitchFamily="34" charset="0"/>
              </a:rPr>
              <a:t>Example</a:t>
            </a:r>
            <a:r>
              <a:rPr lang="en-US" sz="3200" dirty="0">
                <a:latin typeface="Lato Light" panose="020F0502020204030203" pitchFamily="34" charset="0"/>
                <a:ea typeface="Lato Light" panose="020F0502020204030203" pitchFamily="34" charset="0"/>
                <a:cs typeface="Lato Light" panose="020F0502020204030203" pitchFamily="34" charset="0"/>
              </a:rPr>
              <a:t>: </a:t>
            </a:r>
            <a:r>
              <a:rPr lang="en-US" sz="3200" dirty="0" smtClean="0">
                <a:latin typeface="Lato Light" panose="020F0502020204030203" pitchFamily="34" charset="0"/>
                <a:ea typeface="Lato Light" panose="020F0502020204030203" pitchFamily="34" charset="0"/>
                <a:cs typeface="Lato Light" panose="020F0502020204030203" pitchFamily="34" charset="0"/>
                <a:hlinkClick r:id="rId3" action="ppaction://hlinkfile"/>
              </a:rPr>
              <a:t>DC Resource Guide</a:t>
            </a:r>
            <a:r>
              <a:rPr lang="en-US" sz="3200" dirty="0" smtClean="0">
                <a:latin typeface="Lato Light" panose="020F0502020204030203" pitchFamily="34" charset="0"/>
                <a:ea typeface="Lato Light" panose="020F0502020204030203" pitchFamily="34" charset="0"/>
                <a:cs typeface="Lato Light" panose="020F0502020204030203" pitchFamily="34" charset="0"/>
              </a:rPr>
              <a:t> </a:t>
            </a:r>
          </a:p>
          <a:p>
            <a:pPr lvl="1">
              <a:buFont typeface="Wingdings" panose="05000000000000000000" pitchFamily="2" charset="2"/>
              <a:buChar char="§"/>
            </a:pPr>
            <a:r>
              <a:rPr lang="en-US" sz="3600" dirty="0" smtClean="0">
                <a:latin typeface="Lato Light" panose="020F0502020204030203" pitchFamily="34" charset="0"/>
                <a:ea typeface="Lato Light" panose="020F0502020204030203" pitchFamily="34" charset="0"/>
                <a:cs typeface="Lato Light" panose="020F0502020204030203" pitchFamily="34" charset="0"/>
              </a:rPr>
              <a:t>Where else? </a:t>
            </a:r>
          </a:p>
          <a:p>
            <a:pPr lvl="1">
              <a:buFont typeface="Wingdings" panose="05000000000000000000" pitchFamily="2" charset="2"/>
              <a:buChar char="§"/>
            </a:pPr>
            <a:endParaRPr lang="en-US" sz="36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54552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Lato" panose="020F0502020204030203" pitchFamily="34" charset="0"/>
                <a:ea typeface="Lato" panose="020F0502020204030203" pitchFamily="34" charset="0"/>
                <a:cs typeface="Lato" panose="020F0502020204030203" pitchFamily="34" charset="0"/>
              </a:rPr>
              <a:t>Other common resources</a:t>
            </a:r>
            <a:endParaRPr lang="en-US" dirty="0">
              <a:solidFill>
                <a:srgbClr val="C00000"/>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p:cNvSpPr>
            <a:spLocks noGrp="1"/>
          </p:cNvSpPr>
          <p:nvPr>
            <p:ph idx="1"/>
          </p:nvPr>
        </p:nvSpPr>
        <p:spPr>
          <a:xfrm>
            <a:off x="457200" y="994410"/>
            <a:ext cx="8229600" cy="4046220"/>
          </a:xfrm>
        </p:spPr>
        <p:txBody>
          <a:bodyPr>
            <a:normAutofit fontScale="92500" lnSpcReduction="10000"/>
          </a:bodyPr>
          <a:lstStyle/>
          <a:p>
            <a:pPr marL="0" indent="0">
              <a:buNone/>
            </a:pPr>
            <a:r>
              <a:rPr lang="en-US" u="sng" dirty="0" smtClean="0">
                <a:latin typeface="Lato Light" panose="020F0502020204030203" pitchFamily="34" charset="0"/>
                <a:ea typeface="Lato Light" panose="020F0502020204030203" pitchFamily="34" charset="0"/>
                <a:cs typeface="Lato Light" panose="020F0502020204030203" pitchFamily="34" charset="0"/>
              </a:rPr>
              <a:t>Utility payments:</a:t>
            </a: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CSBG</a:t>
            </a: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United Way</a:t>
            </a: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Churches</a:t>
            </a: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PRC funds</a:t>
            </a:r>
          </a:p>
          <a:p>
            <a:pPr marL="0" indent="0">
              <a:buNone/>
            </a:pPr>
            <a:r>
              <a:rPr lang="en-US" u="sng" dirty="0" smtClean="0">
                <a:latin typeface="Lato Light" panose="020F0502020204030203" pitchFamily="34" charset="0"/>
                <a:ea typeface="Lato Light" panose="020F0502020204030203" pitchFamily="34" charset="0"/>
                <a:cs typeface="Lato Light" panose="020F0502020204030203" pitchFamily="34" charset="0"/>
              </a:rPr>
              <a:t>Energy affordability:</a:t>
            </a: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Weatherization Assistance Program</a:t>
            </a: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CDBG</a:t>
            </a:r>
          </a:p>
          <a:p>
            <a:pPr>
              <a:buFont typeface="Wingdings" panose="05000000000000000000" pitchFamily="2" charset="2"/>
              <a:buChar char="§"/>
            </a:pPr>
            <a:endParaRPr lang="en-US" dirty="0" smtClean="0">
              <a:latin typeface="Lato Light" panose="020F0502020204030203" pitchFamily="34" charset="0"/>
              <a:ea typeface="Lato Light" panose="020F0502020204030203" pitchFamily="34" charset="0"/>
              <a:cs typeface="Lato Light" panose="020F0502020204030203" pitchFamily="34" charset="0"/>
            </a:endParaRPr>
          </a:p>
          <a:p>
            <a:pPr marL="0" indent="0">
              <a:buNone/>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728332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09600" y="40185"/>
            <a:ext cx="8001000" cy="5015364"/>
          </a:xfrm>
          <a:prstGeom prst="rect">
            <a:avLst/>
          </a:prstGeom>
        </p:spPr>
      </p:pic>
      <p:sp>
        <p:nvSpPr>
          <p:cNvPr id="2" name="Title 1"/>
          <p:cNvSpPr>
            <a:spLocks noGrp="1"/>
          </p:cNvSpPr>
          <p:nvPr>
            <p:ph type="title"/>
          </p:nvPr>
        </p:nvSpPr>
        <p:spPr/>
        <p:txBody>
          <a:bodyPr>
            <a:normAutofit/>
          </a:bodyPr>
          <a:lstStyle/>
          <a:p>
            <a:r>
              <a:rPr lang="en-US" dirty="0" smtClean="0">
                <a:solidFill>
                  <a:srgbClr val="C00000"/>
                </a:solidFill>
                <a:latin typeface="Lato" panose="020F0502020204030203" pitchFamily="34" charset="0"/>
                <a:ea typeface="Lato" panose="020F0502020204030203" pitchFamily="34" charset="0"/>
                <a:cs typeface="Lato" panose="020F0502020204030203" pitchFamily="34" charset="0"/>
              </a:rPr>
              <a:t>Training</a:t>
            </a:r>
            <a:endParaRPr lang="en-US" dirty="0">
              <a:solidFill>
                <a:srgbClr val="C00000"/>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p:cNvSpPr>
            <a:spLocks noGrp="1"/>
          </p:cNvSpPr>
          <p:nvPr>
            <p:ph idx="1"/>
          </p:nvPr>
        </p:nvSpPr>
        <p:spPr>
          <a:xfrm>
            <a:off x="457200" y="1405890"/>
            <a:ext cx="8229600" cy="3188732"/>
          </a:xfrm>
        </p:spPr>
        <p:txBody>
          <a:bodyPr>
            <a:normAutofit/>
          </a:bodyPr>
          <a:lstStyle/>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Staff at local agencies should be trained on the resources available in their communities. Why?</a:t>
            </a:r>
          </a:p>
          <a:p>
            <a:pPr marL="0" indent="0">
              <a:buNone/>
            </a:pPr>
            <a:endParaRPr lang="en-US" dirty="0" smtClean="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Who trained you?</a:t>
            </a:r>
          </a:p>
        </p:txBody>
      </p:sp>
    </p:spTree>
    <p:extLst>
      <p:ext uri="{BB962C8B-B14F-4D97-AF65-F5344CB8AC3E}">
        <p14:creationId xmlns:p14="http://schemas.microsoft.com/office/powerpoint/2010/main" val="4017627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9075" y="0"/>
            <a:ext cx="3337340" cy="5143500"/>
          </a:xfrm>
          <a:prstGeom prst="rect">
            <a:avLst/>
          </a:prstGeom>
        </p:spPr>
      </p:pic>
      <p:sp>
        <p:nvSpPr>
          <p:cNvPr id="3" name="Content Placeholder 2"/>
          <p:cNvSpPr>
            <a:spLocks noGrp="1"/>
          </p:cNvSpPr>
          <p:nvPr>
            <p:ph idx="1"/>
          </p:nvPr>
        </p:nvSpPr>
        <p:spPr>
          <a:xfrm>
            <a:off x="457200" y="925830"/>
            <a:ext cx="6400800" cy="4217670"/>
          </a:xfrm>
        </p:spPr>
        <p:txBody>
          <a:bodyPr>
            <a:noAutofit/>
          </a:bodyPr>
          <a:lstStyle/>
          <a:p>
            <a:pPr>
              <a:buFont typeface="Wingdings" panose="05000000000000000000" pitchFamily="2" charset="2"/>
              <a:buChar char="§"/>
            </a:pPr>
            <a:r>
              <a:rPr lang="en-US" sz="3000" dirty="0" smtClean="0">
                <a:latin typeface="Lato Light" panose="020F0502020204030203" pitchFamily="34" charset="0"/>
                <a:ea typeface="Lato Light" panose="020F0502020204030203" pitchFamily="34" charset="0"/>
                <a:cs typeface="Lato Light" panose="020F0502020204030203" pitchFamily="34" charset="0"/>
              </a:rPr>
              <a:t>March 3-4, 2020 - </a:t>
            </a:r>
            <a:r>
              <a:rPr lang="en-US" sz="3000" dirty="0">
                <a:latin typeface="Lato Light" panose="020F0502020204030203" pitchFamily="34" charset="0"/>
                <a:ea typeface="Lato Light" panose="020F0502020204030203" pitchFamily="34" charset="0"/>
                <a:cs typeface="Lato Light" panose="020F0502020204030203" pitchFamily="34" charset="0"/>
              </a:rPr>
              <a:t>Washington, D.C</a:t>
            </a:r>
            <a:r>
              <a:rPr lang="en-US" sz="3000" dirty="0" smtClean="0">
                <a:latin typeface="Lato Light" panose="020F0502020204030203" pitchFamily="34" charset="0"/>
                <a:ea typeface="Lato Light" panose="020F0502020204030203" pitchFamily="34" charset="0"/>
                <a:cs typeface="Lato Light" panose="020F0502020204030203" pitchFamily="34" charset="0"/>
              </a:rPr>
              <a:t>.</a:t>
            </a:r>
            <a:endParaRPr lang="en-US" sz="3000" dirty="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
            </a:pPr>
            <a:r>
              <a:rPr lang="en-US" sz="3000" dirty="0" smtClean="0">
                <a:latin typeface="Lato Light" panose="020F0502020204030203" pitchFamily="34" charset="0"/>
                <a:ea typeface="Lato Light" panose="020F0502020204030203" pitchFamily="34" charset="0"/>
                <a:cs typeface="Lato Light" panose="020F0502020204030203" pitchFamily="34" charset="0"/>
              </a:rPr>
              <a:t>2019 - hosted more than 170 attendees</a:t>
            </a:r>
          </a:p>
          <a:p>
            <a:pPr>
              <a:buFont typeface="Wingdings" panose="05000000000000000000" pitchFamily="2" charset="2"/>
              <a:buChar char="§"/>
            </a:pPr>
            <a:r>
              <a:rPr lang="en-US" sz="3000" dirty="0" smtClean="0">
                <a:latin typeface="Lato Light" panose="020F0502020204030203" pitchFamily="34" charset="0"/>
                <a:ea typeface="Lato Light" panose="020F0502020204030203" pitchFamily="34" charset="0"/>
                <a:cs typeface="Lato Light" panose="020F0502020204030203" pitchFamily="34" charset="0"/>
              </a:rPr>
              <a:t>200+ meetings with legislators</a:t>
            </a:r>
          </a:p>
          <a:p>
            <a:pPr>
              <a:buFont typeface="Wingdings" panose="05000000000000000000" pitchFamily="2" charset="2"/>
              <a:buChar char="§"/>
            </a:pPr>
            <a:r>
              <a:rPr lang="en-US" sz="3000" dirty="0" smtClean="0">
                <a:latin typeface="Lato Light" panose="020F0502020204030203" pitchFamily="34" charset="0"/>
                <a:ea typeface="Lato Light" panose="020F0502020204030203" pitchFamily="34" charset="0"/>
                <a:cs typeface="Lato Light" panose="020F0502020204030203" pitchFamily="34" charset="0"/>
              </a:rPr>
              <a:t>Education and impact</a:t>
            </a:r>
            <a:endParaRPr lang="en-US" sz="3000" dirty="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
            </a:pPr>
            <a:r>
              <a:rPr lang="en-US" sz="3000" dirty="0">
                <a:latin typeface="Lato Light" panose="020F0502020204030203" pitchFamily="34" charset="0"/>
                <a:ea typeface="Lato Light" panose="020F0502020204030203" pitchFamily="34" charset="0"/>
                <a:cs typeface="Lato Light" panose="020F0502020204030203" pitchFamily="34" charset="0"/>
              </a:rPr>
              <a:t>#</a:t>
            </a:r>
            <a:r>
              <a:rPr lang="en-US" sz="3000" dirty="0" err="1">
                <a:latin typeface="Lato Light" panose="020F0502020204030203" pitchFamily="34" charset="0"/>
                <a:ea typeface="Lato Light" panose="020F0502020204030203" pitchFamily="34" charset="0"/>
                <a:cs typeface="Lato Light" panose="020F0502020204030203" pitchFamily="34" charset="0"/>
              </a:rPr>
              <a:t>ProtectLIHEAP</a:t>
            </a:r>
            <a:r>
              <a:rPr lang="en-US" sz="3000" dirty="0">
                <a:latin typeface="Lato Light" panose="020F0502020204030203" pitchFamily="34" charset="0"/>
                <a:ea typeface="Lato Light" panose="020F0502020204030203" pitchFamily="34" charset="0"/>
                <a:cs typeface="Lato Light" panose="020F0502020204030203" pitchFamily="34" charset="0"/>
              </a:rPr>
              <a:t> </a:t>
            </a:r>
            <a:endParaRPr lang="en-US" sz="3000" dirty="0" smtClean="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
            </a:pPr>
            <a:r>
              <a:rPr lang="en-US" sz="3000" dirty="0" smtClean="0">
                <a:latin typeface="Lato Light" panose="020F0502020204030203" pitchFamily="34" charset="0"/>
                <a:ea typeface="Lato Light" panose="020F0502020204030203" pitchFamily="34" charset="0"/>
                <a:cs typeface="Lato Light" panose="020F0502020204030203" pitchFamily="34" charset="0"/>
              </a:rPr>
              <a:t>#</a:t>
            </a:r>
            <a:r>
              <a:rPr lang="en-US" sz="3000" dirty="0" err="1">
                <a:latin typeface="Lato Light" panose="020F0502020204030203" pitchFamily="34" charset="0"/>
                <a:ea typeface="Lato Light" panose="020F0502020204030203" pitchFamily="34" charset="0"/>
                <a:cs typeface="Lato Light" panose="020F0502020204030203" pitchFamily="34" charset="0"/>
              </a:rPr>
              <a:t>LIHEAPAction</a:t>
            </a:r>
            <a:r>
              <a:rPr lang="en-US" sz="3000" dirty="0">
                <a:latin typeface="Lato Light" panose="020F0502020204030203" pitchFamily="34" charset="0"/>
                <a:ea typeface="Lato Light" panose="020F0502020204030203" pitchFamily="34" charset="0"/>
                <a:cs typeface="Lato Light" panose="020F0502020204030203" pitchFamily="34" charset="0"/>
              </a:rPr>
              <a:t>  </a:t>
            </a:r>
            <a:r>
              <a:rPr lang="en-US" sz="3000" dirty="0" smtClean="0">
                <a:latin typeface="Lato Light" panose="020F0502020204030203" pitchFamily="34" charset="0"/>
                <a:ea typeface="Lato Light" panose="020F0502020204030203" pitchFamily="34" charset="0"/>
                <a:cs typeface="Lato Light" panose="020F0502020204030203" pitchFamily="34" charset="0"/>
              </a:rPr>
              <a:t>#</a:t>
            </a:r>
            <a:r>
              <a:rPr lang="en-US" sz="3000" dirty="0">
                <a:latin typeface="Lato Light" panose="020F0502020204030203" pitchFamily="34" charset="0"/>
                <a:ea typeface="Lato Light" panose="020F0502020204030203" pitchFamily="34" charset="0"/>
                <a:cs typeface="Lato Light" panose="020F0502020204030203" pitchFamily="34" charset="0"/>
              </a:rPr>
              <a:t>LIHEAP</a:t>
            </a:r>
          </a:p>
          <a:p>
            <a:endParaRPr lang="en-US" sz="30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Title 5"/>
          <p:cNvSpPr>
            <a:spLocks noGrp="1"/>
          </p:cNvSpPr>
          <p:nvPr>
            <p:ph type="title"/>
          </p:nvPr>
        </p:nvSpPr>
        <p:spPr>
          <a:xfrm>
            <a:off x="152400" y="273845"/>
            <a:ext cx="8362950" cy="649348"/>
          </a:xfrm>
        </p:spPr>
        <p:txBody>
          <a:bodyPr>
            <a:normAutofit fontScale="90000"/>
          </a:bodyPr>
          <a:lstStyle/>
          <a:p>
            <a:pPr algn="l"/>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LIHEAP </a:t>
            </a:r>
            <a:r>
              <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rPr>
              <a:t>Action </a:t>
            </a:r>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Day: NEUAC Event </a:t>
            </a:r>
            <a:endParaRPr lang="en-US" dirty="0"/>
          </a:p>
        </p:txBody>
      </p:sp>
    </p:spTree>
    <p:extLst>
      <p:ext uri="{BB962C8B-B14F-4D97-AF65-F5344CB8AC3E}">
        <p14:creationId xmlns:p14="http://schemas.microsoft.com/office/powerpoint/2010/main" val="4223391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107832"/>
            <a:ext cx="7998069" cy="3710354"/>
          </a:xfrm>
        </p:spPr>
        <p:txBody>
          <a:bodyPr>
            <a:normAutofit fontScale="85000" lnSpcReduction="20000"/>
          </a:bodyPr>
          <a:lstStyle/>
          <a:p>
            <a:pPr marL="0" indent="0">
              <a:buNone/>
            </a:pPr>
            <a:endParaRPr lang="en-US" dirty="0" smtClean="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2020 </a:t>
            </a:r>
            <a:r>
              <a:rPr lang="en-US" dirty="0">
                <a:latin typeface="Lato Light" panose="020F0502020204030203" pitchFamily="34" charset="0"/>
                <a:ea typeface="Lato Light" panose="020F0502020204030203" pitchFamily="34" charset="0"/>
                <a:cs typeface="Lato Light" panose="020F0502020204030203" pitchFamily="34" charset="0"/>
              </a:rPr>
              <a:t>all-parties letter to congress in support of </a:t>
            </a:r>
            <a:r>
              <a:rPr lang="en-US" dirty="0" smtClean="0">
                <a:latin typeface="Lato Light" panose="020F0502020204030203" pitchFamily="34" charset="0"/>
                <a:ea typeface="Lato Light" panose="020F0502020204030203" pitchFamily="34" charset="0"/>
                <a:cs typeface="Lato Light" panose="020F0502020204030203" pitchFamily="34" charset="0"/>
              </a:rPr>
              <a:t>LIHEAP had more than 1,000 signatures</a:t>
            </a:r>
            <a:endParaRPr lang="en-US" dirty="0">
              <a:latin typeface="Lato Light" panose="020F0502020204030203" pitchFamily="34" charset="0"/>
              <a:ea typeface="Lato Light" panose="020F0502020204030203" pitchFamily="34" charset="0"/>
              <a:cs typeface="Lato Light" panose="020F0502020204030203" pitchFamily="34" charset="0"/>
            </a:endParaRPr>
          </a:p>
          <a:p>
            <a:pPr marL="0" indent="0">
              <a:buNone/>
            </a:pPr>
            <a:endParaRPr lang="en-US" dirty="0" smtClean="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This </a:t>
            </a:r>
            <a:r>
              <a:rPr lang="en-US" dirty="0">
                <a:latin typeface="Lato Light" panose="020F0502020204030203" pitchFamily="34" charset="0"/>
                <a:ea typeface="Lato Light" panose="020F0502020204030203" pitchFamily="34" charset="0"/>
                <a:cs typeface="Lato Light" panose="020F0502020204030203" pitchFamily="34" charset="0"/>
              </a:rPr>
              <a:t>is the easiest, best way for your utility to show support for this program. </a:t>
            </a:r>
            <a:endParaRPr lang="en-US" dirty="0" smtClean="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
            </a:pPr>
            <a:endParaRPr lang="en-US" dirty="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
            </a:pPr>
            <a:r>
              <a:rPr lang="en-US" dirty="0" smtClean="0">
                <a:latin typeface="Lato Light" panose="020F0502020204030203" pitchFamily="34" charset="0"/>
                <a:ea typeface="Lato Light" panose="020F0502020204030203" pitchFamily="34" charset="0"/>
                <a:cs typeface="Lato Light" panose="020F0502020204030203" pitchFamily="34" charset="0"/>
              </a:rPr>
              <a:t>View </a:t>
            </a:r>
            <a:r>
              <a:rPr lang="en-US" dirty="0">
                <a:latin typeface="Lato Light" panose="020F0502020204030203" pitchFamily="34" charset="0"/>
                <a:ea typeface="Lato Light" panose="020F0502020204030203" pitchFamily="34" charset="0"/>
                <a:cs typeface="Lato Light" panose="020F0502020204030203" pitchFamily="34" charset="0"/>
              </a:rPr>
              <a:t>here:</a:t>
            </a:r>
          </a:p>
          <a:p>
            <a:pPr marL="0" indent="0" algn="ctr">
              <a:buNone/>
            </a:pPr>
            <a:r>
              <a:rPr lang="en-US" dirty="0">
                <a:latin typeface="Lato Light" panose="020F0502020204030203" pitchFamily="34" charset="0"/>
                <a:ea typeface="Lato Light" panose="020F0502020204030203" pitchFamily="34" charset="0"/>
                <a:cs typeface="Lato Light" panose="020F0502020204030203" pitchFamily="34" charset="0"/>
                <a:hlinkClick r:id="rId3"/>
              </a:rPr>
              <a:t>https://neuac.org/2020-all-parties-letter/</a:t>
            </a:r>
            <a:r>
              <a:rPr lang="en-US" dirty="0">
                <a:latin typeface="Lato Light" panose="020F0502020204030203" pitchFamily="34" charset="0"/>
                <a:ea typeface="Lato Light" panose="020F0502020204030203" pitchFamily="34" charset="0"/>
                <a:cs typeface="Lato Light" panose="020F0502020204030203" pitchFamily="34" charset="0"/>
              </a:rPr>
              <a:t> </a:t>
            </a:r>
          </a:p>
          <a:p>
            <a:pPr marL="0" indent="0">
              <a:buNone/>
            </a:pPr>
            <a:endParaRPr lang="en-US" dirty="0">
              <a:latin typeface="Lato Light" panose="020F0502020204030203" pitchFamily="34" charset="0"/>
              <a:ea typeface="Lato Light" panose="020F0502020204030203" pitchFamily="34" charset="0"/>
              <a:cs typeface="Lato Light" panose="020F0502020204030203" pitchFamily="34" charset="0"/>
            </a:endParaRPr>
          </a:p>
          <a:p>
            <a:endParaRPr lang="en-US"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Title 5"/>
          <p:cNvSpPr>
            <a:spLocks noGrp="1"/>
          </p:cNvSpPr>
          <p:nvPr>
            <p:ph type="title"/>
          </p:nvPr>
        </p:nvSpPr>
        <p:spPr>
          <a:xfrm>
            <a:off x="628650" y="273845"/>
            <a:ext cx="7886700" cy="649348"/>
          </a:xfrm>
        </p:spPr>
        <p:txBody>
          <a:bodyPr>
            <a:normAutofit fontScale="90000"/>
          </a:bodyPr>
          <a:lstStyle/>
          <a:p>
            <a:pPr algn="ctr"/>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Open Letter to Congress</a:t>
            </a:r>
            <a:endParaRPr lang="en-US" dirty="0"/>
          </a:p>
        </p:txBody>
      </p:sp>
    </p:spTree>
    <p:extLst>
      <p:ext uri="{BB962C8B-B14F-4D97-AF65-F5344CB8AC3E}">
        <p14:creationId xmlns:p14="http://schemas.microsoft.com/office/powerpoint/2010/main" val="2799454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3810000" cy="49034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755" y="0"/>
            <a:ext cx="3742045" cy="5065972"/>
          </a:xfrm>
          <a:prstGeom prst="rect">
            <a:avLst/>
          </a:prstGeom>
        </p:spPr>
      </p:pic>
      <p:sp>
        <p:nvSpPr>
          <p:cNvPr id="2" name="TextBox 1"/>
          <p:cNvSpPr txBox="1"/>
          <p:nvPr/>
        </p:nvSpPr>
        <p:spPr>
          <a:xfrm>
            <a:off x="19051" y="4716428"/>
            <a:ext cx="5181227" cy="369332"/>
          </a:xfrm>
          <a:prstGeom prst="rect">
            <a:avLst/>
          </a:prstGeom>
          <a:noFill/>
        </p:spPr>
        <p:txBody>
          <a:bodyPr wrap="none" rtlCol="0">
            <a:spAutoFit/>
          </a:bodyPr>
          <a:lstStyle/>
          <a:p>
            <a:r>
              <a:rPr lang="en-US" dirty="0" smtClean="0">
                <a:latin typeface="Lato" panose="020F0502020204030203" pitchFamily="34" charset="0"/>
                <a:ea typeface="Lato" panose="020F0502020204030203" pitchFamily="34" charset="0"/>
                <a:cs typeface="Lato" panose="020F0502020204030203" pitchFamily="34" charset="0"/>
                <a:hlinkClick r:id="rId5"/>
              </a:rPr>
              <a:t>https://neuac.org/liheap-state-by-state-metrics/</a:t>
            </a:r>
            <a:r>
              <a:rPr lang="en-US" dirty="0" smtClean="0">
                <a:latin typeface="Lato" panose="020F0502020204030203" pitchFamily="34" charset="0"/>
                <a:ea typeface="Lato" panose="020F0502020204030203" pitchFamily="34" charset="0"/>
                <a:cs typeface="Lato" panose="020F0502020204030203" pitchFamily="34" charset="0"/>
              </a:rPr>
              <a:t> </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13838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E4102C-6789-4AB7-B7A0-A3BBEC9562E3}" type="slidenum">
              <a:rPr lang="en-US" smtClean="0"/>
              <a:t>2</a:t>
            </a:fld>
            <a:endParaRPr lang="en-US"/>
          </a:p>
        </p:txBody>
      </p:sp>
      <p:sp>
        <p:nvSpPr>
          <p:cNvPr id="7" name="Title 1"/>
          <p:cNvSpPr txBox="1">
            <a:spLocks/>
          </p:cNvSpPr>
          <p:nvPr/>
        </p:nvSpPr>
        <p:spPr>
          <a:xfrm>
            <a:off x="1019906" y="563348"/>
            <a:ext cx="7209693" cy="3913401"/>
          </a:xfrm>
          <a:prstGeom prst="rect">
            <a:avLst/>
          </a:prstGeom>
        </p:spPr>
        <p:txBody>
          <a:bodyPr vert="horz" lIns="71323" tIns="35662" rIns="71323" bIns="3566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900" dirty="0" smtClean="0">
                <a:latin typeface="Lato Medium" panose="020F0502020204030203" pitchFamily="34" charset="0"/>
                <a:ea typeface="Lato Medium" panose="020F0502020204030203" pitchFamily="34" charset="0"/>
                <a:cs typeface="Lato Medium" panose="020F0502020204030203" pitchFamily="34" charset="0"/>
              </a:rPr>
              <a:t>Drink some coffee and pretend you know what you’re doing. </a:t>
            </a:r>
            <a:endParaRPr lang="en-US" sz="39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1026" name="Picture 2" descr="C:\Users\Katrina Metzler\AppData\Local\Microsoft\Windows\INetCache\IE\26GXMUE5\Cup_of_coffe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550" y="285750"/>
            <a:ext cx="3772403" cy="314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6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LIHEAP Postcard Project</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88070" y="1123950"/>
            <a:ext cx="3378041" cy="37147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352550"/>
            <a:ext cx="5140420" cy="2971800"/>
          </a:xfrm>
          <a:prstGeom prst="rect">
            <a:avLst/>
          </a:prstGeom>
        </p:spPr>
      </p:pic>
    </p:spTree>
    <p:extLst>
      <p:ext uri="{BB962C8B-B14F-4D97-AF65-F5344CB8AC3E}">
        <p14:creationId xmlns:p14="http://schemas.microsoft.com/office/powerpoint/2010/main" val="3048427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What we do matters.</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151904"/>
            <a:ext cx="6115050" cy="3813318"/>
          </a:xfrm>
          <a:prstGeom prst="rect">
            <a:avLst/>
          </a:prstGeom>
        </p:spPr>
      </p:pic>
    </p:spTree>
    <p:extLst>
      <p:ext uri="{BB962C8B-B14F-4D97-AF65-F5344CB8AC3E}">
        <p14:creationId xmlns:p14="http://schemas.microsoft.com/office/powerpoint/2010/main" val="1438662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Questions?</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latin typeface="Lato Light" panose="020F0502020204030203" pitchFamily="34" charset="0"/>
                <a:ea typeface="Lato Light" panose="020F0502020204030203" pitchFamily="34" charset="0"/>
                <a:cs typeface="Lato Light" panose="020F0502020204030203" pitchFamily="34" charset="0"/>
              </a:rPr>
              <a:t>Katrina Metzler, Executive Director</a:t>
            </a:r>
          </a:p>
          <a:p>
            <a:pPr marL="0" indent="0" algn="ctr">
              <a:buNone/>
            </a:pPr>
            <a:r>
              <a:rPr lang="en-US" b="1" dirty="0">
                <a:latin typeface="Lato Light" panose="020F0502020204030203" pitchFamily="34" charset="0"/>
                <a:ea typeface="Lato Light" panose="020F0502020204030203" pitchFamily="34" charset="0"/>
                <a:cs typeface="Lato Light" panose="020F0502020204030203" pitchFamily="34" charset="0"/>
              </a:rPr>
              <a:t>National Energy and Utility </a:t>
            </a:r>
          </a:p>
          <a:p>
            <a:pPr marL="0" indent="0" algn="ctr">
              <a:buNone/>
            </a:pPr>
            <a:r>
              <a:rPr lang="en-US" b="1" dirty="0">
                <a:latin typeface="Lato Light" panose="020F0502020204030203" pitchFamily="34" charset="0"/>
                <a:ea typeface="Lato Light" panose="020F0502020204030203" pitchFamily="34" charset="0"/>
                <a:cs typeface="Lato Light" panose="020F0502020204030203" pitchFamily="34" charset="0"/>
              </a:rPr>
              <a:t>Affordability Coalition</a:t>
            </a:r>
          </a:p>
          <a:p>
            <a:pPr marL="0" indent="0" algn="ctr">
              <a:buNone/>
            </a:pPr>
            <a:r>
              <a:rPr lang="en-US" dirty="0">
                <a:latin typeface="Lato Light" panose="020F0502020204030203" pitchFamily="34" charset="0"/>
                <a:ea typeface="Lato Light" panose="020F0502020204030203" pitchFamily="34" charset="0"/>
                <a:cs typeface="Lato Light" panose="020F0502020204030203" pitchFamily="34" charset="0"/>
              </a:rPr>
              <a:t>1850 M St. NW, suite 610</a:t>
            </a:r>
          </a:p>
          <a:p>
            <a:pPr marL="0" indent="0" algn="ctr">
              <a:buNone/>
            </a:pPr>
            <a:r>
              <a:rPr lang="en-US" dirty="0">
                <a:latin typeface="Lato Light" panose="020F0502020204030203" pitchFamily="34" charset="0"/>
                <a:ea typeface="Lato Light" panose="020F0502020204030203" pitchFamily="34" charset="0"/>
                <a:cs typeface="Lato Light" panose="020F0502020204030203" pitchFamily="34" charset="0"/>
              </a:rPr>
              <a:t>Washington, D.C. 20036</a:t>
            </a:r>
          </a:p>
          <a:p>
            <a:pPr marL="0" indent="0" algn="ctr">
              <a:buNone/>
            </a:pPr>
            <a:r>
              <a:rPr lang="en-US" dirty="0">
                <a:latin typeface="Lato Light" panose="020F0502020204030203" pitchFamily="34" charset="0"/>
                <a:ea typeface="Lato Light" panose="020F0502020204030203" pitchFamily="34" charset="0"/>
                <a:cs typeface="Lato Light" panose="020F0502020204030203" pitchFamily="34" charset="0"/>
              </a:rPr>
              <a:t>202-530-2210</a:t>
            </a:r>
          </a:p>
          <a:p>
            <a:pPr marL="0" indent="0" algn="ctr">
              <a:buNone/>
            </a:pPr>
            <a:r>
              <a:rPr lang="en-US">
                <a:latin typeface="Lato Light" panose="020F0502020204030203" pitchFamily="34" charset="0"/>
                <a:ea typeface="Lato Light" panose="020F0502020204030203" pitchFamily="34" charset="0"/>
                <a:cs typeface="Lato Light" panose="020F0502020204030203" pitchFamily="34" charset="0"/>
                <a:hlinkClick r:id="rId2"/>
              </a:rPr>
              <a:t>info@neuac.org</a:t>
            </a:r>
            <a:r>
              <a:rPr lang="en-US">
                <a:latin typeface="Lato Light" panose="020F0502020204030203" pitchFamily="34" charset="0"/>
                <a:ea typeface="Lato Light" panose="020F0502020204030203" pitchFamily="34" charset="0"/>
                <a:cs typeface="Lato Light" panose="020F0502020204030203" pitchFamily="34" charset="0"/>
              </a:rPr>
              <a:t> </a:t>
            </a:r>
          </a:p>
          <a:p>
            <a:pPr marL="0" indent="0">
              <a:buNone/>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12"/>
          </p:nvPr>
        </p:nvSpPr>
        <p:spPr/>
        <p:txBody>
          <a:bodyPr/>
          <a:lstStyle/>
          <a:p>
            <a:fld id="{B6E4102C-6789-4AB7-B7A0-A3BBEC9562E3}" type="slidenum">
              <a:rPr lang="en-US" smtClean="0"/>
              <a:t>22</a:t>
            </a:fld>
            <a:endParaRPr lang="en-US"/>
          </a:p>
        </p:txBody>
      </p:sp>
    </p:spTree>
    <p:extLst>
      <p:ext uri="{BB962C8B-B14F-4D97-AF65-F5344CB8AC3E}">
        <p14:creationId xmlns:p14="http://schemas.microsoft.com/office/powerpoint/2010/main" val="264221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841" y="1626578"/>
            <a:ext cx="8752743" cy="3050931"/>
          </a:xfrm>
        </p:spPr>
        <p:txBody>
          <a:bodyPr>
            <a:noAutofit/>
          </a:bodyPr>
          <a:lstStyle/>
          <a:p>
            <a:r>
              <a:rPr lang="en-US" sz="1600" dirty="0">
                <a:latin typeface="Lato Light" panose="020F0502020204030203" pitchFamily="34" charset="0"/>
                <a:ea typeface="Lato Light" panose="020F0502020204030203" pitchFamily="34" charset="0"/>
                <a:cs typeface="Lato Light" panose="020F0502020204030203" pitchFamily="34" charset="0"/>
              </a:rPr>
              <a:t>Improve awareness and understanding of the nature and magnitude </a:t>
            </a:r>
            <a:endParaRPr lang="en-US" sz="1600" dirty="0" smtClean="0">
              <a:latin typeface="Lato Light" panose="020F0502020204030203" pitchFamily="34" charset="0"/>
              <a:ea typeface="Lato Light" panose="020F0502020204030203" pitchFamily="34" charset="0"/>
              <a:cs typeface="Lato Light" panose="020F0502020204030203" pitchFamily="34" charset="0"/>
            </a:endParaRPr>
          </a:p>
          <a:p>
            <a:r>
              <a:rPr lang="en-US" sz="1600" dirty="0" smtClean="0">
                <a:latin typeface="Lato Light" panose="020F0502020204030203" pitchFamily="34" charset="0"/>
                <a:ea typeface="Lato Light" panose="020F0502020204030203" pitchFamily="34" charset="0"/>
                <a:cs typeface="Lato Light" panose="020F0502020204030203" pitchFamily="34" charset="0"/>
              </a:rPr>
              <a:t>of limited-income energy and utility challenges</a:t>
            </a:r>
            <a:endParaRPr lang="en-US" sz="1600" dirty="0">
              <a:latin typeface="Lato Light" panose="020F0502020204030203" pitchFamily="34" charset="0"/>
              <a:ea typeface="Lato Light" panose="020F0502020204030203" pitchFamily="34" charset="0"/>
              <a:cs typeface="Lato Light" panose="020F0502020204030203" pitchFamily="34" charset="0"/>
            </a:endParaRPr>
          </a:p>
          <a:p>
            <a:endParaRPr lang="en-US" sz="1600" dirty="0">
              <a:latin typeface="Lato Light" panose="020F0502020204030203" pitchFamily="34" charset="0"/>
              <a:ea typeface="Lato Light" panose="020F0502020204030203" pitchFamily="34" charset="0"/>
              <a:cs typeface="Lato Light" panose="020F0502020204030203" pitchFamily="34" charset="0"/>
            </a:endParaRPr>
          </a:p>
          <a:p>
            <a:r>
              <a:rPr lang="en-US" sz="1600" dirty="0">
                <a:latin typeface="Lato Light" panose="020F0502020204030203" pitchFamily="34" charset="0"/>
                <a:ea typeface="Lato Light" panose="020F0502020204030203" pitchFamily="34" charset="0"/>
                <a:cs typeface="Lato Light" panose="020F0502020204030203" pitchFamily="34" charset="0"/>
              </a:rPr>
              <a:t>Formulate and advance </a:t>
            </a:r>
            <a:r>
              <a:rPr lang="en-US" sz="1600" dirty="0" smtClean="0">
                <a:latin typeface="Lato Light" panose="020F0502020204030203" pitchFamily="34" charset="0"/>
                <a:ea typeface="Lato Light" panose="020F0502020204030203" pitchFamily="34" charset="0"/>
                <a:cs typeface="Lato Light" panose="020F0502020204030203" pitchFamily="34" charset="0"/>
              </a:rPr>
              <a:t>limited-income </a:t>
            </a:r>
            <a:r>
              <a:rPr lang="en-US" sz="1600" dirty="0">
                <a:latin typeface="Lato Light" panose="020F0502020204030203" pitchFamily="34" charset="0"/>
                <a:ea typeface="Lato Light" panose="020F0502020204030203" pitchFamily="34" charset="0"/>
                <a:cs typeface="Lato Light" panose="020F0502020204030203" pitchFamily="34" charset="0"/>
              </a:rPr>
              <a:t>energy policy through compilation, </a:t>
            </a:r>
            <a:endParaRPr lang="en-US" sz="1600" dirty="0" smtClean="0">
              <a:latin typeface="Lato Light" panose="020F0502020204030203" pitchFamily="34" charset="0"/>
              <a:ea typeface="Lato Light" panose="020F0502020204030203" pitchFamily="34" charset="0"/>
              <a:cs typeface="Lato Light" panose="020F0502020204030203" pitchFamily="34" charset="0"/>
            </a:endParaRPr>
          </a:p>
          <a:p>
            <a:r>
              <a:rPr lang="en-US" sz="1600" dirty="0">
                <a:latin typeface="Lato Light" panose="020F0502020204030203" pitchFamily="34" charset="0"/>
                <a:ea typeface="Lato Light" panose="020F0502020204030203" pitchFamily="34" charset="0"/>
                <a:cs typeface="Lato Light" panose="020F0502020204030203" pitchFamily="34" charset="0"/>
              </a:rPr>
              <a:t>a</a:t>
            </a:r>
            <a:r>
              <a:rPr lang="en-US" sz="1600" dirty="0" smtClean="0">
                <a:latin typeface="Lato Light" panose="020F0502020204030203" pitchFamily="34" charset="0"/>
                <a:ea typeface="Lato Light" panose="020F0502020204030203" pitchFamily="34" charset="0"/>
                <a:cs typeface="Lato Light" panose="020F0502020204030203" pitchFamily="34" charset="0"/>
              </a:rPr>
              <a:t>nalysis, </a:t>
            </a:r>
            <a:r>
              <a:rPr lang="en-US" sz="1600" dirty="0">
                <a:latin typeface="Lato Light" panose="020F0502020204030203" pitchFamily="34" charset="0"/>
                <a:ea typeface="Lato Light" panose="020F0502020204030203" pitchFamily="34" charset="0"/>
                <a:cs typeface="Lato Light" panose="020F0502020204030203" pitchFamily="34" charset="0"/>
              </a:rPr>
              <a:t>and dissemination of </a:t>
            </a:r>
            <a:r>
              <a:rPr lang="en-US" sz="1600" dirty="0" smtClean="0">
                <a:latin typeface="Lato Light" panose="020F0502020204030203" pitchFamily="34" charset="0"/>
                <a:ea typeface="Lato Light" panose="020F0502020204030203" pitchFamily="34" charset="0"/>
                <a:cs typeface="Lato Light" panose="020F0502020204030203" pitchFamily="34" charset="0"/>
              </a:rPr>
              <a:t>data</a:t>
            </a:r>
          </a:p>
          <a:p>
            <a:endParaRPr lang="en-US" sz="1600" dirty="0">
              <a:latin typeface="Lato Light" panose="020F0502020204030203" pitchFamily="34" charset="0"/>
              <a:ea typeface="Lato Light" panose="020F0502020204030203" pitchFamily="34" charset="0"/>
              <a:cs typeface="Lato Light" panose="020F0502020204030203" pitchFamily="34" charset="0"/>
            </a:endParaRPr>
          </a:p>
          <a:p>
            <a:r>
              <a:rPr lang="en-US" sz="1600" dirty="0">
                <a:latin typeface="Lato Light" panose="020F0502020204030203" pitchFamily="34" charset="0"/>
                <a:ea typeface="Lato Light" panose="020F0502020204030203" pitchFamily="34" charset="0"/>
                <a:cs typeface="Lato Light" panose="020F0502020204030203" pitchFamily="34" charset="0"/>
              </a:rPr>
              <a:t>Provide </a:t>
            </a:r>
            <a:r>
              <a:rPr lang="en-US" sz="1600" dirty="0" smtClean="0">
                <a:latin typeface="Lato Light" panose="020F0502020204030203" pitchFamily="34" charset="0"/>
                <a:ea typeface="Lato Light" panose="020F0502020204030203" pitchFamily="34" charset="0"/>
                <a:cs typeface="Lato Light" panose="020F0502020204030203" pitchFamily="34" charset="0"/>
              </a:rPr>
              <a:t>technical </a:t>
            </a:r>
            <a:r>
              <a:rPr lang="en-US" sz="1600" dirty="0">
                <a:latin typeface="Lato Light" panose="020F0502020204030203" pitchFamily="34" charset="0"/>
                <a:ea typeface="Lato Light" panose="020F0502020204030203" pitchFamily="34" charset="0"/>
                <a:cs typeface="Lato Light" panose="020F0502020204030203" pitchFamily="34" charset="0"/>
              </a:rPr>
              <a:t>assistance in the creation and development </a:t>
            </a:r>
            <a:endParaRPr lang="en-US" sz="1600" dirty="0" smtClean="0">
              <a:latin typeface="Lato Light" panose="020F0502020204030203" pitchFamily="34" charset="0"/>
              <a:ea typeface="Lato Light" panose="020F0502020204030203" pitchFamily="34" charset="0"/>
              <a:cs typeface="Lato Light" panose="020F0502020204030203" pitchFamily="34" charset="0"/>
            </a:endParaRPr>
          </a:p>
          <a:p>
            <a:r>
              <a:rPr lang="en-US" sz="1600" dirty="0" smtClean="0">
                <a:latin typeface="Lato Light" panose="020F0502020204030203" pitchFamily="34" charset="0"/>
                <a:ea typeface="Lato Light" panose="020F0502020204030203" pitchFamily="34" charset="0"/>
                <a:cs typeface="Lato Light" panose="020F0502020204030203" pitchFamily="34" charset="0"/>
              </a:rPr>
              <a:t>of </a:t>
            </a:r>
            <a:r>
              <a:rPr lang="en-US" sz="1600" dirty="0">
                <a:latin typeface="Lato Light" panose="020F0502020204030203" pitchFamily="34" charset="0"/>
                <a:ea typeface="Lato Light" panose="020F0502020204030203" pitchFamily="34" charset="0"/>
                <a:cs typeface="Lato Light" panose="020F0502020204030203" pitchFamily="34" charset="0"/>
              </a:rPr>
              <a:t>fuel funds and promote the development of statewide and regional fuel funds</a:t>
            </a:r>
          </a:p>
          <a:p>
            <a:endParaRPr lang="en-US" sz="1600" dirty="0">
              <a:latin typeface="Lato Light" panose="020F0502020204030203" pitchFamily="34" charset="0"/>
              <a:ea typeface="Lato Light" panose="020F0502020204030203" pitchFamily="34" charset="0"/>
              <a:cs typeface="Lato Light" panose="020F0502020204030203" pitchFamily="34" charset="0"/>
            </a:endParaRPr>
          </a:p>
          <a:p>
            <a:r>
              <a:rPr lang="en-US" sz="1600" b="1" dirty="0">
                <a:latin typeface="Lato Light" panose="020F0502020204030203" pitchFamily="34" charset="0"/>
                <a:ea typeface="Lato Light" panose="020F0502020204030203" pitchFamily="34" charset="0"/>
                <a:cs typeface="Lato Light" panose="020F0502020204030203" pitchFamily="34" charset="0"/>
              </a:rPr>
              <a:t>Currently located in the </a:t>
            </a:r>
            <a:r>
              <a:rPr lang="en-US" sz="16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DuPont Circle neighborhood of Washington D.C.</a:t>
            </a:r>
            <a:r>
              <a:rPr lang="en-US" sz="1600" b="1" dirty="0">
                <a:latin typeface="Lato Light" panose="020F0502020204030203" pitchFamily="34" charset="0"/>
                <a:ea typeface="Lato Light" panose="020F0502020204030203" pitchFamily="34" charset="0"/>
                <a:cs typeface="Lato Light" panose="020F0502020204030203" pitchFamily="34" charset="0"/>
              </a:rPr>
              <a:t>, </a:t>
            </a:r>
            <a:endParaRPr lang="en-US" sz="1600" b="1" dirty="0" smtClean="0">
              <a:latin typeface="Lato Light" panose="020F0502020204030203" pitchFamily="34" charset="0"/>
              <a:ea typeface="Lato Light" panose="020F0502020204030203" pitchFamily="34" charset="0"/>
              <a:cs typeface="Lato Light" panose="020F0502020204030203" pitchFamily="34" charset="0"/>
            </a:endParaRPr>
          </a:p>
          <a:p>
            <a:r>
              <a:rPr lang="en-US" sz="1600" b="1" dirty="0" smtClean="0">
                <a:latin typeface="Lato Light" panose="020F0502020204030203" pitchFamily="34" charset="0"/>
                <a:ea typeface="Lato Light" panose="020F0502020204030203" pitchFamily="34" charset="0"/>
                <a:cs typeface="Lato Light" panose="020F0502020204030203" pitchFamily="34" charset="0"/>
              </a:rPr>
              <a:t>NEUAC </a:t>
            </a:r>
            <a:r>
              <a:rPr lang="en-US" sz="1600" b="1" dirty="0">
                <a:latin typeface="Lato Light" panose="020F0502020204030203" pitchFamily="34" charset="0"/>
                <a:ea typeface="Lato Light" panose="020F0502020204030203" pitchFamily="34" charset="0"/>
                <a:cs typeface="Lato Light" panose="020F0502020204030203" pitchFamily="34" charset="0"/>
              </a:rPr>
              <a:t>staff work with our committed members to advance our mission</a:t>
            </a:r>
          </a:p>
          <a:p>
            <a:endParaRPr lang="en-US" sz="1600" dirty="0"/>
          </a:p>
        </p:txBody>
      </p:sp>
      <p:sp>
        <p:nvSpPr>
          <p:cNvPr id="4" name="Slide Number Placeholder 3"/>
          <p:cNvSpPr>
            <a:spLocks noGrp="1"/>
          </p:cNvSpPr>
          <p:nvPr>
            <p:ph type="sldNum" sz="quarter" idx="12"/>
          </p:nvPr>
        </p:nvSpPr>
        <p:spPr/>
        <p:txBody>
          <a:bodyPr/>
          <a:lstStyle/>
          <a:p>
            <a:fld id="{B6E4102C-6789-4AB7-B7A0-A3BBEC9562E3}" type="slidenum">
              <a:rPr lang="en-US" smtClean="0"/>
              <a:t>3</a:t>
            </a:fld>
            <a:endParaRPr lang="en-US"/>
          </a:p>
        </p:txBody>
      </p:sp>
      <p:sp>
        <p:nvSpPr>
          <p:cNvPr id="6" name="Rectangle 5"/>
          <p:cNvSpPr/>
          <p:nvPr/>
        </p:nvSpPr>
        <p:spPr>
          <a:xfrm>
            <a:off x="228841" y="137540"/>
            <a:ext cx="5037992" cy="137505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solidFill>
                <a:schemeClr val="bg1"/>
              </a:solidFill>
            </a:endParaRPr>
          </a:p>
        </p:txBody>
      </p:sp>
      <p:sp>
        <p:nvSpPr>
          <p:cNvPr id="7" name="Title 1"/>
          <p:cNvSpPr txBox="1">
            <a:spLocks/>
          </p:cNvSpPr>
          <p:nvPr/>
        </p:nvSpPr>
        <p:spPr>
          <a:xfrm>
            <a:off x="1019907" y="563349"/>
            <a:ext cx="4435960" cy="857250"/>
          </a:xfrm>
          <a:prstGeom prst="rect">
            <a:avLst/>
          </a:prstGeom>
        </p:spPr>
        <p:txBody>
          <a:bodyPr vert="horz" lIns="71323" tIns="35662" rIns="71323" bIns="3566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9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NEUAC Mission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833" y="137541"/>
            <a:ext cx="3714750" cy="1375057"/>
          </a:xfrm>
          <a:prstGeom prst="rect">
            <a:avLst/>
          </a:prstGeom>
        </p:spPr>
      </p:pic>
    </p:spTree>
    <p:extLst>
      <p:ext uri="{BB962C8B-B14F-4D97-AF65-F5344CB8AC3E}">
        <p14:creationId xmlns:p14="http://schemas.microsoft.com/office/powerpoint/2010/main" val="304407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228600" y="171450"/>
            <a:ext cx="8686800" cy="4800600"/>
          </a:xfrm>
          <a:prstGeom prst="round1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002" y="342900"/>
            <a:ext cx="8255997" cy="1292835"/>
          </a:xfrm>
          <a:prstGeom prst="rect">
            <a:avLst/>
          </a:prstGeom>
        </p:spPr>
      </p:pic>
      <p:sp>
        <p:nvSpPr>
          <p:cNvPr id="2" name="TextBox 1"/>
          <p:cNvSpPr txBox="1"/>
          <p:nvPr/>
        </p:nvSpPr>
        <p:spPr>
          <a:xfrm>
            <a:off x="761999" y="1885950"/>
            <a:ext cx="7620000" cy="1938992"/>
          </a:xfrm>
          <a:prstGeom prst="rect">
            <a:avLst/>
          </a:prstGeom>
          <a:noFill/>
        </p:spPr>
        <p:txBody>
          <a:bodyPr wrap="square" rtlCol="0">
            <a:spAutoFit/>
          </a:bodyPr>
          <a:lstStyle/>
          <a:p>
            <a:pPr algn="ctr"/>
            <a:r>
              <a:rPr lang="en-US" sz="6000" b="1" dirty="0" smtClean="0">
                <a:latin typeface="Lato Light" panose="020F0502020204030203" pitchFamily="34" charset="0"/>
                <a:ea typeface="Lato Light" panose="020F0502020204030203" pitchFamily="34" charset="0"/>
                <a:cs typeface="Lato Light" panose="020F0502020204030203" pitchFamily="34" charset="0"/>
              </a:rPr>
              <a:t>Purpose of </a:t>
            </a:r>
          </a:p>
          <a:p>
            <a:pPr algn="ctr"/>
            <a:r>
              <a:rPr lang="en-US" sz="6000" b="1" dirty="0" smtClean="0">
                <a:solidFill>
                  <a:srgbClr val="C00000"/>
                </a:solidFill>
                <a:latin typeface="Lato Light" panose="020F0502020204030203" pitchFamily="34" charset="0"/>
                <a:ea typeface="Lato Light" panose="020F0502020204030203" pitchFamily="34" charset="0"/>
                <a:cs typeface="Lato Light" panose="020F0502020204030203" pitchFamily="34" charset="0"/>
              </a:rPr>
              <a:t>UTILITY ASSISTANCE</a:t>
            </a:r>
            <a:endParaRPr lang="en-US" sz="6000" dirty="0">
              <a:solidFill>
                <a:srgbClr val="C00000"/>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69110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81460" y="0"/>
            <a:ext cx="8581081" cy="5143500"/>
          </a:xfrm>
          <a:prstGeom prst="rect">
            <a:avLst/>
          </a:prstGeom>
        </p:spPr>
      </p:pic>
      <p:sp>
        <p:nvSpPr>
          <p:cNvPr id="2" name="Title 1"/>
          <p:cNvSpPr>
            <a:spLocks noGrp="1"/>
          </p:cNvSpPr>
          <p:nvPr>
            <p:ph type="title"/>
          </p:nvPr>
        </p:nvSpPr>
        <p:spPr>
          <a:xfrm>
            <a:off x="152400" y="114300"/>
            <a:ext cx="8839200" cy="1200150"/>
          </a:xfrm>
        </p:spPr>
        <p:txBody>
          <a:bodyPr>
            <a:normAutofit fontScale="90000"/>
          </a:bodyPr>
          <a:lstStyle/>
          <a:p>
            <a:r>
              <a:rPr lang="en-US" sz="3800"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Utility assistance addresses serious challenges and social issues</a:t>
            </a:r>
            <a:endParaRPr lang="en-US" sz="3800"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a:xfrm>
            <a:off x="457200" y="1543050"/>
            <a:ext cx="8229600" cy="3223022"/>
          </a:xfrm>
        </p:spPr>
        <p:txBody>
          <a:bodyPr>
            <a:normAutofit/>
          </a:bodyPr>
          <a:lstStyle/>
          <a:p>
            <a:pPr>
              <a:buFont typeface="Wingdings" panose="05000000000000000000" pitchFamily="2" charset="2"/>
              <a:buChar char="§"/>
            </a:pPr>
            <a:r>
              <a:rPr lang="en-US" dirty="0">
                <a:latin typeface="Lato Medium" panose="020F0502020204030203" pitchFamily="34" charset="0"/>
                <a:ea typeface="Lato Medium" panose="020F0502020204030203" pitchFamily="34" charset="0"/>
                <a:cs typeface="Lato Medium" panose="020F0502020204030203" pitchFamily="34" charset="0"/>
              </a:rPr>
              <a:t>Energy </a:t>
            </a:r>
            <a:r>
              <a:rPr lang="en-US" dirty="0" smtClean="0">
                <a:latin typeface="Lato Medium" panose="020F0502020204030203" pitchFamily="34" charset="0"/>
                <a:ea typeface="Lato Medium" panose="020F0502020204030203" pitchFamily="34" charset="0"/>
                <a:cs typeface="Lato Medium" panose="020F0502020204030203" pitchFamily="34" charset="0"/>
              </a:rPr>
              <a:t>poverty/burden</a:t>
            </a:r>
            <a:endParaRPr lang="en-US" dirty="0">
              <a:latin typeface="Lato Medium" panose="020F0502020204030203" pitchFamily="34" charset="0"/>
              <a:ea typeface="Lato Medium" panose="020F0502020204030203" pitchFamily="34" charset="0"/>
              <a:cs typeface="Lato Medium" panose="020F0502020204030203" pitchFamily="34" charset="0"/>
            </a:endParaRPr>
          </a:p>
          <a:p>
            <a:pPr>
              <a:buFont typeface="Wingdings" panose="05000000000000000000" pitchFamily="2" charset="2"/>
              <a:buChar char="§"/>
            </a:pPr>
            <a:r>
              <a:rPr lang="en-US" dirty="0" smtClean="0">
                <a:latin typeface="Lato Medium" panose="020F0502020204030203" pitchFamily="34" charset="0"/>
                <a:ea typeface="Lato Medium" panose="020F0502020204030203" pitchFamily="34" charset="0"/>
                <a:cs typeface="Lato Medium" panose="020F0502020204030203" pitchFamily="34" charset="0"/>
              </a:rPr>
              <a:t>Energy equity</a:t>
            </a:r>
          </a:p>
          <a:p>
            <a:pPr>
              <a:buFont typeface="Wingdings" panose="05000000000000000000" pitchFamily="2" charset="2"/>
              <a:buChar char="§"/>
            </a:pPr>
            <a:r>
              <a:rPr lang="en-US" dirty="0" smtClean="0">
                <a:latin typeface="Lato Medium" panose="020F0502020204030203" pitchFamily="34" charset="0"/>
                <a:ea typeface="Lato Medium" panose="020F0502020204030203" pitchFamily="34" charset="0"/>
                <a:cs typeface="Lato Medium" panose="020F0502020204030203" pitchFamily="34" charset="0"/>
              </a:rPr>
              <a:t>Energy justice</a:t>
            </a:r>
          </a:p>
          <a:p>
            <a:pPr>
              <a:buFont typeface="Wingdings" panose="05000000000000000000" pitchFamily="2" charset="2"/>
              <a:buChar char="§"/>
            </a:pPr>
            <a:r>
              <a:rPr lang="en-US" dirty="0" smtClean="0">
                <a:latin typeface="Lato Medium" panose="020F0502020204030203" pitchFamily="34" charset="0"/>
                <a:ea typeface="Lato Medium" panose="020F0502020204030203" pitchFamily="34" charset="0"/>
                <a:cs typeface="Lato Medium" panose="020F0502020204030203" pitchFamily="34" charset="0"/>
              </a:rPr>
              <a:t>Energy efficiency</a:t>
            </a:r>
          </a:p>
          <a:p>
            <a:pPr>
              <a:buFont typeface="Wingdings" panose="05000000000000000000" pitchFamily="2" charset="2"/>
              <a:buChar char="§"/>
            </a:pPr>
            <a:r>
              <a:rPr lang="en-US" dirty="0" smtClean="0">
                <a:latin typeface="Lato Medium" panose="020F0502020204030203" pitchFamily="34" charset="0"/>
                <a:ea typeface="Lato Medium" panose="020F0502020204030203" pitchFamily="34" charset="0"/>
                <a:cs typeface="Lato Medium" panose="020F0502020204030203" pitchFamily="34" charset="0"/>
              </a:rPr>
              <a:t>Energy education</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08525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lls money budgetin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31000" contrast="-22000"/>
                    </a14:imgEffect>
                  </a14:imgLayer>
                </a14:imgProps>
              </a:ext>
              <a:ext uri="{28A0092B-C50C-407E-A947-70E740481C1C}">
                <a14:useLocalDpi xmlns:a14="http://schemas.microsoft.com/office/drawing/2010/main" val="0"/>
              </a:ext>
            </a:extLst>
          </a:blip>
          <a:srcRect/>
          <a:stretch>
            <a:fillRect/>
          </a:stretch>
        </p:blipFill>
        <p:spPr bwMode="auto">
          <a:xfrm>
            <a:off x="0" y="971550"/>
            <a:ext cx="9144000" cy="45507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979"/>
            <a:ext cx="8219424" cy="857250"/>
          </a:xfrm>
        </p:spPr>
        <p:txBody>
          <a:bodyPr>
            <a:normAutofit/>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What is energy burden?</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a:xfrm>
            <a:off x="571500" y="1301174"/>
            <a:ext cx="8001000" cy="3832621"/>
          </a:xfrm>
        </p:spPr>
        <p:txBody>
          <a:bodyPr>
            <a:normAutofit fontScale="70000" lnSpcReduction="20000"/>
          </a:bodyPr>
          <a:lstStyle/>
          <a:p>
            <a:pPr marL="0" indent="0">
              <a:buNone/>
            </a:pPr>
            <a:r>
              <a:rPr lang="en-US" b="1" dirty="0" smtClean="0">
                <a:latin typeface="Lato Light" panose="020F0502020204030203" pitchFamily="34" charset="0"/>
                <a:ea typeface="Lato Light" panose="020F0502020204030203" pitchFamily="34" charset="0"/>
                <a:cs typeface="Lato Light" panose="020F0502020204030203" pitchFamily="34" charset="0"/>
              </a:rPr>
              <a:t>ENERGY BURDEN</a:t>
            </a:r>
          </a:p>
          <a:p>
            <a:pPr marL="0" indent="0">
              <a:buNone/>
            </a:pPr>
            <a:r>
              <a:rPr lang="en-US" u="sng" dirty="0" smtClean="0">
                <a:latin typeface="Lato Light" panose="020F0502020204030203" pitchFamily="34" charset="0"/>
                <a:ea typeface="Lato Light" panose="020F0502020204030203" pitchFamily="34" charset="0"/>
                <a:cs typeface="Lato Light" panose="020F0502020204030203" pitchFamily="34" charset="0"/>
              </a:rPr>
              <a:t>Definition</a:t>
            </a:r>
            <a:r>
              <a:rPr lang="en-US" u="sng" dirty="0">
                <a:latin typeface="Lato Light" panose="020F0502020204030203" pitchFamily="34" charset="0"/>
                <a:ea typeface="Lato Light" panose="020F0502020204030203" pitchFamily="34" charset="0"/>
                <a:cs typeface="Lato Light" panose="020F0502020204030203" pitchFamily="34" charset="0"/>
              </a:rPr>
              <a:t>:</a:t>
            </a:r>
            <a:r>
              <a:rPr lang="en-US" dirty="0">
                <a:latin typeface="Lato Light" panose="020F0502020204030203" pitchFamily="34" charset="0"/>
                <a:ea typeface="Lato Light" panose="020F0502020204030203" pitchFamily="34" charset="0"/>
                <a:cs typeface="Lato Light" panose="020F0502020204030203" pitchFamily="34" charset="0"/>
              </a:rPr>
              <a:t> The percentage of household income spent on energy. </a:t>
            </a:r>
          </a:p>
          <a:p>
            <a:pPr marL="0" indent="0">
              <a:buNone/>
            </a:pPr>
            <a:endParaRPr lang="en-US" dirty="0">
              <a:latin typeface="Lato Light" panose="020F0502020204030203" pitchFamily="34" charset="0"/>
              <a:ea typeface="Lato Light" panose="020F0502020204030203" pitchFamily="34" charset="0"/>
              <a:cs typeface="Lato Light" panose="020F0502020204030203" pitchFamily="34" charset="0"/>
            </a:endParaRPr>
          </a:p>
          <a:p>
            <a:pPr marL="0" indent="0">
              <a:buNone/>
            </a:pPr>
            <a:r>
              <a:rPr lang="en-US" u="sng" dirty="0">
                <a:latin typeface="Lato Light" panose="020F0502020204030203" pitchFamily="34" charset="0"/>
                <a:ea typeface="Lato Light" panose="020F0502020204030203" pitchFamily="34" charset="0"/>
                <a:cs typeface="Lato Light" panose="020F0502020204030203" pitchFamily="34" charset="0"/>
              </a:rPr>
              <a:t>Example 1:</a:t>
            </a:r>
            <a:r>
              <a:rPr lang="en-US" dirty="0">
                <a:latin typeface="Lato Light" panose="020F0502020204030203" pitchFamily="34" charset="0"/>
                <a:ea typeface="Lato Light" panose="020F0502020204030203" pitchFamily="34" charset="0"/>
                <a:cs typeface="Lato Light" panose="020F0502020204030203" pitchFamily="34" charset="0"/>
              </a:rPr>
              <a:t> $5,000/month income</a:t>
            </a:r>
          </a:p>
          <a:p>
            <a:pPr marL="0" indent="0">
              <a:buNone/>
            </a:pPr>
            <a:r>
              <a:rPr lang="en-US" dirty="0">
                <a:latin typeface="Lato Light" panose="020F0502020204030203" pitchFamily="34" charset="0"/>
                <a:ea typeface="Lato Light" panose="020F0502020204030203" pitchFamily="34" charset="0"/>
                <a:cs typeface="Lato Light" panose="020F0502020204030203" pitchFamily="34" charset="0"/>
              </a:rPr>
              <a:t>		$250/month energy costs</a:t>
            </a:r>
          </a:p>
          <a:p>
            <a:pPr marL="0" indent="0">
              <a:buNone/>
            </a:pPr>
            <a:r>
              <a:rPr lang="en-US" dirty="0">
                <a:latin typeface="Lato Light" panose="020F0502020204030203" pitchFamily="34" charset="0"/>
                <a:ea typeface="Lato Light" panose="020F0502020204030203" pitchFamily="34" charset="0"/>
                <a:cs typeface="Lato Light" panose="020F0502020204030203" pitchFamily="34" charset="0"/>
              </a:rPr>
              <a:t>		</a:t>
            </a:r>
            <a:r>
              <a:rPr lang="en-US"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Energy burden is 5%</a:t>
            </a:r>
          </a:p>
          <a:p>
            <a:pPr marL="0" indent="0">
              <a:buNone/>
            </a:pPr>
            <a:endParaRPr lang="en-US" dirty="0">
              <a:latin typeface="Lato Light" panose="020F0502020204030203" pitchFamily="34" charset="0"/>
              <a:ea typeface="Lato Light" panose="020F0502020204030203" pitchFamily="34" charset="0"/>
              <a:cs typeface="Lato Light" panose="020F0502020204030203" pitchFamily="34" charset="0"/>
            </a:endParaRPr>
          </a:p>
          <a:p>
            <a:pPr marL="0" indent="0">
              <a:buNone/>
            </a:pPr>
            <a:r>
              <a:rPr lang="en-US" u="sng" dirty="0">
                <a:latin typeface="Lato Light" panose="020F0502020204030203" pitchFamily="34" charset="0"/>
                <a:ea typeface="Lato Light" panose="020F0502020204030203" pitchFamily="34" charset="0"/>
                <a:cs typeface="Lato Light" panose="020F0502020204030203" pitchFamily="34" charset="0"/>
              </a:rPr>
              <a:t>Example 2:</a:t>
            </a:r>
            <a:r>
              <a:rPr lang="en-US" dirty="0">
                <a:latin typeface="Lato Light" panose="020F0502020204030203" pitchFamily="34" charset="0"/>
                <a:ea typeface="Lato Light" panose="020F0502020204030203" pitchFamily="34" charset="0"/>
                <a:cs typeface="Lato Light" panose="020F0502020204030203" pitchFamily="34" charset="0"/>
              </a:rPr>
              <a:t> $1,667/month income</a:t>
            </a:r>
          </a:p>
          <a:p>
            <a:pPr marL="0" indent="0">
              <a:buNone/>
            </a:pPr>
            <a:r>
              <a:rPr lang="en-US" dirty="0">
                <a:latin typeface="Lato Light" panose="020F0502020204030203" pitchFamily="34" charset="0"/>
                <a:ea typeface="Lato Light" panose="020F0502020204030203" pitchFamily="34" charset="0"/>
                <a:cs typeface="Lato Light" panose="020F0502020204030203" pitchFamily="34" charset="0"/>
              </a:rPr>
              <a:t>		$250/month</a:t>
            </a:r>
          </a:p>
          <a:p>
            <a:pPr marL="0" indent="0">
              <a:buNone/>
            </a:pPr>
            <a:r>
              <a:rPr lang="en-US" dirty="0">
                <a:latin typeface="Lato Light" panose="020F0502020204030203" pitchFamily="34" charset="0"/>
                <a:ea typeface="Lato Light" panose="020F0502020204030203" pitchFamily="34" charset="0"/>
                <a:cs typeface="Lato Light" panose="020F0502020204030203" pitchFamily="34" charset="0"/>
              </a:rPr>
              <a:t>	</a:t>
            </a:r>
            <a:r>
              <a:rPr lang="en-US" b="1" dirty="0">
                <a:latin typeface="Lato Light" panose="020F0502020204030203" pitchFamily="34" charset="0"/>
                <a:ea typeface="Lato Light" panose="020F0502020204030203" pitchFamily="34" charset="0"/>
                <a:cs typeface="Lato Light" panose="020F0502020204030203" pitchFamily="34" charset="0"/>
              </a:rPr>
              <a:t>	</a:t>
            </a:r>
            <a:r>
              <a:rPr lang="en-US"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Energy burden is 15%</a:t>
            </a:r>
          </a:p>
        </p:txBody>
      </p:sp>
    </p:spTree>
    <p:extLst>
      <p:ext uri="{BB962C8B-B14F-4D97-AF65-F5344CB8AC3E}">
        <p14:creationId xmlns:p14="http://schemas.microsoft.com/office/powerpoint/2010/main" val="367539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h problem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9050" y="991319"/>
            <a:ext cx="9163049" cy="43092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C00000"/>
                </a:solidFill>
                <a:latin typeface="Lato Medium" panose="020F0502020204030203" pitchFamily="34" charset="0"/>
                <a:ea typeface="Lato Medium" panose="020F0502020204030203" pitchFamily="34" charset="0"/>
                <a:cs typeface="Lato Medium" panose="020F0502020204030203" pitchFamily="34" charset="0"/>
              </a:rPr>
              <a:t>A math problem</a:t>
            </a:r>
            <a:endParaRPr lang="en-US" dirty="0">
              <a:solidFill>
                <a:srgbClr val="C00000"/>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3" name="Content Placeholder 2"/>
          <p:cNvSpPr>
            <a:spLocks noGrp="1"/>
          </p:cNvSpPr>
          <p:nvPr>
            <p:ph idx="1"/>
          </p:nvPr>
        </p:nvSpPr>
        <p:spPr>
          <a:xfrm>
            <a:off x="447674" y="1448725"/>
            <a:ext cx="8229600" cy="3394472"/>
          </a:xfrm>
        </p:spPr>
        <p:txBody>
          <a:bodyPr>
            <a:normAutofit fontScale="70000" lnSpcReduction="20000"/>
          </a:bodyPr>
          <a:lstStyle/>
          <a:p>
            <a:pPr marL="0" indent="0" algn="ctr">
              <a:buNone/>
            </a:pPr>
            <a:r>
              <a:rPr lang="en-US" b="1" dirty="0">
                <a:latin typeface="Lato Heavy" panose="020F0502020204030203" pitchFamily="34" charset="0"/>
                <a:ea typeface="Lato Heavy" panose="020F0502020204030203" pitchFamily="34" charset="0"/>
                <a:cs typeface="Lato Heavy" panose="020F0502020204030203" pitchFamily="34" charset="0"/>
              </a:rPr>
              <a:t>2018 Federal Poverty Level was equal to                                 $25,100 for a family of four, annually. </a:t>
            </a:r>
          </a:p>
          <a:p>
            <a:pPr marL="0" indent="0" algn="ctr">
              <a:buNone/>
            </a:pPr>
            <a:endParaRPr lang="en-US" b="1" dirty="0">
              <a:latin typeface="Lato Heavy" panose="020F0502020204030203" pitchFamily="34" charset="0"/>
              <a:ea typeface="Lato Heavy" panose="020F0502020204030203" pitchFamily="34" charset="0"/>
              <a:cs typeface="Lato Heavy" panose="020F0502020204030203" pitchFamily="34" charset="0"/>
            </a:endParaRPr>
          </a:p>
          <a:p>
            <a:pPr marL="0" indent="0" algn="ctr">
              <a:buNone/>
            </a:pPr>
            <a:r>
              <a:rPr lang="en-US" b="1" dirty="0">
                <a:latin typeface="Lato Heavy" panose="020F0502020204030203" pitchFamily="34" charset="0"/>
                <a:ea typeface="Lato Heavy" panose="020F0502020204030203" pitchFamily="34" charset="0"/>
                <a:cs typeface="Lato Heavy" panose="020F0502020204030203" pitchFamily="34" charset="0"/>
              </a:rPr>
              <a:t>However, the average LIHEAP household </a:t>
            </a:r>
            <a:endParaRPr lang="en-US" b="1" dirty="0" smtClean="0">
              <a:latin typeface="Lato Heavy" panose="020F0502020204030203" pitchFamily="34" charset="0"/>
              <a:ea typeface="Lato Heavy" panose="020F0502020204030203" pitchFamily="34" charset="0"/>
              <a:cs typeface="Lato Heavy" panose="020F0502020204030203" pitchFamily="34" charset="0"/>
            </a:endParaRPr>
          </a:p>
          <a:p>
            <a:pPr marL="0" indent="0" algn="ctr">
              <a:buNone/>
            </a:pPr>
            <a:r>
              <a:rPr lang="en-US" b="1" dirty="0" smtClean="0">
                <a:latin typeface="Lato Heavy" panose="020F0502020204030203" pitchFamily="34" charset="0"/>
                <a:ea typeface="Lato Heavy" panose="020F0502020204030203" pitchFamily="34" charset="0"/>
                <a:cs typeface="Lato Heavy" panose="020F0502020204030203" pitchFamily="34" charset="0"/>
              </a:rPr>
              <a:t>makes </a:t>
            </a:r>
            <a:r>
              <a:rPr lang="en-US" b="1" dirty="0">
                <a:latin typeface="Lato Heavy" panose="020F0502020204030203" pitchFamily="34" charset="0"/>
                <a:ea typeface="Lato Heavy" panose="020F0502020204030203" pitchFamily="34" charset="0"/>
                <a:cs typeface="Lato Heavy" panose="020F0502020204030203" pitchFamily="34" charset="0"/>
              </a:rPr>
              <a:t>less than $</a:t>
            </a:r>
            <a:r>
              <a:rPr lang="en-US" b="1" dirty="0" smtClean="0">
                <a:latin typeface="Lato Heavy" panose="020F0502020204030203" pitchFamily="34" charset="0"/>
                <a:ea typeface="Lato Heavy" panose="020F0502020204030203" pitchFamily="34" charset="0"/>
                <a:cs typeface="Lato Heavy" panose="020F0502020204030203" pitchFamily="34" charset="0"/>
              </a:rPr>
              <a:t>20,000 ($1,667/month).</a:t>
            </a:r>
            <a:endParaRPr lang="en-US" b="1" dirty="0">
              <a:latin typeface="Lato Heavy" panose="020F0502020204030203" pitchFamily="34" charset="0"/>
              <a:ea typeface="Lato Heavy" panose="020F0502020204030203" pitchFamily="34" charset="0"/>
              <a:cs typeface="Lato Heavy" panose="020F0502020204030203" pitchFamily="34" charset="0"/>
            </a:endParaRPr>
          </a:p>
          <a:p>
            <a:pPr marL="0" indent="0" algn="ctr">
              <a:buNone/>
            </a:pPr>
            <a:endParaRPr lang="en-US" b="1" dirty="0">
              <a:latin typeface="Lato Heavy" panose="020F0502020204030203" pitchFamily="34" charset="0"/>
              <a:ea typeface="Lato Heavy" panose="020F0502020204030203" pitchFamily="34" charset="0"/>
              <a:cs typeface="Lato Heavy" panose="020F0502020204030203" pitchFamily="34" charset="0"/>
            </a:endParaRPr>
          </a:p>
          <a:p>
            <a:pPr marL="0" indent="0" algn="ctr">
              <a:buNone/>
            </a:pPr>
            <a:r>
              <a:rPr lang="en-US" b="1" dirty="0">
                <a:latin typeface="Lato Heavy" panose="020F0502020204030203" pitchFamily="34" charset="0"/>
                <a:ea typeface="Lato Heavy" panose="020F0502020204030203" pitchFamily="34" charset="0"/>
                <a:cs typeface="Lato Heavy" panose="020F0502020204030203" pitchFamily="34" charset="0"/>
              </a:rPr>
              <a:t>After taxes, take home pay would be about $18,000. </a:t>
            </a:r>
          </a:p>
          <a:p>
            <a:pPr marL="0" indent="0" algn="ctr">
              <a:buNone/>
            </a:pPr>
            <a:endParaRPr lang="en-US" b="1" dirty="0">
              <a:latin typeface="Lato Heavy" panose="020F0502020204030203" pitchFamily="34" charset="0"/>
              <a:ea typeface="Lato Heavy" panose="020F0502020204030203" pitchFamily="34" charset="0"/>
              <a:cs typeface="Lato Heavy" panose="020F0502020204030203" pitchFamily="34" charset="0"/>
            </a:endParaRPr>
          </a:p>
          <a:p>
            <a:pPr marL="0" indent="0" algn="ctr">
              <a:buNone/>
            </a:pPr>
            <a:r>
              <a:rPr lang="en-US" b="1" dirty="0">
                <a:latin typeface="Lato Heavy" panose="020F0502020204030203" pitchFamily="34" charset="0"/>
                <a:ea typeface="Lato Heavy" panose="020F0502020204030203" pitchFamily="34" charset="0"/>
                <a:cs typeface="Lato Heavy" panose="020F0502020204030203" pitchFamily="34" charset="0"/>
              </a:rPr>
              <a:t>After rent or mortgage, reduced to $6,000, </a:t>
            </a:r>
            <a:endParaRPr lang="en-US" b="1" dirty="0" smtClean="0">
              <a:latin typeface="Lato Heavy" panose="020F0502020204030203" pitchFamily="34" charset="0"/>
              <a:ea typeface="Lato Heavy" panose="020F0502020204030203" pitchFamily="34" charset="0"/>
              <a:cs typeface="Lato Heavy" panose="020F0502020204030203" pitchFamily="34" charset="0"/>
            </a:endParaRPr>
          </a:p>
          <a:p>
            <a:pPr marL="0" indent="0" algn="ctr">
              <a:buNone/>
            </a:pPr>
            <a:r>
              <a:rPr lang="en-US" b="1" dirty="0" smtClean="0">
                <a:latin typeface="Lato Heavy" panose="020F0502020204030203" pitchFamily="34" charset="0"/>
                <a:ea typeface="Lato Heavy" panose="020F0502020204030203" pitchFamily="34" charset="0"/>
                <a:cs typeface="Lato Heavy" panose="020F0502020204030203" pitchFamily="34" charset="0"/>
              </a:rPr>
              <a:t>or </a:t>
            </a:r>
            <a:r>
              <a:rPr lang="en-US" b="1" dirty="0">
                <a:latin typeface="Lato Heavy" panose="020F0502020204030203" pitchFamily="34" charset="0"/>
                <a:ea typeface="Lato Heavy" panose="020F0502020204030203" pitchFamily="34" charset="0"/>
                <a:cs typeface="Lato Heavy" panose="020F0502020204030203" pitchFamily="34" charset="0"/>
              </a:rPr>
              <a:t>$500/month. </a:t>
            </a:r>
          </a:p>
          <a:p>
            <a:pPr marL="0" indent="0" algn="ctr">
              <a:buNone/>
            </a:pPr>
            <a:endParaRPr lang="en-US" dirty="0">
              <a:latin typeface="Lato Light" panose="020F0502020204030203" pitchFamily="34" charset="0"/>
              <a:ea typeface="Lato Light" panose="020F0502020204030203" pitchFamily="34" charset="0"/>
              <a:cs typeface="Lato Light" panose="020F0502020204030203" pitchFamily="34" charset="0"/>
            </a:endParaRPr>
          </a:p>
          <a:p>
            <a:endParaRPr lang="en-US" dirty="0">
              <a:latin typeface="Lato Light" panose="020F0502020204030203" pitchFamily="34" charset="0"/>
              <a:ea typeface="Lato Light" panose="020F0502020204030203" pitchFamily="34" charset="0"/>
              <a:cs typeface="Lato Light" panose="020F0502020204030203" pitchFamily="34" charset="0"/>
            </a:endParaRPr>
          </a:p>
          <a:p>
            <a:endParaRPr lang="en-US" dirty="0"/>
          </a:p>
        </p:txBody>
      </p:sp>
    </p:spTree>
    <p:extLst>
      <p:ext uri="{BB962C8B-B14F-4D97-AF65-F5344CB8AC3E}">
        <p14:creationId xmlns:p14="http://schemas.microsoft.com/office/powerpoint/2010/main" val="20027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228600" y="171450"/>
            <a:ext cx="8686800" cy="4800600"/>
          </a:xfrm>
          <a:prstGeom prst="round1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002" y="342900"/>
            <a:ext cx="8255997" cy="1292835"/>
          </a:xfrm>
          <a:prstGeom prst="rect">
            <a:avLst/>
          </a:prstGeom>
        </p:spPr>
      </p:pic>
      <p:sp>
        <p:nvSpPr>
          <p:cNvPr id="2" name="TextBox 1"/>
          <p:cNvSpPr txBox="1"/>
          <p:nvPr/>
        </p:nvSpPr>
        <p:spPr>
          <a:xfrm>
            <a:off x="0" y="1885950"/>
            <a:ext cx="9144000" cy="1938992"/>
          </a:xfrm>
          <a:prstGeom prst="rect">
            <a:avLst/>
          </a:prstGeom>
          <a:noFill/>
        </p:spPr>
        <p:txBody>
          <a:bodyPr wrap="square" rtlCol="0">
            <a:spAutoFit/>
          </a:bodyPr>
          <a:lstStyle/>
          <a:p>
            <a:pPr algn="ctr"/>
            <a:r>
              <a:rPr lang="en-US" sz="6000" b="1" dirty="0" smtClean="0">
                <a:latin typeface="Lato Light" panose="020F0502020204030203" pitchFamily="34" charset="0"/>
                <a:ea typeface="Lato Light" panose="020F0502020204030203" pitchFamily="34" charset="0"/>
                <a:cs typeface="Lato Light" panose="020F0502020204030203" pitchFamily="34" charset="0"/>
              </a:rPr>
              <a:t>Resources for addressing</a:t>
            </a:r>
          </a:p>
          <a:p>
            <a:pPr algn="ctr"/>
            <a:r>
              <a:rPr lang="en-US" sz="6000" b="1" dirty="0" smtClean="0">
                <a:solidFill>
                  <a:srgbClr val="C00000"/>
                </a:solidFill>
                <a:latin typeface="Lato Light" panose="020F0502020204030203" pitchFamily="34" charset="0"/>
                <a:ea typeface="Lato Light" panose="020F0502020204030203" pitchFamily="34" charset="0"/>
                <a:cs typeface="Lato Light" panose="020F0502020204030203" pitchFamily="34" charset="0"/>
              </a:rPr>
              <a:t>ENERGY AFFORDABILITY</a:t>
            </a:r>
            <a:endParaRPr lang="en-US" sz="6000" dirty="0">
              <a:solidFill>
                <a:srgbClr val="C00000"/>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37337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742951"/>
            <a:ext cx="9144000" cy="3569642"/>
          </a:xfrm>
          <a:prstGeom prst="rect">
            <a:avLst/>
          </a:prstGeom>
        </p:spPr>
      </p:pic>
    </p:spTree>
    <p:extLst>
      <p:ext uri="{BB962C8B-B14F-4D97-AF65-F5344CB8AC3E}">
        <p14:creationId xmlns:p14="http://schemas.microsoft.com/office/powerpoint/2010/main" val="1014427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7017</TotalTime>
  <Words>1660</Words>
  <Application>Microsoft Office PowerPoint</Application>
  <PresentationFormat>On-screen Show (16:9)</PresentationFormat>
  <Paragraphs>217</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Lato</vt:lpstr>
      <vt:lpstr>Lato Heavy</vt:lpstr>
      <vt:lpstr>Lato Light</vt:lpstr>
      <vt:lpstr>Lato Medium</vt:lpstr>
      <vt:lpstr>Lato Semibold</vt:lpstr>
      <vt:lpstr>Wingdings</vt:lpstr>
      <vt:lpstr>Office Theme</vt:lpstr>
      <vt:lpstr>PowerPoint Presentation</vt:lpstr>
      <vt:lpstr>PowerPoint Presentation</vt:lpstr>
      <vt:lpstr>PowerPoint Presentation</vt:lpstr>
      <vt:lpstr>PowerPoint Presentation</vt:lpstr>
      <vt:lpstr>Utility assistance addresses serious challenges and social issues</vt:lpstr>
      <vt:lpstr>What is energy burden?</vt:lpstr>
      <vt:lpstr>A math problem</vt:lpstr>
      <vt:lpstr>PowerPoint Presentation</vt:lpstr>
      <vt:lpstr>PowerPoint Presentation</vt:lpstr>
      <vt:lpstr>Low Income Home Energy Assistance Program</vt:lpstr>
      <vt:lpstr>Fuel Funds: Two Types</vt:lpstr>
      <vt:lpstr>Prominent Charitable Fuel Funds</vt:lpstr>
      <vt:lpstr>Where I can find a list of resources in my state?</vt:lpstr>
      <vt:lpstr>Where can I go to find resources in my community? </vt:lpstr>
      <vt:lpstr>Other common resources</vt:lpstr>
      <vt:lpstr>Training</vt:lpstr>
      <vt:lpstr>LIHEAP Action Day: NEUAC Event </vt:lpstr>
      <vt:lpstr>Open Letter to Congress</vt:lpstr>
      <vt:lpstr>PowerPoint Presentation</vt:lpstr>
      <vt:lpstr>LIHEAP Postcard Project</vt:lpstr>
      <vt:lpstr>What we do matters.</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  New Members 2017</dc:title>
  <dc:creator>Katrina Metzler</dc:creator>
  <cp:lastModifiedBy>Bridget Doran</cp:lastModifiedBy>
  <cp:revision>424</cp:revision>
  <cp:lastPrinted>2019-01-15T15:16:18Z</cp:lastPrinted>
  <dcterms:created xsi:type="dcterms:W3CDTF">2017-01-03T20:08:37Z</dcterms:created>
  <dcterms:modified xsi:type="dcterms:W3CDTF">2019-06-02T18:20:55Z</dcterms:modified>
</cp:coreProperties>
</file>