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0" r:id="rId7"/>
    <p:sldId id="258" r:id="rId8"/>
    <p:sldId id="271" r:id="rId9"/>
    <p:sldId id="261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7C6"/>
    <a:srgbClr val="103350"/>
    <a:srgbClr val="0C4360"/>
    <a:srgbClr val="1B6872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5/31/2019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583" y="3136392"/>
            <a:ext cx="10310190" cy="1243584"/>
          </a:xfrm>
        </p:spPr>
        <p:txBody>
          <a:bodyPr/>
          <a:lstStyle/>
          <a:p>
            <a:pPr algn="ctr"/>
            <a:r>
              <a:rPr lang="en-US" sz="5400" dirty="0"/>
              <a:t>Incorporating Education into Low-Income Energy Assistance and Energy Efficiency Programs: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7583" y="4728772"/>
            <a:ext cx="10045148" cy="86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 ABC’s of Client Engagement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939" y="800818"/>
            <a:ext cx="6586330" cy="1805879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5F4DE-39B7-4CE2-BC1E-8B8AE662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572" y="2431518"/>
            <a:ext cx="7734733" cy="3464183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Serving two rural and two urban/suburban counties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Clients with various needs ranging from seniors with fixed incomes to transient populations with very low/no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Customer surveys show 84% of utility assistance program information is transmitted by “word of mouth”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Goal by 2023: Enable clients and key community players to provide a two-minute, informed “elevator speech” on the benefits and requirements of the PIPP+/HEAP programs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049F43F-8CCF-4CBF-9F5A-9CF2D5C7F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190" y="255270"/>
            <a:ext cx="2906010" cy="1573054"/>
          </a:xfrm>
          <a:prstGeom prst="rect">
            <a:avLst/>
          </a:prstGeom>
        </p:spPr>
      </p:pic>
      <p:pic>
        <p:nvPicPr>
          <p:cNvPr id="2050" name="Picture 2" descr="Image result for ohio map with dayton">
            <a:extLst>
              <a:ext uri="{FF2B5EF4-FFF2-40B4-BE49-F238E27FC236}">
                <a16:creationId xmlns:a16="http://schemas.microsoft.com/office/drawing/2014/main" id="{0CECE911-6ABF-4027-858E-35479CC32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689" y="3929042"/>
            <a:ext cx="2517865" cy="251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F523F8-6263-4B7F-9851-D7EADC4F7B06}"/>
              </a:ext>
            </a:extLst>
          </p:cNvPr>
          <p:cNvSpPr txBox="1"/>
          <p:nvPr/>
        </p:nvSpPr>
        <p:spPr>
          <a:xfrm>
            <a:off x="488407" y="1220962"/>
            <a:ext cx="5747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Service Area Snapshot</a:t>
            </a:r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052" y="524636"/>
            <a:ext cx="7781544" cy="859055"/>
          </a:xfrm>
        </p:spPr>
        <p:txBody>
          <a:bodyPr>
            <a:normAutofit/>
          </a:bodyPr>
          <a:lstStyle/>
          <a:p>
            <a:r>
              <a:rPr lang="en-US" dirty="0"/>
              <a:t>“A”: Accessibility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DDBE65-9AB1-4989-AF86-726591A6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475" y="1383691"/>
            <a:ext cx="10326597" cy="4561712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Meeting clients at their “current location” on the journey to self-sufficiency</a:t>
            </a:r>
          </a:p>
          <a:p>
            <a:pPr marL="971550" lvl="1" indent="-285750"/>
            <a:r>
              <a:rPr lang="en-US" dirty="0">
                <a:solidFill>
                  <a:schemeClr val="bg1"/>
                </a:solidFill>
              </a:rPr>
              <a:t>Hiring specific staff for this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Attendance at a variety of community events with the ability to process applications; appropriately communicate program benefits and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Updates to scheduling systems with clear, concise instructions as to how to obtain an appointment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Program brochures and handouts with understandable, almost informal, language describing client responsibilities when participating in programs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Graphic 7" descr="Marker">
            <a:extLst>
              <a:ext uri="{FF2B5EF4-FFF2-40B4-BE49-F238E27FC236}">
                <a16:creationId xmlns:a16="http://schemas.microsoft.com/office/drawing/2014/main" id="{C4A31E26-8F8C-43D9-B83E-7B9EC2C93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1615" y="4846637"/>
            <a:ext cx="16510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840230"/>
          </a:xfrm>
        </p:spPr>
        <p:txBody>
          <a:bodyPr/>
          <a:lstStyle/>
          <a:p>
            <a:r>
              <a:rPr lang="en-US" sz="5400" dirty="0"/>
              <a:t>“B”: Balance the Perception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8264072" cy="4093243"/>
          </a:xfrm>
        </p:spPr>
        <p:txBody>
          <a:bodyPr/>
          <a:lstStyle/>
          <a:p>
            <a:r>
              <a:rPr lang="en-US" sz="2400" dirty="0"/>
              <a:t>Minimize the stigma associated with client budgeting programs</a:t>
            </a:r>
          </a:p>
          <a:p>
            <a:pPr lvl="1"/>
            <a:r>
              <a:rPr lang="en-US" sz="2200" dirty="0"/>
              <a:t>i.e.—”PIPP+ is not a handout; it’s a budget management tool.”</a:t>
            </a:r>
            <a:endParaRPr lang="en-US" sz="2400" dirty="0"/>
          </a:p>
          <a:p>
            <a:r>
              <a:rPr lang="en-US" sz="2400" dirty="0"/>
              <a:t>Encourage positive, outcome-based conversation between clients and community partners</a:t>
            </a:r>
          </a:p>
          <a:p>
            <a:r>
              <a:rPr lang="en-US" sz="2400" dirty="0"/>
              <a:t>Explain, at an accessible level, the advocacy efforts put forth by participating agencies, on behalf of the client</a:t>
            </a:r>
          </a:p>
          <a:p>
            <a:r>
              <a:rPr lang="en-US" sz="2400" dirty="0"/>
              <a:t>Encourage clients, through in-office activities, to participate in their own program advocacy</a:t>
            </a:r>
          </a:p>
          <a:p>
            <a:r>
              <a:rPr lang="en-US" sz="2400" dirty="0"/>
              <a:t>Reframe the “agency” stereotype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Graphic 3" descr="Scales of justice">
            <a:extLst>
              <a:ext uri="{FF2B5EF4-FFF2-40B4-BE49-F238E27FC236}">
                <a16:creationId xmlns:a16="http://schemas.microsoft.com/office/drawing/2014/main" id="{AC9A5763-5854-4243-9FFD-2B44F2E55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39622" y="4781159"/>
            <a:ext cx="1618978" cy="161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D0B6-A6F2-4922-9DC1-CAFFE17F5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MVCAP LIHEAP Action Month Bulletin Board: August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9A26-3088-4FD6-A0C7-187B762B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3FF333-9616-4BEA-AF7A-A3725929F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6" y="1756372"/>
            <a:ext cx="7902302" cy="46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1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37" y="542925"/>
            <a:ext cx="12052663" cy="840230"/>
          </a:xfrm>
        </p:spPr>
        <p:txBody>
          <a:bodyPr/>
          <a:lstStyle/>
          <a:p>
            <a:r>
              <a:rPr lang="en-US" sz="5400" dirty="0"/>
              <a:t>“C”: Communication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444500" y="1712595"/>
            <a:ext cx="8246827" cy="3684588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Encourage employees and teammates to communicate with clients in a clear, effective manner</a:t>
            </a:r>
          </a:p>
          <a:p>
            <a:r>
              <a:rPr lang="en-US" sz="2400" dirty="0"/>
              <a:t>Never underestimate the value of explaining compliance procedures; engage clients in the larger picture of your program</a:t>
            </a:r>
          </a:p>
          <a:p>
            <a:r>
              <a:rPr lang="en-US" sz="2400" dirty="0"/>
              <a:t>Application of Simon Sinek’s “Start with Why” model—boosts communication within your team and transmission of empathetic, accessible information to clients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655AD7-69BA-4E00-AAE6-98E1106D6888}"/>
              </a:ext>
            </a:extLst>
          </p:cNvPr>
          <p:cNvSpPr txBox="1"/>
          <p:nvPr/>
        </p:nvSpPr>
        <p:spPr>
          <a:xfrm>
            <a:off x="720190" y="5381842"/>
            <a:ext cx="8030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3B7C6"/>
                </a:solidFill>
              </a:rPr>
              <a:t>“There are two ways to influence human behavior: you can manipulate it or you can inspire it.” –Simon Sinek</a:t>
            </a:r>
          </a:p>
        </p:txBody>
      </p:sp>
      <p:pic>
        <p:nvPicPr>
          <p:cNvPr id="10" name="Graphic 9" descr="Chat">
            <a:extLst>
              <a:ext uri="{FF2B5EF4-FFF2-40B4-BE49-F238E27FC236}">
                <a16:creationId xmlns:a16="http://schemas.microsoft.com/office/drawing/2014/main" id="{01875828-F4E4-4D65-B77A-25FE78259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4499" y="5175439"/>
            <a:ext cx="1351733" cy="13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157" y="1883754"/>
            <a:ext cx="3754318" cy="806072"/>
          </a:xfrm>
        </p:spPr>
        <p:txBody>
          <a:bodyPr/>
          <a:lstStyle/>
          <a:p>
            <a:r>
              <a:rPr lang="en-GB" sz="2400" dirty="0"/>
              <a:t>Understanding the “WHY” elicits empathy from our team and provides an improved customer service experience for our clients.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The “WHY” engages, empowers, and mobilizes internal, individual action.</a:t>
            </a:r>
          </a:p>
        </p:txBody>
      </p:sp>
      <p:pic>
        <p:nvPicPr>
          <p:cNvPr id="3074" name="Picture 2" descr="Image result for sinek start with why">
            <a:extLst>
              <a:ext uri="{FF2B5EF4-FFF2-40B4-BE49-F238E27FC236}">
                <a16:creationId xmlns:a16="http://schemas.microsoft.com/office/drawing/2014/main" id="{CED683A8-FE52-43DA-B65F-46BFCC735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776" y="944739"/>
            <a:ext cx="7957997" cy="5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F356E6-B3BA-42A7-8578-45CD30050A8B}"/>
              </a:ext>
            </a:extLst>
          </p:cNvPr>
          <p:cNvSpPr txBox="1"/>
          <p:nvPr/>
        </p:nvSpPr>
        <p:spPr>
          <a:xfrm>
            <a:off x="461727" y="6002448"/>
            <a:ext cx="26617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Start With Why: How Great Leaders Inspire Everyone to Take Action, Simon Sinek, 2009</a:t>
            </a: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C2CC-5FF0-46AD-A72B-BAA162D1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123" y="724278"/>
            <a:ext cx="11362099" cy="2978589"/>
          </a:xfrm>
        </p:spPr>
        <p:txBody>
          <a:bodyPr/>
          <a:lstStyle/>
          <a:p>
            <a:pPr algn="ctr"/>
            <a:r>
              <a:rPr lang="en-US" dirty="0"/>
              <a:t>Keelie M. Gustin</a:t>
            </a:r>
            <a:br>
              <a:rPr lang="en-US" dirty="0"/>
            </a:br>
            <a:r>
              <a:rPr lang="en-US" dirty="0"/>
              <a:t>Director, Energy Assistance Programs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674B39-6107-48AC-970A-D31097B759D1}"/>
              </a:ext>
            </a:extLst>
          </p:cNvPr>
          <p:cNvSpPr txBox="1"/>
          <p:nvPr/>
        </p:nvSpPr>
        <p:spPr>
          <a:xfrm>
            <a:off x="7043595" y="3711921"/>
            <a:ext cx="54457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3B7C6"/>
                </a:solidFill>
              </a:rPr>
              <a:t>Miami Valley CAP</a:t>
            </a:r>
            <a:br>
              <a:rPr lang="en-US" sz="3200" b="1" dirty="0">
                <a:solidFill>
                  <a:srgbClr val="63B7C6"/>
                </a:solidFill>
              </a:rPr>
            </a:br>
            <a:r>
              <a:rPr lang="en-US" sz="3200" b="1" dirty="0">
                <a:solidFill>
                  <a:srgbClr val="63B7C6"/>
                </a:solidFill>
              </a:rPr>
              <a:t>719 S. Main St. </a:t>
            </a:r>
            <a:br>
              <a:rPr lang="en-US" sz="3200" b="1" dirty="0">
                <a:solidFill>
                  <a:srgbClr val="63B7C6"/>
                </a:solidFill>
              </a:rPr>
            </a:br>
            <a:r>
              <a:rPr lang="en-US" sz="3200" b="1" dirty="0">
                <a:solidFill>
                  <a:srgbClr val="63B7C6"/>
                </a:solidFill>
              </a:rPr>
              <a:t>Dayton, OH 45402</a:t>
            </a:r>
            <a:br>
              <a:rPr lang="en-US" sz="3200" b="1" dirty="0">
                <a:solidFill>
                  <a:srgbClr val="63B7C6"/>
                </a:solidFill>
              </a:rPr>
            </a:br>
            <a:r>
              <a:rPr lang="en-US" sz="3200" b="1" dirty="0">
                <a:solidFill>
                  <a:srgbClr val="63B7C6"/>
                </a:solidFill>
              </a:rPr>
              <a:t>937.260.5534</a:t>
            </a:r>
            <a:br>
              <a:rPr lang="en-US" sz="3200" b="1" dirty="0">
                <a:solidFill>
                  <a:srgbClr val="63B7C6"/>
                </a:solidFill>
              </a:rPr>
            </a:br>
            <a:r>
              <a:rPr lang="en-US" sz="3200" b="1" dirty="0">
                <a:solidFill>
                  <a:srgbClr val="63B7C6"/>
                </a:solidFill>
              </a:rPr>
              <a:t>keelie@mvcap.com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DCD190-6228-4B51-BE71-6BFA1F5659E0}"/>
              </a:ext>
            </a:extLst>
          </p:cNvPr>
          <p:cNvSpPr txBox="1"/>
          <p:nvPr/>
        </p:nvSpPr>
        <p:spPr>
          <a:xfrm>
            <a:off x="525101" y="3829616"/>
            <a:ext cx="51785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We grow through the exchange of ideas—please reach out! I’d love to hear about your strategies!</a:t>
            </a:r>
          </a:p>
        </p:txBody>
      </p:sp>
    </p:spTree>
    <p:extLst>
      <p:ext uri="{BB962C8B-B14F-4D97-AF65-F5344CB8AC3E}">
        <p14:creationId xmlns:p14="http://schemas.microsoft.com/office/powerpoint/2010/main" val="383640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418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 Gothic LT Pro</vt:lpstr>
      <vt:lpstr>Trebuchet MS</vt:lpstr>
      <vt:lpstr>Office Theme</vt:lpstr>
      <vt:lpstr>Incorporating Education into Low-Income Energy Assistance and Energy Efficiency Programs: </vt:lpstr>
      <vt:lpstr> </vt:lpstr>
      <vt:lpstr>“A”: Accessibility</vt:lpstr>
      <vt:lpstr>“B”: Balance the Perception</vt:lpstr>
      <vt:lpstr>MVCAP LIHEAP Action Month Bulletin Board: August 2019</vt:lpstr>
      <vt:lpstr>“C”: Communication</vt:lpstr>
      <vt:lpstr>Understanding the “WHY” elicits empathy from our team and provides an improved customer service experience for our clients.  The “WHY” engages, empowers, and mobilizes internal, individual action.</vt:lpstr>
      <vt:lpstr>Keelie M. Gustin Director, Energy Assistance Programs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2019-05-31T12:37:17Z</dcterms:created>
  <dcterms:modified xsi:type="dcterms:W3CDTF">2019-05-31T13:57:19Z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