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25"/>
  </p:notesMasterIdLst>
  <p:sldIdLst>
    <p:sldId id="256" r:id="rId3"/>
    <p:sldId id="278" r:id="rId4"/>
    <p:sldId id="275" r:id="rId5"/>
    <p:sldId id="283" r:id="rId6"/>
    <p:sldId id="284" r:id="rId7"/>
    <p:sldId id="297" r:id="rId8"/>
    <p:sldId id="282" r:id="rId9"/>
    <p:sldId id="293" r:id="rId10"/>
    <p:sldId id="276" r:id="rId11"/>
    <p:sldId id="285" r:id="rId12"/>
    <p:sldId id="286" r:id="rId13"/>
    <p:sldId id="298" r:id="rId14"/>
    <p:sldId id="288" r:id="rId15"/>
    <p:sldId id="295" r:id="rId16"/>
    <p:sldId id="277" r:id="rId17"/>
    <p:sldId id="289" r:id="rId18"/>
    <p:sldId id="290" r:id="rId19"/>
    <p:sldId id="299" r:id="rId20"/>
    <p:sldId id="292" r:id="rId21"/>
    <p:sldId id="296" r:id="rId22"/>
    <p:sldId id="294" r:id="rId23"/>
    <p:sldId id="258"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Lato" panose="020B0604020202020204" charset="0"/>
      <p:regular r:id="rId30"/>
      <p:bold r:id="rId31"/>
      <p:italic r:id="rId32"/>
      <p:boldItalic r:id="rId33"/>
    </p:embeddedFont>
    <p:embeddedFont>
      <p:font typeface="Roboto" panose="02000000000000000000" pitchFamily="2" charset="0"/>
      <p:regular r:id="rId34"/>
      <p:bold r:id="rId35"/>
      <p:italic r:id="rId36"/>
      <p:boldItalic r:id="rId37"/>
    </p:embeddedFont>
    <p:embeddedFont>
      <p:font typeface="Tw Cen MT" panose="020B0602020104020603" pitchFamily="34" charset="0"/>
      <p:regular r:id="rId38"/>
      <p:bold r:id="rId39"/>
      <p:italic r:id="rId40"/>
      <p:boldItalic r:id="rId41"/>
    </p:embeddedFont>
    <p:embeddedFont>
      <p:font typeface="Wingdings 2" panose="05020102010507070707" pitchFamily="18" charset="2"/>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nnor Priest" initials="CP" lastIdx="3" clrIdx="0">
    <p:extLst>
      <p:ext uri="{19B8F6BF-5375-455C-9EA6-DF929625EA0E}">
        <p15:presenceInfo xmlns:p15="http://schemas.microsoft.com/office/powerpoint/2012/main" userId="S::Connor-Priest@appriseinc.org::f8f80f41-59a0-467f-a859-142f0099c20b" providerId="AD"/>
      </p:ext>
    </p:extLst>
  </p:cmAuthor>
  <p:cmAuthor id="2" name="Randy" initials="R" lastIdx="8" clrIdx="1">
    <p:extLst>
      <p:ext uri="{19B8F6BF-5375-455C-9EA6-DF929625EA0E}">
        <p15:presenceInfo xmlns:p15="http://schemas.microsoft.com/office/powerpoint/2012/main" userId="Randy" providerId="None"/>
      </p:ext>
    </p:extLst>
  </p:cmAuthor>
  <p:cmAuthor id="3" name="Tracy M.B. Smetana" initials="TMBS" lastIdx="1" clrIdx="2">
    <p:extLst>
      <p:ext uri="{19B8F6BF-5375-455C-9EA6-DF929625EA0E}">
        <p15:presenceInfo xmlns:p15="http://schemas.microsoft.com/office/powerpoint/2012/main" userId="Tracy M.B. Smeta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2" autoAdjust="0"/>
    <p:restoredTop sz="95417" autoAdjust="0"/>
  </p:normalViewPr>
  <p:slideViewPr>
    <p:cSldViewPr snapToGrid="0">
      <p:cViewPr varScale="1">
        <p:scale>
          <a:sx n="143" d="100"/>
          <a:sy n="143" d="100"/>
        </p:scale>
        <p:origin x="666" y="126"/>
      </p:cViewPr>
      <p:guideLst>
        <p:guide orient="horz" pos="1620"/>
        <p:guide pos="2880"/>
      </p:guideLst>
    </p:cSldViewPr>
  </p:slideViewPr>
  <p:notesTextViewPr>
    <p:cViewPr>
      <p:scale>
        <a:sx n="1" d="1"/>
        <a:sy n="1" d="1"/>
      </p:scale>
      <p:origin x="0" y="0"/>
    </p:cViewPr>
  </p:notesTextViewPr>
  <p:notesViewPr>
    <p:cSldViewPr snapToGrid="0">
      <p:cViewPr varScale="1">
        <p:scale>
          <a:sx n="81" d="100"/>
          <a:sy n="81" d="100"/>
        </p:scale>
        <p:origin x="205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9.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16.fntdata"/></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5-20T17:18:16.619" idx="7">
    <p:pos x="5616" y="114"/>
    <p:text>Conner I added both the ACF web site for LIHEAP and LIHWAP.  I thougth that APPRISE may have a standard slide with resouces.  I think if we look at one of the more recent presentations this can be located.</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Welcome to session and introduce myself.</a:t>
            </a:r>
          </a:p>
          <a:p>
            <a:pPr marL="0" lvl="0" indent="0" algn="l" rtl="0">
              <a:spcBef>
                <a:spcPts val="0"/>
              </a:spcBef>
              <a:spcAft>
                <a:spcPts val="0"/>
              </a:spcAft>
              <a:buClr>
                <a:schemeClr val="dk1"/>
              </a:buClr>
              <a:buSzPts val="1200"/>
              <a:buFont typeface="Calibri"/>
              <a:buNone/>
            </a:pPr>
            <a:r>
              <a:rPr lang="en-US" dirty="0"/>
              <a:t>Introduce the Speakers</a:t>
            </a:r>
            <a:endParaRPr dirty="0"/>
          </a:p>
        </p:txBody>
      </p:sp>
      <p:sp>
        <p:nvSpPr>
          <p:cNvPr id="87" name="Google Shape;8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Low-Income Home Energy Assistance Program (LIHEAP) as a block grant allows grantees flexibility to approach the program in new ways while still meeting federal and state regulation requirements to ensure program integrity.  </a:t>
            </a:r>
          </a:p>
          <a:p>
            <a:endParaRPr lang="en-US" dirty="0"/>
          </a:p>
          <a:p>
            <a:r>
              <a:rPr lang="en-US" dirty="0"/>
              <a:t>Our speakers today are going to share how they adapted due to COVID-19, innovations made due to CARES Act and ARPA funding, and lessons learned that can be used for the LIHWAP.</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7871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98245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26448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speakers indicated changes were made to intake and application processing, policies including documentation and eligibility and increased virtual communication with stakeholders.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774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54900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panel indicated they will use current LIHEAP structure for LIHWAP as they share many of the same requirements.  They also have already started the process of gathering information for these vendors to conduct outreach and start working on vendor agreements/contracts.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4894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1200" cap="none" spc="0" normalizeH="0" baseline="0" noProof="0" dirty="0">
                <a:ln>
                  <a:noFill/>
                </a:ln>
                <a:solidFill>
                  <a:srgbClr val="775F55"/>
                </a:solidFill>
                <a:effectLst/>
                <a:uLnTx/>
                <a:uFillTx/>
                <a:latin typeface="Tw Cen MT"/>
                <a:ea typeface="+mn-ea"/>
                <a:cs typeface="+mn-cs"/>
                <a:sym typeface="Arial"/>
              </a:rPr>
              <a:t>Thank You Speakers</a:t>
            </a:r>
          </a:p>
          <a:p>
            <a:endParaRPr lang="en-US" dirty="0"/>
          </a:p>
          <a:p>
            <a:r>
              <a:rPr lang="en-US" dirty="0"/>
              <a:t>Review what LIHEAP’s flexibility allows.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5358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11" name="Google Shape;11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7" name="Google Shape;17;p2"/>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r>
              <a:rPr lang="en-US"/>
              <a:t>Click to edit Master subtitle style</a:t>
            </a:r>
            <a:endParaRPr/>
          </a:p>
        </p:txBody>
      </p:sp>
      <p:sp>
        <p:nvSpPr>
          <p:cNvPr id="18" name="Google Shape;18;p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74" name="Google Shape;74;p11"/>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en-US"/>
              <a:t>Click to edit Master text styles</a:t>
            </a:r>
          </a:p>
        </p:txBody>
      </p:sp>
      <p:sp>
        <p:nvSpPr>
          <p:cNvPr id="75" name="Google Shape;75;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80" name="Google Shape;80;p12"/>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en-US"/>
              <a:t>Click to edit Master text styles</a:t>
            </a:r>
          </a:p>
        </p:txBody>
      </p:sp>
      <p:sp>
        <p:nvSpPr>
          <p:cNvPr id="81" name="Google Shape;81;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8" name="Title 7"/>
          <p:cNvSpPr>
            <a:spLocks noGrp="1"/>
          </p:cNvSpPr>
          <p:nvPr>
            <p:ph type="ctrTitle"/>
          </p:nvPr>
        </p:nvSpPr>
        <p:spPr>
          <a:xfrm>
            <a:off x="2362200" y="3028950"/>
            <a:ext cx="6477000" cy="13716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4537528"/>
            <a:ext cx="6705600" cy="514350"/>
          </a:xfrm>
        </p:spPr>
        <p:txBody>
          <a:bodyPr anchor="ctr">
            <a:normAutofit/>
          </a:bodyPr>
          <a:lstStyle>
            <a:lvl1pPr marL="0" indent="0" algn="l">
              <a:buNone/>
              <a:defRPr sz="1950">
                <a:solidFill>
                  <a:srgbClr val="FFFFFF"/>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4551524"/>
            <a:ext cx="2057400" cy="514350"/>
          </a:xfrm>
        </p:spPr>
        <p:txBody>
          <a:bodyPr>
            <a:noAutofit/>
          </a:bodyPr>
          <a:lstStyle>
            <a:lvl1pPr algn="ctr">
              <a:defRPr sz="1500">
                <a:solidFill>
                  <a:srgbClr val="FFFFFF"/>
                </a:solidFill>
              </a:defRPr>
            </a:lvl1pPr>
          </a:lstStyle>
          <a:p>
            <a:pPr defTabSz="685800">
              <a:buClrTx/>
              <a:defRPr/>
            </a:pPr>
            <a:fld id="{BA21F263-3D89-45E3-819A-8B557F9D3D6B}" type="datetime1">
              <a:rPr lang="en-US" kern="1200" smtClean="0">
                <a:latin typeface="Tw Cen MT"/>
                <a:ea typeface="+mn-ea"/>
                <a:cs typeface="+mn-cs"/>
              </a:rPr>
              <a:pPr defTabSz="685800">
                <a:buClrTx/>
                <a:defRPr/>
              </a:pPr>
              <a:t>5/21/2021</a:t>
            </a:fld>
            <a:endParaRPr lang="en-US" kern="1200" dirty="0">
              <a:latin typeface="Tw Cen MT"/>
              <a:ea typeface="+mn-ea"/>
              <a:cs typeface="+mn-cs"/>
            </a:endParaRPr>
          </a:p>
        </p:txBody>
      </p:sp>
      <p:sp>
        <p:nvSpPr>
          <p:cNvPr id="17" name="Footer Placeholder 16"/>
          <p:cNvSpPr>
            <a:spLocks noGrp="1"/>
          </p:cNvSpPr>
          <p:nvPr>
            <p:ph type="ftr" sz="quarter" idx="11"/>
          </p:nvPr>
        </p:nvSpPr>
        <p:spPr>
          <a:xfrm>
            <a:off x="2085393" y="177404"/>
            <a:ext cx="5867400" cy="273844"/>
          </a:xfrm>
        </p:spPr>
        <p:txBody>
          <a:bodyPr/>
          <a:lstStyle>
            <a:lvl1pPr algn="r">
              <a:defRPr>
                <a:solidFill>
                  <a:schemeClr val="tx2"/>
                </a:solidFill>
              </a:defRPr>
            </a:lvl1pPr>
          </a:lstStyle>
          <a:p>
            <a:pPr defTabSz="685800">
              <a:buClrTx/>
              <a:defRPr/>
            </a:pPr>
            <a:endParaRPr lang="en-US" kern="1200" dirty="0">
              <a:solidFill>
                <a:srgbClr val="EBDDC3"/>
              </a:solidFill>
              <a:latin typeface="Tw Cen MT"/>
              <a:ea typeface="+mn-ea"/>
              <a:cs typeface="+mn-cs"/>
            </a:endParaRPr>
          </a:p>
        </p:txBody>
      </p:sp>
      <p:sp>
        <p:nvSpPr>
          <p:cNvPr id="29" name="Slide Number Placeholder 28"/>
          <p:cNvSpPr>
            <a:spLocks noGrp="1"/>
          </p:cNvSpPr>
          <p:nvPr>
            <p:ph type="sldNum" sz="quarter" idx="12"/>
          </p:nvPr>
        </p:nvSpPr>
        <p:spPr>
          <a:xfrm>
            <a:off x="8001000" y="171450"/>
            <a:ext cx="838200" cy="285750"/>
          </a:xfrm>
        </p:spPr>
        <p:txBody>
          <a:bodyPr/>
          <a:lstStyle>
            <a:lvl1pPr>
              <a:defRPr>
                <a:solidFill>
                  <a:schemeClr val="tx2"/>
                </a:solidFill>
              </a:defRPr>
            </a:lvl1pPr>
          </a:lstStyle>
          <a:p>
            <a:pPr defTabSz="685800">
              <a:buClrTx/>
              <a:defRPr/>
            </a:pPr>
            <a:fld id="{EFE5B013-A80A-40D2-8FAE-6E44A516CF2D}" type="slidenum">
              <a:rPr lang="en-US" kern="1200" smtClean="0">
                <a:solidFill>
                  <a:srgbClr val="EBDDC3"/>
                </a:solidFill>
                <a:ea typeface="+mn-ea"/>
                <a:cs typeface="+mn-cs"/>
              </a:rPr>
              <a:pPr defTabSz="685800">
                <a:buClrTx/>
                <a:defRPr/>
              </a:pPr>
              <a:t>‹#›</a:t>
            </a:fld>
            <a:endParaRPr lang="en-US" kern="1200" dirty="0">
              <a:solidFill>
                <a:srgbClr val="EBDDC3"/>
              </a:solidFill>
              <a:ea typeface="+mn-ea"/>
              <a:cs typeface="+mn-cs"/>
            </a:endParaRPr>
          </a:p>
        </p:txBody>
      </p:sp>
    </p:spTree>
    <p:extLst>
      <p:ext uri="{BB962C8B-B14F-4D97-AF65-F5344CB8AC3E}">
        <p14:creationId xmlns:p14="http://schemas.microsoft.com/office/powerpoint/2010/main" val="377648775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71450"/>
            <a:ext cx="8153400" cy="74295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defTabSz="685800">
              <a:buClrTx/>
              <a:defRPr/>
            </a:pPr>
            <a:fld id="{79A20B0D-C8A7-48BC-88D0-D774B8372AE6}" type="datetime1">
              <a:rPr lang="en-US" kern="1200" smtClean="0">
                <a:solidFill>
                  <a:srgbClr val="775F55"/>
                </a:solidFill>
                <a:latin typeface="Tw Cen MT"/>
                <a:ea typeface="+mn-ea"/>
                <a:cs typeface="+mn-cs"/>
              </a:rPr>
              <a:pPr defTabSz="685800">
                <a:buClrTx/>
                <a:defRPr/>
              </a:pPr>
              <a:t>5/21/2021</a:t>
            </a:fld>
            <a:endParaRPr lang="en-US" kern="1200" dirty="0">
              <a:solidFill>
                <a:srgbClr val="775F55"/>
              </a:solidFill>
              <a:latin typeface="Tw Cen MT"/>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en-US" kern="1200" dirty="0">
              <a:solidFill>
                <a:srgbClr val="775F55"/>
              </a:solidFill>
              <a:latin typeface="Tw Cen MT"/>
              <a:ea typeface="+mn-ea"/>
              <a:cs typeface="+mn-cs"/>
            </a:endParaRPr>
          </a:p>
        </p:txBody>
      </p:sp>
      <p:sp>
        <p:nvSpPr>
          <p:cNvPr id="6" name="Slide Number Placeholder 5"/>
          <p:cNvSpPr>
            <a:spLocks noGrp="1"/>
          </p:cNvSpPr>
          <p:nvPr>
            <p:ph type="sldNum" sz="quarter" idx="12"/>
          </p:nvPr>
        </p:nvSpPr>
        <p:spPr/>
        <p:txBody>
          <a:bodyPr/>
          <a:lstStyle>
            <a:lvl1pPr>
              <a:defRPr sz="1500">
                <a:solidFill>
                  <a:srgbClr val="FFFFFF"/>
                </a:solidFill>
                <a:latin typeface="Calibri" pitchFamily="34" charset="0"/>
              </a:defRPr>
            </a:lvl1pPr>
          </a:lstStyle>
          <a:p>
            <a:pPr defTabSz="685800">
              <a:buClrTx/>
              <a:defRPr/>
            </a:pPr>
            <a:fld id="{EFE5B013-A80A-40D2-8FAE-6E44A516CF2D}" type="slidenum">
              <a:rPr lang="en-US" kern="1200" smtClean="0">
                <a:ea typeface="+mn-ea"/>
                <a:cs typeface="+mn-cs"/>
              </a:rPr>
              <a:pPr defTabSz="685800">
                <a:buClrTx/>
                <a:defRPr/>
              </a:pPr>
              <a:t>‹#›</a:t>
            </a:fld>
            <a:endParaRPr lang="en-US" kern="1200" dirty="0">
              <a:ea typeface="+mn-ea"/>
              <a:cs typeface="+mn-cs"/>
            </a:endParaRPr>
          </a:p>
        </p:txBody>
      </p:sp>
      <p:sp>
        <p:nvSpPr>
          <p:cNvPr id="8" name="Content Placeholder 7"/>
          <p:cNvSpPr>
            <a:spLocks noGrp="1"/>
          </p:cNvSpPr>
          <p:nvPr>
            <p:ph sz="quarter" idx="1"/>
          </p:nvPr>
        </p:nvSpPr>
        <p:spPr>
          <a:xfrm>
            <a:off x="612648" y="1200150"/>
            <a:ext cx="8153400" cy="337185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2614788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057400"/>
            <a:ext cx="7123113" cy="1254919"/>
          </a:xfrm>
        </p:spPr>
        <p:txBody>
          <a:bodyPr anchor="t"/>
          <a:lstStyle>
            <a:lvl1pPr marL="0" indent="0">
              <a:buNone/>
              <a:defRPr sz="210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2" name="Title 1"/>
          <p:cNvSpPr>
            <a:spLocks noGrp="1"/>
          </p:cNvSpPr>
          <p:nvPr>
            <p:ph type="title"/>
          </p:nvPr>
        </p:nvSpPr>
        <p:spPr>
          <a:xfrm>
            <a:off x="1371600" y="1200150"/>
            <a:ext cx="7620000" cy="742950"/>
          </a:xfrm>
        </p:spPr>
        <p:txBody>
          <a:bodyPr/>
          <a:lstStyle>
            <a:lvl1pPr algn="l">
              <a:buNone/>
              <a:defRPr sz="33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pPr defTabSz="685800">
              <a:buClrTx/>
              <a:defRPr/>
            </a:pPr>
            <a:fld id="{8458BFA8-150E-455E-BE50-7F4CFFF844EB}" type="datetime1">
              <a:rPr lang="en-US" kern="1200" smtClean="0">
                <a:solidFill>
                  <a:srgbClr val="775F55"/>
                </a:solidFill>
                <a:latin typeface="Tw Cen MT"/>
                <a:ea typeface="+mn-ea"/>
                <a:cs typeface="+mn-cs"/>
              </a:rPr>
              <a:pPr defTabSz="685800">
                <a:buClrTx/>
                <a:defRPr/>
              </a:pPr>
              <a:t>5/21/2021</a:t>
            </a:fld>
            <a:endParaRPr lang="en-US" kern="1200" dirty="0">
              <a:solidFill>
                <a:srgbClr val="775F55"/>
              </a:solidFill>
              <a:latin typeface="Tw Cen MT"/>
              <a:ea typeface="+mn-ea"/>
              <a:cs typeface="+mn-cs"/>
            </a:endParaRPr>
          </a:p>
        </p:txBody>
      </p:sp>
      <p:sp>
        <p:nvSpPr>
          <p:cNvPr id="13" name="Slide Number Placeholder 12"/>
          <p:cNvSpPr>
            <a:spLocks noGrp="1"/>
          </p:cNvSpPr>
          <p:nvPr>
            <p:ph type="sldNum" sz="quarter" idx="11"/>
          </p:nvPr>
        </p:nvSpPr>
        <p:spPr>
          <a:xfrm>
            <a:off x="0" y="1314450"/>
            <a:ext cx="1295400" cy="526257"/>
          </a:xfrm>
        </p:spPr>
        <p:txBody>
          <a:bodyPr>
            <a:noAutofit/>
          </a:bodyPr>
          <a:lstStyle>
            <a:lvl1pPr>
              <a:defRPr sz="1800">
                <a:solidFill>
                  <a:srgbClr val="FFFFFF"/>
                </a:solidFill>
              </a:defRPr>
            </a:lvl1pPr>
          </a:lstStyle>
          <a:p>
            <a:pPr defTabSz="685800">
              <a:buClrTx/>
              <a:defRPr/>
            </a:pPr>
            <a:fld id="{EFE5B013-A80A-40D2-8FAE-6E44A516CF2D}" type="slidenum">
              <a:rPr lang="en-US" kern="1200" smtClean="0">
                <a:ea typeface="+mn-ea"/>
                <a:cs typeface="+mn-cs"/>
              </a:rPr>
              <a:pPr defTabSz="685800">
                <a:buClrTx/>
                <a:defRPr/>
              </a:pPr>
              <a:t>‹#›</a:t>
            </a:fld>
            <a:endParaRPr lang="en-US" kern="1200" dirty="0">
              <a:ea typeface="+mn-ea"/>
              <a:cs typeface="+mn-cs"/>
            </a:endParaRPr>
          </a:p>
        </p:txBody>
      </p:sp>
      <p:sp>
        <p:nvSpPr>
          <p:cNvPr id="14" name="Footer Placeholder 13"/>
          <p:cNvSpPr>
            <a:spLocks noGrp="1"/>
          </p:cNvSpPr>
          <p:nvPr>
            <p:ph type="ftr" sz="quarter" idx="12"/>
          </p:nvPr>
        </p:nvSpPr>
        <p:spPr/>
        <p:txBody>
          <a:bodyPr/>
          <a:lstStyle/>
          <a:p>
            <a:pPr defTabSz="685800">
              <a:buClrTx/>
              <a:defRPr/>
            </a:pPr>
            <a:endParaRPr lang="en-US" kern="1200" dirty="0">
              <a:solidFill>
                <a:srgbClr val="775F55"/>
              </a:solidFill>
              <a:latin typeface="Tw Cen MT"/>
              <a:ea typeface="+mn-ea"/>
              <a:cs typeface="+mn-cs"/>
            </a:endParaRPr>
          </a:p>
        </p:txBody>
      </p:sp>
    </p:spTree>
    <p:extLst>
      <p:ext uri="{BB962C8B-B14F-4D97-AF65-F5344CB8AC3E}">
        <p14:creationId xmlns:p14="http://schemas.microsoft.com/office/powerpoint/2010/main" val="218929996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192175"/>
            <a:ext cx="38862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192175"/>
            <a:ext cx="38862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pPr defTabSz="685800">
              <a:buClrTx/>
              <a:defRPr/>
            </a:pPr>
            <a:fld id="{F3D19AF4-25F4-4110-B65A-FDEE47C177F4}" type="datetime1">
              <a:rPr lang="en-US" kern="1200" smtClean="0">
                <a:solidFill>
                  <a:srgbClr val="775F55"/>
                </a:solidFill>
                <a:latin typeface="Tw Cen MT"/>
                <a:ea typeface="+mn-ea"/>
                <a:cs typeface="+mn-cs"/>
              </a:rPr>
              <a:pPr defTabSz="685800">
                <a:buClrTx/>
                <a:defRPr/>
              </a:pPr>
              <a:t>5/21/2021</a:t>
            </a:fld>
            <a:endParaRPr lang="en-US" kern="1200" dirty="0">
              <a:solidFill>
                <a:srgbClr val="775F55"/>
              </a:solidFill>
              <a:latin typeface="Tw Cen MT"/>
              <a:ea typeface="+mn-ea"/>
              <a:cs typeface="+mn-cs"/>
            </a:endParaRPr>
          </a:p>
        </p:txBody>
      </p:sp>
      <p:sp>
        <p:nvSpPr>
          <p:cNvPr id="10" name="Slide Number Placeholder 9"/>
          <p:cNvSpPr>
            <a:spLocks noGrp="1"/>
          </p:cNvSpPr>
          <p:nvPr>
            <p:ph type="sldNum" sz="quarter" idx="16"/>
          </p:nvPr>
        </p:nvSpPr>
        <p:spPr/>
        <p:txBody>
          <a:bodyPr rtlCol="0"/>
          <a:lstStyle/>
          <a:p>
            <a:pPr defTabSz="685800">
              <a:buClrTx/>
              <a:defRPr/>
            </a:pPr>
            <a:fld id="{EFE5B013-A80A-40D2-8FAE-6E44A516CF2D}" type="slidenum">
              <a:rPr lang="en-US" kern="1200" smtClean="0">
                <a:ea typeface="+mn-ea"/>
                <a:cs typeface="+mn-cs"/>
              </a:rPr>
              <a:pPr defTabSz="685800">
                <a:buClrTx/>
                <a:defRPr/>
              </a:pPr>
              <a:t>‹#›</a:t>
            </a:fld>
            <a:endParaRPr lang="en-US" kern="1200" dirty="0">
              <a:ea typeface="+mn-ea"/>
              <a:cs typeface="+mn-cs"/>
            </a:endParaRPr>
          </a:p>
        </p:txBody>
      </p:sp>
      <p:sp>
        <p:nvSpPr>
          <p:cNvPr id="12" name="Footer Placeholder 11"/>
          <p:cNvSpPr>
            <a:spLocks noGrp="1"/>
          </p:cNvSpPr>
          <p:nvPr>
            <p:ph type="ftr" sz="quarter" idx="17"/>
          </p:nvPr>
        </p:nvSpPr>
        <p:spPr/>
        <p:txBody>
          <a:bodyPr rtlCol="0"/>
          <a:lstStyle/>
          <a:p>
            <a:pPr defTabSz="685800">
              <a:buClrTx/>
              <a:defRPr/>
            </a:pPr>
            <a:endParaRPr lang="en-US" kern="1200" dirty="0">
              <a:solidFill>
                <a:srgbClr val="775F55"/>
              </a:solidFill>
              <a:latin typeface="Tw Cen MT"/>
              <a:ea typeface="+mn-ea"/>
              <a:cs typeface="+mn-cs"/>
            </a:endParaRPr>
          </a:p>
        </p:txBody>
      </p:sp>
    </p:spTree>
    <p:extLst>
      <p:ext uri="{BB962C8B-B14F-4D97-AF65-F5344CB8AC3E}">
        <p14:creationId xmlns:p14="http://schemas.microsoft.com/office/powerpoint/2010/main" val="1383085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04787"/>
            <a:ext cx="8153400" cy="652463"/>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1828800"/>
            <a:ext cx="3886200" cy="26860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1828800"/>
            <a:ext cx="3886200" cy="26860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pPr defTabSz="685800">
              <a:buClrTx/>
              <a:defRPr/>
            </a:pPr>
            <a:fld id="{DF84C8B9-BCCB-420E-B88B-ADCF1422A012}" type="datetime1">
              <a:rPr lang="en-US" kern="1200" smtClean="0">
                <a:solidFill>
                  <a:srgbClr val="775F55"/>
                </a:solidFill>
                <a:latin typeface="Tw Cen MT"/>
                <a:ea typeface="+mn-ea"/>
                <a:cs typeface="+mn-cs"/>
              </a:rPr>
              <a:pPr defTabSz="685800">
                <a:buClrTx/>
                <a:defRPr/>
              </a:pPr>
              <a:t>5/21/2021</a:t>
            </a:fld>
            <a:endParaRPr lang="en-US" kern="1200" dirty="0">
              <a:solidFill>
                <a:srgbClr val="775F55"/>
              </a:solidFill>
              <a:latin typeface="Tw Cen MT"/>
              <a:ea typeface="+mn-ea"/>
              <a:cs typeface="+mn-cs"/>
            </a:endParaRPr>
          </a:p>
        </p:txBody>
      </p:sp>
      <p:sp>
        <p:nvSpPr>
          <p:cNvPr id="12" name="Slide Number Placeholder 11"/>
          <p:cNvSpPr>
            <a:spLocks noGrp="1"/>
          </p:cNvSpPr>
          <p:nvPr>
            <p:ph type="sldNum" sz="quarter" idx="16"/>
          </p:nvPr>
        </p:nvSpPr>
        <p:spPr/>
        <p:txBody>
          <a:bodyPr rtlCol="0"/>
          <a:lstStyle/>
          <a:p>
            <a:pPr defTabSz="685800">
              <a:buClrTx/>
              <a:defRPr/>
            </a:pPr>
            <a:fld id="{EFE5B013-A80A-40D2-8FAE-6E44A516CF2D}" type="slidenum">
              <a:rPr lang="en-US" kern="1200" smtClean="0">
                <a:ea typeface="+mn-ea"/>
                <a:cs typeface="+mn-cs"/>
              </a:rPr>
              <a:pPr defTabSz="685800">
                <a:buClrTx/>
                <a:defRPr/>
              </a:pPr>
              <a:t>‹#›</a:t>
            </a:fld>
            <a:endParaRPr lang="en-US" kern="1200" dirty="0">
              <a:ea typeface="+mn-ea"/>
              <a:cs typeface="+mn-cs"/>
            </a:endParaRPr>
          </a:p>
        </p:txBody>
      </p:sp>
      <p:sp>
        <p:nvSpPr>
          <p:cNvPr id="14" name="Footer Placeholder 13"/>
          <p:cNvSpPr>
            <a:spLocks noGrp="1"/>
          </p:cNvSpPr>
          <p:nvPr>
            <p:ph type="ftr" sz="quarter" idx="17"/>
          </p:nvPr>
        </p:nvSpPr>
        <p:spPr/>
        <p:txBody>
          <a:bodyPr rtlCol="0"/>
          <a:lstStyle/>
          <a:p>
            <a:pPr defTabSz="685800">
              <a:buClrTx/>
              <a:defRPr/>
            </a:pPr>
            <a:endParaRPr lang="en-US" kern="1200" dirty="0">
              <a:solidFill>
                <a:srgbClr val="775F55"/>
              </a:solidFill>
              <a:latin typeface="Tw Cen MT"/>
              <a:ea typeface="+mn-ea"/>
              <a:cs typeface="+mn-cs"/>
            </a:endParaRPr>
          </a:p>
        </p:txBody>
      </p:sp>
      <p:sp>
        <p:nvSpPr>
          <p:cNvPr id="16" name="Text Placeholder 15"/>
          <p:cNvSpPr>
            <a:spLocks noGrp="1"/>
          </p:cNvSpPr>
          <p:nvPr>
            <p:ph type="body" sz="quarter" idx="1"/>
          </p:nvPr>
        </p:nvSpPr>
        <p:spPr>
          <a:xfrm>
            <a:off x="609600" y="1314450"/>
            <a:ext cx="3886200" cy="480060"/>
          </a:xfrm>
          <a:solidFill>
            <a:schemeClr val="accent2"/>
          </a:solidFill>
        </p:spPr>
        <p:txBody>
          <a:bodyPr rtlCol="0" anchor="ctr"/>
          <a:lstStyle>
            <a:lvl1pPr marL="0" indent="0">
              <a:buFontTx/>
              <a:buNone/>
              <a:defRPr sz="15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314450"/>
            <a:ext cx="3886200" cy="480060"/>
          </a:xfrm>
          <a:solidFill>
            <a:schemeClr val="accent4"/>
          </a:solidFill>
        </p:spPr>
        <p:txBody>
          <a:bodyPr rtlCol="0" anchor="ctr"/>
          <a:lstStyle>
            <a:lvl1pPr marL="0" indent="0">
              <a:buFontTx/>
              <a:buNone/>
              <a:defRPr sz="15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4272587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defTabSz="685800">
              <a:buClrTx/>
              <a:defRPr/>
            </a:pPr>
            <a:fld id="{CF48391F-8493-4F3F-B293-088F5754AF2C}" type="datetime1">
              <a:rPr lang="en-US" kern="1200" smtClean="0">
                <a:solidFill>
                  <a:srgbClr val="775F55"/>
                </a:solidFill>
                <a:latin typeface="Tw Cen MT"/>
                <a:ea typeface="+mn-ea"/>
                <a:cs typeface="+mn-cs"/>
              </a:rPr>
              <a:pPr defTabSz="685800">
                <a:buClrTx/>
                <a:defRPr/>
              </a:pPr>
              <a:t>5/21/2021</a:t>
            </a:fld>
            <a:endParaRPr lang="en-US" kern="1200" dirty="0">
              <a:solidFill>
                <a:srgbClr val="775F55"/>
              </a:solidFill>
              <a:latin typeface="Tw Cen MT"/>
              <a:ea typeface="+mn-ea"/>
              <a:cs typeface="+mn-cs"/>
            </a:endParaRPr>
          </a:p>
        </p:txBody>
      </p:sp>
      <p:sp>
        <p:nvSpPr>
          <p:cNvPr id="4" name="Footer Placeholder 3"/>
          <p:cNvSpPr>
            <a:spLocks noGrp="1"/>
          </p:cNvSpPr>
          <p:nvPr>
            <p:ph type="ftr" sz="quarter" idx="11"/>
          </p:nvPr>
        </p:nvSpPr>
        <p:spPr/>
        <p:txBody>
          <a:bodyPr/>
          <a:lstStyle/>
          <a:p>
            <a:pPr defTabSz="685800">
              <a:buClrTx/>
              <a:defRPr/>
            </a:pPr>
            <a:endParaRPr lang="en-US" kern="1200" dirty="0">
              <a:solidFill>
                <a:srgbClr val="775F55"/>
              </a:solidFill>
              <a:latin typeface="Tw Cen MT"/>
              <a:ea typeface="+mn-ea"/>
              <a:cs typeface="+mn-cs"/>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defTabSz="685800">
              <a:buClrTx/>
              <a:defRPr/>
            </a:pPr>
            <a:fld id="{EFE5B013-A80A-40D2-8FAE-6E44A516CF2D}" type="slidenum">
              <a:rPr lang="en-US" kern="1200" smtClean="0">
                <a:ea typeface="+mn-ea"/>
                <a:cs typeface="+mn-cs"/>
              </a:rPr>
              <a:pPr defTabSz="685800">
                <a:buClrTx/>
                <a:defRPr/>
              </a:pPr>
              <a:t>‹#›</a:t>
            </a:fld>
            <a:endParaRPr lang="en-US" kern="1200" dirty="0">
              <a:ea typeface="+mn-ea"/>
              <a:cs typeface="+mn-cs"/>
            </a:endParaRPr>
          </a:p>
        </p:txBody>
      </p:sp>
    </p:spTree>
    <p:extLst>
      <p:ext uri="{BB962C8B-B14F-4D97-AF65-F5344CB8AC3E}">
        <p14:creationId xmlns:p14="http://schemas.microsoft.com/office/powerpoint/2010/main" val="453363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defRPr/>
            </a:pPr>
            <a:fld id="{4363CE8A-5554-49D4-9AD9-B7622FC7AF1C}" type="datetime1">
              <a:rPr lang="en-US" kern="1200" smtClean="0">
                <a:solidFill>
                  <a:srgbClr val="775F55"/>
                </a:solidFill>
                <a:latin typeface="Tw Cen MT"/>
                <a:ea typeface="+mn-ea"/>
                <a:cs typeface="+mn-cs"/>
              </a:rPr>
              <a:pPr defTabSz="685800">
                <a:buClrTx/>
                <a:defRPr/>
              </a:pPr>
              <a:t>5/21/2021</a:t>
            </a:fld>
            <a:endParaRPr lang="en-US" kern="1200" dirty="0">
              <a:solidFill>
                <a:srgbClr val="775F55"/>
              </a:solidFill>
              <a:latin typeface="Tw Cen MT"/>
              <a:ea typeface="+mn-ea"/>
              <a:cs typeface="+mn-cs"/>
            </a:endParaRPr>
          </a:p>
        </p:txBody>
      </p:sp>
      <p:sp>
        <p:nvSpPr>
          <p:cNvPr id="3" name="Footer Placeholder 2"/>
          <p:cNvSpPr>
            <a:spLocks noGrp="1"/>
          </p:cNvSpPr>
          <p:nvPr>
            <p:ph type="ftr" sz="quarter" idx="11"/>
          </p:nvPr>
        </p:nvSpPr>
        <p:spPr/>
        <p:txBody>
          <a:bodyPr/>
          <a:lstStyle/>
          <a:p>
            <a:pPr defTabSz="685800">
              <a:buClrTx/>
              <a:defRPr/>
            </a:pPr>
            <a:endParaRPr lang="en-US" kern="1200" dirty="0">
              <a:solidFill>
                <a:srgbClr val="775F55"/>
              </a:solidFill>
              <a:latin typeface="Tw Cen MT"/>
              <a:ea typeface="+mn-ea"/>
              <a:cs typeface="+mn-cs"/>
            </a:endParaRPr>
          </a:p>
        </p:txBody>
      </p:sp>
      <p:sp>
        <p:nvSpPr>
          <p:cNvPr id="4" name="Slide Number Placeholder 3"/>
          <p:cNvSpPr>
            <a:spLocks noGrp="1"/>
          </p:cNvSpPr>
          <p:nvPr>
            <p:ph type="sldNum" sz="quarter" idx="12"/>
          </p:nvPr>
        </p:nvSpPr>
        <p:spPr>
          <a:xfrm>
            <a:off x="0" y="4686300"/>
            <a:ext cx="533400" cy="285750"/>
          </a:xfrm>
        </p:spPr>
        <p:txBody>
          <a:bodyPr/>
          <a:lstStyle>
            <a:lvl1pPr>
              <a:defRPr>
                <a:solidFill>
                  <a:schemeClr val="tx2"/>
                </a:solidFill>
              </a:defRPr>
            </a:lvl1pPr>
          </a:lstStyle>
          <a:p>
            <a:pPr defTabSz="685800">
              <a:buClrTx/>
              <a:defRPr/>
            </a:pPr>
            <a:fld id="{EFE5B013-A80A-40D2-8FAE-6E44A516CF2D}" type="slidenum">
              <a:rPr lang="en-US" kern="1200" smtClean="0">
                <a:solidFill>
                  <a:srgbClr val="775F55"/>
                </a:solidFill>
                <a:ea typeface="+mn-ea"/>
                <a:cs typeface="+mn-cs"/>
              </a:rPr>
              <a:pPr defTabSz="685800">
                <a:buClrTx/>
                <a:defRPr/>
              </a:pPr>
              <a:t>‹#›</a:t>
            </a:fld>
            <a:endParaRPr lang="en-US" kern="1200" dirty="0">
              <a:solidFill>
                <a:srgbClr val="775F55"/>
              </a:solidFill>
              <a:ea typeface="+mn-ea"/>
              <a:cs typeface="+mn-cs"/>
            </a:endParaRPr>
          </a:p>
        </p:txBody>
      </p:sp>
    </p:spTree>
    <p:extLst>
      <p:ext uri="{BB962C8B-B14F-4D97-AF65-F5344CB8AC3E}">
        <p14:creationId xmlns:p14="http://schemas.microsoft.com/office/powerpoint/2010/main" val="3103445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04787"/>
            <a:ext cx="8077200" cy="652463"/>
          </a:xfrm>
        </p:spPr>
        <p:txBody>
          <a:bodyPr anchor="ctr"/>
          <a:lstStyle>
            <a:lvl1pPr algn="l">
              <a:buNone/>
              <a:defRPr sz="3300" b="0"/>
            </a:lvl1pPr>
          </a:lstStyle>
          <a:p>
            <a:r>
              <a:rPr kumimoji="0" lang="en-US"/>
              <a:t>Click to edit Master title style</a:t>
            </a:r>
          </a:p>
        </p:txBody>
      </p:sp>
      <p:sp>
        <p:nvSpPr>
          <p:cNvPr id="5" name="Date Placeholder 4"/>
          <p:cNvSpPr>
            <a:spLocks noGrp="1"/>
          </p:cNvSpPr>
          <p:nvPr>
            <p:ph type="dt" sz="half" idx="10"/>
          </p:nvPr>
        </p:nvSpPr>
        <p:spPr/>
        <p:txBody>
          <a:bodyPr/>
          <a:lstStyle/>
          <a:p>
            <a:pPr defTabSz="685800">
              <a:buClrTx/>
              <a:defRPr/>
            </a:pPr>
            <a:fld id="{D08ED677-D1AE-4B37-8A4C-202BCA3A9EA7}" type="datetime1">
              <a:rPr lang="en-US" kern="1200" smtClean="0">
                <a:solidFill>
                  <a:srgbClr val="775F55"/>
                </a:solidFill>
                <a:latin typeface="Tw Cen MT"/>
                <a:ea typeface="+mn-ea"/>
                <a:cs typeface="+mn-cs"/>
              </a:rPr>
              <a:pPr defTabSz="685800">
                <a:buClrTx/>
                <a:defRPr/>
              </a:pPr>
              <a:t>5/21/2021</a:t>
            </a:fld>
            <a:endParaRPr lang="en-US" kern="1200" dirty="0">
              <a:solidFill>
                <a:srgbClr val="775F55"/>
              </a:solidFill>
              <a:latin typeface="Tw Cen MT"/>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en-US" kern="1200" dirty="0">
              <a:solidFill>
                <a:srgbClr val="775F55"/>
              </a:solidFill>
              <a:latin typeface="Tw Cen MT"/>
              <a:ea typeface="+mn-ea"/>
              <a:cs typeface="+mn-cs"/>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defTabSz="685800">
              <a:buClrTx/>
              <a:defRPr/>
            </a:pPr>
            <a:fld id="{EFE5B013-A80A-40D2-8FAE-6E44A516CF2D}" type="slidenum">
              <a:rPr lang="en-US" kern="1200" smtClean="0">
                <a:ea typeface="+mn-ea"/>
                <a:cs typeface="+mn-cs"/>
              </a:rPr>
              <a:pPr defTabSz="685800">
                <a:buClrTx/>
                <a:defRPr/>
              </a:pPr>
              <a:t>‹#›</a:t>
            </a:fld>
            <a:endParaRPr lang="en-US" kern="1200" dirty="0">
              <a:ea typeface="+mn-ea"/>
              <a:cs typeface="+mn-cs"/>
            </a:endParaRPr>
          </a:p>
        </p:txBody>
      </p:sp>
      <p:sp>
        <p:nvSpPr>
          <p:cNvPr id="3" name="Text Placeholder 2"/>
          <p:cNvSpPr>
            <a:spLocks noGrp="1"/>
          </p:cNvSpPr>
          <p:nvPr>
            <p:ph type="body" idx="2"/>
          </p:nvPr>
        </p:nvSpPr>
        <p:spPr>
          <a:xfrm>
            <a:off x="609600" y="1314450"/>
            <a:ext cx="1600200" cy="325755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750"/>
              </a:spcAft>
              <a:buNone/>
              <a:defRPr sz="1350"/>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314450"/>
            <a:ext cx="6400800" cy="33147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004550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3" name="Google Shape;23;p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en-US"/>
              <a:t>Click to edit Master text styles</a:t>
            </a:r>
          </a:p>
        </p:txBody>
      </p:sp>
      <p:sp>
        <p:nvSpPr>
          <p:cNvPr id="24" name="Google Shape;24;p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4114800"/>
            <a:ext cx="7315200" cy="514350"/>
          </a:xfrm>
        </p:spPr>
        <p:txBody>
          <a:bodyPr/>
          <a:lstStyle>
            <a:lvl1pPr marL="0" indent="0">
              <a:buFontTx/>
              <a:buNone/>
              <a:defRPr sz="1275"/>
            </a:lvl1pPr>
            <a:lvl2pPr>
              <a:buFontTx/>
              <a:buNone/>
              <a:defRPr sz="900"/>
            </a:lvl2pPr>
            <a:lvl3pPr>
              <a:buFontTx/>
              <a:buNone/>
              <a:defRPr sz="750"/>
            </a:lvl3pPr>
            <a:lvl4pPr>
              <a:buFontTx/>
              <a:buNone/>
              <a:defRPr sz="675"/>
            </a:lvl4pPr>
            <a:lvl5pPr>
              <a:buFontTx/>
              <a:buNone/>
              <a:defRPr sz="675"/>
            </a:lvl5pPr>
          </a:lstStyle>
          <a:p>
            <a:pPr lvl="0" eaLnBrk="1" latinLnBrk="0" hangingPunct="1"/>
            <a:r>
              <a:rPr kumimoji="0" lang="en-US"/>
              <a:t>Click to edit Master text styles</a:t>
            </a:r>
          </a:p>
        </p:txBody>
      </p:sp>
      <p:sp>
        <p:nvSpPr>
          <p:cNvPr id="8" name="Rectangle 7"/>
          <p:cNvSpPr/>
          <p:nvPr/>
        </p:nvSpPr>
        <p:spPr bwMode="white">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0" name="Rectangle 9"/>
          <p:cNvSpPr/>
          <p:nvPr/>
        </p:nvSpPr>
        <p:spPr>
          <a:xfrm>
            <a:off x="1545336" y="3490722"/>
            <a:ext cx="7598664"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2" name="Title 1"/>
          <p:cNvSpPr>
            <a:spLocks noGrp="1"/>
          </p:cNvSpPr>
          <p:nvPr>
            <p:ph type="title"/>
          </p:nvPr>
        </p:nvSpPr>
        <p:spPr>
          <a:xfrm>
            <a:off x="1600200" y="3486150"/>
            <a:ext cx="7315200" cy="514350"/>
          </a:xfrm>
        </p:spPr>
        <p:txBody>
          <a:bodyPr anchor="ctr"/>
          <a:lstStyle>
            <a:lvl1pPr algn="l">
              <a:buNone/>
              <a:defRPr sz="21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2" name="Date Placeholder 11"/>
          <p:cNvSpPr>
            <a:spLocks noGrp="1"/>
          </p:cNvSpPr>
          <p:nvPr>
            <p:ph type="dt" sz="half" idx="10"/>
          </p:nvPr>
        </p:nvSpPr>
        <p:spPr>
          <a:xfrm>
            <a:off x="6248400" y="4686300"/>
            <a:ext cx="2667000" cy="273844"/>
          </a:xfrm>
        </p:spPr>
        <p:txBody>
          <a:bodyPr rtlCol="0"/>
          <a:lstStyle/>
          <a:p>
            <a:pPr defTabSz="685800">
              <a:buClrTx/>
              <a:defRPr/>
            </a:pPr>
            <a:fld id="{9A7EC3D8-DC37-4CE1-80F5-1B9330360C95}" type="datetime1">
              <a:rPr lang="en-US" kern="1200" smtClean="0">
                <a:solidFill>
                  <a:srgbClr val="775F55"/>
                </a:solidFill>
                <a:latin typeface="Tw Cen MT"/>
                <a:ea typeface="+mn-ea"/>
                <a:cs typeface="+mn-cs"/>
              </a:rPr>
              <a:pPr defTabSz="685800">
                <a:buClrTx/>
                <a:defRPr/>
              </a:pPr>
              <a:t>5/21/2021</a:t>
            </a:fld>
            <a:endParaRPr lang="en-US" kern="1200" dirty="0">
              <a:solidFill>
                <a:srgbClr val="775F55"/>
              </a:solidFill>
              <a:latin typeface="Tw Cen MT"/>
              <a:ea typeface="+mn-ea"/>
              <a:cs typeface="+mn-cs"/>
            </a:endParaRPr>
          </a:p>
        </p:txBody>
      </p:sp>
      <p:sp>
        <p:nvSpPr>
          <p:cNvPr id="13" name="Slide Number Placeholder 12"/>
          <p:cNvSpPr>
            <a:spLocks noGrp="1"/>
          </p:cNvSpPr>
          <p:nvPr>
            <p:ph type="sldNum" sz="quarter" idx="11"/>
          </p:nvPr>
        </p:nvSpPr>
        <p:spPr>
          <a:xfrm>
            <a:off x="0" y="3500437"/>
            <a:ext cx="1447800" cy="497684"/>
          </a:xfrm>
        </p:spPr>
        <p:txBody>
          <a:bodyPr rtlCol="0"/>
          <a:lstStyle>
            <a:lvl1pPr>
              <a:defRPr sz="2100"/>
            </a:lvl1pPr>
          </a:lstStyle>
          <a:p>
            <a:pPr defTabSz="685800">
              <a:buClrTx/>
              <a:defRPr/>
            </a:pPr>
            <a:fld id="{EFE5B013-A80A-40D2-8FAE-6E44A516CF2D}" type="slidenum">
              <a:rPr lang="en-US" kern="1200" smtClean="0">
                <a:ea typeface="+mn-ea"/>
                <a:cs typeface="+mn-cs"/>
              </a:rPr>
              <a:pPr defTabSz="685800">
                <a:buClrTx/>
                <a:defRPr/>
              </a:pPr>
              <a:t>‹#›</a:t>
            </a:fld>
            <a:endParaRPr lang="en-US" kern="1200" dirty="0">
              <a:ea typeface="+mn-ea"/>
              <a:cs typeface="+mn-cs"/>
            </a:endParaRPr>
          </a:p>
        </p:txBody>
      </p:sp>
      <p:sp>
        <p:nvSpPr>
          <p:cNvPr id="14" name="Footer Placeholder 13"/>
          <p:cNvSpPr>
            <a:spLocks noGrp="1"/>
          </p:cNvSpPr>
          <p:nvPr>
            <p:ph type="ftr" sz="quarter" idx="12"/>
          </p:nvPr>
        </p:nvSpPr>
        <p:spPr>
          <a:xfrm>
            <a:off x="1600200" y="4686155"/>
            <a:ext cx="4572000" cy="273844"/>
          </a:xfrm>
        </p:spPr>
        <p:txBody>
          <a:bodyPr rtlCol="0"/>
          <a:lstStyle/>
          <a:p>
            <a:pPr defTabSz="685800">
              <a:buClrTx/>
              <a:defRPr/>
            </a:pPr>
            <a:endParaRPr lang="en-US" kern="1200" dirty="0">
              <a:solidFill>
                <a:srgbClr val="775F55"/>
              </a:solidFill>
              <a:latin typeface="Tw Cen MT"/>
              <a:ea typeface="+mn-ea"/>
              <a:cs typeface="+mn-cs"/>
            </a:endParaRPr>
          </a:p>
        </p:txBody>
      </p:sp>
      <p:sp>
        <p:nvSpPr>
          <p:cNvPr id="3" name="Picture Placeholder 2"/>
          <p:cNvSpPr>
            <a:spLocks noGrp="1"/>
          </p:cNvSpPr>
          <p:nvPr>
            <p:ph type="pic" idx="1"/>
          </p:nvPr>
        </p:nvSpPr>
        <p:spPr>
          <a:xfrm>
            <a:off x="1560576" y="0"/>
            <a:ext cx="7583424" cy="3426714"/>
          </a:xfrm>
          <a:solidFill>
            <a:schemeClr val="accent1">
              <a:tint val="40000"/>
            </a:schemeClr>
          </a:solidFill>
          <a:ln>
            <a:noFill/>
          </a:ln>
        </p:spPr>
        <p:txBody>
          <a:bodyPr/>
          <a:lstStyle>
            <a:lvl1pPr marL="0" indent="0">
              <a:buNone/>
              <a:defRPr sz="2400"/>
            </a:lvl1pPr>
          </a:lstStyle>
          <a:p>
            <a:r>
              <a:rPr kumimoji="0" lang="en-US" dirty="0"/>
              <a:t>Click icon to add picture</a:t>
            </a:r>
          </a:p>
        </p:txBody>
      </p:sp>
    </p:spTree>
    <p:extLst>
      <p:ext uri="{BB962C8B-B14F-4D97-AF65-F5344CB8AC3E}">
        <p14:creationId xmlns:p14="http://schemas.microsoft.com/office/powerpoint/2010/main" val="332545094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defTabSz="685800">
              <a:buClrTx/>
              <a:defRPr/>
            </a:pPr>
            <a:fld id="{4D7B6EDD-6C9C-4BA5-B10C-468D13BD258F}" type="datetime1">
              <a:rPr lang="en-US" kern="1200" smtClean="0">
                <a:solidFill>
                  <a:srgbClr val="775F55"/>
                </a:solidFill>
                <a:latin typeface="Tw Cen MT"/>
                <a:ea typeface="+mn-ea"/>
                <a:cs typeface="+mn-cs"/>
              </a:rPr>
              <a:pPr defTabSz="685800">
                <a:buClrTx/>
                <a:defRPr/>
              </a:pPr>
              <a:t>5/21/2021</a:t>
            </a:fld>
            <a:endParaRPr lang="en-US" kern="1200" dirty="0">
              <a:solidFill>
                <a:srgbClr val="775F55"/>
              </a:solidFill>
              <a:latin typeface="Tw Cen MT"/>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en-US" kern="1200" dirty="0">
              <a:solidFill>
                <a:srgbClr val="775F55"/>
              </a:solidFill>
              <a:latin typeface="Tw Cen MT"/>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EFE5B013-A80A-40D2-8FAE-6E44A516CF2D}" type="slidenum">
              <a:rPr lang="en-US" kern="1200" smtClean="0">
                <a:ea typeface="+mn-ea"/>
                <a:cs typeface="+mn-cs"/>
              </a:rPr>
              <a:pPr defTabSz="685800">
                <a:buClrTx/>
                <a:defRPr/>
              </a:pPr>
              <a:t>‹#›</a:t>
            </a:fld>
            <a:endParaRPr lang="en-US" kern="1200" dirty="0">
              <a:ea typeface="+mn-ea"/>
              <a:cs typeface="+mn-cs"/>
            </a:endParaRPr>
          </a:p>
        </p:txBody>
      </p:sp>
    </p:spTree>
    <p:extLst>
      <p:ext uri="{BB962C8B-B14F-4D97-AF65-F5344CB8AC3E}">
        <p14:creationId xmlns:p14="http://schemas.microsoft.com/office/powerpoint/2010/main" val="994033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1"/>
            <a:ext cx="2057400" cy="4137422"/>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457200"/>
            <a:ext cx="5562600" cy="413742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4686302"/>
            <a:ext cx="2209800" cy="273844"/>
          </a:xfrm>
        </p:spPr>
        <p:txBody>
          <a:bodyPr/>
          <a:lstStyle/>
          <a:p>
            <a:pPr defTabSz="685800">
              <a:buClrTx/>
              <a:defRPr/>
            </a:pPr>
            <a:fld id="{D3D49CF4-9A9D-4C63-BB0E-F541EA6A7A26}" type="datetime1">
              <a:rPr lang="en-US" kern="1200" smtClean="0">
                <a:solidFill>
                  <a:srgbClr val="775F55"/>
                </a:solidFill>
                <a:latin typeface="Tw Cen MT"/>
                <a:ea typeface="+mn-ea"/>
                <a:cs typeface="+mn-cs"/>
              </a:rPr>
              <a:pPr defTabSz="685800">
                <a:buClrTx/>
                <a:defRPr/>
              </a:pPr>
              <a:t>5/21/2021</a:t>
            </a:fld>
            <a:endParaRPr lang="en-US" kern="1200" dirty="0">
              <a:solidFill>
                <a:srgbClr val="775F55"/>
              </a:solidFill>
              <a:latin typeface="Tw Cen MT"/>
              <a:ea typeface="+mn-ea"/>
              <a:cs typeface="+mn-cs"/>
            </a:endParaRPr>
          </a:p>
        </p:txBody>
      </p:sp>
      <p:sp>
        <p:nvSpPr>
          <p:cNvPr id="5" name="Footer Placeholder 4"/>
          <p:cNvSpPr>
            <a:spLocks noGrp="1"/>
          </p:cNvSpPr>
          <p:nvPr>
            <p:ph type="ftr" sz="quarter" idx="11"/>
          </p:nvPr>
        </p:nvSpPr>
        <p:spPr>
          <a:xfrm>
            <a:off x="457202" y="4686156"/>
            <a:ext cx="5573483" cy="273844"/>
          </a:xfrm>
        </p:spPr>
        <p:txBody>
          <a:bodyPr/>
          <a:lstStyle/>
          <a:p>
            <a:pPr defTabSz="685800">
              <a:buClrTx/>
              <a:defRPr/>
            </a:pPr>
            <a:endParaRPr lang="en-US" kern="1200" dirty="0">
              <a:solidFill>
                <a:srgbClr val="775F55"/>
              </a:solidFill>
              <a:latin typeface="Tw Cen MT"/>
              <a:ea typeface="+mn-ea"/>
              <a:cs typeface="+mn-cs"/>
            </a:endParaRPr>
          </a:p>
        </p:txBody>
      </p:sp>
      <p:sp>
        <p:nvSpPr>
          <p:cNvPr id="7" name="Rectangle 6"/>
          <p:cNvSpPr/>
          <p:nvPr/>
        </p:nvSpPr>
        <p:spPr bwMode="white">
          <a:xfrm>
            <a:off x="6096318" y="0"/>
            <a:ext cx="320040" cy="51435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8" name="Rectangle 7"/>
          <p:cNvSpPr/>
          <p:nvPr/>
        </p:nvSpPr>
        <p:spPr>
          <a:xfrm>
            <a:off x="6142038" y="457200"/>
            <a:ext cx="228600" cy="46863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9" name="Rectangle 8"/>
          <p:cNvSpPr/>
          <p:nvPr/>
        </p:nvSpPr>
        <p:spPr>
          <a:xfrm>
            <a:off x="6142038" y="0"/>
            <a:ext cx="228600" cy="40005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6" name="Slide Number Placeholder 5"/>
          <p:cNvSpPr>
            <a:spLocks noGrp="1"/>
          </p:cNvSpPr>
          <p:nvPr>
            <p:ph type="sldNum" sz="quarter" idx="12"/>
          </p:nvPr>
        </p:nvSpPr>
        <p:spPr>
          <a:xfrm rot="5400000">
            <a:off x="6056313" y="77787"/>
            <a:ext cx="400050" cy="244476"/>
          </a:xfrm>
        </p:spPr>
        <p:txBody>
          <a:bodyPr/>
          <a:lstStyle/>
          <a:p>
            <a:pPr defTabSz="685800">
              <a:buClrTx/>
              <a:defRPr/>
            </a:pPr>
            <a:fld id="{EFE5B013-A80A-40D2-8FAE-6E44A516CF2D}" type="slidenum">
              <a:rPr lang="en-US" kern="1200" smtClean="0">
                <a:ea typeface="+mn-ea"/>
                <a:cs typeface="+mn-cs"/>
              </a:rPr>
              <a:pPr defTabSz="685800">
                <a:buClrTx/>
                <a:defRPr/>
              </a:pPr>
              <a:t>‹#›</a:t>
            </a:fld>
            <a:endParaRPr lang="en-US" kern="1200" dirty="0">
              <a:ea typeface="+mn-ea"/>
              <a:cs typeface="+mn-cs"/>
            </a:endParaRPr>
          </a:p>
        </p:txBody>
      </p:sp>
    </p:spTree>
    <p:extLst>
      <p:ext uri="{BB962C8B-B14F-4D97-AF65-F5344CB8AC3E}">
        <p14:creationId xmlns:p14="http://schemas.microsoft.com/office/powerpoint/2010/main" val="4126688333"/>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buClrTx/>
              <a:defRPr/>
            </a:pPr>
            <a:fld id="{631FB3AF-ECDD-4881-9F64-F3D5850997B4}" type="datetime1">
              <a:rPr lang="en-US" kern="1200" smtClean="0">
                <a:solidFill>
                  <a:srgbClr val="775F55"/>
                </a:solidFill>
                <a:latin typeface="Tw Cen MT"/>
                <a:ea typeface="+mn-ea"/>
                <a:cs typeface="+mn-cs"/>
              </a:rPr>
              <a:pPr defTabSz="685800">
                <a:buClrTx/>
                <a:defRPr/>
              </a:pPr>
              <a:t>5/21/2021</a:t>
            </a:fld>
            <a:endParaRPr lang="en-US" kern="1200" dirty="0">
              <a:solidFill>
                <a:srgbClr val="775F55"/>
              </a:solidFill>
              <a:latin typeface="Tw Cen MT"/>
              <a:ea typeface="+mn-ea"/>
              <a:cs typeface="+mn-cs"/>
            </a:endParaRPr>
          </a:p>
        </p:txBody>
      </p:sp>
      <p:sp>
        <p:nvSpPr>
          <p:cNvPr id="4" name="Footer Placeholder 3"/>
          <p:cNvSpPr>
            <a:spLocks noGrp="1"/>
          </p:cNvSpPr>
          <p:nvPr>
            <p:ph type="ftr" sz="quarter" idx="11"/>
          </p:nvPr>
        </p:nvSpPr>
        <p:spPr/>
        <p:txBody>
          <a:bodyPr/>
          <a:lstStyle/>
          <a:p>
            <a:pPr defTabSz="685800">
              <a:buClrTx/>
              <a:defRPr/>
            </a:pPr>
            <a:endParaRPr lang="en-US" kern="1200" dirty="0">
              <a:solidFill>
                <a:srgbClr val="775F55"/>
              </a:solidFill>
              <a:latin typeface="Tw Cen MT"/>
              <a:ea typeface="+mn-ea"/>
              <a:cs typeface="+mn-cs"/>
            </a:endParaRPr>
          </a:p>
        </p:txBody>
      </p:sp>
      <p:sp>
        <p:nvSpPr>
          <p:cNvPr id="5" name="Slide Number Placeholder 4"/>
          <p:cNvSpPr>
            <a:spLocks noGrp="1"/>
          </p:cNvSpPr>
          <p:nvPr>
            <p:ph type="sldNum" sz="quarter" idx="12"/>
          </p:nvPr>
        </p:nvSpPr>
        <p:spPr/>
        <p:txBody>
          <a:bodyPr/>
          <a:lstStyle/>
          <a:p>
            <a:pPr defTabSz="685800">
              <a:buClrTx/>
              <a:defRPr/>
            </a:pPr>
            <a:fld id="{EFE5B013-A80A-40D2-8FAE-6E44A516CF2D}" type="slidenum">
              <a:rPr lang="en-US" kern="1200" smtClean="0">
                <a:ea typeface="+mn-ea"/>
                <a:cs typeface="+mn-cs"/>
              </a:rPr>
              <a:pPr defTabSz="685800">
                <a:buClrTx/>
                <a:defRPr/>
              </a:pPr>
              <a:t>‹#›</a:t>
            </a:fld>
            <a:endParaRPr lang="en-US" kern="1200" dirty="0">
              <a:ea typeface="+mn-ea"/>
              <a:cs typeface="+mn-cs"/>
            </a:endParaRPr>
          </a:p>
        </p:txBody>
      </p:sp>
    </p:spTree>
    <p:extLst>
      <p:ext uri="{BB962C8B-B14F-4D97-AF65-F5344CB8AC3E}">
        <p14:creationId xmlns:p14="http://schemas.microsoft.com/office/powerpoint/2010/main" val="175118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9" name="Google Shape;29;p4"/>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pPr lvl="0"/>
            <a:r>
              <a:rPr lang="en-US"/>
              <a:t>Click to edit Master text styles</a:t>
            </a:r>
          </a:p>
        </p:txBody>
      </p:sp>
      <p:sp>
        <p:nvSpPr>
          <p:cNvPr id="30" name="Google Shape;30;p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5" name="Google Shape;35;p5"/>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pPr lvl="0"/>
            <a:r>
              <a:rPr lang="en-US"/>
              <a:t>Click to edit Master text styles</a:t>
            </a:r>
          </a:p>
        </p:txBody>
      </p:sp>
      <p:sp>
        <p:nvSpPr>
          <p:cNvPr id="36" name="Google Shape;36;p5"/>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pPr lvl="0"/>
            <a:r>
              <a:rPr lang="en-US"/>
              <a:t>Click to edit Master text styles</a:t>
            </a:r>
          </a:p>
        </p:txBody>
      </p:sp>
      <p:sp>
        <p:nvSpPr>
          <p:cNvPr id="37" name="Google Shape;37;p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6"/>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pPr lvl="0"/>
            <a:r>
              <a:rPr lang="en-US"/>
              <a:t>Click to edit Master text styles</a:t>
            </a:r>
          </a:p>
        </p:txBody>
      </p:sp>
      <p:sp>
        <p:nvSpPr>
          <p:cNvPr id="43" name="Google Shape;43;p6"/>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pPr lvl="0"/>
            <a:r>
              <a:rPr lang="en-US"/>
              <a:t>Click to edit Master text styles</a:t>
            </a:r>
          </a:p>
        </p:txBody>
      </p:sp>
      <p:sp>
        <p:nvSpPr>
          <p:cNvPr id="44" name="Google Shape;44;p6"/>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pPr lvl="0"/>
            <a:r>
              <a:rPr lang="en-US"/>
              <a:t>Click to edit Master text styles</a:t>
            </a:r>
          </a:p>
        </p:txBody>
      </p:sp>
      <p:sp>
        <p:nvSpPr>
          <p:cNvPr id="45" name="Google Shape;45;p6"/>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pPr lvl="0"/>
            <a:r>
              <a:rPr lang="en-US"/>
              <a:t>Click to edit Master text styles</a:t>
            </a:r>
          </a:p>
        </p:txBody>
      </p:sp>
      <p:sp>
        <p:nvSpPr>
          <p:cNvPr id="46" name="Google Shape;46;p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1" name="Google Shape;51;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0" name="Google Shape;60;p9"/>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pPr lvl="0"/>
            <a:r>
              <a:rPr lang="en-US"/>
              <a:t>Click to edit Master text styles</a:t>
            </a:r>
          </a:p>
        </p:txBody>
      </p:sp>
      <p:sp>
        <p:nvSpPr>
          <p:cNvPr id="61" name="Google Shape;61;p9"/>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pPr lvl="0"/>
            <a:r>
              <a:rPr lang="en-US"/>
              <a:t>Click to edit Master text styles</a:t>
            </a:r>
          </a:p>
        </p:txBody>
      </p:sp>
      <p:sp>
        <p:nvSpPr>
          <p:cNvPr id="62" name="Google Shape;62;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7" name="Google Shape;67;p10"/>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r>
              <a:rPr lang="en-US" dirty="0"/>
              <a:t>Click icon to add picture</a:t>
            </a:r>
            <a:endParaRPr dirty="0"/>
          </a:p>
        </p:txBody>
      </p:sp>
      <p:sp>
        <p:nvSpPr>
          <p:cNvPr id="68" name="Google Shape;68;p10"/>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pPr lvl="0"/>
            <a:r>
              <a:rPr lang="en-US"/>
              <a:t>Click to edit Master text styles</a:t>
            </a:r>
          </a:p>
        </p:txBody>
      </p:sp>
      <p:sp>
        <p:nvSpPr>
          <p:cNvPr id="69" name="Google Shape;69;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71450"/>
            <a:ext cx="8153400" cy="74295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200150"/>
            <a:ext cx="8153400" cy="339471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sz="1050">
                <a:solidFill>
                  <a:schemeClr val="tx2"/>
                </a:solidFill>
              </a:defRPr>
            </a:lvl1pPr>
          </a:lstStyle>
          <a:p>
            <a:pPr defTabSz="685800">
              <a:buClrTx/>
              <a:defRPr/>
            </a:pPr>
            <a:fld id="{631FB3AF-ECDD-4881-9F64-F3D5850997B4}" type="datetime1">
              <a:rPr lang="en-US" kern="1200" smtClean="0">
                <a:solidFill>
                  <a:srgbClr val="775F55"/>
                </a:solidFill>
                <a:latin typeface="Tw Cen MT"/>
                <a:ea typeface="+mn-ea"/>
                <a:cs typeface="+mn-cs"/>
              </a:rPr>
              <a:pPr defTabSz="685800">
                <a:buClrTx/>
                <a:defRPr/>
              </a:pPr>
              <a:t>5/21/2021</a:t>
            </a:fld>
            <a:endParaRPr lang="en-US" kern="1200" dirty="0">
              <a:solidFill>
                <a:srgbClr val="775F55"/>
              </a:solidFill>
              <a:latin typeface="Tw Cen MT"/>
              <a:ea typeface="+mn-ea"/>
              <a:cs typeface="+mn-cs"/>
            </a:endParaRPr>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sz="1050">
                <a:solidFill>
                  <a:schemeClr val="tx2"/>
                </a:solidFill>
              </a:defRPr>
            </a:lvl1pPr>
          </a:lstStyle>
          <a:p>
            <a:pPr defTabSz="685800">
              <a:buClrTx/>
              <a:defRPr/>
            </a:pPr>
            <a:endParaRPr lang="en-US" kern="1200" dirty="0">
              <a:solidFill>
                <a:srgbClr val="775F55"/>
              </a:solidFill>
              <a:latin typeface="Tw Cen MT"/>
              <a:ea typeface="+mn-ea"/>
              <a:cs typeface="+mn-cs"/>
            </a:endParaRPr>
          </a:p>
        </p:txBody>
      </p:sp>
      <p:sp>
        <p:nvSpPr>
          <p:cNvPr id="7" name="Rectangle 6"/>
          <p:cNvSpPr/>
          <p:nvPr/>
        </p:nvSpPr>
        <p:spPr bwMode="white">
          <a:xfrm>
            <a:off x="0" y="92583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8" name="Rectangle 7"/>
          <p:cNvSpPr/>
          <p:nvPr/>
        </p:nvSpPr>
        <p:spPr>
          <a:xfrm>
            <a:off x="0" y="96012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9" name="Rectangle 8"/>
          <p:cNvSpPr/>
          <p:nvPr/>
        </p:nvSpPr>
        <p:spPr>
          <a:xfrm>
            <a:off x="590550" y="96012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23" name="Slide Number Placeholder 22"/>
          <p:cNvSpPr>
            <a:spLocks noGrp="1"/>
          </p:cNvSpPr>
          <p:nvPr>
            <p:ph type="sldNum" sz="quarter" idx="4"/>
          </p:nvPr>
        </p:nvSpPr>
        <p:spPr>
          <a:xfrm>
            <a:off x="0" y="954167"/>
            <a:ext cx="533400" cy="183357"/>
          </a:xfrm>
          <a:prstGeom prst="rect">
            <a:avLst/>
          </a:prstGeom>
        </p:spPr>
        <p:txBody>
          <a:bodyPr vert="horz" anchor="ctr" anchorCtr="0">
            <a:normAutofit/>
          </a:bodyPr>
          <a:lstStyle>
            <a:lvl1pPr algn="ctr" eaLnBrk="1" latinLnBrk="0" hangingPunct="1">
              <a:defRPr kumimoji="0" sz="1500" b="1">
                <a:solidFill>
                  <a:srgbClr val="FFFFFF"/>
                </a:solidFill>
                <a:latin typeface="Calibri" pitchFamily="34" charset="0"/>
              </a:defRPr>
            </a:lvl1pPr>
          </a:lstStyle>
          <a:p>
            <a:pPr defTabSz="685800">
              <a:buClrTx/>
              <a:defRPr/>
            </a:pPr>
            <a:fld id="{EFE5B013-A80A-40D2-8FAE-6E44A516CF2D}" type="slidenum">
              <a:rPr lang="en-US" kern="1200" smtClean="0">
                <a:ea typeface="+mn-ea"/>
                <a:cs typeface="+mn-cs"/>
              </a:rPr>
              <a:pPr defTabSz="685800">
                <a:buClrTx/>
                <a:defRPr/>
              </a:pPr>
              <a:t>‹#›</a:t>
            </a:fld>
            <a:endParaRPr lang="en-US" kern="1200" dirty="0">
              <a:ea typeface="+mn-ea"/>
              <a:cs typeface="+mn-cs"/>
            </a:endParaRPr>
          </a:p>
        </p:txBody>
      </p:sp>
    </p:spTree>
    <p:extLst>
      <p:ext uri="{BB962C8B-B14F-4D97-AF65-F5344CB8AC3E}">
        <p14:creationId xmlns:p14="http://schemas.microsoft.com/office/powerpoint/2010/main" val="31361273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1" latinLnBrk="0" hangingPunct="1">
        <a:spcBef>
          <a:spcPct val="0"/>
        </a:spcBef>
        <a:buNone/>
        <a:defRPr kumimoji="0" sz="3300" kern="1200">
          <a:solidFill>
            <a:schemeClr val="tx2"/>
          </a:solidFill>
          <a:latin typeface="+mj-lt"/>
          <a:ea typeface="+mj-ea"/>
          <a:cs typeface="+mj-cs"/>
        </a:defRPr>
      </a:lvl1pPr>
    </p:titleStyle>
    <p:body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hyperlink" Target="http://www.acf.hhs.gov/ocs/low-income-home-energy-assistance-program-liheap" TargetMode="External"/><Relationship Id="rId7" Type="http://schemas.openxmlformats.org/officeDocument/2006/relationships/hyperlink" Target="https://liheappm.acf.hhs.gov/assessment/#nbb"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liheappm.acf.hhs.gov/data_warehouse/index.php?report=homepage" TargetMode="External"/><Relationship Id="rId5" Type="http://schemas.openxmlformats.org/officeDocument/2006/relationships/hyperlink" Target="https://liheappm.acf.hhs.gov/" TargetMode="External"/><Relationship Id="rId4" Type="http://schemas.openxmlformats.org/officeDocument/2006/relationships/hyperlink" Target="http://www.acf.hhs.gov/ocs/programs/lihwa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3"/>
          <p:cNvSpPr txBox="1"/>
          <p:nvPr/>
        </p:nvSpPr>
        <p:spPr>
          <a:xfrm>
            <a:off x="163551" y="1786591"/>
            <a:ext cx="8690517"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0" i="0" u="none" strike="noStrike" cap="none" dirty="0">
                <a:solidFill>
                  <a:srgbClr val="AD2327"/>
                </a:solidFill>
                <a:latin typeface="Lato"/>
                <a:ea typeface="Lato"/>
                <a:cs typeface="Lato"/>
                <a:sym typeface="Lato"/>
              </a:rPr>
              <a:t>LIHEAP &amp; COVID-19: Necessity is the Mother of Invention</a:t>
            </a:r>
            <a:endParaRPr dirty="0"/>
          </a:p>
        </p:txBody>
      </p:sp>
      <p:sp>
        <p:nvSpPr>
          <p:cNvPr id="95" name="Google Shape;95;p13"/>
          <p:cNvSpPr txBox="1"/>
          <p:nvPr/>
        </p:nvSpPr>
        <p:spPr>
          <a:xfrm>
            <a:off x="163551" y="3037387"/>
            <a:ext cx="9077093" cy="21056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dirty="0">
                <a:solidFill>
                  <a:srgbClr val="42648C"/>
                </a:solidFill>
                <a:latin typeface="Lato"/>
                <a:ea typeface="Lato"/>
                <a:cs typeface="Lato"/>
                <a:sym typeface="Lato"/>
              </a:rPr>
              <a:t>Moderator: </a:t>
            </a:r>
            <a:r>
              <a:rPr lang="en-US" sz="2000" dirty="0">
                <a:solidFill>
                  <a:srgbClr val="42648C"/>
                </a:solidFill>
                <a:latin typeface="Lato"/>
                <a:ea typeface="Lato"/>
                <a:cs typeface="Lato"/>
                <a:sym typeface="Lato"/>
              </a:rPr>
              <a:t>Heather Jones, APPRISE Solutions</a:t>
            </a:r>
            <a:br>
              <a:rPr lang="en-US" sz="2000" dirty="0">
                <a:solidFill>
                  <a:srgbClr val="42648C"/>
                </a:solidFill>
                <a:latin typeface="Lato"/>
                <a:ea typeface="Lato"/>
                <a:cs typeface="Lato"/>
                <a:sym typeface="Lato"/>
              </a:rPr>
            </a:br>
            <a:endParaRPr lang="en-US" sz="2000" dirty="0">
              <a:solidFill>
                <a:srgbClr val="42648C"/>
              </a:solidFill>
              <a:latin typeface="Lato"/>
              <a:ea typeface="Lato"/>
              <a:cs typeface="Lato"/>
              <a:sym typeface="Lato"/>
            </a:endParaRPr>
          </a:p>
          <a:p>
            <a:pPr marL="0" marR="0" lvl="0" indent="0" algn="l" rtl="0">
              <a:spcBef>
                <a:spcPts val="0"/>
              </a:spcBef>
              <a:spcAft>
                <a:spcPts val="0"/>
              </a:spcAft>
              <a:buNone/>
            </a:pPr>
            <a:r>
              <a:rPr lang="en-US" sz="2000" b="1" dirty="0">
                <a:solidFill>
                  <a:srgbClr val="42648C"/>
                </a:solidFill>
                <a:latin typeface="Lato"/>
                <a:ea typeface="Lato"/>
                <a:cs typeface="Lato"/>
                <a:sym typeface="Lato"/>
              </a:rPr>
              <a:t>Theresa Kullen, </a:t>
            </a:r>
            <a:r>
              <a:rPr lang="en-US" sz="2000" dirty="0">
                <a:solidFill>
                  <a:srgbClr val="42648C"/>
                </a:solidFill>
                <a:latin typeface="Lato"/>
                <a:ea typeface="Lato"/>
                <a:cs typeface="Lato"/>
                <a:sym typeface="Lato"/>
              </a:rPr>
              <a:t>Colorado Department of Human Services</a:t>
            </a:r>
          </a:p>
          <a:p>
            <a:pPr marL="0" marR="0" lvl="0" indent="0" algn="l" rtl="0">
              <a:spcBef>
                <a:spcPts val="0"/>
              </a:spcBef>
              <a:spcAft>
                <a:spcPts val="0"/>
              </a:spcAft>
              <a:buNone/>
            </a:pPr>
            <a:r>
              <a:rPr lang="en-US" sz="2000" b="1" dirty="0">
                <a:solidFill>
                  <a:srgbClr val="42648C"/>
                </a:solidFill>
                <a:latin typeface="Lato"/>
                <a:ea typeface="Lato"/>
                <a:cs typeface="Lato"/>
                <a:sym typeface="Lato"/>
              </a:rPr>
              <a:t>Jane Blank, </a:t>
            </a:r>
            <a:r>
              <a:rPr lang="en-US" sz="2000" dirty="0">
                <a:solidFill>
                  <a:srgbClr val="42648C"/>
                </a:solidFill>
                <a:latin typeface="Lato"/>
                <a:ea typeface="Lato"/>
                <a:cs typeface="Lato"/>
                <a:sym typeface="Lato"/>
              </a:rPr>
              <a:t>Wisconsin Division of Energy, Housing, and Community Resources </a:t>
            </a:r>
          </a:p>
          <a:p>
            <a:pPr marL="0" marR="0" lvl="0" indent="0" algn="l" rtl="0">
              <a:spcBef>
                <a:spcPts val="0"/>
              </a:spcBef>
              <a:spcAft>
                <a:spcPts val="0"/>
              </a:spcAft>
              <a:buNone/>
            </a:pPr>
            <a:r>
              <a:rPr lang="en-US" sz="2000" b="1" dirty="0">
                <a:solidFill>
                  <a:srgbClr val="42648C"/>
                </a:solidFill>
                <a:latin typeface="Lato"/>
                <a:ea typeface="Lato"/>
                <a:cs typeface="Lato"/>
                <a:sym typeface="Lato"/>
              </a:rPr>
              <a:t>Tracy Smetana, </a:t>
            </a:r>
            <a:r>
              <a:rPr lang="en-US" sz="2000" dirty="0">
                <a:solidFill>
                  <a:srgbClr val="42648C"/>
                </a:solidFill>
                <a:latin typeface="Lato"/>
                <a:ea typeface="Lato"/>
                <a:cs typeface="Lato"/>
                <a:sym typeface="Lato"/>
              </a:rPr>
              <a:t>Minnesota Department of Commerce</a:t>
            </a:r>
          </a:p>
          <a:p>
            <a:pPr marL="0" marR="0" lvl="0" indent="0" algn="l" rtl="0">
              <a:spcBef>
                <a:spcPts val="0"/>
              </a:spcBef>
              <a:spcAft>
                <a:spcPts val="0"/>
              </a:spcAft>
              <a:buNone/>
            </a:pPr>
            <a:r>
              <a:rPr lang="en-US" sz="2000" b="1" dirty="0">
                <a:solidFill>
                  <a:srgbClr val="42648C"/>
                </a:solidFill>
                <a:latin typeface="Lato"/>
                <a:ea typeface="Lato"/>
                <a:cs typeface="Lato"/>
                <a:sym typeface="Lato"/>
              </a:rPr>
              <a:t>Christine Taylor, </a:t>
            </a:r>
            <a:r>
              <a:rPr lang="en-US" sz="2000" dirty="0">
                <a:solidFill>
                  <a:srgbClr val="42648C"/>
                </a:solidFill>
                <a:latin typeface="Lato"/>
                <a:ea typeface="Lato"/>
                <a:cs typeface="Lato"/>
                <a:sym typeface="Lato"/>
              </a:rPr>
              <a:t>Iowa Department of Human Rights</a:t>
            </a:r>
            <a:endParaRPr sz="2000" dirty="0">
              <a:solidFill>
                <a:srgbClr val="42648C"/>
              </a:solidFill>
              <a:latin typeface="Lato"/>
              <a:ea typeface="Lato"/>
              <a:cs typeface="Lato"/>
              <a:sym typeface="Lato"/>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0343" cy="107533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9455" y="187191"/>
            <a:ext cx="9339146" cy="742950"/>
          </a:xfrm>
        </p:spPr>
        <p:txBody>
          <a:bodyPr>
            <a:noAutofit/>
          </a:bodyPr>
          <a:lstStyle/>
          <a:p>
            <a:pPr marL="176213">
              <a:lnSpc>
                <a:spcPct val="80000"/>
              </a:lnSpc>
            </a:pPr>
            <a:r>
              <a:rPr lang="en-US" sz="3200" i="1" dirty="0">
                <a:latin typeface="Calibri" pitchFamily="34" charset="0"/>
              </a:rPr>
              <a:t>Innovating with CARES and ARPA Funds</a:t>
            </a:r>
            <a:br>
              <a:rPr lang="en-US" sz="3200" i="1" dirty="0">
                <a:latin typeface="Calibri" pitchFamily="34" charset="0"/>
              </a:rPr>
            </a:br>
            <a:r>
              <a:rPr lang="en-US" sz="3200" i="1" dirty="0">
                <a:latin typeface="Calibri" pitchFamily="34" charset="0"/>
              </a:rPr>
              <a:t>Colorado</a:t>
            </a:r>
            <a:endParaRPr lang="en-US" sz="3200" b="1" dirty="0">
              <a:latin typeface="Calibri" pitchFamily="34" charset="0"/>
            </a:endParaRPr>
          </a:p>
        </p:txBody>
      </p:sp>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800">
              <a:buClrTx/>
              <a:defRPr/>
            </a:pPr>
            <a:fld id="{EFE5B013-A80A-40D2-8FAE-6E44A516CF2D}" type="slidenum">
              <a:rPr lang="en-US" kern="1200">
                <a:ea typeface="+mn-ea"/>
                <a:cs typeface="+mn-cs"/>
              </a:rPr>
              <a:pPr defTabSz="685800">
                <a:buClrTx/>
                <a:defRPr/>
              </a:pPr>
              <a:t>10</a:t>
            </a:fld>
            <a:endParaRPr lang="en-US" kern="1200" dirty="0">
              <a:ea typeface="+mn-ea"/>
              <a:cs typeface="+mn-cs"/>
            </a:endParaRPr>
          </a:p>
        </p:txBody>
      </p:sp>
      <p:sp>
        <p:nvSpPr>
          <p:cNvPr id="3" name="TextBox 2"/>
          <p:cNvSpPr txBox="1"/>
          <p:nvPr/>
        </p:nvSpPr>
        <p:spPr>
          <a:xfrm>
            <a:off x="7700682" y="4620053"/>
            <a:ext cx="1353180" cy="415498"/>
          </a:xfrm>
          <a:prstGeom prst="rect">
            <a:avLst/>
          </a:prstGeom>
          <a:solidFill>
            <a:schemeClr val="accent1">
              <a:alpha val="66000"/>
            </a:schemeClr>
          </a:solidFill>
          <a:ln w="38100">
            <a:solidFill>
              <a:schemeClr val="accent2"/>
            </a:solidFill>
          </a:ln>
        </p:spPr>
        <p:txBody>
          <a:bodyPr wrap="square" rtlCol="0">
            <a:spAutoFit/>
          </a:bodyPr>
          <a:lstStyle/>
          <a:p>
            <a:pPr algn="ctr" defTabSz="685800">
              <a:buClrTx/>
            </a:pPr>
            <a:r>
              <a:rPr lang="en-US" sz="1050" kern="1200" dirty="0">
                <a:solidFill>
                  <a:prstClr val="black"/>
                </a:solidFill>
                <a:latin typeface="Calibri" panose="020F0502020204030204" pitchFamily="34" charset="0"/>
                <a:ea typeface="+mn-ea"/>
                <a:cs typeface="+mn-cs"/>
              </a:rPr>
              <a:t>Presenter:</a:t>
            </a:r>
          </a:p>
          <a:p>
            <a:pPr algn="ctr" defTabSz="685800">
              <a:buClrTx/>
            </a:pPr>
            <a:r>
              <a:rPr lang="en-US" sz="1050" kern="1200" dirty="0">
                <a:solidFill>
                  <a:prstClr val="black"/>
                </a:solidFill>
                <a:latin typeface="Calibri" panose="020F0502020204030204" pitchFamily="34" charset="0"/>
                <a:ea typeface="+mn-ea"/>
                <a:cs typeface="+mn-cs"/>
              </a:rPr>
              <a:t>Theresa Kullen (CO)</a:t>
            </a: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fld id="{EFE5B013-A80A-40D2-8FAE-6E44A516CF2D}" type="slidenum">
              <a:rPr lang="en-US" sz="1200" kern="1200" smtClean="0">
                <a:ea typeface="+mn-ea"/>
                <a:cs typeface="+mn-cs"/>
              </a:rPr>
              <a:pPr defTabSz="685800">
                <a:buClrTx/>
                <a:defRPr/>
              </a:pPr>
              <a:t>10</a:t>
            </a:fld>
            <a:endParaRPr lang="en-US" sz="1200" kern="1200" dirty="0">
              <a:ea typeface="+mn-ea"/>
              <a:cs typeface="+mn-cs"/>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p:txBody>
          <a:bodyPr>
            <a:noAutofit/>
          </a:bodyPr>
          <a:lstStyle/>
          <a:p>
            <a:r>
              <a:rPr lang="en-US" sz="2200" dirty="0"/>
              <a:t>CARES Funds:</a:t>
            </a:r>
          </a:p>
          <a:p>
            <a:pPr lvl="1"/>
            <a:r>
              <a:rPr lang="en-US" sz="2200" dirty="0"/>
              <a:t>Used to allow clients to provide a benefit to a secondary utility </a:t>
            </a:r>
          </a:p>
          <a:p>
            <a:pPr lvl="1"/>
            <a:r>
              <a:rPr lang="en-US" sz="2200" dirty="0"/>
              <a:t>Example - electric benefits for non-electric heat households </a:t>
            </a:r>
          </a:p>
          <a:p>
            <a:pPr marL="0" indent="0">
              <a:buNone/>
            </a:pPr>
            <a:endParaRPr lang="en-US" sz="2200" dirty="0"/>
          </a:p>
          <a:p>
            <a:r>
              <a:rPr lang="en-US" sz="2200" dirty="0"/>
              <a:t>ARPA Funds: </a:t>
            </a:r>
          </a:p>
          <a:p>
            <a:pPr lvl="1"/>
            <a:r>
              <a:rPr lang="en-US" sz="2200" dirty="0"/>
              <a:t>Used to run a concurrent arrears program in conjunction with heating program </a:t>
            </a:r>
          </a:p>
          <a:p>
            <a:pPr lvl="1"/>
            <a:r>
              <a:rPr lang="en-US" sz="2200" dirty="0"/>
              <a:t>Arrears program will operate using the general heating assistance application</a:t>
            </a:r>
          </a:p>
        </p:txBody>
      </p:sp>
    </p:spTree>
    <p:extLst>
      <p:ext uri="{BB962C8B-B14F-4D97-AF65-F5344CB8AC3E}">
        <p14:creationId xmlns:p14="http://schemas.microsoft.com/office/powerpoint/2010/main" val="1175687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800">
              <a:buClrTx/>
              <a:defRPr/>
            </a:pPr>
            <a:fld id="{EFE5B013-A80A-40D2-8FAE-6E44A516CF2D}" type="slidenum">
              <a:rPr lang="en-US" kern="1200">
                <a:ea typeface="+mn-ea"/>
                <a:cs typeface="+mn-cs"/>
              </a:rPr>
              <a:pPr defTabSz="685800">
                <a:buClrTx/>
                <a:defRPr/>
              </a:pPr>
              <a:t>11</a:t>
            </a:fld>
            <a:endParaRPr lang="en-US" kern="1200" dirty="0">
              <a:ea typeface="+mn-ea"/>
              <a:cs typeface="+mn-cs"/>
            </a:endParaRPr>
          </a:p>
        </p:txBody>
      </p:sp>
      <p:sp>
        <p:nvSpPr>
          <p:cNvPr id="3" name="TextBox 2"/>
          <p:cNvSpPr txBox="1"/>
          <p:nvPr/>
        </p:nvSpPr>
        <p:spPr>
          <a:xfrm>
            <a:off x="7700682" y="4620053"/>
            <a:ext cx="1353180" cy="415498"/>
          </a:xfrm>
          <a:prstGeom prst="rect">
            <a:avLst/>
          </a:prstGeom>
          <a:solidFill>
            <a:schemeClr val="accent1">
              <a:alpha val="66000"/>
            </a:schemeClr>
          </a:solidFill>
          <a:ln w="38100">
            <a:solidFill>
              <a:schemeClr val="accent2"/>
            </a:solidFill>
          </a:ln>
        </p:spPr>
        <p:txBody>
          <a:bodyPr wrap="square" rtlCol="0">
            <a:spAutoFit/>
          </a:bodyPr>
          <a:lstStyle/>
          <a:p>
            <a:pPr algn="ctr" defTabSz="685800">
              <a:buClrTx/>
            </a:pPr>
            <a:r>
              <a:rPr lang="en-US" sz="1050" kern="1200" dirty="0">
                <a:solidFill>
                  <a:prstClr val="black"/>
                </a:solidFill>
                <a:latin typeface="Calibri" panose="020F0502020204030204" pitchFamily="34" charset="0"/>
                <a:ea typeface="+mn-ea"/>
                <a:cs typeface="+mn-cs"/>
              </a:rPr>
              <a:t>Presenter:</a:t>
            </a:r>
          </a:p>
          <a:p>
            <a:pPr algn="ctr" defTabSz="685800">
              <a:buClrTx/>
            </a:pPr>
            <a:r>
              <a:rPr lang="en-US" sz="1050" kern="1200" dirty="0">
                <a:solidFill>
                  <a:prstClr val="black"/>
                </a:solidFill>
                <a:latin typeface="Calibri" panose="020F0502020204030204" pitchFamily="34" charset="0"/>
                <a:ea typeface="+mn-ea"/>
                <a:cs typeface="+mn-cs"/>
              </a:rPr>
              <a:t>Jane Blank (WI)</a:t>
            </a: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fld id="{EFE5B013-A80A-40D2-8FAE-6E44A516CF2D}" type="slidenum">
              <a:rPr lang="en-US" sz="1200" kern="1200" smtClean="0">
                <a:ea typeface="+mn-ea"/>
                <a:cs typeface="+mn-cs"/>
              </a:rPr>
              <a:pPr defTabSz="685800">
                <a:buClrTx/>
                <a:defRPr/>
              </a:pPr>
              <a:t>11</a:t>
            </a:fld>
            <a:endParaRPr lang="en-US" sz="1200" kern="1200" dirty="0">
              <a:ea typeface="+mn-ea"/>
              <a:cs typeface="+mn-cs"/>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p:txBody>
          <a:bodyPr>
            <a:normAutofit/>
          </a:bodyPr>
          <a:lstStyle/>
          <a:p>
            <a:r>
              <a:rPr lang="en-US" sz="2200" dirty="0"/>
              <a:t>CARES Funds:</a:t>
            </a:r>
          </a:p>
          <a:p>
            <a:pPr lvl="1"/>
            <a:r>
              <a:rPr lang="en-US" sz="2200" dirty="0"/>
              <a:t>All obligated for FY 2021 Crisis Benefits</a:t>
            </a:r>
          </a:p>
          <a:p>
            <a:pPr marL="0" indent="0">
              <a:buNone/>
            </a:pPr>
            <a:endParaRPr lang="en-US" sz="2200" dirty="0"/>
          </a:p>
          <a:p>
            <a:r>
              <a:rPr lang="en-US" sz="2200" dirty="0"/>
              <a:t>ARPA Funds:</a:t>
            </a:r>
          </a:p>
          <a:p>
            <a:pPr lvl="1"/>
            <a:r>
              <a:rPr lang="en-US" sz="2200" dirty="0"/>
              <a:t>Will be used to set up an arrears program </a:t>
            </a:r>
          </a:p>
          <a:p>
            <a:pPr lvl="1"/>
            <a:r>
              <a:rPr lang="en-US" sz="2200" dirty="0"/>
              <a:t>Possible Summer Fill for Propane and Fuel Oil households</a:t>
            </a:r>
          </a:p>
        </p:txBody>
      </p:sp>
      <p:sp>
        <p:nvSpPr>
          <p:cNvPr id="9" name="Title 4">
            <a:extLst>
              <a:ext uri="{FF2B5EF4-FFF2-40B4-BE49-F238E27FC236}">
                <a16:creationId xmlns:a16="http://schemas.microsoft.com/office/drawing/2014/main" id="{802C1A90-33B2-4DF2-A60D-89B76E5CBB89}"/>
              </a:ext>
            </a:extLst>
          </p:cNvPr>
          <p:cNvSpPr>
            <a:spLocks noGrp="1"/>
          </p:cNvSpPr>
          <p:nvPr>
            <p:ph type="title"/>
          </p:nvPr>
        </p:nvSpPr>
        <p:spPr>
          <a:xfrm>
            <a:off x="329455" y="187191"/>
            <a:ext cx="9339146" cy="742950"/>
          </a:xfrm>
        </p:spPr>
        <p:txBody>
          <a:bodyPr>
            <a:noAutofit/>
          </a:bodyPr>
          <a:lstStyle/>
          <a:p>
            <a:pPr marL="176213">
              <a:lnSpc>
                <a:spcPct val="80000"/>
              </a:lnSpc>
            </a:pPr>
            <a:r>
              <a:rPr lang="en-US" sz="3200" i="1" dirty="0">
                <a:latin typeface="Calibri" pitchFamily="34" charset="0"/>
              </a:rPr>
              <a:t>Innovating with CARES and ARPA Funds</a:t>
            </a:r>
            <a:br>
              <a:rPr lang="en-US" sz="3200" i="1" dirty="0">
                <a:latin typeface="Calibri" pitchFamily="34" charset="0"/>
              </a:rPr>
            </a:br>
            <a:r>
              <a:rPr lang="en-US" sz="3200" i="1" dirty="0">
                <a:latin typeface="Calibri" pitchFamily="34" charset="0"/>
              </a:rPr>
              <a:t>Wisconsin</a:t>
            </a:r>
            <a:endParaRPr lang="en-US" sz="3200" b="1" dirty="0">
              <a:latin typeface="Calibri" pitchFamily="34" charset="0"/>
            </a:endParaRPr>
          </a:p>
        </p:txBody>
      </p:sp>
    </p:spTree>
    <p:extLst>
      <p:ext uri="{BB962C8B-B14F-4D97-AF65-F5344CB8AC3E}">
        <p14:creationId xmlns:p14="http://schemas.microsoft.com/office/powerpoint/2010/main" val="3416260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783">
              <a:defRPr/>
            </a:pPr>
            <a:fld id="{EFE5B013-A80A-40D2-8FAE-6E44A516CF2D}" type="slidenum">
              <a:rPr lang="en-US" kern="1200">
                <a:ea typeface="+mn-ea"/>
                <a:cs typeface="+mn-cs"/>
              </a:rPr>
              <a:pPr defTabSz="685783">
                <a:defRPr/>
              </a:pPr>
              <a:t>12</a:t>
            </a:fld>
            <a:endParaRPr lang="en-US" kern="1200" dirty="0">
              <a:ea typeface="+mn-ea"/>
              <a:cs typeface="+mn-cs"/>
            </a:endParaRPr>
          </a:p>
        </p:txBody>
      </p:sp>
      <p:sp>
        <p:nvSpPr>
          <p:cNvPr id="3" name="TextBox 2"/>
          <p:cNvSpPr txBox="1"/>
          <p:nvPr/>
        </p:nvSpPr>
        <p:spPr>
          <a:xfrm>
            <a:off x="7700682" y="4620053"/>
            <a:ext cx="1353180" cy="415498"/>
          </a:xfrm>
          <a:prstGeom prst="rect">
            <a:avLst/>
          </a:prstGeom>
          <a:solidFill>
            <a:schemeClr val="accent1">
              <a:alpha val="66000"/>
            </a:schemeClr>
          </a:solidFill>
          <a:ln w="38100">
            <a:solidFill>
              <a:schemeClr val="accent2"/>
            </a:solidFill>
          </a:ln>
        </p:spPr>
        <p:txBody>
          <a:bodyPr wrap="square" rtlCol="0">
            <a:spAutoFit/>
          </a:bodyPr>
          <a:lstStyle/>
          <a:p>
            <a:pPr algn="ctr" defTabSz="685783"/>
            <a:r>
              <a:rPr lang="en-US" sz="1050" dirty="0">
                <a:solidFill>
                  <a:prstClr val="black"/>
                </a:solidFill>
                <a:latin typeface="Calibri" panose="020F0502020204030204" pitchFamily="34" charset="0"/>
              </a:rPr>
              <a:t>Presenter:</a:t>
            </a:r>
          </a:p>
          <a:p>
            <a:pPr algn="ctr" defTabSz="685783"/>
            <a:r>
              <a:rPr lang="en-US" sz="1050" dirty="0">
                <a:solidFill>
                  <a:prstClr val="black"/>
                </a:solidFill>
                <a:latin typeface="Calibri" panose="020F0502020204030204" pitchFamily="34" charset="0"/>
              </a:rPr>
              <a:t>Tracy Smetana (MN)</a:t>
            </a: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783">
              <a:buClrTx/>
              <a:defRPr/>
            </a:pPr>
            <a:fld id="{EFE5B013-A80A-40D2-8FAE-6E44A516CF2D}" type="slidenum">
              <a:rPr lang="en-US" sz="1200">
                <a:ea typeface="+mn-ea"/>
                <a:cs typeface="+mn-cs"/>
              </a:rPr>
              <a:pPr defTabSz="685783">
                <a:buClrTx/>
                <a:defRPr/>
              </a:pPr>
              <a:t>12</a:t>
            </a:fld>
            <a:endParaRPr lang="en-US" sz="1200" dirty="0">
              <a:ea typeface="+mn-ea"/>
              <a:cs typeface="+mn-cs"/>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p:txBody>
          <a:bodyPr>
            <a:normAutofit lnSpcReduction="10000"/>
          </a:bodyPr>
          <a:lstStyle/>
          <a:p>
            <a:r>
              <a:rPr lang="en-US" dirty="0"/>
              <a:t>No separate program component with CARES or ARPA funds </a:t>
            </a:r>
          </a:p>
          <a:p>
            <a:pPr marL="0" indent="0">
              <a:buNone/>
            </a:pPr>
            <a:endParaRPr lang="en-US" dirty="0"/>
          </a:p>
          <a:p>
            <a:r>
              <a:rPr lang="en-US" dirty="0"/>
              <a:t>Using ARPA funds to increase average benefit amount</a:t>
            </a:r>
          </a:p>
          <a:p>
            <a:pPr lvl="1"/>
            <a:r>
              <a:rPr lang="en-US" dirty="0"/>
              <a:t>Using total energy cost vs. heating-only costs for benefit determination </a:t>
            </a:r>
          </a:p>
          <a:p>
            <a:pPr marL="0" indent="0">
              <a:buNone/>
            </a:pPr>
            <a:endParaRPr lang="en-US" dirty="0"/>
          </a:p>
          <a:p>
            <a:r>
              <a:rPr lang="en-US" dirty="0"/>
              <a:t>Working with partners to implement large scale, statewide outreach efforts to reach new households </a:t>
            </a:r>
            <a:br>
              <a:rPr lang="en-US" dirty="0"/>
            </a:br>
            <a:endParaRPr lang="en-US" dirty="0"/>
          </a:p>
          <a:p>
            <a:r>
              <a:rPr lang="en-US" dirty="0"/>
              <a:t>Funding research to determine why eligible households don’t apply</a:t>
            </a:r>
          </a:p>
        </p:txBody>
      </p:sp>
      <p:sp>
        <p:nvSpPr>
          <p:cNvPr id="10" name="Title 4">
            <a:extLst>
              <a:ext uri="{FF2B5EF4-FFF2-40B4-BE49-F238E27FC236}">
                <a16:creationId xmlns:a16="http://schemas.microsoft.com/office/drawing/2014/main" id="{1C3C55A1-F5A7-45C3-8C8C-CF3A52356E0C}"/>
              </a:ext>
            </a:extLst>
          </p:cNvPr>
          <p:cNvSpPr>
            <a:spLocks noGrp="1"/>
          </p:cNvSpPr>
          <p:nvPr>
            <p:ph type="title"/>
          </p:nvPr>
        </p:nvSpPr>
        <p:spPr>
          <a:xfrm>
            <a:off x="329455" y="187191"/>
            <a:ext cx="9339146" cy="742950"/>
          </a:xfrm>
        </p:spPr>
        <p:txBody>
          <a:bodyPr>
            <a:noAutofit/>
          </a:bodyPr>
          <a:lstStyle/>
          <a:p>
            <a:pPr marL="176209">
              <a:lnSpc>
                <a:spcPct val="80000"/>
              </a:lnSpc>
            </a:pPr>
            <a:r>
              <a:rPr lang="en-US" sz="3200" i="1" dirty="0">
                <a:latin typeface="Calibri" pitchFamily="34" charset="0"/>
              </a:rPr>
              <a:t>Innovating with CARES and ARPA Funds</a:t>
            </a:r>
            <a:br>
              <a:rPr lang="en-US" sz="3200" i="1" dirty="0">
                <a:latin typeface="Calibri" pitchFamily="34" charset="0"/>
              </a:rPr>
            </a:br>
            <a:r>
              <a:rPr lang="en-US" sz="3200" i="1" dirty="0">
                <a:latin typeface="Calibri" pitchFamily="34" charset="0"/>
              </a:rPr>
              <a:t>Minnesota</a:t>
            </a:r>
            <a:endParaRPr lang="en-US" sz="3200" b="1" dirty="0">
              <a:latin typeface="Calibri" pitchFamily="34" charset="0"/>
            </a:endParaRPr>
          </a:p>
        </p:txBody>
      </p:sp>
    </p:spTree>
    <p:extLst>
      <p:ext uri="{BB962C8B-B14F-4D97-AF65-F5344CB8AC3E}">
        <p14:creationId xmlns:p14="http://schemas.microsoft.com/office/powerpoint/2010/main" val="964876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800">
              <a:buClrTx/>
              <a:defRPr/>
            </a:pPr>
            <a:fld id="{EFE5B013-A80A-40D2-8FAE-6E44A516CF2D}" type="slidenum">
              <a:rPr lang="en-US" kern="1200">
                <a:ea typeface="+mn-ea"/>
                <a:cs typeface="+mn-cs"/>
              </a:rPr>
              <a:pPr defTabSz="685800">
                <a:buClrTx/>
                <a:defRPr/>
              </a:pPr>
              <a:t>13</a:t>
            </a:fld>
            <a:endParaRPr lang="en-US" kern="1200" dirty="0">
              <a:ea typeface="+mn-ea"/>
              <a:cs typeface="+mn-cs"/>
            </a:endParaRPr>
          </a:p>
        </p:txBody>
      </p:sp>
      <p:sp>
        <p:nvSpPr>
          <p:cNvPr id="3" name="TextBox 2"/>
          <p:cNvSpPr txBox="1"/>
          <p:nvPr/>
        </p:nvSpPr>
        <p:spPr>
          <a:xfrm>
            <a:off x="7700682" y="4620053"/>
            <a:ext cx="1353180" cy="415498"/>
          </a:xfrm>
          <a:prstGeom prst="rect">
            <a:avLst/>
          </a:prstGeom>
          <a:solidFill>
            <a:schemeClr val="accent1">
              <a:alpha val="66000"/>
            </a:schemeClr>
          </a:solidFill>
          <a:ln w="38100">
            <a:solidFill>
              <a:schemeClr val="accent2"/>
            </a:solidFill>
          </a:ln>
        </p:spPr>
        <p:txBody>
          <a:bodyPr wrap="square" rtlCol="0">
            <a:spAutoFit/>
          </a:bodyPr>
          <a:lstStyle/>
          <a:p>
            <a:pPr algn="ctr" defTabSz="685800">
              <a:buClrTx/>
            </a:pPr>
            <a:r>
              <a:rPr lang="en-US" sz="1050" kern="1200" dirty="0">
                <a:solidFill>
                  <a:prstClr val="black"/>
                </a:solidFill>
                <a:latin typeface="Calibri" panose="020F0502020204030204" pitchFamily="34" charset="0"/>
                <a:ea typeface="+mn-ea"/>
                <a:cs typeface="+mn-cs"/>
              </a:rPr>
              <a:t>Presenter:</a:t>
            </a:r>
          </a:p>
          <a:p>
            <a:pPr algn="ctr" defTabSz="685800">
              <a:buClrTx/>
            </a:pPr>
            <a:r>
              <a:rPr lang="en-US" sz="1050" kern="1200" dirty="0">
                <a:solidFill>
                  <a:prstClr val="black"/>
                </a:solidFill>
                <a:latin typeface="Calibri" panose="020F0502020204030204" pitchFamily="34" charset="0"/>
                <a:ea typeface="+mn-ea"/>
                <a:cs typeface="+mn-cs"/>
              </a:rPr>
              <a:t>Christine Taylor (IA)</a:t>
            </a: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fld id="{EFE5B013-A80A-40D2-8FAE-6E44A516CF2D}" type="slidenum">
              <a:rPr lang="en-US" sz="1200" kern="1200" smtClean="0">
                <a:ea typeface="+mn-ea"/>
                <a:cs typeface="+mn-cs"/>
              </a:rPr>
              <a:pPr defTabSz="685800">
                <a:buClrTx/>
                <a:defRPr/>
              </a:pPr>
              <a:t>13</a:t>
            </a:fld>
            <a:endParaRPr lang="en-US" sz="1200" kern="1200" dirty="0">
              <a:ea typeface="+mn-ea"/>
              <a:cs typeface="+mn-cs"/>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p:txBody>
          <a:bodyPr>
            <a:normAutofit/>
          </a:bodyPr>
          <a:lstStyle/>
          <a:p>
            <a:r>
              <a:rPr lang="en-US" sz="2200" dirty="0"/>
              <a:t>CARES funds:</a:t>
            </a:r>
          </a:p>
          <a:p>
            <a:pPr lvl="1"/>
            <a:r>
              <a:rPr lang="en-US" sz="2200" dirty="0"/>
              <a:t>Crisis Assistance</a:t>
            </a:r>
          </a:p>
          <a:p>
            <a:pPr lvl="1"/>
            <a:r>
              <a:rPr lang="en-US" sz="2200" dirty="0"/>
              <a:t>Assurance 16 activities</a:t>
            </a:r>
          </a:p>
          <a:p>
            <a:pPr marL="0" indent="0">
              <a:buNone/>
            </a:pPr>
            <a:endParaRPr lang="en-US" sz="2200" dirty="0"/>
          </a:p>
          <a:p>
            <a:r>
              <a:rPr lang="en-US" sz="2200" dirty="0"/>
              <a:t>ARPA funds: </a:t>
            </a:r>
          </a:p>
          <a:p>
            <a:pPr lvl="1"/>
            <a:r>
              <a:rPr lang="en-US" sz="2200" dirty="0"/>
              <a:t>Program component for paying off arrears</a:t>
            </a:r>
          </a:p>
          <a:p>
            <a:pPr lvl="1"/>
            <a:r>
              <a:rPr lang="en-US" sz="2200" dirty="0"/>
              <a:t>Providing larger heating benefits</a:t>
            </a:r>
          </a:p>
          <a:p>
            <a:pPr lvl="1"/>
            <a:r>
              <a:rPr lang="en-US" sz="2200" dirty="0"/>
              <a:t>Possibly providing new supplemental benefits</a:t>
            </a:r>
          </a:p>
        </p:txBody>
      </p:sp>
      <p:sp>
        <p:nvSpPr>
          <p:cNvPr id="9" name="Title 4">
            <a:extLst>
              <a:ext uri="{FF2B5EF4-FFF2-40B4-BE49-F238E27FC236}">
                <a16:creationId xmlns:a16="http://schemas.microsoft.com/office/drawing/2014/main" id="{2537BC23-E7DF-4C70-8461-2B7FB68A3721}"/>
              </a:ext>
            </a:extLst>
          </p:cNvPr>
          <p:cNvSpPr>
            <a:spLocks noGrp="1"/>
          </p:cNvSpPr>
          <p:nvPr>
            <p:ph type="title"/>
          </p:nvPr>
        </p:nvSpPr>
        <p:spPr>
          <a:xfrm>
            <a:off x="329455" y="187191"/>
            <a:ext cx="9339146" cy="742950"/>
          </a:xfrm>
        </p:spPr>
        <p:txBody>
          <a:bodyPr>
            <a:noAutofit/>
          </a:bodyPr>
          <a:lstStyle/>
          <a:p>
            <a:pPr marL="176213">
              <a:lnSpc>
                <a:spcPct val="80000"/>
              </a:lnSpc>
            </a:pPr>
            <a:r>
              <a:rPr lang="en-US" sz="3200" i="1" dirty="0">
                <a:latin typeface="Calibri" pitchFamily="34" charset="0"/>
              </a:rPr>
              <a:t>Innovating with CARES and ARPA Funds</a:t>
            </a:r>
            <a:br>
              <a:rPr lang="en-US" sz="3200" i="1" dirty="0">
                <a:latin typeface="Calibri" pitchFamily="34" charset="0"/>
              </a:rPr>
            </a:br>
            <a:r>
              <a:rPr lang="en-US" sz="3200" i="1" dirty="0">
                <a:latin typeface="Calibri" pitchFamily="34" charset="0"/>
              </a:rPr>
              <a:t>Iowa</a:t>
            </a:r>
            <a:endParaRPr lang="en-US" sz="3200" b="1" dirty="0">
              <a:latin typeface="Calibri" pitchFamily="34" charset="0"/>
            </a:endParaRPr>
          </a:p>
        </p:txBody>
      </p:sp>
    </p:spTree>
    <p:extLst>
      <p:ext uri="{BB962C8B-B14F-4D97-AF65-F5344CB8AC3E}">
        <p14:creationId xmlns:p14="http://schemas.microsoft.com/office/powerpoint/2010/main" val="4016863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5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685800" rtl="0" eaLnBrk="1" fontAlgn="auto" latinLnBrk="0" hangingPunct="1">
                <a:lnSpc>
                  <a:spcPct val="100000"/>
                </a:lnSpc>
                <a:spcBef>
                  <a:spcPts val="0"/>
                </a:spcBef>
                <a:spcAft>
                  <a:spcPts val="0"/>
                </a:spcAft>
                <a:buClrTx/>
                <a:buSzTx/>
                <a:buFont typeface="Arial"/>
                <a:buNone/>
                <a:tabLst/>
                <a:defRPr/>
              </a:pPr>
              <a:t>14</a:t>
            </a:fld>
            <a:endParaRPr kumimoji="0" lang="en-US" sz="15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3" name="TextBox 2"/>
          <p:cNvSpPr txBox="1"/>
          <p:nvPr/>
        </p:nvSpPr>
        <p:spPr>
          <a:xfrm>
            <a:off x="7700682" y="4620053"/>
            <a:ext cx="135318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Heather Jones</a:t>
            </a: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200" b="1" i="0" u="none" strike="noStrike" kern="1200" cap="none" spc="0" normalizeH="0" baseline="0" noProof="0" smtClean="0">
                <a:ln>
                  <a:noFill/>
                </a:ln>
                <a:solidFill>
                  <a:srgbClr val="FFFFFF"/>
                </a:solidFill>
                <a:effectLst/>
                <a:uLnTx/>
                <a:uFillTx/>
                <a:latin typeface="Calibri" pitchFamily="34" charset="0"/>
                <a:ea typeface="+mn-ea"/>
                <a:cs typeface="Arial"/>
                <a:sym typeface="Arial"/>
              </a:rPr>
              <a:pPr marL="0" marR="0" lvl="0" indent="0" algn="ctr" defTabSz="685800" rtl="0" eaLnBrk="1" fontAlgn="auto" latinLnBrk="0" hangingPunct="1">
                <a:lnSpc>
                  <a:spcPct val="100000"/>
                </a:lnSpc>
                <a:spcBef>
                  <a:spcPts val="0"/>
                </a:spcBef>
                <a:spcAft>
                  <a:spcPts val="0"/>
                </a:spcAft>
                <a:buClrTx/>
                <a:buSzTx/>
                <a:buFont typeface="Arial"/>
                <a:buNone/>
                <a:tabLst/>
                <a:defRPr/>
              </a:pPr>
              <a:t>14</a:t>
            </a:fld>
            <a:endParaRPr kumimoji="0" lang="en-US" sz="12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p:txBody>
          <a:bodyPr>
            <a:normAutofit lnSpcReduction="10000"/>
          </a:bodyPr>
          <a:lstStyle/>
          <a:p>
            <a:r>
              <a:rPr lang="en-US" sz="2200" dirty="0"/>
              <a:t>CARES funding was utilized for:</a:t>
            </a:r>
          </a:p>
          <a:p>
            <a:pPr lvl="1"/>
            <a:r>
              <a:rPr lang="en-US" sz="1975" dirty="0"/>
              <a:t>Secondary utility payments, </a:t>
            </a:r>
          </a:p>
          <a:p>
            <a:pPr lvl="1"/>
            <a:r>
              <a:rPr lang="en-US" sz="1975" dirty="0"/>
              <a:t>Crisis Assistance, and</a:t>
            </a:r>
          </a:p>
          <a:p>
            <a:pPr lvl="1"/>
            <a:r>
              <a:rPr lang="en-US" sz="1975" dirty="0"/>
              <a:t>Assurance 16 activities</a:t>
            </a:r>
          </a:p>
          <a:p>
            <a:endParaRPr lang="en-US" sz="2200" dirty="0"/>
          </a:p>
          <a:p>
            <a:r>
              <a:rPr lang="en-US" sz="2200" dirty="0"/>
              <a:t>ARPA funds are focusing on:</a:t>
            </a:r>
          </a:p>
          <a:p>
            <a:pPr lvl="1"/>
            <a:r>
              <a:rPr lang="en-US" sz="1975" dirty="0"/>
              <a:t> Reducing arrears that have increased during the pandemic, </a:t>
            </a:r>
          </a:p>
          <a:p>
            <a:pPr lvl="1"/>
            <a:r>
              <a:rPr lang="en-US" sz="1975" dirty="0"/>
              <a:t>Increasing average benefit, and </a:t>
            </a:r>
          </a:p>
          <a:p>
            <a:pPr lvl="1"/>
            <a:r>
              <a:rPr lang="en-US" sz="1975" dirty="0"/>
              <a:t>Outreach, including determining why income eligible household are not applying for assistance</a:t>
            </a:r>
          </a:p>
        </p:txBody>
      </p:sp>
      <p:sp>
        <p:nvSpPr>
          <p:cNvPr id="9" name="Title 4">
            <a:extLst>
              <a:ext uri="{FF2B5EF4-FFF2-40B4-BE49-F238E27FC236}">
                <a16:creationId xmlns:a16="http://schemas.microsoft.com/office/drawing/2014/main" id="{2537BC23-E7DF-4C70-8461-2B7FB68A3721}"/>
              </a:ext>
            </a:extLst>
          </p:cNvPr>
          <p:cNvSpPr>
            <a:spLocks noGrp="1"/>
          </p:cNvSpPr>
          <p:nvPr>
            <p:ph type="title"/>
          </p:nvPr>
        </p:nvSpPr>
        <p:spPr>
          <a:xfrm>
            <a:off x="329455" y="187191"/>
            <a:ext cx="9339146" cy="742950"/>
          </a:xfrm>
        </p:spPr>
        <p:txBody>
          <a:bodyPr>
            <a:noAutofit/>
          </a:bodyPr>
          <a:lstStyle/>
          <a:p>
            <a:pPr marL="176213">
              <a:lnSpc>
                <a:spcPct val="80000"/>
              </a:lnSpc>
            </a:pPr>
            <a:r>
              <a:rPr lang="en-US" sz="3200" i="1" dirty="0">
                <a:latin typeface="Calibri" pitchFamily="34" charset="0"/>
              </a:rPr>
              <a:t>Innovating with CARES and ARPA Funds</a:t>
            </a:r>
            <a:br>
              <a:rPr lang="en-US" sz="3200" i="1" dirty="0">
                <a:latin typeface="Calibri" pitchFamily="34" charset="0"/>
              </a:rPr>
            </a:br>
            <a:r>
              <a:rPr lang="en-US" sz="3200" i="1" dirty="0">
                <a:latin typeface="Calibri" pitchFamily="34" charset="0"/>
              </a:rPr>
              <a:t>Summary</a:t>
            </a:r>
            <a:endParaRPr lang="en-US" sz="3200" b="1" dirty="0">
              <a:latin typeface="Calibri" pitchFamily="34" charset="0"/>
            </a:endParaRPr>
          </a:p>
        </p:txBody>
      </p:sp>
    </p:spTree>
    <p:extLst>
      <p:ext uri="{BB962C8B-B14F-4D97-AF65-F5344CB8AC3E}">
        <p14:creationId xmlns:p14="http://schemas.microsoft.com/office/powerpoint/2010/main" val="3331447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5C7065-0163-4547-9F6D-0EE48B8966D4}"/>
              </a:ext>
            </a:extLst>
          </p:cNvPr>
          <p:cNvSpPr>
            <a:spLocks noGrp="1"/>
          </p:cNvSpPr>
          <p:nvPr>
            <p:ph type="body" idx="1"/>
          </p:nvPr>
        </p:nvSpPr>
        <p:spPr>
          <a:xfrm>
            <a:off x="1371601" y="2057399"/>
            <a:ext cx="7619999" cy="2364130"/>
          </a:xfrm>
        </p:spPr>
        <p:txBody>
          <a:bodyPr>
            <a:noAutofit/>
          </a:bodyPr>
          <a:lstStyle/>
          <a:p>
            <a:r>
              <a:rPr lang="en-US" sz="2400" dirty="0"/>
              <a:t>HHS has recently announced the creation of Low-Income Household Water Assistance Program (LIHWAP)</a:t>
            </a:r>
          </a:p>
          <a:p>
            <a:r>
              <a:rPr lang="en-US" sz="2400" dirty="0"/>
              <a:t>How will the lessons learned during COVID carry over into this new program? </a:t>
            </a:r>
          </a:p>
          <a:p>
            <a:r>
              <a:rPr lang="en-US" sz="2400" dirty="0"/>
              <a:t>How are your states preparing for the implementation of Water Assistance? </a:t>
            </a:r>
          </a:p>
        </p:txBody>
      </p:sp>
      <p:sp>
        <p:nvSpPr>
          <p:cNvPr id="3" name="Title 2">
            <a:extLst>
              <a:ext uri="{FF2B5EF4-FFF2-40B4-BE49-F238E27FC236}">
                <a16:creationId xmlns:a16="http://schemas.microsoft.com/office/drawing/2014/main" id="{E4793FF5-D07E-4985-9F64-5EF1984B3AF5}"/>
              </a:ext>
            </a:extLst>
          </p:cNvPr>
          <p:cNvSpPr>
            <a:spLocks noGrp="1"/>
          </p:cNvSpPr>
          <p:nvPr>
            <p:ph type="title"/>
          </p:nvPr>
        </p:nvSpPr>
        <p:spPr/>
        <p:txBody>
          <a:bodyPr>
            <a:normAutofit/>
          </a:bodyPr>
          <a:lstStyle/>
          <a:p>
            <a:r>
              <a:rPr lang="en-US" dirty="0"/>
              <a:t>Preparing for LIHWAP</a:t>
            </a:r>
          </a:p>
        </p:txBody>
      </p:sp>
      <p:sp>
        <p:nvSpPr>
          <p:cNvPr id="4" name="Slide Number Placeholder 3">
            <a:extLst>
              <a:ext uri="{FF2B5EF4-FFF2-40B4-BE49-F238E27FC236}">
                <a16:creationId xmlns:a16="http://schemas.microsoft.com/office/drawing/2014/main" id="{1F4759B4-2649-4837-95F7-7358DDC8F6DB}"/>
              </a:ext>
            </a:extLst>
          </p:cNvPr>
          <p:cNvSpPr>
            <a:spLocks noGrp="1"/>
          </p:cNvSpPr>
          <p:nvPr>
            <p:ph type="sldNum" sz="quarter" idx="11"/>
          </p:nvPr>
        </p:nvSpPr>
        <p:spPr/>
        <p:txBody>
          <a:bodyPr/>
          <a:lstStyle/>
          <a:p>
            <a:pPr defTabSz="685800">
              <a:buClrTx/>
              <a:defRPr/>
            </a:pPr>
            <a:fld id="{EFE5B013-A80A-40D2-8FAE-6E44A516CF2D}" type="slidenum">
              <a:rPr lang="en-US" kern="1200" smtClean="0">
                <a:ea typeface="+mn-ea"/>
                <a:cs typeface="+mn-cs"/>
              </a:rPr>
              <a:pPr defTabSz="685800">
                <a:buClrTx/>
                <a:defRPr/>
              </a:pPr>
              <a:t>15</a:t>
            </a:fld>
            <a:endParaRPr lang="en-US" kern="1200" dirty="0">
              <a:ea typeface="+mn-ea"/>
              <a:cs typeface="+mn-cs"/>
            </a:endParaRPr>
          </a:p>
        </p:txBody>
      </p:sp>
      <p:sp>
        <p:nvSpPr>
          <p:cNvPr id="5" name="TextBox 4">
            <a:extLst>
              <a:ext uri="{FF2B5EF4-FFF2-40B4-BE49-F238E27FC236}">
                <a16:creationId xmlns:a16="http://schemas.microsoft.com/office/drawing/2014/main" id="{AB79E23E-475C-4405-AF6A-3A0AD680AC1A}"/>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algn="ctr" defTabSz="685800">
              <a:buClrTx/>
            </a:pPr>
            <a:r>
              <a:rPr lang="en-US" sz="1050" kern="1200" dirty="0">
                <a:solidFill>
                  <a:prstClr val="black"/>
                </a:solidFill>
                <a:latin typeface="Calibri" panose="020F0502020204030204" pitchFamily="34" charset="0"/>
                <a:ea typeface="+mn-ea"/>
                <a:cs typeface="+mn-cs"/>
              </a:rPr>
              <a:t>Presenter:</a:t>
            </a:r>
          </a:p>
          <a:p>
            <a:pPr algn="ctr" defTabSz="685800">
              <a:buClrTx/>
            </a:pPr>
            <a:r>
              <a:rPr lang="en-US" sz="1050" kern="1200" dirty="0">
                <a:solidFill>
                  <a:prstClr val="black"/>
                </a:solidFill>
                <a:latin typeface="Calibri" panose="020F0502020204030204" pitchFamily="34" charset="0"/>
                <a:ea typeface="+mn-ea"/>
                <a:cs typeface="+mn-cs"/>
              </a:rPr>
              <a:t>Heather Jones</a:t>
            </a:r>
          </a:p>
        </p:txBody>
      </p:sp>
    </p:spTree>
    <p:extLst>
      <p:ext uri="{BB962C8B-B14F-4D97-AF65-F5344CB8AC3E}">
        <p14:creationId xmlns:p14="http://schemas.microsoft.com/office/powerpoint/2010/main" val="2522872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9455" y="187191"/>
            <a:ext cx="9339146" cy="742950"/>
          </a:xfrm>
        </p:spPr>
        <p:txBody>
          <a:bodyPr>
            <a:noAutofit/>
          </a:bodyPr>
          <a:lstStyle/>
          <a:p>
            <a:pPr marL="176213">
              <a:lnSpc>
                <a:spcPct val="80000"/>
              </a:lnSpc>
            </a:pPr>
            <a:r>
              <a:rPr lang="en-US" sz="3200" i="1" dirty="0">
                <a:latin typeface="Calibri" pitchFamily="34" charset="0"/>
              </a:rPr>
              <a:t>Preparing for LIHWAP</a:t>
            </a:r>
            <a:br>
              <a:rPr lang="en-US" sz="3200" i="1" dirty="0">
                <a:latin typeface="Calibri" pitchFamily="34" charset="0"/>
              </a:rPr>
            </a:br>
            <a:r>
              <a:rPr lang="en-US" sz="3200" i="1" dirty="0">
                <a:latin typeface="Calibri" pitchFamily="34" charset="0"/>
              </a:rPr>
              <a:t>Colorado</a:t>
            </a:r>
            <a:endParaRPr lang="en-US" sz="3200" b="1" dirty="0">
              <a:latin typeface="Calibri" pitchFamily="34" charset="0"/>
            </a:endParaRPr>
          </a:p>
        </p:txBody>
      </p:sp>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5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685800" rtl="0" eaLnBrk="1" fontAlgn="auto" latinLnBrk="0" hangingPunct="1">
                <a:lnSpc>
                  <a:spcPct val="100000"/>
                </a:lnSpc>
                <a:spcBef>
                  <a:spcPts val="0"/>
                </a:spcBef>
                <a:spcAft>
                  <a:spcPts val="0"/>
                </a:spcAft>
                <a:buClrTx/>
                <a:buSzTx/>
                <a:buFont typeface="Arial"/>
                <a:buNone/>
                <a:tabLst/>
                <a:defRPr/>
              </a:pPr>
              <a:t>16</a:t>
            </a:fld>
            <a:endParaRPr kumimoji="0" lang="en-US" sz="15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3" name="TextBox 2"/>
          <p:cNvSpPr txBox="1"/>
          <p:nvPr/>
        </p:nvSpPr>
        <p:spPr>
          <a:xfrm>
            <a:off x="7700682" y="4620053"/>
            <a:ext cx="135318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Theresa Kullen (CO)</a:t>
            </a: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200" b="1" i="0" u="none" strike="noStrike" kern="1200" cap="none" spc="0" normalizeH="0" baseline="0" noProof="0" smtClean="0">
                <a:ln>
                  <a:noFill/>
                </a:ln>
                <a:solidFill>
                  <a:srgbClr val="FFFFFF"/>
                </a:solidFill>
                <a:effectLst/>
                <a:uLnTx/>
                <a:uFillTx/>
                <a:latin typeface="Calibri" pitchFamily="34" charset="0"/>
                <a:ea typeface="+mn-ea"/>
                <a:cs typeface="Arial"/>
                <a:sym typeface="Arial"/>
              </a:rPr>
              <a:pPr marL="0" marR="0" lvl="0" indent="0" algn="ctr" defTabSz="685800" rtl="0" eaLnBrk="1" fontAlgn="auto" latinLnBrk="0" hangingPunct="1">
                <a:lnSpc>
                  <a:spcPct val="100000"/>
                </a:lnSpc>
                <a:spcBef>
                  <a:spcPts val="0"/>
                </a:spcBef>
                <a:spcAft>
                  <a:spcPts val="0"/>
                </a:spcAft>
                <a:buClrTx/>
                <a:buSzTx/>
                <a:buFont typeface="Arial"/>
                <a:buNone/>
                <a:tabLst/>
                <a:defRPr/>
              </a:pPr>
              <a:t>16</a:t>
            </a:fld>
            <a:endParaRPr kumimoji="0" lang="en-US" sz="12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p:txBody>
          <a:bodyPr>
            <a:normAutofit/>
          </a:bodyPr>
          <a:lstStyle/>
          <a:p>
            <a:r>
              <a:rPr lang="en-US" sz="2200" dirty="0"/>
              <a:t>Water program to run concurrently with heating assistance – shared application</a:t>
            </a:r>
            <a:br>
              <a:rPr lang="en-US" sz="2200" dirty="0"/>
            </a:br>
            <a:endParaRPr lang="en-US" sz="2200" dirty="0"/>
          </a:p>
          <a:p>
            <a:r>
              <a:rPr lang="en-US" sz="2200" dirty="0"/>
              <a:t>Hard to contact all 871 water vendors – need to prioritize certain vendors for outreach</a:t>
            </a:r>
            <a:br>
              <a:rPr lang="en-US" sz="2200" dirty="0"/>
            </a:br>
            <a:endParaRPr lang="en-US" sz="2200" dirty="0"/>
          </a:p>
          <a:p>
            <a:r>
              <a:rPr lang="en-US" sz="2200" dirty="0"/>
              <a:t>Staff Education – what is the state water infrastructure and water regulations in CO?</a:t>
            </a:r>
          </a:p>
        </p:txBody>
      </p:sp>
    </p:spTree>
    <p:extLst>
      <p:ext uri="{BB962C8B-B14F-4D97-AF65-F5344CB8AC3E}">
        <p14:creationId xmlns:p14="http://schemas.microsoft.com/office/powerpoint/2010/main" val="4035740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5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685800" rtl="0" eaLnBrk="1" fontAlgn="auto" latinLnBrk="0" hangingPunct="1">
                <a:lnSpc>
                  <a:spcPct val="100000"/>
                </a:lnSpc>
                <a:spcBef>
                  <a:spcPts val="0"/>
                </a:spcBef>
                <a:spcAft>
                  <a:spcPts val="0"/>
                </a:spcAft>
                <a:buClrTx/>
                <a:buSzTx/>
                <a:buFont typeface="Arial"/>
                <a:buNone/>
                <a:tabLst/>
                <a:defRPr/>
              </a:pPr>
              <a:t>17</a:t>
            </a:fld>
            <a:endParaRPr kumimoji="0" lang="en-US" sz="15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3" name="TextBox 2"/>
          <p:cNvSpPr txBox="1"/>
          <p:nvPr/>
        </p:nvSpPr>
        <p:spPr>
          <a:xfrm>
            <a:off x="7700682" y="4620053"/>
            <a:ext cx="135318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Jane Blank (WI)</a:t>
            </a: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200" b="1" i="0" u="none" strike="noStrike" kern="1200" cap="none" spc="0" normalizeH="0" baseline="0" noProof="0" smtClean="0">
                <a:ln>
                  <a:noFill/>
                </a:ln>
                <a:solidFill>
                  <a:srgbClr val="FFFFFF"/>
                </a:solidFill>
                <a:effectLst/>
                <a:uLnTx/>
                <a:uFillTx/>
                <a:latin typeface="Calibri" pitchFamily="34" charset="0"/>
                <a:ea typeface="+mn-ea"/>
                <a:cs typeface="Arial"/>
                <a:sym typeface="Arial"/>
              </a:rPr>
              <a:pPr marL="0" marR="0" lvl="0" indent="0" algn="ctr" defTabSz="685800" rtl="0" eaLnBrk="1" fontAlgn="auto" latinLnBrk="0" hangingPunct="1">
                <a:lnSpc>
                  <a:spcPct val="100000"/>
                </a:lnSpc>
                <a:spcBef>
                  <a:spcPts val="0"/>
                </a:spcBef>
                <a:spcAft>
                  <a:spcPts val="0"/>
                </a:spcAft>
                <a:buClrTx/>
                <a:buSzTx/>
                <a:buFont typeface="Arial"/>
                <a:buNone/>
                <a:tabLst/>
                <a:defRPr/>
              </a:pPr>
              <a:t>17</a:t>
            </a:fld>
            <a:endParaRPr kumimoji="0" lang="en-US" sz="12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p:txBody>
          <a:bodyPr>
            <a:normAutofit/>
          </a:bodyPr>
          <a:lstStyle/>
          <a:p>
            <a:r>
              <a:rPr lang="en-US" sz="2200" dirty="0"/>
              <a:t>Reaching out to water vendors to establish vendor agreements/contracts</a:t>
            </a:r>
          </a:p>
          <a:p>
            <a:pPr marL="0" indent="0">
              <a:buNone/>
            </a:pPr>
            <a:endParaRPr lang="en-US" sz="2200" dirty="0"/>
          </a:p>
          <a:p>
            <a:r>
              <a:rPr lang="en-US" sz="2200" dirty="0"/>
              <a:t>Learning about water infrastructure </a:t>
            </a:r>
          </a:p>
        </p:txBody>
      </p:sp>
      <p:sp>
        <p:nvSpPr>
          <p:cNvPr id="9" name="Title 4">
            <a:extLst>
              <a:ext uri="{FF2B5EF4-FFF2-40B4-BE49-F238E27FC236}">
                <a16:creationId xmlns:a16="http://schemas.microsoft.com/office/drawing/2014/main" id="{802C1A90-33B2-4DF2-A60D-89B76E5CBB89}"/>
              </a:ext>
            </a:extLst>
          </p:cNvPr>
          <p:cNvSpPr>
            <a:spLocks noGrp="1"/>
          </p:cNvSpPr>
          <p:nvPr>
            <p:ph type="title"/>
          </p:nvPr>
        </p:nvSpPr>
        <p:spPr>
          <a:xfrm>
            <a:off x="329455" y="187191"/>
            <a:ext cx="9339146" cy="742950"/>
          </a:xfrm>
        </p:spPr>
        <p:txBody>
          <a:bodyPr>
            <a:noAutofit/>
          </a:bodyPr>
          <a:lstStyle/>
          <a:p>
            <a:pPr marL="176213">
              <a:lnSpc>
                <a:spcPct val="80000"/>
              </a:lnSpc>
            </a:pPr>
            <a:r>
              <a:rPr lang="en-US" sz="3200" i="1" dirty="0">
                <a:latin typeface="Calibri" pitchFamily="34" charset="0"/>
              </a:rPr>
              <a:t>Preparing for LIHWAP</a:t>
            </a:r>
            <a:br>
              <a:rPr lang="en-US" sz="3200" i="1" dirty="0">
                <a:latin typeface="Calibri" pitchFamily="34" charset="0"/>
              </a:rPr>
            </a:br>
            <a:r>
              <a:rPr lang="en-US" sz="3200" i="1" dirty="0">
                <a:latin typeface="Calibri" pitchFamily="34" charset="0"/>
              </a:rPr>
              <a:t>Wisconsin</a:t>
            </a:r>
            <a:endParaRPr lang="en-US" sz="3200" b="1" dirty="0">
              <a:latin typeface="Calibri" pitchFamily="34" charset="0"/>
            </a:endParaRPr>
          </a:p>
        </p:txBody>
      </p:sp>
    </p:spTree>
    <p:extLst>
      <p:ext uri="{BB962C8B-B14F-4D97-AF65-F5344CB8AC3E}">
        <p14:creationId xmlns:p14="http://schemas.microsoft.com/office/powerpoint/2010/main" val="310457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783">
              <a:defRPr/>
            </a:pPr>
            <a:fld id="{EFE5B013-A80A-40D2-8FAE-6E44A516CF2D}" type="slidenum">
              <a:rPr lang="en-US">
                <a:cs typeface="Arial"/>
                <a:sym typeface="Arial"/>
              </a:rPr>
              <a:pPr defTabSz="685783">
                <a:defRPr/>
              </a:pPr>
              <a:t>18</a:t>
            </a:fld>
            <a:endParaRPr lang="en-US" dirty="0">
              <a:cs typeface="Arial"/>
              <a:sym typeface="Arial"/>
            </a:endParaRPr>
          </a:p>
        </p:txBody>
      </p:sp>
      <p:sp>
        <p:nvSpPr>
          <p:cNvPr id="3" name="TextBox 2"/>
          <p:cNvSpPr txBox="1"/>
          <p:nvPr/>
        </p:nvSpPr>
        <p:spPr>
          <a:xfrm>
            <a:off x="7700682" y="4620053"/>
            <a:ext cx="1353180" cy="415498"/>
          </a:xfrm>
          <a:prstGeom prst="rect">
            <a:avLst/>
          </a:prstGeom>
          <a:solidFill>
            <a:schemeClr val="accent1">
              <a:alpha val="66000"/>
            </a:schemeClr>
          </a:solidFill>
          <a:ln w="38100">
            <a:solidFill>
              <a:schemeClr val="accent2"/>
            </a:solidFill>
          </a:ln>
        </p:spPr>
        <p:txBody>
          <a:bodyPr wrap="square" rtlCol="0">
            <a:spAutoFit/>
          </a:bodyPr>
          <a:lstStyle/>
          <a:p>
            <a:pPr algn="ctr" defTabSz="685783">
              <a:defRPr/>
            </a:pPr>
            <a:r>
              <a:rPr lang="en-US" sz="1050" dirty="0">
                <a:solidFill>
                  <a:prstClr val="black"/>
                </a:solidFill>
                <a:latin typeface="Calibri" panose="020F0502020204030204" pitchFamily="34" charset="0"/>
              </a:rPr>
              <a:t>Presenter:</a:t>
            </a:r>
          </a:p>
          <a:p>
            <a:pPr algn="ctr" defTabSz="685783">
              <a:defRPr/>
            </a:pPr>
            <a:r>
              <a:rPr lang="en-US" sz="1050" dirty="0">
                <a:solidFill>
                  <a:prstClr val="black"/>
                </a:solidFill>
                <a:latin typeface="Calibri" panose="020F0502020204030204" pitchFamily="34" charset="0"/>
              </a:rPr>
              <a:t>Tracy Smetana (MN)</a:t>
            </a: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783">
              <a:buClrTx/>
              <a:defRPr/>
            </a:pPr>
            <a:fld id="{EFE5B013-A80A-40D2-8FAE-6E44A516CF2D}" type="slidenum">
              <a:rPr lang="en-US" sz="1200">
                <a:ea typeface="+mn-ea"/>
              </a:rPr>
              <a:pPr defTabSz="685783">
                <a:buClrTx/>
                <a:defRPr/>
              </a:pPr>
              <a:t>18</a:t>
            </a:fld>
            <a:endParaRPr lang="en-US" sz="1200" dirty="0">
              <a:ea typeface="+mn-ea"/>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p:txBody>
          <a:bodyPr>
            <a:noAutofit/>
          </a:bodyPr>
          <a:lstStyle/>
          <a:p>
            <a:r>
              <a:rPr lang="en-US" sz="2200" dirty="0"/>
              <a:t>LIHWAP will be crisis-based assistance</a:t>
            </a:r>
          </a:p>
          <a:p>
            <a:pPr marL="0" indent="0">
              <a:buNone/>
            </a:pPr>
            <a:endParaRPr lang="en-US" sz="2200" dirty="0"/>
          </a:p>
          <a:p>
            <a:r>
              <a:rPr lang="en-US" sz="2200" dirty="0"/>
              <a:t>LIHWAP to operate as a component of LIHEAP</a:t>
            </a:r>
          </a:p>
          <a:p>
            <a:pPr lvl="1"/>
            <a:r>
              <a:rPr lang="en-US" sz="2200" dirty="0"/>
              <a:t>Same application</a:t>
            </a:r>
          </a:p>
          <a:p>
            <a:pPr lvl="1"/>
            <a:r>
              <a:rPr lang="en-US" sz="2200" dirty="0"/>
              <a:t>Centralized system for processing applications and payments</a:t>
            </a:r>
          </a:p>
          <a:p>
            <a:pPr marL="274313" lvl="1" indent="0">
              <a:buNone/>
            </a:pPr>
            <a:endParaRPr lang="en-US" sz="2200" dirty="0"/>
          </a:p>
          <a:p>
            <a:r>
              <a:rPr lang="en-US" sz="2200" dirty="0"/>
              <a:t>Training water vendors to use the centralized system</a:t>
            </a:r>
          </a:p>
          <a:p>
            <a:pPr lvl="1"/>
            <a:r>
              <a:rPr lang="en-US" sz="2200" dirty="0"/>
              <a:t>Adapting training materials for energy vendors to materials for water vendors</a:t>
            </a:r>
          </a:p>
        </p:txBody>
      </p:sp>
      <p:sp>
        <p:nvSpPr>
          <p:cNvPr id="10" name="Title 4">
            <a:extLst>
              <a:ext uri="{FF2B5EF4-FFF2-40B4-BE49-F238E27FC236}">
                <a16:creationId xmlns:a16="http://schemas.microsoft.com/office/drawing/2014/main" id="{1C3C55A1-F5A7-45C3-8C8C-CF3A52356E0C}"/>
              </a:ext>
            </a:extLst>
          </p:cNvPr>
          <p:cNvSpPr>
            <a:spLocks noGrp="1"/>
          </p:cNvSpPr>
          <p:nvPr>
            <p:ph type="title"/>
          </p:nvPr>
        </p:nvSpPr>
        <p:spPr>
          <a:xfrm>
            <a:off x="329455" y="187191"/>
            <a:ext cx="9339146" cy="742950"/>
          </a:xfrm>
        </p:spPr>
        <p:txBody>
          <a:bodyPr>
            <a:noAutofit/>
          </a:bodyPr>
          <a:lstStyle/>
          <a:p>
            <a:pPr marL="176209">
              <a:lnSpc>
                <a:spcPct val="80000"/>
              </a:lnSpc>
            </a:pPr>
            <a:r>
              <a:rPr lang="en-US" sz="3200" i="1" dirty="0">
                <a:latin typeface="Calibri" pitchFamily="34" charset="0"/>
              </a:rPr>
              <a:t>Preparing for LIHWAP</a:t>
            </a:r>
            <a:br>
              <a:rPr lang="en-US" sz="3200" i="1" dirty="0">
                <a:latin typeface="Calibri" pitchFamily="34" charset="0"/>
              </a:rPr>
            </a:br>
            <a:r>
              <a:rPr lang="en-US" sz="3200" i="1" dirty="0">
                <a:latin typeface="Calibri" pitchFamily="34" charset="0"/>
              </a:rPr>
              <a:t>Minnesota</a:t>
            </a:r>
            <a:endParaRPr lang="en-US" sz="3200" b="1" dirty="0">
              <a:latin typeface="Calibri" pitchFamily="34" charset="0"/>
            </a:endParaRPr>
          </a:p>
        </p:txBody>
      </p:sp>
    </p:spTree>
    <p:extLst>
      <p:ext uri="{BB962C8B-B14F-4D97-AF65-F5344CB8AC3E}">
        <p14:creationId xmlns:p14="http://schemas.microsoft.com/office/powerpoint/2010/main" val="2866628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5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685800" rtl="0" eaLnBrk="1" fontAlgn="auto" latinLnBrk="0" hangingPunct="1">
                <a:lnSpc>
                  <a:spcPct val="100000"/>
                </a:lnSpc>
                <a:spcBef>
                  <a:spcPts val="0"/>
                </a:spcBef>
                <a:spcAft>
                  <a:spcPts val="0"/>
                </a:spcAft>
                <a:buClrTx/>
                <a:buSzTx/>
                <a:buFont typeface="Arial"/>
                <a:buNone/>
                <a:tabLst/>
                <a:defRPr/>
              </a:pPr>
              <a:t>19</a:t>
            </a:fld>
            <a:endParaRPr kumimoji="0" lang="en-US" sz="15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3" name="TextBox 2"/>
          <p:cNvSpPr txBox="1"/>
          <p:nvPr/>
        </p:nvSpPr>
        <p:spPr>
          <a:xfrm>
            <a:off x="7700682" y="4620053"/>
            <a:ext cx="135318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Christine Taylor (IA)</a:t>
            </a: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200" b="1" i="0" u="none" strike="noStrike" kern="1200" cap="none" spc="0" normalizeH="0" baseline="0" noProof="0" smtClean="0">
                <a:ln>
                  <a:noFill/>
                </a:ln>
                <a:solidFill>
                  <a:srgbClr val="FFFFFF"/>
                </a:solidFill>
                <a:effectLst/>
                <a:uLnTx/>
                <a:uFillTx/>
                <a:latin typeface="Calibri" pitchFamily="34" charset="0"/>
                <a:ea typeface="+mn-ea"/>
                <a:cs typeface="Arial"/>
                <a:sym typeface="Arial"/>
              </a:rPr>
              <a:pPr marL="0" marR="0" lvl="0" indent="0" algn="ctr" defTabSz="685800" rtl="0" eaLnBrk="1" fontAlgn="auto" latinLnBrk="0" hangingPunct="1">
                <a:lnSpc>
                  <a:spcPct val="100000"/>
                </a:lnSpc>
                <a:spcBef>
                  <a:spcPts val="0"/>
                </a:spcBef>
                <a:spcAft>
                  <a:spcPts val="0"/>
                </a:spcAft>
                <a:buClrTx/>
                <a:buSzTx/>
                <a:buFont typeface="Arial"/>
                <a:buNone/>
                <a:tabLst/>
                <a:defRPr/>
              </a:pPr>
              <a:t>19</a:t>
            </a:fld>
            <a:endParaRPr kumimoji="0" lang="en-US" sz="12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p:txBody>
          <a:bodyPr>
            <a:normAutofit/>
          </a:bodyPr>
          <a:lstStyle/>
          <a:p>
            <a:r>
              <a:rPr lang="en-US" sz="2200" dirty="0"/>
              <a:t>Plan to run the water program as a crisis component</a:t>
            </a:r>
          </a:p>
          <a:p>
            <a:pPr marL="0" indent="0">
              <a:buNone/>
            </a:pPr>
            <a:endParaRPr lang="en-US" sz="2200" dirty="0"/>
          </a:p>
          <a:p>
            <a:r>
              <a:rPr lang="en-US" sz="2200" dirty="0"/>
              <a:t>Discussing best practices and lessons learned with department currently administering the Rent and Utility Assistance Program</a:t>
            </a:r>
          </a:p>
          <a:p>
            <a:pPr marL="0" indent="0">
              <a:buNone/>
            </a:pPr>
            <a:endParaRPr lang="en-US" sz="2200" dirty="0"/>
          </a:p>
          <a:p>
            <a:r>
              <a:rPr lang="en-US" sz="2200" dirty="0"/>
              <a:t>Connecting with vendors and subgrantees</a:t>
            </a:r>
          </a:p>
        </p:txBody>
      </p:sp>
      <p:sp>
        <p:nvSpPr>
          <p:cNvPr id="9" name="Title 4">
            <a:extLst>
              <a:ext uri="{FF2B5EF4-FFF2-40B4-BE49-F238E27FC236}">
                <a16:creationId xmlns:a16="http://schemas.microsoft.com/office/drawing/2014/main" id="{2537BC23-E7DF-4C70-8461-2B7FB68A3721}"/>
              </a:ext>
            </a:extLst>
          </p:cNvPr>
          <p:cNvSpPr>
            <a:spLocks noGrp="1"/>
          </p:cNvSpPr>
          <p:nvPr>
            <p:ph type="title"/>
          </p:nvPr>
        </p:nvSpPr>
        <p:spPr>
          <a:xfrm>
            <a:off x="329455" y="187191"/>
            <a:ext cx="9339146" cy="742950"/>
          </a:xfrm>
        </p:spPr>
        <p:txBody>
          <a:bodyPr>
            <a:noAutofit/>
          </a:bodyPr>
          <a:lstStyle/>
          <a:p>
            <a:pPr marL="176213">
              <a:lnSpc>
                <a:spcPct val="80000"/>
              </a:lnSpc>
            </a:pPr>
            <a:r>
              <a:rPr lang="en-US" sz="3200" i="1" dirty="0">
                <a:latin typeface="Calibri" pitchFamily="34" charset="0"/>
              </a:rPr>
              <a:t>Preparing for LIHWAP</a:t>
            </a:r>
            <a:br>
              <a:rPr lang="en-US" sz="3200" i="1" dirty="0">
                <a:latin typeface="Calibri" pitchFamily="34" charset="0"/>
              </a:rPr>
            </a:br>
            <a:r>
              <a:rPr lang="en-US" sz="3200" i="1" dirty="0">
                <a:latin typeface="Calibri" pitchFamily="34" charset="0"/>
              </a:rPr>
              <a:t>Iowa</a:t>
            </a:r>
            <a:endParaRPr lang="en-US" sz="3200" b="1" dirty="0">
              <a:latin typeface="Calibri" pitchFamily="34" charset="0"/>
            </a:endParaRPr>
          </a:p>
        </p:txBody>
      </p:sp>
    </p:spTree>
    <p:extLst>
      <p:ext uri="{BB962C8B-B14F-4D97-AF65-F5344CB8AC3E}">
        <p14:creationId xmlns:p14="http://schemas.microsoft.com/office/powerpoint/2010/main" val="363898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793FF5-D07E-4985-9F64-5EF1984B3AF5}"/>
              </a:ext>
            </a:extLst>
          </p:cNvPr>
          <p:cNvSpPr>
            <a:spLocks noGrp="1"/>
          </p:cNvSpPr>
          <p:nvPr>
            <p:ph type="title"/>
          </p:nvPr>
        </p:nvSpPr>
        <p:spPr/>
        <p:txBody>
          <a:bodyPr/>
          <a:lstStyle/>
          <a:p>
            <a:r>
              <a:rPr lang="en-US" dirty="0"/>
              <a:t>Introduction</a:t>
            </a:r>
          </a:p>
        </p:txBody>
      </p:sp>
      <p:sp>
        <p:nvSpPr>
          <p:cNvPr id="4" name="Slide Number Placeholder 3">
            <a:extLst>
              <a:ext uri="{FF2B5EF4-FFF2-40B4-BE49-F238E27FC236}">
                <a16:creationId xmlns:a16="http://schemas.microsoft.com/office/drawing/2014/main" id="{1F4759B4-2649-4837-95F7-7358DDC8F6DB}"/>
              </a:ext>
            </a:extLst>
          </p:cNvPr>
          <p:cNvSpPr>
            <a:spLocks noGrp="1"/>
          </p:cNvSpPr>
          <p:nvPr>
            <p:ph type="sldNum" sz="quarter" idx="11"/>
          </p:nvPr>
        </p:nvSpPr>
        <p:spPr/>
        <p:txBody>
          <a:bodyPr/>
          <a:lstStyle/>
          <a:p>
            <a:pPr defTabSz="685800">
              <a:buClrTx/>
              <a:defRPr/>
            </a:pPr>
            <a:fld id="{EFE5B013-A80A-40D2-8FAE-6E44A516CF2D}" type="slidenum">
              <a:rPr lang="en-US" kern="1200" smtClean="0">
                <a:ea typeface="+mn-ea"/>
                <a:cs typeface="+mn-cs"/>
              </a:rPr>
              <a:pPr defTabSz="685800">
                <a:buClrTx/>
                <a:defRPr/>
              </a:pPr>
              <a:t>2</a:t>
            </a:fld>
            <a:endParaRPr lang="en-US" kern="1200" dirty="0">
              <a:ea typeface="+mn-ea"/>
              <a:cs typeface="+mn-cs"/>
            </a:endParaRPr>
          </a:p>
        </p:txBody>
      </p:sp>
      <p:sp>
        <p:nvSpPr>
          <p:cNvPr id="5" name="TextBox 4">
            <a:extLst>
              <a:ext uri="{FF2B5EF4-FFF2-40B4-BE49-F238E27FC236}">
                <a16:creationId xmlns:a16="http://schemas.microsoft.com/office/drawing/2014/main" id="{AB79E23E-475C-4405-AF6A-3A0AD680AC1A}"/>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algn="ctr" defTabSz="685800">
              <a:buClrTx/>
            </a:pPr>
            <a:r>
              <a:rPr lang="en-US" sz="1050" kern="1200" dirty="0">
                <a:solidFill>
                  <a:prstClr val="black"/>
                </a:solidFill>
                <a:latin typeface="Calibri" panose="020F0502020204030204" pitchFamily="34" charset="0"/>
                <a:ea typeface="+mn-ea"/>
                <a:cs typeface="+mn-cs"/>
              </a:rPr>
              <a:t>Presenter:</a:t>
            </a:r>
          </a:p>
          <a:p>
            <a:pPr algn="ctr" defTabSz="685800">
              <a:buClrTx/>
            </a:pPr>
            <a:r>
              <a:rPr lang="en-US" sz="1050" kern="1200" dirty="0">
                <a:solidFill>
                  <a:prstClr val="black"/>
                </a:solidFill>
                <a:latin typeface="Calibri" panose="020F0502020204030204" pitchFamily="34" charset="0"/>
                <a:ea typeface="+mn-ea"/>
                <a:cs typeface="+mn-cs"/>
              </a:rPr>
              <a:t>Heather Jones</a:t>
            </a:r>
          </a:p>
        </p:txBody>
      </p:sp>
      <p:sp>
        <p:nvSpPr>
          <p:cNvPr id="8" name="Content Placeholder 7">
            <a:extLst>
              <a:ext uri="{FF2B5EF4-FFF2-40B4-BE49-F238E27FC236}">
                <a16:creationId xmlns:a16="http://schemas.microsoft.com/office/drawing/2014/main" id="{4507C528-D6F8-49A1-8C38-6861355270C6}"/>
              </a:ext>
            </a:extLst>
          </p:cNvPr>
          <p:cNvSpPr txBox="1">
            <a:spLocks/>
          </p:cNvSpPr>
          <p:nvPr/>
        </p:nvSpPr>
        <p:spPr>
          <a:xfrm>
            <a:off x="1371600" y="2087656"/>
            <a:ext cx="7216815" cy="3364020"/>
          </a:xfrm>
          <a:prstGeom prst="rect">
            <a:avLst/>
          </a:prstGeom>
        </p:spPr>
        <p:txBody>
          <a:bodyPr vert="horz" anchor="t">
            <a:normAutofit/>
          </a:bodyPr>
          <a:lstStyle>
            <a:lvl1pPr marL="0" indent="0" algn="l" rtl="0" eaLnBrk="1" latinLnBrk="0" hangingPunct="1">
              <a:spcBef>
                <a:spcPts val="525"/>
              </a:spcBef>
              <a:buClr>
                <a:schemeClr val="accent2"/>
              </a:buClr>
              <a:buSzPct val="60000"/>
              <a:buFont typeface="Wingdings"/>
              <a:buNone/>
              <a:defRPr kumimoji="0" sz="2100" kern="1200">
                <a:solidFill>
                  <a:schemeClr val="tx2"/>
                </a:solidFill>
                <a:latin typeface="+mn-lt"/>
                <a:ea typeface="+mn-ea"/>
                <a:cs typeface="+mn-cs"/>
              </a:defRPr>
            </a:lvl1pPr>
            <a:lvl2pPr marL="480060" indent="-205740" algn="l" rtl="0" eaLnBrk="1" latinLnBrk="0" hangingPunct="1">
              <a:spcBef>
                <a:spcPts val="413"/>
              </a:spcBef>
              <a:buClr>
                <a:schemeClr val="accent1"/>
              </a:buClr>
              <a:buSzPct val="70000"/>
              <a:buFont typeface="Wingdings 2"/>
              <a:buNone/>
              <a:defRPr kumimoji="0" sz="1350" kern="1200">
                <a:solidFill>
                  <a:schemeClr val="tx1">
                    <a:tint val="75000"/>
                  </a:schemeClr>
                </a:solidFill>
                <a:latin typeface="+mn-lt"/>
                <a:ea typeface="+mn-ea"/>
                <a:cs typeface="+mn-cs"/>
              </a:defRPr>
            </a:lvl2pPr>
            <a:lvl3pPr marL="685800" indent="-171450" algn="l" rtl="0" eaLnBrk="1" latinLnBrk="0" hangingPunct="1">
              <a:spcBef>
                <a:spcPts val="375"/>
              </a:spcBef>
              <a:buClr>
                <a:schemeClr val="accent2"/>
              </a:buClr>
              <a:buSzPct val="75000"/>
              <a:buFont typeface="Wingdings"/>
              <a:buNone/>
              <a:defRPr kumimoji="0" sz="1200" kern="1200">
                <a:solidFill>
                  <a:schemeClr val="tx1">
                    <a:tint val="75000"/>
                  </a:schemeClr>
                </a:solidFill>
                <a:latin typeface="+mn-lt"/>
                <a:ea typeface="+mn-ea"/>
                <a:cs typeface="+mn-cs"/>
              </a:defRPr>
            </a:lvl3pPr>
            <a:lvl4pPr marL="1028700" indent="-171450" algn="l" rtl="0" eaLnBrk="1" latinLnBrk="0" hangingPunct="1">
              <a:spcBef>
                <a:spcPts val="300"/>
              </a:spcBef>
              <a:buClr>
                <a:schemeClr val="accent3"/>
              </a:buClr>
              <a:buSzPct val="75000"/>
              <a:buFont typeface="Wingdings"/>
              <a:buNone/>
              <a:defRPr kumimoji="0" sz="1050" kern="1200">
                <a:solidFill>
                  <a:schemeClr val="tx1">
                    <a:tint val="75000"/>
                  </a:schemeClr>
                </a:solidFill>
                <a:latin typeface="+mn-lt"/>
                <a:ea typeface="+mn-ea"/>
                <a:cs typeface="+mn-cs"/>
              </a:defRPr>
            </a:lvl4pPr>
            <a:lvl5pPr marL="1371600" indent="-171450" algn="l" rtl="0" eaLnBrk="1" latinLnBrk="0" hangingPunct="1">
              <a:spcBef>
                <a:spcPts val="300"/>
              </a:spcBef>
              <a:buClr>
                <a:schemeClr val="accent4"/>
              </a:buClr>
              <a:buSzPct val="65000"/>
              <a:buFont typeface="Wingdings"/>
              <a:buNone/>
              <a:defRPr kumimoji="0" sz="1050" kern="1200">
                <a:solidFill>
                  <a:schemeClr val="tx1">
                    <a:tint val="75000"/>
                  </a:schemeClr>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marL="342900" indent="-342900">
              <a:buFont typeface="Wingdings" panose="05000000000000000000" pitchFamily="2" charset="2"/>
              <a:buChar char="q"/>
            </a:pPr>
            <a:r>
              <a:rPr lang="en-US" sz="2400" dirty="0"/>
              <a:t>LIHEAP flexibility</a:t>
            </a:r>
          </a:p>
          <a:p>
            <a:pPr marL="342900" indent="-342900">
              <a:buFont typeface="Wingdings" panose="05000000000000000000" pitchFamily="2" charset="2"/>
              <a:buChar char="q"/>
            </a:pPr>
            <a:r>
              <a:rPr lang="en-US" sz="2400" dirty="0"/>
              <a:t>Adapting due to COVID-19</a:t>
            </a:r>
          </a:p>
          <a:p>
            <a:pPr marL="342900" indent="-342900">
              <a:buFont typeface="Wingdings" panose="05000000000000000000" pitchFamily="2" charset="2"/>
              <a:buChar char="q"/>
            </a:pPr>
            <a:r>
              <a:rPr lang="en-US" sz="2400" dirty="0"/>
              <a:t>Innovations made due to Coronavirus Aid, Relief, and Economic Security Act</a:t>
            </a:r>
            <a:r>
              <a:rPr lang="en-US" sz="2000" b="0" i="0" dirty="0">
                <a:solidFill>
                  <a:srgbClr val="4D5156"/>
                </a:solidFill>
                <a:effectLst/>
                <a:latin typeface="Roboto" panose="02000000000000000000" pitchFamily="2" charset="0"/>
              </a:rPr>
              <a:t> (</a:t>
            </a:r>
            <a:r>
              <a:rPr lang="en-US" sz="2400" dirty="0"/>
              <a:t>CARES) Act and American Rescue Plan Act</a:t>
            </a:r>
            <a:r>
              <a:rPr lang="en-US" sz="2000" b="0" i="0" dirty="0">
                <a:solidFill>
                  <a:srgbClr val="4D5156"/>
                </a:solidFill>
                <a:effectLst/>
                <a:latin typeface="Roboto" panose="02000000000000000000" pitchFamily="2" charset="0"/>
              </a:rPr>
              <a:t> (</a:t>
            </a:r>
            <a:r>
              <a:rPr lang="en-US" sz="2400" dirty="0"/>
              <a:t>ARPA) funding</a:t>
            </a:r>
          </a:p>
          <a:p>
            <a:pPr marL="342900" indent="-342900">
              <a:buFont typeface="Wingdings" panose="05000000000000000000" pitchFamily="2" charset="2"/>
              <a:buChar char="q"/>
            </a:pPr>
            <a:r>
              <a:rPr lang="en-US" sz="2400" dirty="0"/>
              <a:t>Lessons learned can be used for the Low-Income Household Water Assistance Program (LIHWAP)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45342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5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685800" rtl="0" eaLnBrk="1" fontAlgn="auto" latinLnBrk="0" hangingPunct="1">
                <a:lnSpc>
                  <a:spcPct val="100000"/>
                </a:lnSpc>
                <a:spcBef>
                  <a:spcPts val="0"/>
                </a:spcBef>
                <a:spcAft>
                  <a:spcPts val="0"/>
                </a:spcAft>
                <a:buClrTx/>
                <a:buSzTx/>
                <a:buFont typeface="Arial"/>
                <a:buNone/>
                <a:tabLst/>
                <a:defRPr/>
              </a:pPr>
              <a:t>20</a:t>
            </a:fld>
            <a:endParaRPr kumimoji="0" lang="en-US" sz="15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3" name="TextBox 2"/>
          <p:cNvSpPr txBox="1"/>
          <p:nvPr/>
        </p:nvSpPr>
        <p:spPr>
          <a:xfrm>
            <a:off x="7700682" y="4620053"/>
            <a:ext cx="135318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Heather Jones</a:t>
            </a: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200" b="1" i="0" u="none" strike="noStrike" kern="1200" cap="none" spc="0" normalizeH="0" baseline="0" noProof="0" smtClean="0">
                <a:ln>
                  <a:noFill/>
                </a:ln>
                <a:solidFill>
                  <a:srgbClr val="FFFFFF"/>
                </a:solidFill>
                <a:effectLst/>
                <a:uLnTx/>
                <a:uFillTx/>
                <a:latin typeface="Calibri" pitchFamily="34" charset="0"/>
                <a:ea typeface="+mn-ea"/>
                <a:cs typeface="Arial"/>
                <a:sym typeface="Arial"/>
              </a:rPr>
              <a:pPr marL="0" marR="0" lvl="0" indent="0" algn="ctr" defTabSz="685800" rtl="0" eaLnBrk="1" fontAlgn="auto" latinLnBrk="0" hangingPunct="1">
                <a:lnSpc>
                  <a:spcPct val="100000"/>
                </a:lnSpc>
                <a:spcBef>
                  <a:spcPts val="0"/>
                </a:spcBef>
                <a:spcAft>
                  <a:spcPts val="0"/>
                </a:spcAft>
                <a:buClrTx/>
                <a:buSzTx/>
                <a:buFont typeface="Arial"/>
                <a:buNone/>
                <a:tabLst/>
                <a:defRPr/>
              </a:pPr>
              <a:t>20</a:t>
            </a:fld>
            <a:endParaRPr kumimoji="0" lang="en-US" sz="12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p:txBody>
          <a:bodyPr>
            <a:normAutofit/>
          </a:bodyPr>
          <a:lstStyle/>
          <a:p>
            <a:r>
              <a:rPr lang="en-US" sz="2200" dirty="0"/>
              <a:t>Using current LIHEAP structure for LIHWAP including centralized payments, crisis and shared application process</a:t>
            </a:r>
          </a:p>
          <a:p>
            <a:endParaRPr lang="en-US" sz="2200" dirty="0"/>
          </a:p>
          <a:p>
            <a:r>
              <a:rPr lang="en-US" sz="2200" dirty="0"/>
              <a:t>Vendor outreach to determine water and wastewater providers and providing initial training</a:t>
            </a:r>
          </a:p>
          <a:p>
            <a:endParaRPr lang="en-US" sz="2200" dirty="0"/>
          </a:p>
          <a:p>
            <a:r>
              <a:rPr lang="en-US" sz="2200" dirty="0"/>
              <a:t>Starting vendor agreement/contract process</a:t>
            </a:r>
          </a:p>
        </p:txBody>
      </p:sp>
      <p:sp>
        <p:nvSpPr>
          <p:cNvPr id="9" name="Title 4">
            <a:extLst>
              <a:ext uri="{FF2B5EF4-FFF2-40B4-BE49-F238E27FC236}">
                <a16:creationId xmlns:a16="http://schemas.microsoft.com/office/drawing/2014/main" id="{2537BC23-E7DF-4C70-8461-2B7FB68A3721}"/>
              </a:ext>
            </a:extLst>
          </p:cNvPr>
          <p:cNvSpPr>
            <a:spLocks noGrp="1"/>
          </p:cNvSpPr>
          <p:nvPr>
            <p:ph type="title"/>
          </p:nvPr>
        </p:nvSpPr>
        <p:spPr>
          <a:xfrm>
            <a:off x="329455" y="187191"/>
            <a:ext cx="9339146" cy="742950"/>
          </a:xfrm>
        </p:spPr>
        <p:txBody>
          <a:bodyPr>
            <a:noAutofit/>
          </a:bodyPr>
          <a:lstStyle/>
          <a:p>
            <a:pPr marL="176213">
              <a:lnSpc>
                <a:spcPct val="80000"/>
              </a:lnSpc>
            </a:pPr>
            <a:r>
              <a:rPr lang="en-US" sz="3200" i="1" dirty="0">
                <a:latin typeface="Calibri" pitchFamily="34" charset="0"/>
              </a:rPr>
              <a:t>Innovating with CARES and ARPA Funds</a:t>
            </a:r>
            <a:br>
              <a:rPr lang="en-US" sz="3200" i="1" dirty="0">
                <a:latin typeface="Calibri" pitchFamily="34" charset="0"/>
              </a:rPr>
            </a:br>
            <a:r>
              <a:rPr lang="en-US" sz="3200" i="1" dirty="0">
                <a:latin typeface="Calibri" pitchFamily="34" charset="0"/>
              </a:rPr>
              <a:t>Summary</a:t>
            </a:r>
            <a:endParaRPr lang="en-US" sz="3200" b="1" dirty="0">
              <a:latin typeface="Calibri" pitchFamily="34" charset="0"/>
            </a:endParaRPr>
          </a:p>
        </p:txBody>
      </p:sp>
    </p:spTree>
    <p:extLst>
      <p:ext uri="{BB962C8B-B14F-4D97-AF65-F5344CB8AC3E}">
        <p14:creationId xmlns:p14="http://schemas.microsoft.com/office/powerpoint/2010/main" val="2903876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793FF5-D07E-4985-9F64-5EF1984B3AF5}"/>
              </a:ext>
            </a:extLst>
          </p:cNvPr>
          <p:cNvSpPr>
            <a:spLocks noGrp="1"/>
          </p:cNvSpPr>
          <p:nvPr>
            <p:ph type="title"/>
          </p:nvPr>
        </p:nvSpPr>
        <p:spPr/>
        <p:txBody>
          <a:bodyPr/>
          <a:lstStyle/>
          <a:p>
            <a:r>
              <a:rPr lang="en-US" dirty="0"/>
              <a:t>Conclusion</a:t>
            </a:r>
          </a:p>
        </p:txBody>
      </p:sp>
      <p:sp>
        <p:nvSpPr>
          <p:cNvPr id="4" name="Slide Number Placeholder 3">
            <a:extLst>
              <a:ext uri="{FF2B5EF4-FFF2-40B4-BE49-F238E27FC236}">
                <a16:creationId xmlns:a16="http://schemas.microsoft.com/office/drawing/2014/main" id="{1F4759B4-2649-4837-95F7-7358DDC8F6DB}"/>
              </a:ext>
            </a:extLst>
          </p:cNvPr>
          <p:cNvSpPr>
            <a:spLocks noGrp="1"/>
          </p:cNvSpPr>
          <p:nvPr>
            <p:ph type="sldNum"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800" b="1" i="0" u="none" strike="noStrike" kern="1200" cap="none" spc="0" normalizeH="0" baseline="0" noProof="0" smtClean="0">
                <a:ln>
                  <a:noFill/>
                </a:ln>
                <a:solidFill>
                  <a:srgbClr val="FFFFFF"/>
                </a:solidFill>
                <a:effectLst/>
                <a:uLnTx/>
                <a:uFillTx/>
                <a:latin typeface="Calibri" pitchFamily="34" charset="0"/>
                <a:ea typeface="+mn-ea"/>
                <a:cs typeface="Arial"/>
                <a:sym typeface="Arial"/>
              </a:rPr>
              <a:pPr marL="0" marR="0" lvl="0" indent="0" algn="ctr" defTabSz="685800" rtl="0" eaLnBrk="1" fontAlgn="auto" latinLnBrk="0" hangingPunct="1">
                <a:lnSpc>
                  <a:spcPct val="100000"/>
                </a:lnSpc>
                <a:spcBef>
                  <a:spcPts val="0"/>
                </a:spcBef>
                <a:spcAft>
                  <a:spcPts val="0"/>
                </a:spcAft>
                <a:buClrTx/>
                <a:buSzTx/>
                <a:buFont typeface="Arial"/>
                <a:buNone/>
                <a:tabLst/>
                <a:defRPr/>
              </a:pPr>
              <a:t>21</a:t>
            </a:fld>
            <a:endParaRPr kumimoji="0" lang="en-US" sz="18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5" name="TextBox 4">
            <a:extLst>
              <a:ext uri="{FF2B5EF4-FFF2-40B4-BE49-F238E27FC236}">
                <a16:creationId xmlns:a16="http://schemas.microsoft.com/office/drawing/2014/main" id="{AB79E23E-475C-4405-AF6A-3A0AD680AC1A}"/>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Heather Jones</a:t>
            </a:r>
          </a:p>
        </p:txBody>
      </p:sp>
      <p:sp>
        <p:nvSpPr>
          <p:cNvPr id="8" name="Content Placeholder 7">
            <a:extLst>
              <a:ext uri="{FF2B5EF4-FFF2-40B4-BE49-F238E27FC236}">
                <a16:creationId xmlns:a16="http://schemas.microsoft.com/office/drawing/2014/main" id="{4507C528-D6F8-49A1-8C38-6861355270C6}"/>
              </a:ext>
            </a:extLst>
          </p:cNvPr>
          <p:cNvSpPr txBox="1">
            <a:spLocks/>
          </p:cNvSpPr>
          <p:nvPr/>
        </p:nvSpPr>
        <p:spPr>
          <a:xfrm>
            <a:off x="1423951" y="2087656"/>
            <a:ext cx="7629912" cy="2532397"/>
          </a:xfrm>
          <a:prstGeom prst="rect">
            <a:avLst/>
          </a:prstGeom>
        </p:spPr>
        <p:txBody>
          <a:bodyPr vert="horz" anchor="t">
            <a:normAutofit/>
          </a:bodyPr>
          <a:lstStyle>
            <a:lvl1pPr marL="0" indent="0" algn="l" rtl="0" eaLnBrk="1" latinLnBrk="0" hangingPunct="1">
              <a:spcBef>
                <a:spcPts val="525"/>
              </a:spcBef>
              <a:buClr>
                <a:schemeClr val="accent2"/>
              </a:buClr>
              <a:buSzPct val="60000"/>
              <a:buFont typeface="Wingdings"/>
              <a:buNone/>
              <a:defRPr kumimoji="0" sz="2100" kern="1200">
                <a:solidFill>
                  <a:schemeClr val="tx2"/>
                </a:solidFill>
                <a:latin typeface="+mn-lt"/>
                <a:ea typeface="+mn-ea"/>
                <a:cs typeface="+mn-cs"/>
              </a:defRPr>
            </a:lvl1pPr>
            <a:lvl2pPr marL="480060" indent="-205740" algn="l" rtl="0" eaLnBrk="1" latinLnBrk="0" hangingPunct="1">
              <a:spcBef>
                <a:spcPts val="413"/>
              </a:spcBef>
              <a:buClr>
                <a:schemeClr val="accent1"/>
              </a:buClr>
              <a:buSzPct val="70000"/>
              <a:buFont typeface="Wingdings 2"/>
              <a:buNone/>
              <a:defRPr kumimoji="0" sz="1350" kern="1200">
                <a:solidFill>
                  <a:schemeClr val="tx1">
                    <a:tint val="75000"/>
                  </a:schemeClr>
                </a:solidFill>
                <a:latin typeface="+mn-lt"/>
                <a:ea typeface="+mn-ea"/>
                <a:cs typeface="+mn-cs"/>
              </a:defRPr>
            </a:lvl2pPr>
            <a:lvl3pPr marL="685800" indent="-171450" algn="l" rtl="0" eaLnBrk="1" latinLnBrk="0" hangingPunct="1">
              <a:spcBef>
                <a:spcPts val="375"/>
              </a:spcBef>
              <a:buClr>
                <a:schemeClr val="accent2"/>
              </a:buClr>
              <a:buSzPct val="75000"/>
              <a:buFont typeface="Wingdings"/>
              <a:buNone/>
              <a:defRPr kumimoji="0" sz="1200" kern="1200">
                <a:solidFill>
                  <a:schemeClr val="tx1">
                    <a:tint val="75000"/>
                  </a:schemeClr>
                </a:solidFill>
                <a:latin typeface="+mn-lt"/>
                <a:ea typeface="+mn-ea"/>
                <a:cs typeface="+mn-cs"/>
              </a:defRPr>
            </a:lvl3pPr>
            <a:lvl4pPr marL="1028700" indent="-171450" algn="l" rtl="0" eaLnBrk="1" latinLnBrk="0" hangingPunct="1">
              <a:spcBef>
                <a:spcPts val="300"/>
              </a:spcBef>
              <a:buClr>
                <a:schemeClr val="accent3"/>
              </a:buClr>
              <a:buSzPct val="75000"/>
              <a:buFont typeface="Wingdings"/>
              <a:buNone/>
              <a:defRPr kumimoji="0" sz="1050" kern="1200">
                <a:solidFill>
                  <a:schemeClr val="tx1">
                    <a:tint val="75000"/>
                  </a:schemeClr>
                </a:solidFill>
                <a:latin typeface="+mn-lt"/>
                <a:ea typeface="+mn-ea"/>
                <a:cs typeface="+mn-cs"/>
              </a:defRPr>
            </a:lvl4pPr>
            <a:lvl5pPr marL="1371600" indent="-171450" algn="l" rtl="0" eaLnBrk="1" latinLnBrk="0" hangingPunct="1">
              <a:spcBef>
                <a:spcPts val="300"/>
              </a:spcBef>
              <a:buClr>
                <a:schemeClr val="accent4"/>
              </a:buClr>
              <a:buSzPct val="65000"/>
              <a:buFont typeface="Wingdings"/>
              <a:buNone/>
              <a:defRPr kumimoji="0" sz="1050" kern="1200">
                <a:solidFill>
                  <a:schemeClr val="tx1">
                    <a:tint val="75000"/>
                  </a:schemeClr>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525"/>
              </a:spcBef>
              <a:spcAft>
                <a:spcPts val="0"/>
              </a:spcAft>
              <a:buClr>
                <a:srgbClr val="DD8047"/>
              </a:buClr>
              <a:buSzPct val="60000"/>
              <a:buFont typeface="Wingdings" panose="05000000000000000000" pitchFamily="2" charset="2"/>
              <a:buChar char="q"/>
              <a:tabLst/>
              <a:defRPr/>
            </a:pPr>
            <a:r>
              <a:rPr kumimoji="0" lang="en-US" sz="2400" b="0" i="0" u="none" strike="noStrike" kern="1200" cap="none" spc="0" normalizeH="0" baseline="0" noProof="0" dirty="0">
                <a:ln>
                  <a:noFill/>
                </a:ln>
                <a:solidFill>
                  <a:srgbClr val="775F55"/>
                </a:solidFill>
                <a:effectLst/>
                <a:uLnTx/>
                <a:uFillTx/>
                <a:latin typeface="Tw Cen MT"/>
                <a:ea typeface="+mn-ea"/>
                <a:cs typeface="+mn-cs"/>
                <a:sym typeface="Arial"/>
              </a:rPr>
              <a:t>LIHEAP flexibility assisted in:</a:t>
            </a:r>
          </a:p>
          <a:p>
            <a:pPr marL="685800" lvl="1" indent="-336550">
              <a:spcBef>
                <a:spcPts val="525"/>
              </a:spcBef>
              <a:buClr>
                <a:srgbClr val="DD8047"/>
              </a:buClr>
              <a:buSzPct val="60000"/>
              <a:buFont typeface="Wingdings" panose="05000000000000000000" pitchFamily="2" charset="2"/>
              <a:buChar char="q"/>
              <a:defRPr/>
            </a:pPr>
            <a:r>
              <a:rPr kumimoji="0" lang="en-US" sz="2000" b="0" i="0" u="none" strike="noStrike" kern="1200" cap="none" spc="0" normalizeH="0" baseline="0" noProof="0" dirty="0">
                <a:ln>
                  <a:noFill/>
                </a:ln>
                <a:solidFill>
                  <a:srgbClr val="775F55"/>
                </a:solidFill>
                <a:effectLst/>
                <a:uLnTx/>
                <a:uFillTx/>
                <a:latin typeface="Tw Cen MT"/>
                <a:ea typeface="+mn-ea"/>
                <a:cs typeface="+mn-cs"/>
                <a:sym typeface="Arial"/>
              </a:rPr>
              <a:t>Innovations during COVID–19 while maintaining program integrity </a:t>
            </a:r>
          </a:p>
          <a:p>
            <a:pPr marL="685800" lvl="1" indent="-336550">
              <a:spcBef>
                <a:spcPts val="525"/>
              </a:spcBef>
              <a:buClr>
                <a:srgbClr val="DD8047"/>
              </a:buClr>
              <a:buSzPct val="60000"/>
              <a:buFont typeface="Wingdings" panose="05000000000000000000" pitchFamily="2" charset="2"/>
              <a:buChar char="q"/>
              <a:defRPr/>
            </a:pPr>
            <a:r>
              <a:rPr kumimoji="0" lang="en-US" sz="2000" b="0" i="0" u="none" strike="noStrike" kern="1200" cap="none" spc="0" normalizeH="0" baseline="0" noProof="0" dirty="0">
                <a:ln>
                  <a:noFill/>
                </a:ln>
                <a:solidFill>
                  <a:srgbClr val="775F55"/>
                </a:solidFill>
                <a:effectLst/>
                <a:uLnTx/>
                <a:uFillTx/>
                <a:latin typeface="Tw Cen MT"/>
                <a:ea typeface="+mn-ea"/>
                <a:cs typeface="+mn-cs"/>
                <a:sym typeface="Arial"/>
              </a:rPr>
              <a:t>How CARES and ARPA funds will be used</a:t>
            </a:r>
          </a:p>
          <a:p>
            <a:pPr marL="685800" lvl="1" indent="-336550">
              <a:spcBef>
                <a:spcPts val="525"/>
              </a:spcBef>
              <a:buClr>
                <a:srgbClr val="DD8047"/>
              </a:buClr>
              <a:buSzPct val="60000"/>
              <a:buFont typeface="Wingdings" panose="05000000000000000000" pitchFamily="2" charset="2"/>
              <a:buChar char="q"/>
              <a:defRPr/>
            </a:pPr>
            <a:r>
              <a:rPr lang="en-US" sz="2000" dirty="0">
                <a:solidFill>
                  <a:srgbClr val="775F55"/>
                </a:solidFill>
                <a:latin typeface="Tw Cen MT"/>
              </a:rPr>
              <a:t>How the lessons learned that can be use with LIHWAP</a:t>
            </a:r>
            <a:r>
              <a:rPr kumimoji="0" lang="en-US" sz="2400" b="0" i="0" u="none" strike="noStrike" kern="1200" cap="none" spc="0" normalizeH="0" baseline="0" noProof="0" dirty="0">
                <a:ln>
                  <a:noFill/>
                </a:ln>
                <a:solidFill>
                  <a:srgbClr val="775F55"/>
                </a:solidFill>
                <a:effectLst/>
                <a:uLnTx/>
                <a:uFillTx/>
                <a:latin typeface="Tw Cen MT"/>
                <a:ea typeface="+mn-ea"/>
                <a:cs typeface="+mn-cs"/>
                <a:sym typeface="Arial"/>
              </a:rPr>
              <a:t> </a:t>
            </a:r>
          </a:p>
        </p:txBody>
      </p:sp>
    </p:spTree>
    <p:extLst>
      <p:ext uri="{BB962C8B-B14F-4D97-AF65-F5344CB8AC3E}">
        <p14:creationId xmlns:p14="http://schemas.microsoft.com/office/powerpoint/2010/main" val="3111904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5"/>
          <p:cNvSpPr/>
          <p:nvPr/>
        </p:nvSpPr>
        <p:spPr>
          <a:xfrm>
            <a:off x="228600" y="181622"/>
            <a:ext cx="8686800" cy="480060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114" name="Google Shape;114;p15"/>
          <p:cNvSpPr txBox="1"/>
          <p:nvPr/>
        </p:nvSpPr>
        <p:spPr>
          <a:xfrm>
            <a:off x="330413" y="361950"/>
            <a:ext cx="533400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dirty="0">
                <a:solidFill>
                  <a:srgbClr val="AD2327"/>
                </a:solidFill>
                <a:latin typeface="Lato"/>
                <a:ea typeface="Lato"/>
                <a:cs typeface="Lato"/>
                <a:sym typeface="Lato"/>
              </a:rPr>
              <a:t>Continuing the Learning</a:t>
            </a:r>
            <a:endParaRPr dirty="0"/>
          </a:p>
        </p:txBody>
      </p:sp>
      <p:sp>
        <p:nvSpPr>
          <p:cNvPr id="5" name="Content Placeholder 2">
            <a:extLst>
              <a:ext uri="{FF2B5EF4-FFF2-40B4-BE49-F238E27FC236}">
                <a16:creationId xmlns:a16="http://schemas.microsoft.com/office/drawing/2014/main" id="{71607CDB-54AB-413D-9747-992B7715C613}"/>
              </a:ext>
            </a:extLst>
          </p:cNvPr>
          <p:cNvSpPr txBox="1">
            <a:spLocks/>
          </p:cNvSpPr>
          <p:nvPr/>
        </p:nvSpPr>
        <p:spPr>
          <a:xfrm>
            <a:off x="330413" y="1188609"/>
            <a:ext cx="8539053" cy="440436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ClrTx/>
              <a:buSzPct val="85000"/>
              <a:buFont typeface="Arial" panose="020B0604020202020204" pitchFamily="34" charset="0"/>
              <a:buChar char="•"/>
            </a:pPr>
            <a:r>
              <a:rPr lang="en-US" sz="2000" dirty="0">
                <a:latin typeface="Calibri" pitchFamily="34" charset="0"/>
              </a:rPr>
              <a:t>Office of Community Services</a:t>
            </a:r>
          </a:p>
          <a:p>
            <a:pPr lvl="1">
              <a:buClrTx/>
              <a:buSzPct val="85000"/>
              <a:buFont typeface="Arial" panose="020B0604020202020204" pitchFamily="34" charset="0"/>
              <a:buChar char="•"/>
            </a:pPr>
            <a:r>
              <a:rPr lang="en-US" sz="1700" dirty="0">
                <a:latin typeface="Calibri" pitchFamily="34" charset="0"/>
              </a:rPr>
              <a:t>LIHEAP: </a:t>
            </a:r>
            <a:r>
              <a:rPr lang="en-US" sz="1700" dirty="0">
                <a:latin typeface="Calibri" pitchFamily="34" charset="0"/>
                <a:hlinkClick r:id="rId3"/>
              </a:rPr>
              <a:t>www.acf.hhs.gov/ocs/low-income-home-energy-assistance-program-liheap</a:t>
            </a:r>
            <a:endParaRPr lang="en-US" sz="1700" dirty="0">
              <a:latin typeface="Calibri" pitchFamily="34" charset="0"/>
            </a:endParaRPr>
          </a:p>
          <a:p>
            <a:pPr lvl="1">
              <a:buClrTx/>
              <a:buSzPct val="85000"/>
              <a:buFont typeface="Arial" panose="020B0604020202020204" pitchFamily="34" charset="0"/>
              <a:buChar char="•"/>
            </a:pPr>
            <a:r>
              <a:rPr lang="en-US" sz="1700" dirty="0">
                <a:latin typeface="Calibri" pitchFamily="34" charset="0"/>
              </a:rPr>
              <a:t>LIHWAP: </a:t>
            </a:r>
            <a:r>
              <a:rPr lang="en-US" sz="1700" dirty="0">
                <a:latin typeface="Calibri" pitchFamily="34" charset="0"/>
                <a:hlinkClick r:id="rId4"/>
              </a:rPr>
              <a:t>www.acf.hhs.gov/ocs/programs/lihwap</a:t>
            </a:r>
            <a:endParaRPr lang="en-US" sz="1700" dirty="0">
              <a:latin typeface="Calibri" pitchFamily="34" charset="0"/>
            </a:endParaRPr>
          </a:p>
          <a:p>
            <a:pPr marL="365760" lvl="1" indent="0">
              <a:buClrTx/>
              <a:buSzPct val="85000"/>
              <a:buNone/>
            </a:pPr>
            <a:endParaRPr lang="en-US" sz="1700" dirty="0">
              <a:latin typeface="Calibri" pitchFamily="34" charset="0"/>
            </a:endParaRPr>
          </a:p>
          <a:p>
            <a:pPr>
              <a:buClrTx/>
              <a:buSzPct val="85000"/>
              <a:buFont typeface="Arial" panose="020B0604020202020204" pitchFamily="34" charset="0"/>
              <a:buChar char="•"/>
            </a:pPr>
            <a:r>
              <a:rPr lang="en-US" sz="2000" dirty="0">
                <a:latin typeface="Calibri" pitchFamily="34" charset="0"/>
              </a:rPr>
              <a:t>LIHEAP Performance Management Website and the Data Warehouse</a:t>
            </a:r>
          </a:p>
          <a:p>
            <a:pPr lvl="1">
              <a:buClrTx/>
              <a:buSzPct val="85000"/>
              <a:buFont typeface="Arial" panose="020B0604020202020204" pitchFamily="34" charset="0"/>
              <a:buChar char="•"/>
            </a:pPr>
            <a:r>
              <a:rPr lang="en-US" sz="1700" dirty="0">
                <a:latin typeface="Calibri" pitchFamily="34" charset="0"/>
              </a:rPr>
              <a:t>Performance Management Website: </a:t>
            </a:r>
            <a:r>
              <a:rPr lang="en-US" sz="1700" dirty="0">
                <a:latin typeface="Calibri" pitchFamily="34" charset="0"/>
                <a:hlinkClick r:id="rId5"/>
              </a:rPr>
              <a:t>liheappm.acf.hhs.gov/</a:t>
            </a:r>
            <a:r>
              <a:rPr lang="en-US" sz="1700" dirty="0">
                <a:latin typeface="Calibri" pitchFamily="34" charset="0"/>
              </a:rPr>
              <a:t> </a:t>
            </a:r>
          </a:p>
          <a:p>
            <a:pPr lvl="1">
              <a:buClrTx/>
              <a:buSzPct val="85000"/>
              <a:buFont typeface="Arial" panose="020B0604020202020204" pitchFamily="34" charset="0"/>
              <a:buChar char="•"/>
            </a:pPr>
            <a:r>
              <a:rPr lang="en-US" sz="1700" dirty="0">
                <a:latin typeface="Calibri" pitchFamily="34" charset="0"/>
              </a:rPr>
              <a:t>Data Warehouse: </a:t>
            </a:r>
            <a:r>
              <a:rPr lang="en-US" sz="1700" dirty="0">
                <a:latin typeface="Calibri" pitchFamily="34" charset="0"/>
                <a:hlinkClick r:id="rId6"/>
              </a:rPr>
              <a:t>liheappm.acf.hhs.gov/data_warehouse/index.php?report=homepage</a:t>
            </a:r>
            <a:r>
              <a:rPr lang="en-US" sz="1700" dirty="0">
                <a:latin typeface="Calibri" pitchFamily="34" charset="0"/>
              </a:rPr>
              <a:t> </a:t>
            </a:r>
          </a:p>
          <a:p>
            <a:pPr lvl="1">
              <a:buClrTx/>
              <a:buSzPct val="85000"/>
              <a:buFont typeface="Arial" panose="020B0604020202020204" pitchFamily="34" charset="0"/>
              <a:buChar char="•"/>
            </a:pPr>
            <a:r>
              <a:rPr lang="en-US" sz="1700" dirty="0">
                <a:latin typeface="Calibri" pitchFamily="34" charset="0"/>
              </a:rPr>
              <a:t>Virtual Library: </a:t>
            </a:r>
            <a:r>
              <a:rPr lang="en-US" sz="1700" dirty="0">
                <a:latin typeface="Calibri" pitchFamily="34" charset="0"/>
                <a:hlinkClick r:id="rId7"/>
              </a:rPr>
              <a:t>liheappm.acf.hhs.gov/assessment/#nbb</a:t>
            </a:r>
            <a:r>
              <a:rPr lang="en-US" sz="1700" dirty="0">
                <a:latin typeface="Calibri" pitchFamily="34" charset="0"/>
              </a:rPr>
              <a:t> </a:t>
            </a:r>
            <a:endParaRPr lang="en-US" sz="2000" dirty="0">
              <a:latin typeface="Calibri" pitchFamily="34" charset="0"/>
            </a:endParaRPr>
          </a:p>
          <a:p>
            <a:pPr>
              <a:lnSpc>
                <a:spcPct val="150000"/>
              </a:lnSpc>
              <a:buSzPct val="85000"/>
              <a:buFont typeface="Arial" pitchFamily="34" charset="0"/>
              <a:buChar char="•"/>
            </a:pPr>
            <a:endParaRPr lang="en-US" sz="2400" dirty="0">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5C7065-0163-4547-9F6D-0EE48B8966D4}"/>
              </a:ext>
            </a:extLst>
          </p:cNvPr>
          <p:cNvSpPr>
            <a:spLocks noGrp="1"/>
          </p:cNvSpPr>
          <p:nvPr>
            <p:ph type="body" idx="1"/>
          </p:nvPr>
        </p:nvSpPr>
        <p:spPr/>
        <p:txBody>
          <a:bodyPr>
            <a:normAutofit/>
          </a:bodyPr>
          <a:lstStyle/>
          <a:p>
            <a:r>
              <a:rPr lang="en-US" sz="2400" dirty="0"/>
              <a:t>What changes did you make to the operation of your program in order to navigate the challenges presented by the COVID-19 pandemic? </a:t>
            </a:r>
          </a:p>
        </p:txBody>
      </p:sp>
      <p:sp>
        <p:nvSpPr>
          <p:cNvPr id="3" name="Title 2">
            <a:extLst>
              <a:ext uri="{FF2B5EF4-FFF2-40B4-BE49-F238E27FC236}">
                <a16:creationId xmlns:a16="http://schemas.microsoft.com/office/drawing/2014/main" id="{E4793FF5-D07E-4985-9F64-5EF1984B3AF5}"/>
              </a:ext>
            </a:extLst>
          </p:cNvPr>
          <p:cNvSpPr>
            <a:spLocks noGrp="1"/>
          </p:cNvSpPr>
          <p:nvPr>
            <p:ph type="title"/>
          </p:nvPr>
        </p:nvSpPr>
        <p:spPr/>
        <p:txBody>
          <a:bodyPr/>
          <a:lstStyle/>
          <a:p>
            <a:r>
              <a:rPr lang="en-US" dirty="0"/>
              <a:t>Adapting Due to COVID-19</a:t>
            </a:r>
          </a:p>
        </p:txBody>
      </p:sp>
      <p:sp>
        <p:nvSpPr>
          <p:cNvPr id="4" name="Slide Number Placeholder 3">
            <a:extLst>
              <a:ext uri="{FF2B5EF4-FFF2-40B4-BE49-F238E27FC236}">
                <a16:creationId xmlns:a16="http://schemas.microsoft.com/office/drawing/2014/main" id="{1F4759B4-2649-4837-95F7-7358DDC8F6DB}"/>
              </a:ext>
            </a:extLst>
          </p:cNvPr>
          <p:cNvSpPr>
            <a:spLocks noGrp="1"/>
          </p:cNvSpPr>
          <p:nvPr>
            <p:ph type="sldNum" sz="quarter" idx="11"/>
          </p:nvPr>
        </p:nvSpPr>
        <p:spPr/>
        <p:txBody>
          <a:bodyPr/>
          <a:lstStyle/>
          <a:p>
            <a:pPr defTabSz="685800">
              <a:buClrTx/>
              <a:defRPr/>
            </a:pPr>
            <a:fld id="{EFE5B013-A80A-40D2-8FAE-6E44A516CF2D}" type="slidenum">
              <a:rPr lang="en-US" kern="1200" smtClean="0">
                <a:ea typeface="+mn-ea"/>
                <a:cs typeface="+mn-cs"/>
              </a:rPr>
              <a:pPr defTabSz="685800">
                <a:buClrTx/>
                <a:defRPr/>
              </a:pPr>
              <a:t>3</a:t>
            </a:fld>
            <a:endParaRPr lang="en-US" kern="1200" dirty="0">
              <a:ea typeface="+mn-ea"/>
              <a:cs typeface="+mn-cs"/>
            </a:endParaRPr>
          </a:p>
        </p:txBody>
      </p:sp>
      <p:sp>
        <p:nvSpPr>
          <p:cNvPr id="5" name="TextBox 4">
            <a:extLst>
              <a:ext uri="{FF2B5EF4-FFF2-40B4-BE49-F238E27FC236}">
                <a16:creationId xmlns:a16="http://schemas.microsoft.com/office/drawing/2014/main" id="{AB79E23E-475C-4405-AF6A-3A0AD680AC1A}"/>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algn="ctr" defTabSz="685800">
              <a:buClrTx/>
            </a:pPr>
            <a:r>
              <a:rPr lang="en-US" sz="1050" kern="1200" dirty="0">
                <a:solidFill>
                  <a:prstClr val="black"/>
                </a:solidFill>
                <a:latin typeface="Calibri" panose="020F0502020204030204" pitchFamily="34" charset="0"/>
                <a:ea typeface="+mn-ea"/>
                <a:cs typeface="+mn-cs"/>
              </a:rPr>
              <a:t>Presenter:</a:t>
            </a:r>
          </a:p>
          <a:p>
            <a:pPr algn="ctr" defTabSz="685800">
              <a:buClrTx/>
            </a:pPr>
            <a:r>
              <a:rPr lang="en-US" sz="1050" kern="1200" dirty="0">
                <a:solidFill>
                  <a:prstClr val="black"/>
                </a:solidFill>
                <a:latin typeface="Calibri" panose="020F0502020204030204" pitchFamily="34" charset="0"/>
                <a:ea typeface="+mn-ea"/>
                <a:cs typeface="+mn-cs"/>
              </a:rPr>
              <a:t>Heather Jones</a:t>
            </a:r>
          </a:p>
        </p:txBody>
      </p:sp>
    </p:spTree>
    <p:extLst>
      <p:ext uri="{BB962C8B-B14F-4D97-AF65-F5344CB8AC3E}">
        <p14:creationId xmlns:p14="http://schemas.microsoft.com/office/powerpoint/2010/main" val="169943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9455" y="187191"/>
            <a:ext cx="9339146" cy="742950"/>
          </a:xfrm>
        </p:spPr>
        <p:txBody>
          <a:bodyPr>
            <a:noAutofit/>
          </a:bodyPr>
          <a:lstStyle/>
          <a:p>
            <a:pPr marL="176213">
              <a:lnSpc>
                <a:spcPct val="80000"/>
              </a:lnSpc>
            </a:pPr>
            <a:r>
              <a:rPr lang="en-US" sz="3200" i="1" dirty="0">
                <a:latin typeface="Calibri" pitchFamily="34" charset="0"/>
              </a:rPr>
              <a:t>Adapting Due to COVID-19</a:t>
            </a:r>
            <a:br>
              <a:rPr lang="en-US" sz="3200" i="1" dirty="0">
                <a:latin typeface="Calibri" pitchFamily="34" charset="0"/>
              </a:rPr>
            </a:br>
            <a:r>
              <a:rPr lang="en-US" sz="3200" i="1" dirty="0">
                <a:latin typeface="Calibri" pitchFamily="34" charset="0"/>
              </a:rPr>
              <a:t>Colorado</a:t>
            </a:r>
            <a:endParaRPr lang="en-US" sz="3200" b="1" dirty="0">
              <a:latin typeface="Calibri" pitchFamily="34" charset="0"/>
            </a:endParaRPr>
          </a:p>
        </p:txBody>
      </p:sp>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800">
              <a:buClrTx/>
              <a:defRPr/>
            </a:pPr>
            <a:fld id="{EFE5B013-A80A-40D2-8FAE-6E44A516CF2D}" type="slidenum">
              <a:rPr lang="en-US" kern="1200">
                <a:ea typeface="+mn-ea"/>
                <a:cs typeface="+mn-cs"/>
              </a:rPr>
              <a:pPr defTabSz="685800">
                <a:buClrTx/>
                <a:defRPr/>
              </a:pPr>
              <a:t>4</a:t>
            </a:fld>
            <a:endParaRPr lang="en-US" kern="1200" dirty="0">
              <a:ea typeface="+mn-ea"/>
              <a:cs typeface="+mn-cs"/>
            </a:endParaRPr>
          </a:p>
        </p:txBody>
      </p:sp>
      <p:sp>
        <p:nvSpPr>
          <p:cNvPr id="3" name="TextBox 2"/>
          <p:cNvSpPr txBox="1"/>
          <p:nvPr/>
        </p:nvSpPr>
        <p:spPr>
          <a:xfrm>
            <a:off x="7700682" y="4620053"/>
            <a:ext cx="1353180" cy="415498"/>
          </a:xfrm>
          <a:prstGeom prst="rect">
            <a:avLst/>
          </a:prstGeom>
          <a:solidFill>
            <a:schemeClr val="accent1">
              <a:alpha val="66000"/>
            </a:schemeClr>
          </a:solidFill>
          <a:ln w="38100">
            <a:solidFill>
              <a:schemeClr val="accent2"/>
            </a:solidFill>
          </a:ln>
        </p:spPr>
        <p:txBody>
          <a:bodyPr wrap="square" rtlCol="0">
            <a:spAutoFit/>
          </a:bodyPr>
          <a:lstStyle/>
          <a:p>
            <a:pPr algn="ctr" defTabSz="685800">
              <a:buClrTx/>
            </a:pPr>
            <a:r>
              <a:rPr lang="en-US" sz="1050" kern="1200" dirty="0">
                <a:solidFill>
                  <a:prstClr val="black"/>
                </a:solidFill>
                <a:latin typeface="Calibri" panose="020F0502020204030204" pitchFamily="34" charset="0"/>
                <a:ea typeface="+mn-ea"/>
                <a:cs typeface="+mn-cs"/>
              </a:rPr>
              <a:t>Presenter:</a:t>
            </a:r>
          </a:p>
          <a:p>
            <a:pPr algn="ctr" defTabSz="685800">
              <a:buClrTx/>
            </a:pPr>
            <a:r>
              <a:rPr lang="en-US" sz="1050" kern="1200" dirty="0">
                <a:solidFill>
                  <a:prstClr val="black"/>
                </a:solidFill>
                <a:latin typeface="Calibri" panose="020F0502020204030204" pitchFamily="34" charset="0"/>
                <a:ea typeface="+mn-ea"/>
                <a:cs typeface="+mn-cs"/>
              </a:rPr>
              <a:t>Theresa Kullen (CO)</a:t>
            </a: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fld id="{EFE5B013-A80A-40D2-8FAE-6E44A516CF2D}" type="slidenum">
              <a:rPr lang="en-US" sz="1200" kern="1200" smtClean="0">
                <a:ea typeface="+mn-ea"/>
                <a:cs typeface="+mn-cs"/>
              </a:rPr>
              <a:pPr defTabSz="685800">
                <a:buClrTx/>
                <a:defRPr/>
              </a:pPr>
              <a:t>4</a:t>
            </a:fld>
            <a:endParaRPr lang="en-US" sz="1200" kern="1200" dirty="0">
              <a:ea typeface="+mn-ea"/>
              <a:cs typeface="+mn-cs"/>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p:txBody>
          <a:bodyPr>
            <a:normAutofit/>
          </a:bodyPr>
          <a:lstStyle/>
          <a:p>
            <a:r>
              <a:rPr lang="en-US" sz="2200" dirty="0">
                <a:latin typeface="+mj-lt"/>
              </a:rPr>
              <a:t>Introduced </a:t>
            </a:r>
            <a:r>
              <a:rPr lang="en-US" sz="2200" i="1" dirty="0">
                <a:latin typeface="+mj-lt"/>
              </a:rPr>
              <a:t>Telephonic Applications </a:t>
            </a:r>
            <a:r>
              <a:rPr lang="en-US" sz="2200" dirty="0">
                <a:latin typeface="+mj-lt"/>
              </a:rPr>
              <a:t>with the help of our Call Center</a:t>
            </a:r>
          </a:p>
          <a:p>
            <a:pPr marL="0" indent="0">
              <a:buNone/>
            </a:pPr>
            <a:endParaRPr lang="en-US" sz="2200" dirty="0">
              <a:latin typeface="+mj-lt"/>
            </a:endParaRPr>
          </a:p>
          <a:p>
            <a:r>
              <a:rPr lang="en-US" sz="2200" dirty="0">
                <a:latin typeface="+mj-lt"/>
              </a:rPr>
              <a:t>Revised rules to allow for reopening denied applications vs. requiring reapplication</a:t>
            </a:r>
          </a:p>
          <a:p>
            <a:pPr marL="0" indent="0">
              <a:buNone/>
            </a:pPr>
            <a:r>
              <a:rPr lang="en-US" sz="2200" dirty="0">
                <a:latin typeface="+mj-lt"/>
              </a:rPr>
              <a:t> </a:t>
            </a:r>
          </a:p>
          <a:p>
            <a:r>
              <a:rPr lang="en-US" sz="2200" dirty="0">
                <a:effectLst/>
                <a:latin typeface="+mj-lt"/>
                <a:ea typeface="Calibri" panose="020F0502020204030204" pitchFamily="34" charset="0"/>
              </a:rPr>
              <a:t>Accepting client declaration to verify income when an applicant lost their employment due to COVID and the employer was closed </a:t>
            </a:r>
            <a:endParaRPr lang="en-US" sz="2200" dirty="0">
              <a:latin typeface="+mj-lt"/>
            </a:endParaRPr>
          </a:p>
        </p:txBody>
      </p:sp>
    </p:spTree>
    <p:extLst>
      <p:ext uri="{BB962C8B-B14F-4D97-AF65-F5344CB8AC3E}">
        <p14:creationId xmlns:p14="http://schemas.microsoft.com/office/powerpoint/2010/main" val="3879487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800">
              <a:buClrTx/>
              <a:defRPr/>
            </a:pPr>
            <a:fld id="{EFE5B013-A80A-40D2-8FAE-6E44A516CF2D}" type="slidenum">
              <a:rPr lang="en-US" kern="1200">
                <a:ea typeface="+mn-ea"/>
                <a:cs typeface="+mn-cs"/>
              </a:rPr>
              <a:pPr defTabSz="685800">
                <a:buClrTx/>
                <a:defRPr/>
              </a:pPr>
              <a:t>5</a:t>
            </a:fld>
            <a:endParaRPr lang="en-US" kern="1200" dirty="0">
              <a:ea typeface="+mn-ea"/>
              <a:cs typeface="+mn-cs"/>
            </a:endParaRPr>
          </a:p>
        </p:txBody>
      </p:sp>
      <p:sp>
        <p:nvSpPr>
          <p:cNvPr id="3" name="TextBox 2"/>
          <p:cNvSpPr txBox="1"/>
          <p:nvPr/>
        </p:nvSpPr>
        <p:spPr>
          <a:xfrm>
            <a:off x="7700682" y="4620053"/>
            <a:ext cx="1353180" cy="415498"/>
          </a:xfrm>
          <a:prstGeom prst="rect">
            <a:avLst/>
          </a:prstGeom>
          <a:solidFill>
            <a:schemeClr val="accent1">
              <a:alpha val="66000"/>
            </a:schemeClr>
          </a:solidFill>
          <a:ln w="38100">
            <a:solidFill>
              <a:schemeClr val="accent2"/>
            </a:solidFill>
          </a:ln>
        </p:spPr>
        <p:txBody>
          <a:bodyPr wrap="square" rtlCol="0">
            <a:spAutoFit/>
          </a:bodyPr>
          <a:lstStyle/>
          <a:p>
            <a:pPr algn="ctr" defTabSz="685800">
              <a:buClrTx/>
            </a:pPr>
            <a:r>
              <a:rPr lang="en-US" sz="1050" kern="1200" dirty="0">
                <a:solidFill>
                  <a:prstClr val="black"/>
                </a:solidFill>
                <a:latin typeface="Calibri" panose="020F0502020204030204" pitchFamily="34" charset="0"/>
                <a:ea typeface="+mn-ea"/>
                <a:cs typeface="+mn-cs"/>
              </a:rPr>
              <a:t>Presenter:</a:t>
            </a:r>
          </a:p>
          <a:p>
            <a:pPr algn="ctr" defTabSz="685800">
              <a:buClrTx/>
            </a:pPr>
            <a:r>
              <a:rPr lang="en-US" sz="1050" kern="1200" dirty="0">
                <a:solidFill>
                  <a:prstClr val="black"/>
                </a:solidFill>
                <a:latin typeface="Calibri" panose="020F0502020204030204" pitchFamily="34" charset="0"/>
                <a:ea typeface="+mn-ea"/>
                <a:cs typeface="+mn-cs"/>
              </a:rPr>
              <a:t>Jane Blank (WI)</a:t>
            </a: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fld id="{EFE5B013-A80A-40D2-8FAE-6E44A516CF2D}" type="slidenum">
              <a:rPr lang="en-US" sz="1200" kern="1200" smtClean="0">
                <a:ea typeface="+mn-ea"/>
                <a:cs typeface="+mn-cs"/>
              </a:rPr>
              <a:pPr defTabSz="685800">
                <a:buClrTx/>
                <a:defRPr/>
              </a:pPr>
              <a:t>5</a:t>
            </a:fld>
            <a:endParaRPr lang="en-US" sz="1200" kern="1200" dirty="0">
              <a:ea typeface="+mn-ea"/>
              <a:cs typeface="+mn-cs"/>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p:txBody>
          <a:bodyPr>
            <a:normAutofit/>
          </a:bodyPr>
          <a:lstStyle/>
          <a:p>
            <a:r>
              <a:rPr lang="en-US" sz="2200" dirty="0"/>
              <a:t>Expedited development and deployment of an online application portal </a:t>
            </a:r>
          </a:p>
          <a:p>
            <a:pPr marL="0" indent="0">
              <a:buNone/>
            </a:pPr>
            <a:endParaRPr lang="en-US" sz="2200" dirty="0"/>
          </a:p>
          <a:p>
            <a:r>
              <a:rPr lang="en-US" sz="2200" dirty="0"/>
              <a:t>Established a procedure for collecting client signatures over the phone</a:t>
            </a:r>
          </a:p>
          <a:p>
            <a:pPr marL="0" indent="0">
              <a:buNone/>
            </a:pPr>
            <a:endParaRPr lang="en-US" sz="2200" dirty="0"/>
          </a:p>
          <a:p>
            <a:r>
              <a:rPr lang="en-US" sz="2200" dirty="0"/>
              <a:t> Deployed a virtual training site with self-directed modules for intake workers </a:t>
            </a:r>
          </a:p>
        </p:txBody>
      </p:sp>
      <p:sp>
        <p:nvSpPr>
          <p:cNvPr id="9" name="Title 4">
            <a:extLst>
              <a:ext uri="{FF2B5EF4-FFF2-40B4-BE49-F238E27FC236}">
                <a16:creationId xmlns:a16="http://schemas.microsoft.com/office/drawing/2014/main" id="{802C1A90-33B2-4DF2-A60D-89B76E5CBB89}"/>
              </a:ext>
            </a:extLst>
          </p:cNvPr>
          <p:cNvSpPr>
            <a:spLocks noGrp="1"/>
          </p:cNvSpPr>
          <p:nvPr>
            <p:ph type="title"/>
          </p:nvPr>
        </p:nvSpPr>
        <p:spPr>
          <a:xfrm>
            <a:off x="329455" y="187191"/>
            <a:ext cx="9339146" cy="742950"/>
          </a:xfrm>
        </p:spPr>
        <p:txBody>
          <a:bodyPr>
            <a:noAutofit/>
          </a:bodyPr>
          <a:lstStyle/>
          <a:p>
            <a:pPr marL="176213">
              <a:lnSpc>
                <a:spcPct val="80000"/>
              </a:lnSpc>
            </a:pPr>
            <a:r>
              <a:rPr lang="en-US" sz="3200" i="1" dirty="0">
                <a:latin typeface="Calibri" pitchFamily="34" charset="0"/>
              </a:rPr>
              <a:t>Adapting Due to COVID-19</a:t>
            </a:r>
            <a:br>
              <a:rPr lang="en-US" sz="3200" i="1" dirty="0">
                <a:latin typeface="Calibri" pitchFamily="34" charset="0"/>
              </a:rPr>
            </a:br>
            <a:r>
              <a:rPr lang="en-US" sz="3200" i="1" dirty="0">
                <a:latin typeface="Calibri" pitchFamily="34" charset="0"/>
              </a:rPr>
              <a:t>Wisconsin</a:t>
            </a:r>
            <a:endParaRPr lang="en-US" sz="3200" b="1" dirty="0">
              <a:latin typeface="Calibri" pitchFamily="34" charset="0"/>
            </a:endParaRPr>
          </a:p>
        </p:txBody>
      </p:sp>
    </p:spTree>
    <p:extLst>
      <p:ext uri="{BB962C8B-B14F-4D97-AF65-F5344CB8AC3E}">
        <p14:creationId xmlns:p14="http://schemas.microsoft.com/office/powerpoint/2010/main" val="2961633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783">
              <a:defRPr/>
            </a:pPr>
            <a:fld id="{EFE5B013-A80A-40D2-8FAE-6E44A516CF2D}" type="slidenum">
              <a:rPr lang="en-US">
                <a:cs typeface="Arial"/>
                <a:sym typeface="Arial"/>
              </a:rPr>
              <a:pPr defTabSz="685783">
                <a:defRPr/>
              </a:pPr>
              <a:t>6</a:t>
            </a:fld>
            <a:endParaRPr lang="en-US" dirty="0">
              <a:cs typeface="Arial"/>
              <a:sym typeface="Arial"/>
            </a:endParaRPr>
          </a:p>
        </p:txBody>
      </p:sp>
      <p:sp>
        <p:nvSpPr>
          <p:cNvPr id="3" name="TextBox 2"/>
          <p:cNvSpPr txBox="1"/>
          <p:nvPr/>
        </p:nvSpPr>
        <p:spPr>
          <a:xfrm>
            <a:off x="7700682" y="4620053"/>
            <a:ext cx="1353180" cy="415498"/>
          </a:xfrm>
          <a:prstGeom prst="rect">
            <a:avLst/>
          </a:prstGeom>
          <a:solidFill>
            <a:schemeClr val="accent1">
              <a:alpha val="66000"/>
            </a:schemeClr>
          </a:solidFill>
          <a:ln w="38100">
            <a:solidFill>
              <a:schemeClr val="accent2"/>
            </a:solidFill>
          </a:ln>
        </p:spPr>
        <p:txBody>
          <a:bodyPr wrap="square" rtlCol="0">
            <a:spAutoFit/>
          </a:bodyPr>
          <a:lstStyle/>
          <a:p>
            <a:pPr algn="ctr" defTabSz="685783"/>
            <a:r>
              <a:rPr lang="en-US" sz="1050" dirty="0">
                <a:solidFill>
                  <a:prstClr val="black"/>
                </a:solidFill>
                <a:latin typeface="Calibri" panose="020F0502020204030204" pitchFamily="34" charset="0"/>
              </a:rPr>
              <a:t>Presenter:</a:t>
            </a:r>
          </a:p>
          <a:p>
            <a:pPr algn="ctr" defTabSz="685783"/>
            <a:r>
              <a:rPr lang="en-US" sz="1050" dirty="0">
                <a:solidFill>
                  <a:prstClr val="black"/>
                </a:solidFill>
                <a:latin typeface="Calibri" panose="020F0502020204030204" pitchFamily="34" charset="0"/>
              </a:rPr>
              <a:t>Tracy Smetana (MN)</a:t>
            </a: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783">
              <a:buClrTx/>
              <a:defRPr/>
            </a:pPr>
            <a:fld id="{EFE5B013-A80A-40D2-8FAE-6E44A516CF2D}" type="slidenum">
              <a:rPr lang="en-US" sz="1200">
                <a:ea typeface="+mn-ea"/>
              </a:rPr>
              <a:pPr defTabSz="685783">
                <a:buClrTx/>
                <a:defRPr/>
              </a:pPr>
              <a:t>6</a:t>
            </a:fld>
            <a:endParaRPr lang="en-US" sz="1200" dirty="0">
              <a:ea typeface="+mn-ea"/>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p:txBody>
          <a:bodyPr>
            <a:noAutofit/>
          </a:bodyPr>
          <a:lstStyle/>
          <a:p>
            <a:r>
              <a:rPr lang="en-US" sz="2200" dirty="0"/>
              <a:t>Extended our program application deadline</a:t>
            </a:r>
          </a:p>
          <a:p>
            <a:pPr marL="0" indent="0">
              <a:buNone/>
            </a:pPr>
            <a:r>
              <a:rPr lang="en-US" sz="2200" dirty="0"/>
              <a:t> </a:t>
            </a:r>
          </a:p>
          <a:p>
            <a:r>
              <a:rPr lang="en-US" sz="2200" dirty="0"/>
              <a:t>Disconnect/shutoff notice no longer required for crisis assistance, crisis benefits can be used to pay overdue bills</a:t>
            </a:r>
          </a:p>
          <a:p>
            <a:pPr marL="0" indent="0">
              <a:buNone/>
            </a:pPr>
            <a:endParaRPr lang="en-US" sz="2200" dirty="0"/>
          </a:p>
          <a:p>
            <a:r>
              <a:rPr lang="en-US" sz="2200" dirty="0"/>
              <a:t>Increased communication with local service providers and internal staff</a:t>
            </a:r>
          </a:p>
          <a:p>
            <a:pPr marL="0" indent="0">
              <a:buNone/>
            </a:pPr>
            <a:endParaRPr lang="en-US" sz="2200" dirty="0"/>
          </a:p>
          <a:p>
            <a:r>
              <a:rPr lang="en-US" sz="2200" dirty="0"/>
              <a:t>Implemented virtual audits with local service providers </a:t>
            </a:r>
          </a:p>
        </p:txBody>
      </p:sp>
      <p:sp>
        <p:nvSpPr>
          <p:cNvPr id="10" name="Title 4">
            <a:extLst>
              <a:ext uri="{FF2B5EF4-FFF2-40B4-BE49-F238E27FC236}">
                <a16:creationId xmlns:a16="http://schemas.microsoft.com/office/drawing/2014/main" id="{1C3C55A1-F5A7-45C3-8C8C-CF3A52356E0C}"/>
              </a:ext>
            </a:extLst>
          </p:cNvPr>
          <p:cNvSpPr>
            <a:spLocks noGrp="1"/>
          </p:cNvSpPr>
          <p:nvPr>
            <p:ph type="title"/>
          </p:nvPr>
        </p:nvSpPr>
        <p:spPr>
          <a:xfrm>
            <a:off x="329455" y="187191"/>
            <a:ext cx="9339146" cy="742950"/>
          </a:xfrm>
        </p:spPr>
        <p:txBody>
          <a:bodyPr>
            <a:noAutofit/>
          </a:bodyPr>
          <a:lstStyle/>
          <a:p>
            <a:pPr marL="176209">
              <a:lnSpc>
                <a:spcPct val="80000"/>
              </a:lnSpc>
            </a:pPr>
            <a:r>
              <a:rPr lang="en-US" sz="3200" i="1" dirty="0">
                <a:latin typeface="Calibri" pitchFamily="34" charset="0"/>
              </a:rPr>
              <a:t>Adapting Due to COVID-19</a:t>
            </a:r>
            <a:br>
              <a:rPr lang="en-US" sz="3200" i="1" dirty="0">
                <a:latin typeface="Calibri" pitchFamily="34" charset="0"/>
              </a:rPr>
            </a:br>
            <a:r>
              <a:rPr lang="en-US" sz="3200" i="1" dirty="0">
                <a:latin typeface="Calibri" pitchFamily="34" charset="0"/>
              </a:rPr>
              <a:t>Minnesota</a:t>
            </a:r>
            <a:endParaRPr lang="en-US" sz="3200" b="1" dirty="0">
              <a:latin typeface="Calibri" pitchFamily="34" charset="0"/>
            </a:endParaRPr>
          </a:p>
        </p:txBody>
      </p:sp>
    </p:spTree>
    <p:extLst>
      <p:ext uri="{BB962C8B-B14F-4D97-AF65-F5344CB8AC3E}">
        <p14:creationId xmlns:p14="http://schemas.microsoft.com/office/powerpoint/2010/main" val="273816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800">
              <a:buClrTx/>
              <a:defRPr/>
            </a:pPr>
            <a:fld id="{EFE5B013-A80A-40D2-8FAE-6E44A516CF2D}" type="slidenum">
              <a:rPr lang="en-US" kern="1200">
                <a:ea typeface="+mn-ea"/>
                <a:cs typeface="+mn-cs"/>
              </a:rPr>
              <a:pPr defTabSz="685800">
                <a:buClrTx/>
                <a:defRPr/>
              </a:pPr>
              <a:t>7</a:t>
            </a:fld>
            <a:endParaRPr lang="en-US" kern="1200" dirty="0">
              <a:ea typeface="+mn-ea"/>
              <a:cs typeface="+mn-cs"/>
            </a:endParaRPr>
          </a:p>
        </p:txBody>
      </p:sp>
      <p:sp>
        <p:nvSpPr>
          <p:cNvPr id="3" name="TextBox 2"/>
          <p:cNvSpPr txBox="1"/>
          <p:nvPr/>
        </p:nvSpPr>
        <p:spPr>
          <a:xfrm>
            <a:off x="7700682" y="4620053"/>
            <a:ext cx="1353180" cy="415498"/>
          </a:xfrm>
          <a:prstGeom prst="rect">
            <a:avLst/>
          </a:prstGeom>
          <a:solidFill>
            <a:schemeClr val="accent1">
              <a:alpha val="66000"/>
            </a:schemeClr>
          </a:solidFill>
          <a:ln w="38100">
            <a:solidFill>
              <a:schemeClr val="accent2"/>
            </a:solidFill>
          </a:ln>
        </p:spPr>
        <p:txBody>
          <a:bodyPr wrap="square" rtlCol="0">
            <a:spAutoFit/>
          </a:bodyPr>
          <a:lstStyle/>
          <a:p>
            <a:pPr algn="ctr" defTabSz="685800">
              <a:buClrTx/>
            </a:pPr>
            <a:r>
              <a:rPr lang="en-US" sz="1050" kern="1200" dirty="0">
                <a:solidFill>
                  <a:prstClr val="black"/>
                </a:solidFill>
                <a:latin typeface="Calibri" panose="020F0502020204030204" pitchFamily="34" charset="0"/>
                <a:ea typeface="+mn-ea"/>
                <a:cs typeface="+mn-cs"/>
              </a:rPr>
              <a:t>Presenter:</a:t>
            </a:r>
          </a:p>
          <a:p>
            <a:pPr algn="ctr" defTabSz="685800">
              <a:buClrTx/>
            </a:pPr>
            <a:r>
              <a:rPr lang="en-US" sz="1050" kern="1200" dirty="0">
                <a:solidFill>
                  <a:prstClr val="black"/>
                </a:solidFill>
                <a:latin typeface="Calibri" panose="020F0502020204030204" pitchFamily="34" charset="0"/>
                <a:ea typeface="+mn-ea"/>
                <a:cs typeface="+mn-cs"/>
              </a:rPr>
              <a:t>Christine Taylor (IA)</a:t>
            </a: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fld id="{EFE5B013-A80A-40D2-8FAE-6E44A516CF2D}" type="slidenum">
              <a:rPr lang="en-US" sz="1200" kern="1200" smtClean="0">
                <a:ea typeface="+mn-ea"/>
                <a:cs typeface="+mn-cs"/>
              </a:rPr>
              <a:pPr defTabSz="685800">
                <a:buClrTx/>
                <a:defRPr/>
              </a:pPr>
              <a:t>7</a:t>
            </a:fld>
            <a:endParaRPr lang="en-US" sz="1200" kern="1200" dirty="0">
              <a:ea typeface="+mn-ea"/>
              <a:cs typeface="+mn-cs"/>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p:txBody>
          <a:bodyPr>
            <a:normAutofit/>
          </a:bodyPr>
          <a:lstStyle/>
          <a:p>
            <a:r>
              <a:rPr lang="en-US" sz="2200" dirty="0"/>
              <a:t>Waived in-person visit requirements for new applicants and auto-eligible households</a:t>
            </a:r>
          </a:p>
          <a:p>
            <a:pPr marL="0" indent="0">
              <a:buNone/>
            </a:pPr>
            <a:endParaRPr lang="en-US" sz="2200" dirty="0"/>
          </a:p>
          <a:p>
            <a:r>
              <a:rPr lang="en-US" sz="2200" dirty="0"/>
              <a:t>Offered a 30-day look ahead of presumptive income for applicants recently laid off or with hours reduced</a:t>
            </a:r>
          </a:p>
          <a:p>
            <a:pPr marL="0" indent="0">
              <a:buNone/>
            </a:pPr>
            <a:endParaRPr lang="en-US" sz="2200" dirty="0"/>
          </a:p>
          <a:p>
            <a:r>
              <a:rPr lang="en-US" sz="2200" dirty="0"/>
              <a:t>Allowed a verbal declaration stating medical need for air conditioning in lieu of a written statement from a healthcare provider</a:t>
            </a:r>
          </a:p>
        </p:txBody>
      </p:sp>
      <p:sp>
        <p:nvSpPr>
          <p:cNvPr id="9" name="Title 4">
            <a:extLst>
              <a:ext uri="{FF2B5EF4-FFF2-40B4-BE49-F238E27FC236}">
                <a16:creationId xmlns:a16="http://schemas.microsoft.com/office/drawing/2014/main" id="{2537BC23-E7DF-4C70-8461-2B7FB68A3721}"/>
              </a:ext>
            </a:extLst>
          </p:cNvPr>
          <p:cNvSpPr>
            <a:spLocks noGrp="1"/>
          </p:cNvSpPr>
          <p:nvPr>
            <p:ph type="title"/>
          </p:nvPr>
        </p:nvSpPr>
        <p:spPr>
          <a:xfrm>
            <a:off x="329455" y="187191"/>
            <a:ext cx="9339146" cy="742950"/>
          </a:xfrm>
        </p:spPr>
        <p:txBody>
          <a:bodyPr>
            <a:noAutofit/>
          </a:bodyPr>
          <a:lstStyle/>
          <a:p>
            <a:pPr marL="176213">
              <a:lnSpc>
                <a:spcPct val="80000"/>
              </a:lnSpc>
            </a:pPr>
            <a:r>
              <a:rPr lang="en-US" sz="3200" i="1" dirty="0">
                <a:latin typeface="Calibri" pitchFamily="34" charset="0"/>
              </a:rPr>
              <a:t>Adapting Due to COVID-19</a:t>
            </a:r>
            <a:br>
              <a:rPr lang="en-US" sz="3200" i="1" dirty="0">
                <a:latin typeface="Calibri" pitchFamily="34" charset="0"/>
              </a:rPr>
            </a:br>
            <a:r>
              <a:rPr lang="en-US" sz="3200" i="1" dirty="0">
                <a:latin typeface="Calibri" pitchFamily="34" charset="0"/>
              </a:rPr>
              <a:t>Iowa</a:t>
            </a:r>
            <a:endParaRPr lang="en-US" sz="3200" b="1" dirty="0">
              <a:latin typeface="Calibri" pitchFamily="34" charset="0"/>
            </a:endParaRPr>
          </a:p>
        </p:txBody>
      </p:sp>
    </p:spTree>
    <p:extLst>
      <p:ext uri="{BB962C8B-B14F-4D97-AF65-F5344CB8AC3E}">
        <p14:creationId xmlns:p14="http://schemas.microsoft.com/office/powerpoint/2010/main" val="465466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800">
              <a:buClrTx/>
              <a:defRPr/>
            </a:pPr>
            <a:fld id="{EFE5B013-A80A-40D2-8FAE-6E44A516CF2D}" type="slidenum">
              <a:rPr lang="en-US" kern="1200">
                <a:ea typeface="+mn-ea"/>
                <a:cs typeface="+mn-cs"/>
              </a:rPr>
              <a:pPr defTabSz="685800">
                <a:buClrTx/>
                <a:defRPr/>
              </a:pPr>
              <a:t>8</a:t>
            </a:fld>
            <a:endParaRPr lang="en-US" kern="1200" dirty="0">
              <a:ea typeface="+mn-ea"/>
              <a:cs typeface="+mn-cs"/>
            </a:endParaRPr>
          </a:p>
        </p:txBody>
      </p:sp>
      <p:sp>
        <p:nvSpPr>
          <p:cNvPr id="3" name="TextBox 2"/>
          <p:cNvSpPr txBox="1"/>
          <p:nvPr/>
        </p:nvSpPr>
        <p:spPr>
          <a:xfrm>
            <a:off x="7700682" y="4620053"/>
            <a:ext cx="1353180" cy="415498"/>
          </a:xfrm>
          <a:prstGeom prst="rect">
            <a:avLst/>
          </a:prstGeom>
          <a:solidFill>
            <a:schemeClr val="accent1">
              <a:alpha val="66000"/>
            </a:schemeClr>
          </a:solidFill>
          <a:ln w="38100">
            <a:solidFill>
              <a:schemeClr val="accent2"/>
            </a:solidFill>
          </a:ln>
        </p:spPr>
        <p:txBody>
          <a:bodyPr wrap="square" rtlCol="0">
            <a:spAutoFit/>
          </a:bodyPr>
          <a:lstStyle/>
          <a:p>
            <a:pPr algn="ctr" defTabSz="685800">
              <a:buClrTx/>
            </a:pPr>
            <a:r>
              <a:rPr lang="en-US" sz="1050" kern="1200" dirty="0">
                <a:solidFill>
                  <a:prstClr val="black"/>
                </a:solidFill>
                <a:latin typeface="Calibri" panose="020F0502020204030204" pitchFamily="34" charset="0"/>
                <a:ea typeface="+mn-ea"/>
                <a:cs typeface="+mn-cs"/>
              </a:rPr>
              <a:t>Presenter:</a:t>
            </a:r>
          </a:p>
          <a:p>
            <a:pPr algn="ctr" defTabSz="685800">
              <a:buClrTx/>
            </a:pPr>
            <a:r>
              <a:rPr lang="en-US" sz="1050" kern="1200" dirty="0">
                <a:solidFill>
                  <a:prstClr val="black"/>
                </a:solidFill>
                <a:latin typeface="Calibri" panose="020F0502020204030204" pitchFamily="34" charset="0"/>
                <a:ea typeface="+mn-ea"/>
                <a:cs typeface="+mn-cs"/>
              </a:rPr>
              <a:t>Heather Jones</a:t>
            </a: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fld id="{EFE5B013-A80A-40D2-8FAE-6E44A516CF2D}" type="slidenum">
              <a:rPr lang="en-US" sz="1200" kern="1200" smtClean="0">
                <a:ea typeface="+mn-ea"/>
                <a:cs typeface="+mn-cs"/>
              </a:rPr>
              <a:pPr defTabSz="685800">
                <a:buClrTx/>
                <a:defRPr/>
              </a:pPr>
              <a:t>8</a:t>
            </a:fld>
            <a:endParaRPr lang="en-US" sz="1200" kern="1200" dirty="0">
              <a:ea typeface="+mn-ea"/>
              <a:cs typeface="+mn-cs"/>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p:txBody>
          <a:bodyPr>
            <a:normAutofit/>
          </a:bodyPr>
          <a:lstStyle/>
          <a:p>
            <a:r>
              <a:rPr lang="en-US" sz="2200" dirty="0"/>
              <a:t>Intake and application processes were changed</a:t>
            </a:r>
          </a:p>
          <a:p>
            <a:endParaRPr lang="en-US" sz="2200" dirty="0"/>
          </a:p>
          <a:p>
            <a:r>
              <a:rPr lang="en-US" sz="2200" dirty="0"/>
              <a:t>Policies including documentation, processing applications and determining eligibility were revised</a:t>
            </a:r>
          </a:p>
          <a:p>
            <a:endParaRPr lang="en-US" sz="2200" dirty="0"/>
          </a:p>
          <a:p>
            <a:r>
              <a:rPr lang="en-US" sz="2200" dirty="0"/>
              <a:t>Communications were increased through virtual training, and meeting with stakeholders </a:t>
            </a:r>
          </a:p>
        </p:txBody>
      </p:sp>
      <p:sp>
        <p:nvSpPr>
          <p:cNvPr id="9" name="Title 4">
            <a:extLst>
              <a:ext uri="{FF2B5EF4-FFF2-40B4-BE49-F238E27FC236}">
                <a16:creationId xmlns:a16="http://schemas.microsoft.com/office/drawing/2014/main" id="{2537BC23-E7DF-4C70-8461-2B7FB68A3721}"/>
              </a:ext>
            </a:extLst>
          </p:cNvPr>
          <p:cNvSpPr>
            <a:spLocks noGrp="1"/>
          </p:cNvSpPr>
          <p:nvPr>
            <p:ph type="title"/>
          </p:nvPr>
        </p:nvSpPr>
        <p:spPr>
          <a:xfrm>
            <a:off x="329455" y="187191"/>
            <a:ext cx="9339146" cy="742950"/>
          </a:xfrm>
        </p:spPr>
        <p:txBody>
          <a:bodyPr>
            <a:noAutofit/>
          </a:bodyPr>
          <a:lstStyle/>
          <a:p>
            <a:pPr marL="176213">
              <a:lnSpc>
                <a:spcPct val="80000"/>
              </a:lnSpc>
            </a:pPr>
            <a:r>
              <a:rPr lang="en-US" sz="3200" i="1" dirty="0">
                <a:latin typeface="Calibri" pitchFamily="34" charset="0"/>
              </a:rPr>
              <a:t>Adapting Due to COVID-19</a:t>
            </a:r>
            <a:br>
              <a:rPr lang="en-US" sz="3200" i="1" dirty="0">
                <a:latin typeface="Calibri" pitchFamily="34" charset="0"/>
              </a:rPr>
            </a:br>
            <a:r>
              <a:rPr lang="en-US" sz="3200" i="1" dirty="0">
                <a:latin typeface="Calibri" pitchFamily="34" charset="0"/>
              </a:rPr>
              <a:t>Summary</a:t>
            </a:r>
            <a:endParaRPr lang="en-US" sz="3200" b="1" dirty="0">
              <a:latin typeface="Calibri" pitchFamily="34" charset="0"/>
            </a:endParaRPr>
          </a:p>
        </p:txBody>
      </p:sp>
    </p:spTree>
    <p:extLst>
      <p:ext uri="{BB962C8B-B14F-4D97-AF65-F5344CB8AC3E}">
        <p14:creationId xmlns:p14="http://schemas.microsoft.com/office/powerpoint/2010/main" val="1769197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5C7065-0163-4547-9F6D-0EE48B8966D4}"/>
              </a:ext>
            </a:extLst>
          </p:cNvPr>
          <p:cNvSpPr>
            <a:spLocks noGrp="1"/>
          </p:cNvSpPr>
          <p:nvPr>
            <p:ph type="body" idx="1"/>
          </p:nvPr>
        </p:nvSpPr>
        <p:spPr>
          <a:xfrm>
            <a:off x="1371601" y="2057401"/>
            <a:ext cx="7123113" cy="1739096"/>
          </a:xfrm>
        </p:spPr>
        <p:txBody>
          <a:bodyPr>
            <a:normAutofit fontScale="92500" lnSpcReduction="10000"/>
          </a:bodyPr>
          <a:lstStyle/>
          <a:p>
            <a:r>
              <a:rPr lang="en-US" sz="2400" dirty="0"/>
              <a:t>How have you, or how are you planning to, adjust your program to facilitate the expenditure of the supplemental funding allocated to LIHEAP by the Coronavirus Aid, Relief, and Economic Security Act</a:t>
            </a:r>
            <a:r>
              <a:rPr lang="en-US" sz="2000" b="0" i="0" dirty="0">
                <a:solidFill>
                  <a:srgbClr val="4D5156"/>
                </a:solidFill>
                <a:effectLst/>
                <a:latin typeface="Roboto" panose="02000000000000000000" pitchFamily="2" charset="0"/>
              </a:rPr>
              <a:t> (</a:t>
            </a:r>
            <a:r>
              <a:rPr lang="en-US" sz="2400" dirty="0"/>
              <a:t>CARES) Act and American Rescue Plan Act</a:t>
            </a:r>
            <a:r>
              <a:rPr lang="en-US" sz="2000" b="0" i="0" dirty="0">
                <a:solidFill>
                  <a:srgbClr val="4D5156"/>
                </a:solidFill>
                <a:effectLst/>
                <a:latin typeface="Roboto" panose="02000000000000000000" pitchFamily="2" charset="0"/>
              </a:rPr>
              <a:t> (</a:t>
            </a:r>
            <a:r>
              <a:rPr lang="en-US" sz="2400" dirty="0"/>
              <a:t>ARPA)?</a:t>
            </a:r>
          </a:p>
        </p:txBody>
      </p:sp>
      <p:sp>
        <p:nvSpPr>
          <p:cNvPr id="3" name="Title 2">
            <a:extLst>
              <a:ext uri="{FF2B5EF4-FFF2-40B4-BE49-F238E27FC236}">
                <a16:creationId xmlns:a16="http://schemas.microsoft.com/office/drawing/2014/main" id="{E4793FF5-D07E-4985-9F64-5EF1984B3AF5}"/>
              </a:ext>
            </a:extLst>
          </p:cNvPr>
          <p:cNvSpPr>
            <a:spLocks noGrp="1"/>
          </p:cNvSpPr>
          <p:nvPr>
            <p:ph type="title"/>
          </p:nvPr>
        </p:nvSpPr>
        <p:spPr/>
        <p:txBody>
          <a:bodyPr/>
          <a:lstStyle/>
          <a:p>
            <a:r>
              <a:rPr lang="en-US" dirty="0"/>
              <a:t>Innovating with CARES and ARPA Funds</a:t>
            </a:r>
          </a:p>
        </p:txBody>
      </p:sp>
      <p:sp>
        <p:nvSpPr>
          <p:cNvPr id="4" name="Slide Number Placeholder 3">
            <a:extLst>
              <a:ext uri="{FF2B5EF4-FFF2-40B4-BE49-F238E27FC236}">
                <a16:creationId xmlns:a16="http://schemas.microsoft.com/office/drawing/2014/main" id="{1F4759B4-2649-4837-95F7-7358DDC8F6DB}"/>
              </a:ext>
            </a:extLst>
          </p:cNvPr>
          <p:cNvSpPr>
            <a:spLocks noGrp="1"/>
          </p:cNvSpPr>
          <p:nvPr>
            <p:ph type="sldNum" sz="quarter" idx="11"/>
          </p:nvPr>
        </p:nvSpPr>
        <p:spPr/>
        <p:txBody>
          <a:bodyPr/>
          <a:lstStyle/>
          <a:p>
            <a:pPr defTabSz="685800">
              <a:buClrTx/>
              <a:defRPr/>
            </a:pPr>
            <a:fld id="{EFE5B013-A80A-40D2-8FAE-6E44A516CF2D}" type="slidenum">
              <a:rPr lang="en-US" kern="1200" smtClean="0">
                <a:ea typeface="+mn-ea"/>
                <a:cs typeface="+mn-cs"/>
              </a:rPr>
              <a:pPr defTabSz="685800">
                <a:buClrTx/>
                <a:defRPr/>
              </a:pPr>
              <a:t>9</a:t>
            </a:fld>
            <a:endParaRPr lang="en-US" kern="1200" dirty="0">
              <a:ea typeface="+mn-ea"/>
              <a:cs typeface="+mn-cs"/>
            </a:endParaRPr>
          </a:p>
        </p:txBody>
      </p:sp>
      <p:sp>
        <p:nvSpPr>
          <p:cNvPr id="5" name="TextBox 4">
            <a:extLst>
              <a:ext uri="{FF2B5EF4-FFF2-40B4-BE49-F238E27FC236}">
                <a16:creationId xmlns:a16="http://schemas.microsoft.com/office/drawing/2014/main" id="{AB79E23E-475C-4405-AF6A-3A0AD680AC1A}"/>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algn="ctr" defTabSz="685800">
              <a:buClrTx/>
            </a:pPr>
            <a:r>
              <a:rPr lang="en-US" sz="1050" kern="1200" dirty="0">
                <a:solidFill>
                  <a:prstClr val="black"/>
                </a:solidFill>
                <a:latin typeface="Calibri" panose="020F0502020204030204" pitchFamily="34" charset="0"/>
                <a:ea typeface="+mn-ea"/>
                <a:cs typeface="+mn-cs"/>
              </a:rPr>
              <a:t>Presenter:</a:t>
            </a:r>
          </a:p>
          <a:p>
            <a:pPr algn="ctr" defTabSz="685800">
              <a:buClrTx/>
            </a:pPr>
            <a:r>
              <a:rPr lang="en-US" sz="1050" kern="1200" dirty="0">
                <a:solidFill>
                  <a:prstClr val="black"/>
                </a:solidFill>
                <a:latin typeface="Calibri" panose="020F0502020204030204" pitchFamily="34" charset="0"/>
                <a:ea typeface="+mn-ea"/>
                <a:cs typeface="+mn-cs"/>
              </a:rPr>
              <a:t>Heather Jones</a:t>
            </a:r>
          </a:p>
        </p:txBody>
      </p:sp>
    </p:spTree>
    <p:extLst>
      <p:ext uri="{BB962C8B-B14F-4D97-AF65-F5344CB8AC3E}">
        <p14:creationId xmlns:p14="http://schemas.microsoft.com/office/powerpoint/2010/main" val="694098171"/>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UAC 2021 slide template" id="{3BE37F88-CB4E-4E5D-9831-CBA405EB223A}" vid="{E642F870-6B74-4396-BA79-215F725A6B3D}"/>
    </a:ext>
  </a:extLst>
</a:theme>
</file>

<file path=ppt/theme/theme2.xml><?xml version="1.0" encoding="utf-8"?>
<a:theme xmlns:a="http://schemas.openxmlformats.org/drawingml/2006/main" name="Median">
  <a:themeElements>
    <a:clrScheme name="Custom 1">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7030A0"/>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668</TotalTime>
  <Words>1332</Words>
  <Application>Microsoft Office PowerPoint</Application>
  <PresentationFormat>On-screen Show (16:9)</PresentationFormat>
  <Paragraphs>230</Paragraphs>
  <Slides>22</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Lato</vt:lpstr>
      <vt:lpstr>Wingdings</vt:lpstr>
      <vt:lpstr>Calibri</vt:lpstr>
      <vt:lpstr>Tw Cen MT</vt:lpstr>
      <vt:lpstr>Wingdings 2</vt:lpstr>
      <vt:lpstr>Roboto</vt:lpstr>
      <vt:lpstr>Office Theme</vt:lpstr>
      <vt:lpstr>Median</vt:lpstr>
      <vt:lpstr>PowerPoint Presentation</vt:lpstr>
      <vt:lpstr>Introduction</vt:lpstr>
      <vt:lpstr>Adapting Due to COVID-19</vt:lpstr>
      <vt:lpstr>Adapting Due to COVID-19 Colorado</vt:lpstr>
      <vt:lpstr>Adapting Due to COVID-19 Wisconsin</vt:lpstr>
      <vt:lpstr>Adapting Due to COVID-19 Minnesota</vt:lpstr>
      <vt:lpstr>Adapting Due to COVID-19 Iowa</vt:lpstr>
      <vt:lpstr>Adapting Due to COVID-19 Summary</vt:lpstr>
      <vt:lpstr>Innovating with CARES and ARPA Funds</vt:lpstr>
      <vt:lpstr>Innovating with CARES and ARPA Funds Colorado</vt:lpstr>
      <vt:lpstr>Innovating with CARES and ARPA Funds Wisconsin</vt:lpstr>
      <vt:lpstr>Innovating with CARES and ARPA Funds Minnesota</vt:lpstr>
      <vt:lpstr>Innovating with CARES and ARPA Funds Iowa</vt:lpstr>
      <vt:lpstr>Innovating with CARES and ARPA Funds Summary</vt:lpstr>
      <vt:lpstr>Preparing for LIHWAP</vt:lpstr>
      <vt:lpstr>Preparing for LIHWAP Colorado</vt:lpstr>
      <vt:lpstr>Preparing for LIHWAP Wisconsin</vt:lpstr>
      <vt:lpstr>Preparing for LIHWAP Minnesota</vt:lpstr>
      <vt:lpstr>Preparing for LIHWAP Iowa</vt:lpstr>
      <vt:lpstr>Innovating with CARES and ARPA Funds Summary</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Connor Priest</dc:creator>
  <cp:lastModifiedBy>Connor Priest</cp:lastModifiedBy>
  <cp:revision>45</cp:revision>
  <dcterms:created xsi:type="dcterms:W3CDTF">2021-05-20T16:19:09Z</dcterms:created>
  <dcterms:modified xsi:type="dcterms:W3CDTF">2021-05-21T20:52:38Z</dcterms:modified>
</cp:coreProperties>
</file>