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5" r:id="rId2"/>
    <p:sldMasterId id="2147483690" r:id="rId3"/>
    <p:sldMasterId id="2147483700" r:id="rId4"/>
    <p:sldMasterId id="2147483706" r:id="rId5"/>
  </p:sldMasterIdLst>
  <p:notesMasterIdLst>
    <p:notesMasterId r:id="rId26"/>
  </p:notesMasterIdLst>
  <p:handoutMasterIdLst>
    <p:handoutMasterId r:id="rId27"/>
  </p:handoutMasterIdLst>
  <p:sldIdLst>
    <p:sldId id="256" r:id="rId6"/>
    <p:sldId id="269" r:id="rId7"/>
    <p:sldId id="295" r:id="rId8"/>
    <p:sldId id="286" r:id="rId9"/>
    <p:sldId id="273" r:id="rId10"/>
    <p:sldId id="297" r:id="rId11"/>
    <p:sldId id="275" r:id="rId12"/>
    <p:sldId id="276" r:id="rId13"/>
    <p:sldId id="277" r:id="rId14"/>
    <p:sldId id="285" r:id="rId15"/>
    <p:sldId id="298" r:id="rId16"/>
    <p:sldId id="292" r:id="rId17"/>
    <p:sldId id="281" r:id="rId18"/>
    <p:sldId id="294" r:id="rId19"/>
    <p:sldId id="282" r:id="rId20"/>
    <p:sldId id="293" r:id="rId21"/>
    <p:sldId id="283" r:id="rId22"/>
    <p:sldId id="284" r:id="rId23"/>
    <p:sldId id="299" r:id="rId24"/>
    <p:sldId id="290" r:id="rId25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4E1F6"/>
    <a:srgbClr val="4D8BD7"/>
    <a:srgbClr val="0F3C64"/>
    <a:srgbClr val="00578E"/>
    <a:srgbClr val="4172AD"/>
    <a:srgbClr val="D4E1F0"/>
    <a:srgbClr val="CA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330" autoAdjust="0"/>
  </p:normalViewPr>
  <p:slideViewPr>
    <p:cSldViewPr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9" y="-86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rsdomain\crshomedir\DSP\eperl\All%20My%20Files\LIHEAP\Requests\Briefings%20and%20Presentations\6-4-19%20NEUAC%20Presentations\CPI-U%20Spreadsheet%20with%20Updated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LIHEAP</a:t>
            </a:r>
            <a:r>
              <a:rPr lang="en-US" baseline="0" dirty="0"/>
              <a:t> </a:t>
            </a:r>
            <a:r>
              <a:rPr lang="en-US" dirty="0"/>
              <a:t>Total Funds Distributed </a:t>
            </a:r>
            <a:r>
              <a:rPr lang="en-US" dirty="0" smtClean="0"/>
              <a:t>FY1982-FY2019</a:t>
            </a:r>
            <a:endParaRPr lang="en-US" dirty="0"/>
          </a:p>
        </c:rich>
      </c:tx>
      <c:layout>
        <c:manualLayout>
          <c:xMode val="edge"/>
          <c:yMode val="edge"/>
          <c:x val="0.29715301716317716"/>
          <c:y val="2.70821175286050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85378814106829"/>
          <c:y val="0.13350783631221425"/>
          <c:w val="0.85799722951297752"/>
          <c:h val="0.71073298429319376"/>
        </c:manualLayout>
      </c:layout>
      <c:lineChart>
        <c:grouping val="standard"/>
        <c:varyColors val="0"/>
        <c:ser>
          <c:idx val="2"/>
          <c:order val="2"/>
          <c:tx>
            <c:strRef>
              <c:f>CPI!$B$1</c:f>
              <c:strCache>
                <c:ptCount val="1"/>
                <c:pt idx="0">
                  <c:v>Nominal Dollars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CPI!$A$2:$A$38</c:f>
              <c:strCache>
                <c:ptCount val="37"/>
                <c:pt idx="0">
                  <c:v>FY82</c:v>
                </c:pt>
                <c:pt idx="1">
                  <c:v>FY83</c:v>
                </c:pt>
                <c:pt idx="2">
                  <c:v>FY84</c:v>
                </c:pt>
                <c:pt idx="3">
                  <c:v>FY85</c:v>
                </c:pt>
                <c:pt idx="4">
                  <c:v>FY86</c:v>
                </c:pt>
                <c:pt idx="5">
                  <c:v>FY87</c:v>
                </c:pt>
                <c:pt idx="6">
                  <c:v>FY88</c:v>
                </c:pt>
                <c:pt idx="7">
                  <c:v>FY89</c:v>
                </c:pt>
                <c:pt idx="8">
                  <c:v>FY90</c:v>
                </c:pt>
                <c:pt idx="9">
                  <c:v>FY91</c:v>
                </c:pt>
                <c:pt idx="10">
                  <c:v>FY92</c:v>
                </c:pt>
                <c:pt idx="11">
                  <c:v>FY93</c:v>
                </c:pt>
                <c:pt idx="12">
                  <c:v>FY94</c:v>
                </c:pt>
                <c:pt idx="13">
                  <c:v>FY95</c:v>
                </c:pt>
                <c:pt idx="14">
                  <c:v>FY96</c:v>
                </c:pt>
                <c:pt idx="15">
                  <c:v>FY97</c:v>
                </c:pt>
                <c:pt idx="16">
                  <c:v>FY98</c:v>
                </c:pt>
                <c:pt idx="17">
                  <c:v>FY99</c:v>
                </c:pt>
                <c:pt idx="18">
                  <c:v>FY00</c:v>
                </c:pt>
                <c:pt idx="19">
                  <c:v>FY01</c:v>
                </c:pt>
                <c:pt idx="20">
                  <c:v>FY02</c:v>
                </c:pt>
                <c:pt idx="21">
                  <c:v>FY03</c:v>
                </c:pt>
                <c:pt idx="22">
                  <c:v>FY04</c:v>
                </c:pt>
                <c:pt idx="23">
                  <c:v>FY05</c:v>
                </c:pt>
                <c:pt idx="24">
                  <c:v>FY06</c:v>
                </c:pt>
                <c:pt idx="25">
                  <c:v>FY07</c:v>
                </c:pt>
                <c:pt idx="26">
                  <c:v>FY08</c:v>
                </c:pt>
                <c:pt idx="27">
                  <c:v>FY09</c:v>
                </c:pt>
                <c:pt idx="28">
                  <c:v>FY10</c:v>
                </c:pt>
                <c:pt idx="29">
                  <c:v>FY11</c:v>
                </c:pt>
                <c:pt idx="30">
                  <c:v>FY12</c:v>
                </c:pt>
                <c:pt idx="31">
                  <c:v>FY13</c:v>
                </c:pt>
                <c:pt idx="32">
                  <c:v>FY14</c:v>
                </c:pt>
                <c:pt idx="33">
                  <c:v>FY15</c:v>
                </c:pt>
                <c:pt idx="34">
                  <c:v>FY16</c:v>
                </c:pt>
                <c:pt idx="35">
                  <c:v>FY17</c:v>
                </c:pt>
                <c:pt idx="36">
                  <c:v>FY18</c:v>
                </c:pt>
              </c:strCache>
            </c:strRef>
          </c:cat>
          <c:val>
            <c:numRef>
              <c:f>CPI!$B$2:$B$38</c:f>
              <c:numCache>
                <c:formatCode>#,##0</c:formatCode>
                <c:ptCount val="37"/>
                <c:pt idx="0">
                  <c:v>1875000</c:v>
                </c:pt>
                <c:pt idx="1">
                  <c:v>1975000</c:v>
                </c:pt>
                <c:pt idx="2">
                  <c:v>2075000</c:v>
                </c:pt>
                <c:pt idx="3">
                  <c:v>2100000</c:v>
                </c:pt>
                <c:pt idx="4">
                  <c:v>2100000</c:v>
                </c:pt>
                <c:pt idx="5">
                  <c:v>1825000</c:v>
                </c:pt>
                <c:pt idx="6">
                  <c:v>1531840</c:v>
                </c:pt>
                <c:pt idx="7">
                  <c:v>1383200</c:v>
                </c:pt>
                <c:pt idx="8">
                  <c:v>1443000</c:v>
                </c:pt>
                <c:pt idx="9">
                  <c:v>1610235</c:v>
                </c:pt>
                <c:pt idx="10">
                  <c:v>1500000</c:v>
                </c:pt>
                <c:pt idx="11">
                  <c:v>1346030</c:v>
                </c:pt>
                <c:pt idx="12">
                  <c:v>1737402</c:v>
                </c:pt>
                <c:pt idx="13">
                  <c:v>1419202</c:v>
                </c:pt>
                <c:pt idx="14">
                  <c:v>1080000</c:v>
                </c:pt>
                <c:pt idx="15">
                  <c:v>1215000</c:v>
                </c:pt>
                <c:pt idx="16">
                  <c:v>1160000</c:v>
                </c:pt>
                <c:pt idx="17">
                  <c:v>1275299</c:v>
                </c:pt>
                <c:pt idx="18">
                  <c:v>1844350</c:v>
                </c:pt>
                <c:pt idx="19">
                  <c:v>1855650</c:v>
                </c:pt>
                <c:pt idx="20">
                  <c:v>1800000</c:v>
                </c:pt>
                <c:pt idx="21">
                  <c:v>1988300</c:v>
                </c:pt>
                <c:pt idx="22">
                  <c:v>1888790</c:v>
                </c:pt>
                <c:pt idx="23">
                  <c:v>2162050</c:v>
                </c:pt>
                <c:pt idx="24">
                  <c:v>3160000</c:v>
                </c:pt>
                <c:pt idx="25">
                  <c:v>2161000</c:v>
                </c:pt>
                <c:pt idx="26">
                  <c:v>2590678</c:v>
                </c:pt>
                <c:pt idx="27">
                  <c:v>5100000</c:v>
                </c:pt>
                <c:pt idx="28">
                  <c:v>5100350</c:v>
                </c:pt>
                <c:pt idx="29">
                  <c:v>4700653</c:v>
                </c:pt>
                <c:pt idx="30">
                  <c:v>3471672</c:v>
                </c:pt>
                <c:pt idx="31">
                  <c:v>3255436</c:v>
                </c:pt>
                <c:pt idx="32">
                  <c:v>3424549</c:v>
                </c:pt>
                <c:pt idx="33">
                  <c:v>3390304</c:v>
                </c:pt>
                <c:pt idx="34">
                  <c:v>3390304</c:v>
                </c:pt>
                <c:pt idx="35">
                  <c:v>3390304</c:v>
                </c:pt>
                <c:pt idx="36">
                  <c:v>3640304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87-486C-9E8B-79AFB961C7F9}"/>
            </c:ext>
          </c:extLst>
        </c:ser>
        <c:ser>
          <c:idx val="3"/>
          <c:order val="3"/>
          <c:tx>
            <c:strRef>
              <c:f>CPI!$D$1</c:f>
              <c:strCache>
                <c:ptCount val="1"/>
                <c:pt idx="0">
                  <c:v>CPI-U 2018 Dollars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CPI!$A$2:$A$38</c:f>
              <c:strCache>
                <c:ptCount val="37"/>
                <c:pt idx="0">
                  <c:v>FY82</c:v>
                </c:pt>
                <c:pt idx="1">
                  <c:v>FY83</c:v>
                </c:pt>
                <c:pt idx="2">
                  <c:v>FY84</c:v>
                </c:pt>
                <c:pt idx="3">
                  <c:v>FY85</c:v>
                </c:pt>
                <c:pt idx="4">
                  <c:v>FY86</c:v>
                </c:pt>
                <c:pt idx="5">
                  <c:v>FY87</c:v>
                </c:pt>
                <c:pt idx="6">
                  <c:v>FY88</c:v>
                </c:pt>
                <c:pt idx="7">
                  <c:v>FY89</c:v>
                </c:pt>
                <c:pt idx="8">
                  <c:v>FY90</c:v>
                </c:pt>
                <c:pt idx="9">
                  <c:v>FY91</c:v>
                </c:pt>
                <c:pt idx="10">
                  <c:v>FY92</c:v>
                </c:pt>
                <c:pt idx="11">
                  <c:v>FY93</c:v>
                </c:pt>
                <c:pt idx="12">
                  <c:v>FY94</c:v>
                </c:pt>
                <c:pt idx="13">
                  <c:v>FY95</c:v>
                </c:pt>
                <c:pt idx="14">
                  <c:v>FY96</c:v>
                </c:pt>
                <c:pt idx="15">
                  <c:v>FY97</c:v>
                </c:pt>
                <c:pt idx="16">
                  <c:v>FY98</c:v>
                </c:pt>
                <c:pt idx="17">
                  <c:v>FY99</c:v>
                </c:pt>
                <c:pt idx="18">
                  <c:v>FY00</c:v>
                </c:pt>
                <c:pt idx="19">
                  <c:v>FY01</c:v>
                </c:pt>
                <c:pt idx="20">
                  <c:v>FY02</c:v>
                </c:pt>
                <c:pt idx="21">
                  <c:v>FY03</c:v>
                </c:pt>
                <c:pt idx="22">
                  <c:v>FY04</c:v>
                </c:pt>
                <c:pt idx="23">
                  <c:v>FY05</c:v>
                </c:pt>
                <c:pt idx="24">
                  <c:v>FY06</c:v>
                </c:pt>
                <c:pt idx="25">
                  <c:v>FY07</c:v>
                </c:pt>
                <c:pt idx="26">
                  <c:v>FY08</c:v>
                </c:pt>
                <c:pt idx="27">
                  <c:v>FY09</c:v>
                </c:pt>
                <c:pt idx="28">
                  <c:v>FY10</c:v>
                </c:pt>
                <c:pt idx="29">
                  <c:v>FY11</c:v>
                </c:pt>
                <c:pt idx="30">
                  <c:v>FY12</c:v>
                </c:pt>
                <c:pt idx="31">
                  <c:v>FY13</c:v>
                </c:pt>
                <c:pt idx="32">
                  <c:v>FY14</c:v>
                </c:pt>
                <c:pt idx="33">
                  <c:v>FY15</c:v>
                </c:pt>
                <c:pt idx="34">
                  <c:v>FY16</c:v>
                </c:pt>
                <c:pt idx="35">
                  <c:v>FY17</c:v>
                </c:pt>
                <c:pt idx="36">
                  <c:v>FY18</c:v>
                </c:pt>
              </c:strCache>
            </c:strRef>
          </c:cat>
          <c:val>
            <c:numRef>
              <c:f>CPI!$D$2:$D$38</c:f>
              <c:numCache>
                <c:formatCode>#,##0</c:formatCode>
                <c:ptCount val="37"/>
                <c:pt idx="0">
                  <c:v>4879022.020725389</c:v>
                </c:pt>
                <c:pt idx="1">
                  <c:v>4979280.3714859439</c:v>
                </c:pt>
                <c:pt idx="2">
                  <c:v>5014889.5572666023</c:v>
                </c:pt>
                <c:pt idx="3">
                  <c:v>4900787.1747211898</c:v>
                </c:pt>
                <c:pt idx="4">
                  <c:v>4811356.7518248176</c:v>
                </c:pt>
                <c:pt idx="5">
                  <c:v>4034069.3221830991</c:v>
                </c:pt>
                <c:pt idx="6">
                  <c:v>3251527.8688081149</c:v>
                </c:pt>
                <c:pt idx="7">
                  <c:v>2801058.0838709679</c:v>
                </c:pt>
                <c:pt idx="8">
                  <c:v>2772359.6097934204</c:v>
                </c:pt>
                <c:pt idx="9">
                  <c:v>2968731.8659691629</c:v>
                </c:pt>
                <c:pt idx="10">
                  <c:v>2684679.2587312898</c:v>
                </c:pt>
                <c:pt idx="11">
                  <c:v>2339083.4270588234</c:v>
                </c:pt>
                <c:pt idx="12">
                  <c:v>2943817.8408502028</c:v>
                </c:pt>
                <c:pt idx="13">
                  <c:v>2338396.0407742783</c:v>
                </c:pt>
                <c:pt idx="14">
                  <c:v>1728461.1854684511</c:v>
                </c:pt>
                <c:pt idx="15">
                  <c:v>1900903.4579439254</c:v>
                </c:pt>
                <c:pt idx="16">
                  <c:v>1787019.1411042945</c:v>
                </c:pt>
                <c:pt idx="17">
                  <c:v>1922187.911122449</c:v>
                </c:pt>
                <c:pt idx="18">
                  <c:v>2689484.2941347272</c:v>
                </c:pt>
                <c:pt idx="19">
                  <c:v>2631093.7580463015</c:v>
                </c:pt>
                <c:pt idx="20">
                  <c:v>2512465.8143413006</c:v>
                </c:pt>
                <c:pt idx="21">
                  <c:v>2713456.7831521737</c:v>
                </c:pt>
                <c:pt idx="22">
                  <c:v>2510790.8445209102</c:v>
                </c:pt>
                <c:pt idx="23">
                  <c:v>2779856.0642601126</c:v>
                </c:pt>
                <c:pt idx="24">
                  <c:v>3936002.5793650793</c:v>
                </c:pt>
                <c:pt idx="25">
                  <c:v>2617136.0698748925</c:v>
                </c:pt>
                <c:pt idx="26">
                  <c:v>3021497.0555263981</c:v>
                </c:pt>
                <c:pt idx="27">
                  <c:v>5969346.5462833913</c:v>
                </c:pt>
                <c:pt idx="28">
                  <c:v>5873415.9456745051</c:v>
                </c:pt>
                <c:pt idx="29">
                  <c:v>5247497.6454549907</c:v>
                </c:pt>
                <c:pt idx="30">
                  <c:v>3796968.3045027312</c:v>
                </c:pt>
                <c:pt idx="31">
                  <c:v>3509071.4923870075</c:v>
                </c:pt>
                <c:pt idx="32">
                  <c:v>3632435.3953053197</c:v>
                </c:pt>
                <c:pt idx="33">
                  <c:v>3591848.1228266326</c:v>
                </c:pt>
                <c:pt idx="34">
                  <c:v>3547100.9867545529</c:v>
                </c:pt>
                <c:pt idx="35">
                  <c:v>3473111.4006527415</c:v>
                </c:pt>
                <c:pt idx="36">
                  <c:v>3640304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87-486C-9E8B-79AFB961C7F9}"/>
            </c:ext>
          </c:extLst>
        </c:ser>
        <c:ser>
          <c:idx val="0"/>
          <c:order val="0"/>
          <c:tx>
            <c:strRef>
              <c:f>CPI!$B$1</c:f>
              <c:strCache>
                <c:ptCount val="1"/>
                <c:pt idx="0">
                  <c:v>Nominal Dollars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CPI!$A$2:$A$38</c:f>
              <c:strCache>
                <c:ptCount val="37"/>
                <c:pt idx="0">
                  <c:v>FY82</c:v>
                </c:pt>
                <c:pt idx="1">
                  <c:v>FY83</c:v>
                </c:pt>
                <c:pt idx="2">
                  <c:v>FY84</c:v>
                </c:pt>
                <c:pt idx="3">
                  <c:v>FY85</c:v>
                </c:pt>
                <c:pt idx="4">
                  <c:v>FY86</c:v>
                </c:pt>
                <c:pt idx="5">
                  <c:v>FY87</c:v>
                </c:pt>
                <c:pt idx="6">
                  <c:v>FY88</c:v>
                </c:pt>
                <c:pt idx="7">
                  <c:v>FY89</c:v>
                </c:pt>
                <c:pt idx="8">
                  <c:v>FY90</c:v>
                </c:pt>
                <c:pt idx="9">
                  <c:v>FY91</c:v>
                </c:pt>
                <c:pt idx="10">
                  <c:v>FY92</c:v>
                </c:pt>
                <c:pt idx="11">
                  <c:v>FY93</c:v>
                </c:pt>
                <c:pt idx="12">
                  <c:v>FY94</c:v>
                </c:pt>
                <c:pt idx="13">
                  <c:v>FY95</c:v>
                </c:pt>
                <c:pt idx="14">
                  <c:v>FY96</c:v>
                </c:pt>
                <c:pt idx="15">
                  <c:v>FY97</c:v>
                </c:pt>
                <c:pt idx="16">
                  <c:v>FY98</c:v>
                </c:pt>
                <c:pt idx="17">
                  <c:v>FY99</c:v>
                </c:pt>
                <c:pt idx="18">
                  <c:v>FY00</c:v>
                </c:pt>
                <c:pt idx="19">
                  <c:v>FY01</c:v>
                </c:pt>
                <c:pt idx="20">
                  <c:v>FY02</c:v>
                </c:pt>
                <c:pt idx="21">
                  <c:v>FY03</c:v>
                </c:pt>
                <c:pt idx="22">
                  <c:v>FY04</c:v>
                </c:pt>
                <c:pt idx="23">
                  <c:v>FY05</c:v>
                </c:pt>
                <c:pt idx="24">
                  <c:v>FY06</c:v>
                </c:pt>
                <c:pt idx="25">
                  <c:v>FY07</c:v>
                </c:pt>
                <c:pt idx="26">
                  <c:v>FY08</c:v>
                </c:pt>
                <c:pt idx="27">
                  <c:v>FY09</c:v>
                </c:pt>
                <c:pt idx="28">
                  <c:v>FY10</c:v>
                </c:pt>
                <c:pt idx="29">
                  <c:v>FY11</c:v>
                </c:pt>
                <c:pt idx="30">
                  <c:v>FY12</c:v>
                </c:pt>
                <c:pt idx="31">
                  <c:v>FY13</c:v>
                </c:pt>
                <c:pt idx="32">
                  <c:v>FY14</c:v>
                </c:pt>
                <c:pt idx="33">
                  <c:v>FY15</c:v>
                </c:pt>
                <c:pt idx="34">
                  <c:v>FY16</c:v>
                </c:pt>
                <c:pt idx="35">
                  <c:v>FY17</c:v>
                </c:pt>
                <c:pt idx="36">
                  <c:v>FY18</c:v>
                </c:pt>
              </c:strCache>
            </c:strRef>
          </c:cat>
          <c:val>
            <c:numRef>
              <c:f>CPI!$B$2:$B$38</c:f>
              <c:numCache>
                <c:formatCode>#,##0</c:formatCode>
                <c:ptCount val="37"/>
                <c:pt idx="0">
                  <c:v>1875000</c:v>
                </c:pt>
                <c:pt idx="1">
                  <c:v>1975000</c:v>
                </c:pt>
                <c:pt idx="2">
                  <c:v>2075000</c:v>
                </c:pt>
                <c:pt idx="3">
                  <c:v>2100000</c:v>
                </c:pt>
                <c:pt idx="4">
                  <c:v>2100000</c:v>
                </c:pt>
                <c:pt idx="5">
                  <c:v>1825000</c:v>
                </c:pt>
                <c:pt idx="6">
                  <c:v>1531840</c:v>
                </c:pt>
                <c:pt idx="7">
                  <c:v>1383200</c:v>
                </c:pt>
                <c:pt idx="8">
                  <c:v>1443000</c:v>
                </c:pt>
                <c:pt idx="9">
                  <c:v>1610235</c:v>
                </c:pt>
                <c:pt idx="10">
                  <c:v>1500000</c:v>
                </c:pt>
                <c:pt idx="11">
                  <c:v>1346030</c:v>
                </c:pt>
                <c:pt idx="12">
                  <c:v>1737402</c:v>
                </c:pt>
                <c:pt idx="13">
                  <c:v>1419202</c:v>
                </c:pt>
                <c:pt idx="14">
                  <c:v>1080000</c:v>
                </c:pt>
                <c:pt idx="15">
                  <c:v>1215000</c:v>
                </c:pt>
                <c:pt idx="16">
                  <c:v>1160000</c:v>
                </c:pt>
                <c:pt idx="17">
                  <c:v>1275299</c:v>
                </c:pt>
                <c:pt idx="18">
                  <c:v>1844350</c:v>
                </c:pt>
                <c:pt idx="19">
                  <c:v>1855650</c:v>
                </c:pt>
                <c:pt idx="20">
                  <c:v>1800000</c:v>
                </c:pt>
                <c:pt idx="21">
                  <c:v>1988300</c:v>
                </c:pt>
                <c:pt idx="22">
                  <c:v>1888790</c:v>
                </c:pt>
                <c:pt idx="23">
                  <c:v>2162050</c:v>
                </c:pt>
                <c:pt idx="24">
                  <c:v>3160000</c:v>
                </c:pt>
                <c:pt idx="25">
                  <c:v>2161000</c:v>
                </c:pt>
                <c:pt idx="26">
                  <c:v>2590678</c:v>
                </c:pt>
                <c:pt idx="27">
                  <c:v>5100000</c:v>
                </c:pt>
                <c:pt idx="28">
                  <c:v>5100350</c:v>
                </c:pt>
                <c:pt idx="29">
                  <c:v>4700653</c:v>
                </c:pt>
                <c:pt idx="30">
                  <c:v>3471672</c:v>
                </c:pt>
                <c:pt idx="31">
                  <c:v>3255436</c:v>
                </c:pt>
                <c:pt idx="32">
                  <c:v>3424549</c:v>
                </c:pt>
                <c:pt idx="33">
                  <c:v>3390304</c:v>
                </c:pt>
                <c:pt idx="34">
                  <c:v>3390304</c:v>
                </c:pt>
                <c:pt idx="35">
                  <c:v>3390304</c:v>
                </c:pt>
                <c:pt idx="36">
                  <c:v>3640304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87-486C-9E8B-79AFB961C7F9}"/>
            </c:ext>
          </c:extLst>
        </c:ser>
        <c:ser>
          <c:idx val="1"/>
          <c:order val="1"/>
          <c:tx>
            <c:strRef>
              <c:f>CPI!$D$1</c:f>
              <c:strCache>
                <c:ptCount val="1"/>
                <c:pt idx="0">
                  <c:v>CPI-U 2018 Dollars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CPI!$A$2:$A$38</c:f>
              <c:strCache>
                <c:ptCount val="37"/>
                <c:pt idx="0">
                  <c:v>FY82</c:v>
                </c:pt>
                <c:pt idx="1">
                  <c:v>FY83</c:v>
                </c:pt>
                <c:pt idx="2">
                  <c:v>FY84</c:v>
                </c:pt>
                <c:pt idx="3">
                  <c:v>FY85</c:v>
                </c:pt>
                <c:pt idx="4">
                  <c:v>FY86</c:v>
                </c:pt>
                <c:pt idx="5">
                  <c:v>FY87</c:v>
                </c:pt>
                <c:pt idx="6">
                  <c:v>FY88</c:v>
                </c:pt>
                <c:pt idx="7">
                  <c:v>FY89</c:v>
                </c:pt>
                <c:pt idx="8">
                  <c:v>FY90</c:v>
                </c:pt>
                <c:pt idx="9">
                  <c:v>FY91</c:v>
                </c:pt>
                <c:pt idx="10">
                  <c:v>FY92</c:v>
                </c:pt>
                <c:pt idx="11">
                  <c:v>FY93</c:v>
                </c:pt>
                <c:pt idx="12">
                  <c:v>FY94</c:v>
                </c:pt>
                <c:pt idx="13">
                  <c:v>FY95</c:v>
                </c:pt>
                <c:pt idx="14">
                  <c:v>FY96</c:v>
                </c:pt>
                <c:pt idx="15">
                  <c:v>FY97</c:v>
                </c:pt>
                <c:pt idx="16">
                  <c:v>FY98</c:v>
                </c:pt>
                <c:pt idx="17">
                  <c:v>FY99</c:v>
                </c:pt>
                <c:pt idx="18">
                  <c:v>FY00</c:v>
                </c:pt>
                <c:pt idx="19">
                  <c:v>FY01</c:v>
                </c:pt>
                <c:pt idx="20">
                  <c:v>FY02</c:v>
                </c:pt>
                <c:pt idx="21">
                  <c:v>FY03</c:v>
                </c:pt>
                <c:pt idx="22">
                  <c:v>FY04</c:v>
                </c:pt>
                <c:pt idx="23">
                  <c:v>FY05</c:v>
                </c:pt>
                <c:pt idx="24">
                  <c:v>FY06</c:v>
                </c:pt>
                <c:pt idx="25">
                  <c:v>FY07</c:v>
                </c:pt>
                <c:pt idx="26">
                  <c:v>FY08</c:v>
                </c:pt>
                <c:pt idx="27">
                  <c:v>FY09</c:v>
                </c:pt>
                <c:pt idx="28">
                  <c:v>FY10</c:v>
                </c:pt>
                <c:pt idx="29">
                  <c:v>FY11</c:v>
                </c:pt>
                <c:pt idx="30">
                  <c:v>FY12</c:v>
                </c:pt>
                <c:pt idx="31">
                  <c:v>FY13</c:v>
                </c:pt>
                <c:pt idx="32">
                  <c:v>FY14</c:v>
                </c:pt>
                <c:pt idx="33">
                  <c:v>FY15</c:v>
                </c:pt>
                <c:pt idx="34">
                  <c:v>FY16</c:v>
                </c:pt>
                <c:pt idx="35">
                  <c:v>FY17</c:v>
                </c:pt>
                <c:pt idx="36">
                  <c:v>FY18</c:v>
                </c:pt>
              </c:strCache>
            </c:strRef>
          </c:cat>
          <c:val>
            <c:numRef>
              <c:f>CPI!$D$2:$D$38</c:f>
              <c:numCache>
                <c:formatCode>#,##0</c:formatCode>
                <c:ptCount val="37"/>
                <c:pt idx="0">
                  <c:v>4879022.020725389</c:v>
                </c:pt>
                <c:pt idx="1">
                  <c:v>4979280.3714859439</c:v>
                </c:pt>
                <c:pt idx="2">
                  <c:v>5014889.5572666023</c:v>
                </c:pt>
                <c:pt idx="3">
                  <c:v>4900787.1747211898</c:v>
                </c:pt>
                <c:pt idx="4">
                  <c:v>4811356.7518248176</c:v>
                </c:pt>
                <c:pt idx="5">
                  <c:v>4034069.3221830991</c:v>
                </c:pt>
                <c:pt idx="6">
                  <c:v>3251527.8688081149</c:v>
                </c:pt>
                <c:pt idx="7">
                  <c:v>2801058.0838709679</c:v>
                </c:pt>
                <c:pt idx="8">
                  <c:v>2772359.6097934204</c:v>
                </c:pt>
                <c:pt idx="9">
                  <c:v>2968731.8659691629</c:v>
                </c:pt>
                <c:pt idx="10">
                  <c:v>2684679.2587312898</c:v>
                </c:pt>
                <c:pt idx="11">
                  <c:v>2339083.4270588234</c:v>
                </c:pt>
                <c:pt idx="12">
                  <c:v>2943817.8408502028</c:v>
                </c:pt>
                <c:pt idx="13">
                  <c:v>2338396.0407742783</c:v>
                </c:pt>
                <c:pt idx="14">
                  <c:v>1728461.1854684511</c:v>
                </c:pt>
                <c:pt idx="15">
                  <c:v>1900903.4579439254</c:v>
                </c:pt>
                <c:pt idx="16">
                  <c:v>1787019.1411042945</c:v>
                </c:pt>
                <c:pt idx="17">
                  <c:v>1922187.911122449</c:v>
                </c:pt>
                <c:pt idx="18">
                  <c:v>2689484.2941347272</c:v>
                </c:pt>
                <c:pt idx="19">
                  <c:v>2631093.7580463015</c:v>
                </c:pt>
                <c:pt idx="20">
                  <c:v>2512465.8143413006</c:v>
                </c:pt>
                <c:pt idx="21">
                  <c:v>2713456.7831521737</c:v>
                </c:pt>
                <c:pt idx="22">
                  <c:v>2510790.8445209102</c:v>
                </c:pt>
                <c:pt idx="23">
                  <c:v>2779856.0642601126</c:v>
                </c:pt>
                <c:pt idx="24">
                  <c:v>3936002.5793650793</c:v>
                </c:pt>
                <c:pt idx="25">
                  <c:v>2617136.0698748925</c:v>
                </c:pt>
                <c:pt idx="26">
                  <c:v>3021497.0555263981</c:v>
                </c:pt>
                <c:pt idx="27">
                  <c:v>5969346.5462833913</c:v>
                </c:pt>
                <c:pt idx="28">
                  <c:v>5873415.9456745051</c:v>
                </c:pt>
                <c:pt idx="29">
                  <c:v>5247497.6454549907</c:v>
                </c:pt>
                <c:pt idx="30">
                  <c:v>3796968.3045027312</c:v>
                </c:pt>
                <c:pt idx="31">
                  <c:v>3509071.4923870075</c:v>
                </c:pt>
                <c:pt idx="32">
                  <c:v>3632435.3953053197</c:v>
                </c:pt>
                <c:pt idx="33">
                  <c:v>3591848.1228266326</c:v>
                </c:pt>
                <c:pt idx="34">
                  <c:v>3547100.9867545529</c:v>
                </c:pt>
                <c:pt idx="35">
                  <c:v>3473111.4006527415</c:v>
                </c:pt>
                <c:pt idx="36">
                  <c:v>3640304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87-486C-9E8B-79AFB961C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63040"/>
        <c:axId val="95077120"/>
      </c:lineChart>
      <c:catAx>
        <c:axId val="950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95077120"/>
        <c:crossesAt val="0"/>
        <c:auto val="1"/>
        <c:lblAlgn val="ctr"/>
        <c:lblOffset val="100"/>
        <c:tickLblSkip val="4"/>
        <c:tickMarkSkip val="1"/>
        <c:noMultiLvlLbl val="0"/>
      </c:catAx>
      <c:valAx>
        <c:axId val="95077120"/>
        <c:scaling>
          <c:orientation val="minMax"/>
          <c:max val="600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>
                    <a:latin typeface="+mn-lt"/>
                  </a:rPr>
                  <a:t>Amount Distributed, Billions</a:t>
                </a:r>
              </a:p>
            </c:rich>
          </c:tx>
          <c:layout>
            <c:manualLayout>
              <c:xMode val="edge"/>
              <c:yMode val="edge"/>
              <c:x val="5.4214594143474001E-3"/>
              <c:y val="0.24577271416491933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.0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95063040"/>
        <c:crosses val="autoZero"/>
        <c:crossBetween val="between"/>
        <c:majorUnit val="1000000"/>
        <c:dispUnits>
          <c:builtInUnit val="millions"/>
        </c:dispUnits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0.48243</cdr:x>
      <cdr:y>0.29508</cdr:y>
    </cdr:from>
    <cdr:to>
      <cdr:x>0.73074</cdr:x>
      <cdr:y>0.35281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4184877" y="1371600"/>
          <a:ext cx="2153990" cy="268315"/>
        </a:xfrm>
        <a:prstGeom xmlns:a="http://schemas.openxmlformats.org/drawingml/2006/main" prst="wedgeRectCallout">
          <a:avLst>
            <a:gd name="adj1" fmla="val 29522"/>
            <a:gd name="adj2" fmla="val 84663"/>
          </a:avLst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CPI-U 2018 Dollars</a:t>
          </a:r>
          <a:endParaRPr lang="en-US" sz="1400" b="1" dirty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0.65812</cdr:x>
      <cdr:y>0.62295</cdr:y>
    </cdr:from>
    <cdr:to>
      <cdr:x>0.83543</cdr:x>
      <cdr:y>0.66909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5708877" y="2895600"/>
          <a:ext cx="1538085" cy="214468"/>
        </a:xfrm>
        <a:prstGeom xmlns:a="http://schemas.openxmlformats.org/drawingml/2006/main" prst="wedgeRectCallout">
          <a:avLst>
            <a:gd name="adj1" fmla="val -27435"/>
            <a:gd name="adj2" fmla="val -89770"/>
          </a:avLst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Nominal Dollars</a:t>
          </a:r>
          <a:endParaRPr lang="en-US" sz="1400" b="1" dirty="0">
            <a:solidFill>
              <a:sysClr val="windowText" lastClr="000000"/>
            </a:soli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6C891-8C57-4A4A-B827-5927FAEEDD10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772669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DA062-1995-4AA0-96E8-D3EEA3D6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28B6-6C5E-4802-AB06-8F08E3A8D7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7136"/>
            <a:ext cx="556387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2669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7758E-0614-4BCD-A100-1132A0C1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8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21693-D0DC-4550-8346-07DEB7CDD437}" type="slidenum">
              <a:rPr lang="en-US" altLang="en-US" sz="11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1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63A5C4-82C8-4EC0-8B57-B27AB31B7822}" type="slidenum">
              <a:rPr lang="en-US" altLang="en-US" sz="11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1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0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1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758E-0614-4BCD-A100-1132A0C126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7800" y="5486400"/>
            <a:ext cx="7696199" cy="595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400" y="2130425"/>
            <a:ext cx="6781800" cy="1831975"/>
          </a:xfrm>
        </p:spPr>
        <p:txBody>
          <a:bodyPr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4038600"/>
            <a:ext cx="6781800" cy="131358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</a:t>
            </a:r>
          </a:p>
          <a:p>
            <a:r>
              <a:rPr lang="en-US" dirty="0" smtClean="0"/>
              <a:t>Insert Professional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5562600"/>
            <a:ext cx="6781800" cy="457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962400"/>
            <a:ext cx="7315200" cy="4924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3884782"/>
            <a:ext cx="1143000" cy="498824"/>
          </a:xfrm>
          <a:prstGeom prst="rect">
            <a:avLst/>
          </a:prstGeom>
          <a:solidFill>
            <a:srgbClr val="0F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3"/>
            <a:ext cx="1142582" cy="38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60897" y="1979782"/>
            <a:ext cx="8183103" cy="1905000"/>
          </a:xfrm>
          <a:prstGeom prst="rect">
            <a:avLst/>
          </a:prstGeom>
          <a:solidFill>
            <a:srgbClr val="417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60894" y="3884782"/>
            <a:ext cx="8183103" cy="1220618"/>
          </a:xfrm>
          <a:prstGeom prst="rect">
            <a:avLst/>
          </a:prstGeom>
          <a:solidFill>
            <a:srgbClr val="D4E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962400"/>
            <a:ext cx="7315200" cy="4924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13193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97180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QUESTIONS?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6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43000" y="10784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CONTACT INFORMATION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2819400"/>
            <a:ext cx="4648200" cy="22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22724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098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3000" y="10784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CONTACT INFORMATION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2525" y="22098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42672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2525" y="42672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09588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35189"/>
            <a:ext cx="7616952" cy="707886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09800"/>
            <a:ext cx="7620000" cy="3733800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9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97180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prstClr val="white"/>
                </a:solidFill>
              </a:rPr>
              <a:t>QUESTIONS?</a:t>
            </a: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4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8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43000" y="10784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CONTACT INFORMATION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2819400"/>
            <a:ext cx="4648200" cy="22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2059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3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098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3000" y="10784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CONTACT INFORMATION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2525" y="22098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42672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2525" y="42672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17565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35189"/>
            <a:ext cx="7616952" cy="707886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09800"/>
            <a:ext cx="7620000" cy="3733800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8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97180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prstClr val="white"/>
                </a:solidFill>
              </a:rPr>
              <a:t>QUESTIONS?</a:t>
            </a: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3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43000" y="10784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CONTACT INFORMATION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2819400"/>
            <a:ext cx="4648200" cy="22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51773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098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3000" y="10784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CONTACT INFORMATION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2525" y="22098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42672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2525" y="4267200"/>
            <a:ext cx="3657600" cy="19050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72211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7526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035189"/>
            <a:ext cx="7616952" cy="707886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" cy="1752600"/>
          </a:xfrm>
          <a:prstGeom prst="rect">
            <a:avLst/>
          </a:prstGeom>
          <a:solidFill>
            <a:srgbClr val="00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0"/>
            <a:ext cx="0" cy="1752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209800"/>
            <a:ext cx="7620000" cy="3733800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2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33400" y="1143000"/>
            <a:ext cx="8229600" cy="4572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4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3962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24400" y="1143000"/>
            <a:ext cx="3962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0"/>
            <a:ext cx="4876800" cy="5853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638"/>
            <a:ext cx="2971800" cy="10969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143000"/>
            <a:ext cx="2133600" cy="236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9400" y="1143000"/>
            <a:ext cx="5867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55563"/>
            <a:ext cx="7934325" cy="13335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4200" y="1600200"/>
            <a:ext cx="7964488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91300" y="65246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1A7-3A60-483C-9FE4-F3A2C8C40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962400"/>
            <a:ext cx="7315200" cy="49244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3"/>
            <a:ext cx="1142582" cy="38847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3884782"/>
            <a:ext cx="1143000" cy="498824"/>
          </a:xfrm>
          <a:prstGeom prst="rect">
            <a:avLst/>
          </a:prstGeom>
          <a:solidFill>
            <a:srgbClr val="0F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4944" y="6324600"/>
            <a:ext cx="845820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001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77200" y="643003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CRS-</a:t>
            </a:r>
            <a:fld id="{B37785A8-F070-4A6F-BAC6-C5AC464C9587}" type="slidenum">
              <a:rPr lang="en-US" sz="1100" smtClean="0">
                <a:solidFill>
                  <a:schemeClr val="bg1"/>
                </a:solidFill>
              </a:rPr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68580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2" r:id="rId2"/>
    <p:sldLayoutId id="2147483677" r:id="rId3"/>
    <p:sldLayoutId id="2147483655" r:id="rId4"/>
    <p:sldLayoutId id="2147483659" r:id="rId5"/>
    <p:sldLayoutId id="2147483660" r:id="rId6"/>
    <p:sldLayoutId id="2147483689" r:id="rId7"/>
    <p:sldLayoutId id="2147483699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"/>
        </a:spcBef>
        <a:buClr>
          <a:srgbClr val="0F3C6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"/>
        </a:spcBef>
        <a:buClr>
          <a:srgbClr val="0F3C64"/>
        </a:buClr>
        <a:buSzPct val="8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"/>
        </a:spcBef>
        <a:buClr>
          <a:srgbClr val="0F3C64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"/>
        </a:spcBef>
        <a:buClr>
          <a:srgbClr val="0F3C6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3999" cy="3884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91656"/>
            <a:ext cx="362989" cy="399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3300007"/>
            <a:ext cx="7315200" cy="584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962400"/>
            <a:ext cx="7312152" cy="49244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152" y="6428232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F3C64"/>
                </a:solidFill>
              </a:rPr>
              <a:t>CRS-</a:t>
            </a:r>
            <a:fld id="{A798AE97-4723-4AF0-A5A7-F75CD8ADE799}" type="slidenum">
              <a:rPr lang="en-US" sz="1100" smtClean="0">
                <a:solidFill>
                  <a:srgbClr val="0F3C64"/>
                </a:solidFill>
              </a:rPr>
              <a:t>‹#›</a:t>
            </a:fld>
            <a:endParaRPr lang="en-US" sz="1100" dirty="0">
              <a:solidFill>
                <a:srgbClr val="0F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>
          <a:solidFill>
            <a:srgbClr val="4D8BD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3999" cy="3884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91656"/>
            <a:ext cx="362989" cy="399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302752" cy="7848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4152" y="6428232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F3C64"/>
                </a:solidFill>
              </a:rPr>
              <a:t>CRS-</a:t>
            </a:r>
            <a:fld id="{A798AE97-4723-4AF0-A5A7-F75CD8ADE799}" type="slidenum">
              <a:rPr lang="en-US" sz="1100" smtClean="0">
                <a:solidFill>
                  <a:srgbClr val="0F3C64"/>
                </a:solidFill>
              </a:rPr>
              <a:t>‹#›</a:t>
            </a:fld>
            <a:endParaRPr lang="en-US" sz="1100" dirty="0">
              <a:solidFill>
                <a:srgbClr val="0F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8" r:id="rId4"/>
    <p:sldLayoutId id="214748369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>
          <a:solidFill>
            <a:srgbClr val="0F3C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3999" cy="3884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91656"/>
            <a:ext cx="362989" cy="399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302752" cy="7848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4152" y="6428232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F3C64"/>
                </a:solidFill>
              </a:rPr>
              <a:t>CRS-</a:t>
            </a:r>
            <a:fld id="{A798AE97-4723-4AF0-A5A7-F75CD8ADE799}" type="slidenum">
              <a:rPr lang="en-US" sz="1100" smtClean="0">
                <a:solidFill>
                  <a:srgbClr val="0F3C64"/>
                </a:solidFill>
              </a:rPr>
              <a:pPr/>
              <a:t>‹#›</a:t>
            </a:fld>
            <a:endParaRPr lang="en-US" sz="1100" dirty="0">
              <a:solidFill>
                <a:srgbClr val="0F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>
          <a:solidFill>
            <a:srgbClr val="0F3C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3999" cy="3884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91656"/>
            <a:ext cx="362989" cy="399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302752" cy="7848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4152" y="6428232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F3C64"/>
                </a:solidFill>
              </a:rPr>
              <a:t>CRS-</a:t>
            </a:r>
            <a:fld id="{A798AE97-4723-4AF0-A5A7-F75CD8ADE799}" type="slidenum">
              <a:rPr lang="en-US" sz="1100" smtClean="0">
                <a:solidFill>
                  <a:srgbClr val="0F3C64"/>
                </a:solidFill>
              </a:rPr>
              <a:pPr/>
              <a:t>‹#›</a:t>
            </a:fld>
            <a:endParaRPr lang="en-US" sz="1100" dirty="0">
              <a:solidFill>
                <a:srgbClr val="0F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>
          <a:solidFill>
            <a:srgbClr val="0F3C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sreports.congress.gov/product/pdf/RL/RL33275" TargetMode="External"/><Relationship Id="rId2" Type="http://schemas.openxmlformats.org/officeDocument/2006/relationships/hyperlink" Target="https://crsreports.congress.gov/product/pdf/RL/RL31865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LIHEAP 101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Libby Perl, Congressional Research Service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2019 </a:t>
            </a:r>
            <a:r>
              <a:rPr lang="en-US" sz="2000" dirty="0" smtClean="0"/>
              <a:t>National Energy and Utility Affordability Conference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9445"/>
            <a:ext cx="8001000" cy="707886"/>
          </a:xfrm>
        </p:spPr>
        <p:txBody>
          <a:bodyPr/>
          <a:lstStyle/>
          <a:p>
            <a:pPr algn="ctr"/>
            <a:r>
              <a:rPr lang="en-US" altLang="en-US" sz="4000" dirty="0"/>
              <a:t>“Old” Formula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32004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91000" y="1096108"/>
            <a:ext cx="4572000" cy="46482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tx2"/>
                </a:solidFill>
              </a:rPr>
              <a:t>Reason Enacted: </a:t>
            </a:r>
            <a:r>
              <a:rPr lang="en-US" altLang="en-US" sz="2400" dirty="0"/>
              <a:t>1970s </a:t>
            </a:r>
            <a:r>
              <a:rPr lang="en-US" altLang="en-US" sz="2400" dirty="0" smtClean="0"/>
              <a:t>high oil prices meant focus on</a:t>
            </a:r>
            <a:r>
              <a:rPr lang="en-US" altLang="en-US" sz="2400" dirty="0" smtClean="0">
                <a:cs typeface="Arial" charset="0"/>
              </a:rPr>
              <a:t> </a:t>
            </a:r>
            <a:r>
              <a:rPr lang="en-US" altLang="en-US" sz="2400" dirty="0">
                <a:cs typeface="Arial" charset="0"/>
              </a:rPr>
              <a:t>heating need</a:t>
            </a:r>
            <a:r>
              <a:rPr lang="en-US" altLang="en-US" sz="2400" dirty="0" smtClean="0">
                <a:cs typeface="Arial" charset="0"/>
              </a:rPr>
              <a:t>.</a:t>
            </a:r>
          </a:p>
          <a:p>
            <a:endParaRPr lang="en-US" altLang="en-US" sz="2400" dirty="0">
              <a:cs typeface="Arial" charset="0"/>
            </a:endParaRPr>
          </a:p>
          <a:p>
            <a:r>
              <a:rPr lang="en-US" altLang="en-US" sz="2400" b="1" dirty="0">
                <a:solidFill>
                  <a:schemeClr val="tx2"/>
                </a:solidFill>
                <a:cs typeface="Arial" charset="0"/>
              </a:rPr>
              <a:t>What It Does:</a:t>
            </a:r>
            <a:r>
              <a:rPr lang="en-US" altLang="en-US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en-US" sz="2400" dirty="0" smtClean="0">
                <a:cs typeface="Arial" charset="0"/>
              </a:rPr>
              <a:t>Fixed </a:t>
            </a:r>
            <a:r>
              <a:rPr lang="en-US" altLang="en-US" sz="2400" dirty="0">
                <a:cs typeface="Arial" charset="0"/>
              </a:rPr>
              <a:t>% of funds </a:t>
            </a:r>
            <a:r>
              <a:rPr lang="en-US" altLang="en-US" sz="2400" dirty="0" smtClean="0">
                <a:cs typeface="Arial" charset="0"/>
              </a:rPr>
              <a:t>for states using static data.</a:t>
            </a:r>
          </a:p>
          <a:p>
            <a:endParaRPr lang="en-US" altLang="en-US" sz="2400" dirty="0" smtClean="0">
              <a:cs typeface="Arial" charset="0"/>
            </a:endParaRPr>
          </a:p>
          <a:p>
            <a:pPr>
              <a:defRPr/>
            </a:pPr>
            <a:r>
              <a:rPr lang="en-US" altLang="en-US" sz="2800" b="1" dirty="0">
                <a:solidFill>
                  <a:schemeClr val="tx2"/>
                </a:solidFill>
                <a:cs typeface="Arial" charset="0"/>
              </a:rPr>
              <a:t>Relevant Factors:</a:t>
            </a:r>
          </a:p>
          <a:p>
            <a:pPr lvl="1">
              <a:defRPr/>
            </a:pPr>
            <a:r>
              <a:rPr lang="en-US" altLang="en-US" dirty="0">
                <a:cs typeface="Arial" charset="0"/>
              </a:rPr>
              <a:t>Heating degree days</a:t>
            </a:r>
          </a:p>
          <a:p>
            <a:pPr lvl="1">
              <a:defRPr/>
            </a:pPr>
            <a:r>
              <a:rPr lang="en-US" altLang="en-US" dirty="0">
                <a:cs typeface="Arial" charset="0"/>
              </a:rPr>
              <a:t>Residential energy expenditures</a:t>
            </a:r>
          </a:p>
          <a:p>
            <a:pPr lvl="1">
              <a:defRPr/>
            </a:pPr>
            <a:r>
              <a:rPr lang="en-US" altLang="en-US" dirty="0">
                <a:cs typeface="Arial" charset="0"/>
              </a:rPr>
              <a:t>Number of low-income households</a:t>
            </a:r>
            <a:endParaRPr lang="en-US" dirty="0"/>
          </a:p>
        </p:txBody>
      </p:sp>
      <p:pic>
        <p:nvPicPr>
          <p:cNvPr id="1026" name="Picture 2" descr="H:\All My Files\LIHEAP\Requests\Briefing Materials\6-11-12 NEUAC Presentation\CQ-Graph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668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“New” Formula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en-US" altLang="en-US" b="1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72000" y="1143000"/>
            <a:ext cx="45720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Reason Enacted:</a:t>
            </a:r>
            <a:r>
              <a:rPr lang="en-US" altLang="en-US" dirty="0"/>
              <a:t> </a:t>
            </a:r>
            <a:r>
              <a:rPr lang="en-US" altLang="en-US" dirty="0" smtClean="0"/>
              <a:t>To apply comprehensive and updated data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What It Does:</a:t>
            </a:r>
          </a:p>
          <a:p>
            <a:pPr lvl="1">
              <a:defRPr/>
            </a:pPr>
            <a:r>
              <a:rPr lang="en-US" altLang="en-US" dirty="0" smtClean="0"/>
              <a:t>Uses low-income </a:t>
            </a:r>
            <a:r>
              <a:rPr lang="en-US" altLang="en-US" dirty="0"/>
              <a:t>household expenditures on heating and cooling.</a:t>
            </a:r>
          </a:p>
          <a:p>
            <a:pPr lvl="1">
              <a:defRPr/>
            </a:pPr>
            <a:r>
              <a:rPr lang="en-US" altLang="en-US" dirty="0" smtClean="0"/>
              <a:t>Incorporates hold-harmless provisions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Requires recent data</a:t>
            </a:r>
          </a:p>
          <a:p>
            <a:pPr lvl="1"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Relevant Factors:</a:t>
            </a:r>
            <a:r>
              <a:rPr lang="en-US" altLang="en-US" b="1" dirty="0"/>
              <a:t> </a:t>
            </a:r>
            <a:r>
              <a:rPr lang="en-US" altLang="en-US" dirty="0"/>
              <a:t>Population shifts, energy prices, increased </a:t>
            </a:r>
            <a:r>
              <a:rPr lang="en-US" altLang="en-US" dirty="0" smtClean="0"/>
              <a:t>usage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343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19445"/>
            <a:ext cx="8001000" cy="707886"/>
          </a:xfrm>
        </p:spPr>
        <p:txBody>
          <a:bodyPr/>
          <a:lstStyle/>
          <a:p>
            <a:pPr algn="ctr"/>
            <a:r>
              <a:rPr lang="en-US" altLang="en-US" sz="4000" dirty="0" smtClean="0"/>
              <a:t>Why “Old” Formula Still Matters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584200" y="1600200"/>
            <a:ext cx="796448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</a:rPr>
              <a:t>Applies to Appropriations Less Than $2 Billion:</a:t>
            </a:r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Used most recently in FY2007</a:t>
            </a:r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</a:rPr>
              <a:t>Hold-Harmless Provisions:</a:t>
            </a:r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Old formula amounts are the benchmark for holding states harmless</a:t>
            </a:r>
          </a:p>
          <a:p>
            <a:pPr marL="0" indent="0">
              <a:buFontTx/>
              <a:buNone/>
            </a:pPr>
            <a:endParaRPr lang="en-US" altLang="en-US" b="1" dirty="0" smtClean="0"/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</a:rPr>
              <a:t>Congressional Actions:</a:t>
            </a:r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From FY2009 through FY2019, large share of LIHEAP funding was distributed using the old formula</a:t>
            </a:r>
          </a:p>
        </p:txBody>
      </p:sp>
    </p:spTree>
    <p:extLst>
      <p:ext uri="{BB962C8B-B14F-4D97-AF65-F5344CB8AC3E}">
        <p14:creationId xmlns:p14="http://schemas.microsoft.com/office/powerpoint/2010/main" val="4220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How the “New” Formula Works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4200" y="1600200"/>
            <a:ext cx="7964488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Low-Income Household Costs to Heat and Cool </a:t>
            </a:r>
            <a:endParaRPr lang="en-US" altLang="en-US" dirty="0" smtClean="0"/>
          </a:p>
          <a:p>
            <a:pPr lvl="1" eaLnBrk="1" hangingPunct="1"/>
            <a:r>
              <a:rPr lang="en-US" altLang="en-US" dirty="0" err="1" smtClean="0"/>
              <a:t>Btus</a:t>
            </a:r>
            <a:r>
              <a:rPr lang="en-US" altLang="en-US" dirty="0" smtClean="0"/>
              <a:t> x Price </a:t>
            </a:r>
          </a:p>
          <a:p>
            <a:pPr lvl="1" eaLnBrk="1" hangingPunct="1"/>
            <a:r>
              <a:rPr lang="en-US" altLang="en-US" dirty="0" smtClean="0"/>
              <a:t>Natural gas, electricity, heating oil, coal, kerosene, propane, and wood</a:t>
            </a:r>
          </a:p>
          <a:p>
            <a:pPr lvl="1" eaLnBrk="1" hangingPunct="1"/>
            <a:endParaRPr lang="en-US" altLang="en-US" dirty="0" smtClean="0"/>
          </a:p>
          <a:p>
            <a:r>
              <a:rPr lang="en-US" altLang="en-US" b="1" dirty="0" smtClean="0">
                <a:solidFill>
                  <a:schemeClr val="tx2"/>
                </a:solidFill>
              </a:rPr>
              <a:t>Add Low-Income Household Costs for Each State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E.g., for Texas, $1.735 billion </a:t>
            </a:r>
          </a:p>
          <a:p>
            <a:pPr lvl="1" eaLnBrk="1" hangingPunct="1"/>
            <a:endParaRPr lang="en-US" altLang="en-US" dirty="0" smtClean="0"/>
          </a:p>
          <a:p>
            <a:r>
              <a:rPr lang="en-US" altLang="en-US" b="1" dirty="0" smtClean="0">
                <a:solidFill>
                  <a:schemeClr val="tx2"/>
                </a:solidFill>
              </a:rPr>
              <a:t>Divide Costs for Each State by Total U.S. Costs</a:t>
            </a:r>
          </a:p>
          <a:p>
            <a:pPr lvl="1"/>
            <a:r>
              <a:rPr lang="en-US" altLang="en-US" dirty="0" smtClean="0"/>
              <a:t>$1.735 billion/$22.156 billion = 7.83%</a:t>
            </a:r>
          </a:p>
          <a:p>
            <a:pPr marL="0" indent="0">
              <a:buNone/>
            </a:pPr>
            <a:endParaRPr lang="en-US" altLang="en-US" b="1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5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3346"/>
            <a:ext cx="8001000" cy="400110"/>
          </a:xfrm>
        </p:spPr>
        <p:txBody>
          <a:bodyPr/>
          <a:lstStyle/>
          <a:p>
            <a:pPr algn="ctr"/>
            <a:r>
              <a:rPr lang="en-US" sz="2000" dirty="0"/>
              <a:t>LIHEAP “Old” and “New” Formula Rates by State, </a:t>
            </a:r>
            <a:r>
              <a:rPr lang="en-US" sz="2000" dirty="0" smtClean="0"/>
              <a:t>FY2019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8281278"/>
              </p:ext>
            </p:extLst>
          </p:nvPr>
        </p:nvGraphicFramePr>
        <p:xfrm>
          <a:off x="838201" y="733449"/>
          <a:ext cx="7391399" cy="5677293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611490">
                  <a:extLst>
                    <a:ext uri="{9D8B030D-6E8A-4147-A177-3AD203B41FA5}">
                      <a16:colId xmlns:a16="http://schemas.microsoft.com/office/drawing/2014/main" val="3989552647"/>
                    </a:ext>
                  </a:extLst>
                </a:gridCol>
                <a:gridCol w="1151506">
                  <a:extLst>
                    <a:ext uri="{9D8B030D-6E8A-4147-A177-3AD203B41FA5}">
                      <a16:colId xmlns:a16="http://schemas.microsoft.com/office/drawing/2014/main" val="3479684328"/>
                    </a:ext>
                  </a:extLst>
                </a:gridCol>
                <a:gridCol w="1179289">
                  <a:extLst>
                    <a:ext uri="{9D8B030D-6E8A-4147-A177-3AD203B41FA5}">
                      <a16:colId xmlns:a16="http://schemas.microsoft.com/office/drawing/2014/main" val="3160387175"/>
                    </a:ext>
                  </a:extLst>
                </a:gridCol>
                <a:gridCol w="1320527">
                  <a:extLst>
                    <a:ext uri="{9D8B030D-6E8A-4147-A177-3AD203B41FA5}">
                      <a16:colId xmlns:a16="http://schemas.microsoft.com/office/drawing/2014/main" val="1640445221"/>
                    </a:ext>
                  </a:extLst>
                </a:gridCol>
                <a:gridCol w="1072783">
                  <a:extLst>
                    <a:ext uri="{9D8B030D-6E8A-4147-A177-3AD203B41FA5}">
                      <a16:colId xmlns:a16="http://schemas.microsoft.com/office/drawing/2014/main" val="1315949974"/>
                    </a:ext>
                  </a:extLst>
                </a:gridCol>
                <a:gridCol w="1055804">
                  <a:extLst>
                    <a:ext uri="{9D8B030D-6E8A-4147-A177-3AD203B41FA5}">
                      <a16:colId xmlns:a16="http://schemas.microsoft.com/office/drawing/2014/main" val="1120972191"/>
                    </a:ext>
                  </a:extLst>
                </a:gridCol>
              </a:tblGrid>
              <a:tr h="555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100" dirty="0">
                          <a:effectLst/>
                        </a:rPr>
                        <a:t>State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100" dirty="0">
                          <a:effectLst/>
                        </a:rPr>
                        <a:t>“Old” Formula Rate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100" dirty="0">
                          <a:effectLst/>
                        </a:rPr>
                        <a:t>“New” Formula Rate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100" dirty="0">
                          <a:effectLst/>
                        </a:rPr>
                        <a:t>State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100" dirty="0">
                          <a:effectLst/>
                        </a:rPr>
                        <a:t>“Old” Formula Rate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100" dirty="0">
                          <a:effectLst/>
                        </a:rPr>
                        <a:t>“New” Formula Rate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94431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Alabama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0.860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1.719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Missouri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2.320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2.173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2285591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Alaska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0.549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0.438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Montana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0.736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0.342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53270009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Arizona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0.416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1.543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Nebraska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0.922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76127033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Arkansas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0.656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0.904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Nevada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0.195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0.726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85866220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California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4.614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5.991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New Hampshire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0.795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0.731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241641268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Colorado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1.609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1.438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New Jersey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3.897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3.247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15978818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Connecticut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2.099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2.069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New Mexico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0.521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4218817930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Delaware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0.279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0.383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New York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12.725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8.539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001405411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District of Columbia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0.326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0.193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North Carolina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1.896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36250563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Florida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1.361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4.372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North Dakota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0.800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206309124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Georgia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1.076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3.312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Ohio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5.139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3.957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562556858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Hawaii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0.108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0.148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Oklahoma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0.791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1.338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2922119568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Idaho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0.628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0.362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Oregon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1.247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0.843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2345822008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Illinois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5.809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4.361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Pennsylvania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6.835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5.278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443657377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Indiana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2.630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1.786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Rhode Island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0.691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0.628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04141986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Iowa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1.864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0.978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South Carolina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0.683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1.458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562179207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Kansas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0.856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1.053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South Dakota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0.649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36640180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Kentucky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1.369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1.546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Tennessee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1.386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1.952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2511057462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Louisiana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0.879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1.587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Texas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2.264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7.831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2812194658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Maine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1.360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0.936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solidFill>
                            <a:schemeClr val="tx1"/>
                          </a:solidFill>
                          <a:effectLst/>
                        </a:rPr>
                        <a:t>Utah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0.748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0.588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602690732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Maryland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1.607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2.371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Vermont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0.596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0.461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602063077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Massachusetts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4.198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3.606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Virginia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1.957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2.703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223818558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Michigan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5.515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4.249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Washington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2.051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1.513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300138963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Minnesota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3.973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1.855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West Virginia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0.906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0.793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69828322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Mississippi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0.737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0.938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Wisconsin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>
                          <a:effectLst/>
                        </a:rPr>
                        <a:t>3.576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1.991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/>
                </a:tc>
                <a:extLst>
                  <a:ext uri="{0D108BD9-81ED-4DB2-BD59-A6C34878D82A}">
                    <a16:rowId xmlns:a16="http://schemas.microsoft.com/office/drawing/2014/main" val="1882115155"/>
                  </a:ext>
                </a:extLst>
              </a:tr>
              <a:tr h="189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>
                    <a:solidFill>
                      <a:srgbClr val="D4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62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>
                    <a:solidFill>
                      <a:srgbClr val="D4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622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4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100" dirty="0">
                          <a:solidFill>
                            <a:schemeClr val="tx1"/>
                          </a:solidFill>
                          <a:effectLst/>
                        </a:rPr>
                        <a:t>Wyoming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622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100" dirty="0">
                          <a:solidFill>
                            <a:schemeClr val="tx1"/>
                          </a:solidFill>
                          <a:effectLst/>
                        </a:rPr>
                        <a:t>0.299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solidFill>
                      <a:srgbClr val="D4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0.194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0" marR="54890" marT="0" marB="0" anchor="ctr">
                    <a:solidFill>
                      <a:srgbClr val="D4E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7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3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343584"/>
            <a:ext cx="7934325" cy="646331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Implications of “New” Formula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“Winners”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</a:rPr>
              <a:t>— Warmer weather states, largely southern</a:t>
            </a:r>
          </a:p>
          <a:p>
            <a:pPr lvl="1"/>
            <a:endParaRPr lang="en-US" altLang="en-US" sz="2600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E.g., Nevada, Arizona, Texas</a:t>
            </a:r>
          </a:p>
          <a:p>
            <a:pPr marL="0" indent="0">
              <a:buNone/>
            </a:pPr>
            <a:endParaRPr lang="en-US" altLang="en-US" sz="2800" b="1" dirty="0" smtClean="0">
              <a:solidFill>
                <a:schemeClr val="tx2"/>
              </a:solidFill>
              <a:latin typeface="Calibri"/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chemeClr val="tx2"/>
                </a:solidFill>
                <a:latin typeface="Calibri"/>
              </a:rPr>
              <a:t>“Losers”</a:t>
            </a:r>
            <a:r>
              <a:rPr lang="en-US" altLang="en-US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libri"/>
              </a:rPr>
              <a:t>— Most northern states (but not always)</a:t>
            </a:r>
          </a:p>
          <a:p>
            <a:pPr lvl="1"/>
            <a:endParaRPr lang="en-US" altLang="en-US" sz="2600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E.g., Wisconsin, Iowa, Oregon, Colorado</a:t>
            </a:r>
            <a:r>
              <a:rPr lang="en-US" altLang="en-US" sz="3000" b="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1"/>
            <a:endParaRPr lang="en-US" altLang="en-US" sz="2600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Sometimes a few New England </a:t>
            </a:r>
            <a:r>
              <a:rPr lang="en-US" altLang="en-US" sz="2600" smtClean="0">
                <a:solidFill>
                  <a:srgbClr val="000000"/>
                </a:solidFill>
                <a:latin typeface="Calibri"/>
              </a:rPr>
              <a:t>states have done 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better under the “new” formula</a:t>
            </a:r>
            <a:endParaRPr lang="en-US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Implications of “New” Formula, Cont’d</a:t>
            </a:r>
            <a:endParaRPr lang="en-US" sz="36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38200" y="1066800"/>
            <a:ext cx="7391400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97927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FY2019 Formula Rates</a:t>
            </a:r>
          </a:p>
        </p:txBody>
      </p:sp>
    </p:spTree>
    <p:extLst>
      <p:ext uri="{BB962C8B-B14F-4D97-AF65-F5344CB8AC3E}">
        <p14:creationId xmlns:p14="http://schemas.microsoft.com/office/powerpoint/2010/main" val="4129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222"/>
            <a:ext cx="8001000" cy="646331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Implications of “New” Formula Cont’d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7964488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</a:rPr>
              <a:t>First Hold Harmless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States with biggest gains are reduced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States with losses are ensured their share at $2 billion appropriation under the “old” formula </a:t>
            </a:r>
            <a:endParaRPr lang="en-US" altLang="en-US" sz="2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</a:rPr>
              <a:t>Second Hold Harmless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800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dirty="0" smtClean="0"/>
              <a:t>Certain small population states receive a bump up in their formula percentage rate (e.g., District of Columbia, Montana, Vermont)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States with biggest gains are again reduced</a:t>
            </a:r>
          </a:p>
        </p:txBody>
      </p:sp>
    </p:spTree>
    <p:extLst>
      <p:ext uri="{BB962C8B-B14F-4D97-AF65-F5344CB8AC3E}">
        <p14:creationId xmlns:p14="http://schemas.microsoft.com/office/powerpoint/2010/main" val="13018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Hybrid “Old” &amp; “New” Formulas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584200" y="1600200"/>
            <a:ext cx="7964488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FY2009: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First time Congress used this method.</a:t>
            </a:r>
          </a:p>
          <a:p>
            <a:pPr lvl="1"/>
            <a:r>
              <a:rPr lang="en-US" altLang="en-US" dirty="0" smtClean="0"/>
              <a:t>All but $840 million “shall be allocated as though the total appropriation for such payments for fiscal year 2009 was less than $1,975,000,000.”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Basis for Divide:</a:t>
            </a:r>
          </a:p>
          <a:p>
            <a:pPr lvl="1"/>
            <a:r>
              <a:rPr lang="en-US" altLang="en-US" dirty="0" smtClean="0"/>
              <a:t>“New” = 1/3 of amount above $2 billion</a:t>
            </a:r>
          </a:p>
          <a:p>
            <a:pPr lvl="1"/>
            <a:r>
              <a:rPr lang="en-US" altLang="en-US" dirty="0" smtClean="0"/>
              <a:t>“Old” = everything else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smtClean="0">
                <a:solidFill>
                  <a:schemeClr val="tx2"/>
                </a:solidFill>
              </a:rPr>
              <a:t>FY2019</a:t>
            </a:r>
            <a:r>
              <a:rPr lang="en-US" altLang="en-US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altLang="en-US" dirty="0" smtClean="0"/>
              <a:t>“New” = $716 million</a:t>
            </a:r>
          </a:p>
          <a:p>
            <a:pPr lvl="1"/>
            <a:r>
              <a:rPr lang="en-US" altLang="en-US" dirty="0" smtClean="0"/>
              <a:t>“Old” = $2.974 billion</a:t>
            </a:r>
          </a:p>
        </p:txBody>
      </p:sp>
    </p:spTree>
    <p:extLst>
      <p:ext uri="{BB962C8B-B14F-4D97-AF65-F5344CB8AC3E}">
        <p14:creationId xmlns:p14="http://schemas.microsoft.com/office/powerpoint/2010/main" val="35182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3962400"/>
            <a:ext cx="7315200" cy="28931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LIHEAP: Program </a:t>
            </a:r>
            <a:r>
              <a:rPr lang="en-US" dirty="0">
                <a:solidFill>
                  <a:schemeClr val="tx2"/>
                </a:solidFill>
              </a:rPr>
              <a:t>and Funding,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crsreports.congress.gov/product/pdf/RL/RL31865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 LIHEAP Formula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crsreports.congress.gov/product/pdf/RL/RL33275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Congressional Role in LIHEAP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7964488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sz="3200" b="1" dirty="0" smtClean="0">
                <a:solidFill>
                  <a:schemeClr val="tx2"/>
                </a:solidFill>
              </a:rPr>
              <a:t>(1) Program Authorization</a:t>
            </a:r>
            <a:endParaRPr lang="en-US" altLang="en-US" sz="2600" dirty="0" smtClean="0"/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Law that establishes and governs LIHEAP</a:t>
            </a:r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Can be changed, though nothing recent</a:t>
            </a:r>
            <a:endParaRPr lang="en-US" altLang="en-US" sz="2400" dirty="0" smtClean="0"/>
          </a:p>
          <a:p>
            <a:pPr lvl="2"/>
            <a:endParaRPr lang="en-US" altLang="en-US" sz="2200" dirty="0" smtClean="0"/>
          </a:p>
          <a:p>
            <a:pPr marL="0" indent="0">
              <a:buFontTx/>
              <a:buNone/>
            </a:pPr>
            <a:r>
              <a:rPr lang="en-US" altLang="en-US" sz="3200" b="1" dirty="0" smtClean="0">
                <a:solidFill>
                  <a:schemeClr val="tx2"/>
                </a:solidFill>
              </a:rPr>
              <a:t>(2) Funding LIHEAP</a:t>
            </a:r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Authorization of Appropriations </a:t>
            </a:r>
            <a:r>
              <a:rPr lang="en-US" altLang="en-US" sz="2600" dirty="0" smtClean="0">
                <a:latin typeface="Calibri"/>
              </a:rPr>
              <a:t>— Guidance</a:t>
            </a:r>
            <a:endParaRPr lang="en-US" altLang="en-US" sz="2600" dirty="0" smtClean="0"/>
          </a:p>
          <a:p>
            <a:pPr lvl="1"/>
            <a:endParaRPr lang="en-US" altLang="en-US" sz="2600" dirty="0" smtClean="0"/>
          </a:p>
          <a:p>
            <a:pPr lvl="1"/>
            <a:r>
              <a:rPr lang="en-US" altLang="en-US" sz="2600" dirty="0" smtClean="0"/>
              <a:t>Appropriations Bills </a:t>
            </a:r>
            <a:r>
              <a:rPr lang="en-US" altLang="en-US" sz="2600" dirty="0" smtClean="0">
                <a:latin typeface="Calibri"/>
              </a:rPr>
              <a:t>— Actual Funding</a:t>
            </a:r>
            <a:endParaRPr lang="en-US" altLang="en-US" sz="2600" dirty="0" smtClean="0"/>
          </a:p>
          <a:p>
            <a:pPr lvl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29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0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84775"/>
          </a:xfrm>
        </p:spPr>
        <p:txBody>
          <a:bodyPr/>
          <a:lstStyle/>
          <a:p>
            <a:pPr algn="ctr"/>
            <a:r>
              <a:rPr lang="en-US" altLang="en-US" dirty="0"/>
              <a:t>Funding LIHEAP: Two Main Pots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4038600" cy="4648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Regular Funds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b="1" dirty="0" smtClean="0">
                <a:solidFill>
                  <a:srgbClr val="4D8BD7"/>
                </a:solidFill>
              </a:rPr>
              <a:t>How?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Distributed automatically </a:t>
            </a:r>
            <a:r>
              <a:rPr lang="en-US" altLang="en-US" dirty="0"/>
              <a:t>via formula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 smtClean="0">
                <a:solidFill>
                  <a:srgbClr val="4D8BD7"/>
                </a:solidFill>
              </a:rPr>
              <a:t>Who?</a:t>
            </a:r>
            <a:r>
              <a:rPr lang="en-US" altLang="en-US" dirty="0" smtClean="0"/>
              <a:t> All </a:t>
            </a:r>
            <a:r>
              <a:rPr lang="en-US" altLang="en-US" dirty="0"/>
              <a:t>states, tribes, and </a:t>
            </a:r>
            <a:r>
              <a:rPr lang="en-US" altLang="en-US" dirty="0" smtClean="0"/>
              <a:t>territories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4D8BD7"/>
                </a:solidFill>
              </a:rPr>
              <a:t>When?</a:t>
            </a:r>
            <a:r>
              <a:rPr lang="en-US" dirty="0" smtClean="0"/>
              <a:t> Appropriated and distributed every year since enactment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Emergency Contingency Funds</a:t>
            </a:r>
          </a:p>
          <a:p>
            <a:pPr marL="0" indent="0">
              <a:buFontTx/>
              <a:buNone/>
            </a:pPr>
            <a:endParaRPr lang="en-US" altLang="en-US" sz="3100" b="1" dirty="0">
              <a:solidFill>
                <a:schemeClr val="tx2"/>
              </a:solidFill>
            </a:endParaRPr>
          </a:p>
          <a:p>
            <a:pPr lvl="1"/>
            <a:r>
              <a:rPr lang="en-US" altLang="en-US" sz="3100" b="1" dirty="0" smtClean="0">
                <a:solidFill>
                  <a:srgbClr val="4D8BD7"/>
                </a:solidFill>
              </a:rPr>
              <a:t>How?</a:t>
            </a:r>
            <a:r>
              <a:rPr lang="en-US" altLang="en-US" sz="3100" b="1" dirty="0" smtClean="0"/>
              <a:t> </a:t>
            </a:r>
            <a:r>
              <a:rPr lang="en-US" altLang="en-US" sz="3100" dirty="0" smtClean="0"/>
              <a:t>Distributed in case of </a:t>
            </a:r>
            <a:r>
              <a:rPr lang="en-US" altLang="en-US" sz="3100" dirty="0"/>
              <a:t>“natural disaster or other emergency”</a:t>
            </a:r>
          </a:p>
          <a:p>
            <a:pPr lvl="2"/>
            <a:endParaRPr lang="en-US" altLang="en-US" sz="3100" dirty="0"/>
          </a:p>
          <a:p>
            <a:pPr lvl="1"/>
            <a:r>
              <a:rPr lang="en-US" altLang="en-US" sz="3100" b="1" dirty="0" smtClean="0">
                <a:solidFill>
                  <a:srgbClr val="4D8BD7"/>
                </a:solidFill>
              </a:rPr>
              <a:t>Who?</a:t>
            </a:r>
            <a:r>
              <a:rPr lang="en-US" altLang="en-US" sz="3100" dirty="0" smtClean="0"/>
              <a:t> One </a:t>
            </a:r>
            <a:r>
              <a:rPr lang="en-US" altLang="en-US" sz="3100" dirty="0"/>
              <a:t>or more states, tribes, or territories</a:t>
            </a:r>
          </a:p>
          <a:p>
            <a:pPr lvl="1"/>
            <a:endParaRPr lang="en-US" altLang="en-US" sz="3100" dirty="0"/>
          </a:p>
          <a:p>
            <a:pPr lvl="1"/>
            <a:r>
              <a:rPr lang="en-US" altLang="en-US" sz="3100" b="1" dirty="0" smtClean="0">
                <a:solidFill>
                  <a:srgbClr val="4D8BD7"/>
                </a:solidFill>
              </a:rPr>
              <a:t>When?</a:t>
            </a:r>
            <a:r>
              <a:rPr lang="en-US" altLang="en-US" sz="3100" dirty="0" smtClean="0"/>
              <a:t> Not </a:t>
            </a:r>
            <a:r>
              <a:rPr lang="en-US" altLang="en-US" sz="3100" dirty="0"/>
              <a:t>always appropriated, and not always </a:t>
            </a:r>
            <a:r>
              <a:rPr lang="en-US" altLang="en-US" sz="3100" dirty="0" smtClean="0"/>
              <a:t>distributed (creates uncertainty)</a:t>
            </a:r>
            <a:endParaRPr lang="en-US" alt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5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4839"/>
          <a:stretch>
            <a:fillRect/>
          </a:stretch>
        </p:blipFill>
        <p:spPr>
          <a:xfrm>
            <a:off x="533400" y="1143000"/>
            <a:ext cx="3505200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9445"/>
            <a:ext cx="8001000" cy="707886"/>
          </a:xfrm>
        </p:spPr>
        <p:txBody>
          <a:bodyPr/>
          <a:lstStyle/>
          <a:p>
            <a:pPr algn="ctr"/>
            <a:r>
              <a:rPr lang="en-US" altLang="en-US" sz="4000" dirty="0"/>
              <a:t>LIHEAP Appropriations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0" y="1143000"/>
            <a:ext cx="4495800" cy="47244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100" b="1" dirty="0" smtClean="0">
                <a:solidFill>
                  <a:schemeClr val="tx2"/>
                </a:solidFill>
              </a:rPr>
              <a:t>President’s Budget Introduced: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February </a:t>
            </a:r>
            <a:r>
              <a:rPr lang="en-US" sz="2800" dirty="0"/>
              <a:t>preceding the start of the fiscal year in </a:t>
            </a:r>
            <a:r>
              <a:rPr lang="en-US" sz="2800" dirty="0" smtClean="0"/>
              <a:t>October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100" b="1" dirty="0">
                <a:solidFill>
                  <a:schemeClr val="tx2"/>
                </a:solidFill>
              </a:rPr>
              <a:t>House &amp; </a:t>
            </a:r>
            <a:r>
              <a:rPr lang="en-US" sz="3100" b="1" dirty="0" smtClean="0">
                <a:solidFill>
                  <a:schemeClr val="tx2"/>
                </a:solidFill>
              </a:rPr>
              <a:t>Senate Pass Budget Resolution: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By April 15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100" b="1" dirty="0" smtClean="0">
                <a:solidFill>
                  <a:schemeClr val="tx2"/>
                </a:solidFill>
              </a:rPr>
              <a:t>House and Senate Pass Appropriations: </a:t>
            </a:r>
            <a:r>
              <a:rPr lang="en-US" sz="2800" dirty="0" smtClean="0"/>
              <a:t>By October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sz="2800" dirty="0" smtClean="0"/>
              <a:t>(Rarely Stick to Schedule)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319445"/>
            <a:ext cx="8001000" cy="707886"/>
          </a:xfrm>
        </p:spPr>
        <p:txBody>
          <a:bodyPr/>
          <a:lstStyle/>
          <a:p>
            <a:pPr algn="ctr"/>
            <a:r>
              <a:rPr lang="en-US" altLang="en-US" sz="4000" dirty="0" smtClean="0"/>
              <a:t>FY2019 Appropriations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796448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3200" b="1" dirty="0" smtClean="0">
                <a:solidFill>
                  <a:schemeClr val="tx2"/>
                </a:solidFill>
              </a:rPr>
              <a:t>Signed Into Law September 28, 2018</a:t>
            </a:r>
          </a:p>
          <a:p>
            <a:pPr marL="0" indent="0">
              <a:buFontTx/>
              <a:buNone/>
            </a:pPr>
            <a:endParaRPr lang="en-US" altLang="en-US" sz="32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2600" dirty="0" smtClean="0"/>
              <a:t>First time in years that LIHEAP was funded before start of fiscal year.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sz="2600" dirty="0" smtClean="0"/>
              <a:t>Regular </a:t>
            </a:r>
            <a:r>
              <a:rPr lang="en-US" altLang="en-US" sz="2600" dirty="0"/>
              <a:t>Funds — $</a:t>
            </a:r>
            <a:r>
              <a:rPr lang="en-US" altLang="en-US" sz="2600" dirty="0" smtClean="0"/>
              <a:t>3.69 billion, $50 million more than previous year.</a:t>
            </a:r>
          </a:p>
          <a:p>
            <a:pPr lvl="1"/>
            <a:endParaRPr lang="en-US" altLang="en-US" sz="2600" dirty="0"/>
          </a:p>
          <a:p>
            <a:pPr lvl="1"/>
            <a:r>
              <a:rPr lang="en-US" altLang="en-US" sz="2600" dirty="0" smtClean="0"/>
              <a:t>Amount Distributed — Reduced by 1% due to transfers</a:t>
            </a:r>
          </a:p>
          <a:p>
            <a:pPr lvl="1"/>
            <a:endParaRPr lang="en-US" altLang="en-US" sz="2600" dirty="0"/>
          </a:p>
          <a:p>
            <a:pPr lvl="1"/>
            <a:endParaRPr lang="en-US" altLang="en-US" sz="2600" dirty="0" smtClean="0"/>
          </a:p>
          <a:p>
            <a:pPr lvl="1"/>
            <a:endParaRPr lang="en-US" altLang="en-US" sz="2600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443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84775"/>
          </a:xfrm>
        </p:spPr>
        <p:txBody>
          <a:bodyPr/>
          <a:lstStyle/>
          <a:p>
            <a:pPr algn="ctr"/>
            <a:r>
              <a:rPr lang="en-US" altLang="en-US" dirty="0" smtClean="0"/>
              <a:t>FY2020 </a:t>
            </a:r>
            <a:r>
              <a:rPr lang="en-US" altLang="en-US" dirty="0"/>
              <a:t>Appropriations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President’s Budget</a:t>
            </a:r>
          </a:p>
          <a:p>
            <a:pPr lvl="1"/>
            <a:endParaRPr lang="en-US" dirty="0" smtClean="0"/>
          </a:p>
          <a:p>
            <a:pPr lvl="1"/>
            <a:r>
              <a:rPr lang="en-US" sz="3100" dirty="0" smtClean="0"/>
              <a:t>Would eliminate funding for LIHEAP</a:t>
            </a:r>
          </a:p>
          <a:p>
            <a:pPr marL="0" indent="0">
              <a:buFontTx/>
              <a:buNone/>
            </a:pPr>
            <a:endParaRPr lang="en-US" altLang="en-US" sz="3200" b="1" dirty="0" smtClean="0">
              <a:solidFill>
                <a:schemeClr val="tx2"/>
              </a:solidFill>
            </a:endParaRPr>
          </a:p>
          <a:p>
            <a:r>
              <a:rPr lang="en-US" altLang="en-US" sz="3600" b="1" dirty="0" smtClean="0">
                <a:solidFill>
                  <a:schemeClr val="tx2"/>
                </a:solidFill>
              </a:rPr>
              <a:t>House </a:t>
            </a:r>
            <a:r>
              <a:rPr lang="en-US" altLang="en-US" sz="3600" b="1" dirty="0">
                <a:solidFill>
                  <a:schemeClr val="tx2"/>
                </a:solidFill>
              </a:rPr>
              <a:t>and Senate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sz="3100" dirty="0"/>
              <a:t>Need not follow President’s budget, and often don’t for LIHEAP</a:t>
            </a:r>
          </a:p>
          <a:p>
            <a:pPr lvl="1"/>
            <a:endParaRPr lang="en-US" altLang="en-US" sz="3100" dirty="0"/>
          </a:p>
          <a:p>
            <a:pPr lvl="1"/>
            <a:r>
              <a:rPr lang="en-US" altLang="en-US" sz="3100" dirty="0"/>
              <a:t>Constrained by</a:t>
            </a:r>
          </a:p>
          <a:p>
            <a:pPr lvl="2"/>
            <a:r>
              <a:rPr lang="en-US" altLang="en-US" sz="3100" dirty="0"/>
              <a:t>Budget Control Act Caps</a:t>
            </a:r>
          </a:p>
          <a:p>
            <a:pPr lvl="2"/>
            <a:r>
              <a:rPr lang="en-US" altLang="en-US" sz="3100" dirty="0"/>
              <a:t>Budget Resolution</a:t>
            </a:r>
          </a:p>
          <a:p>
            <a:pPr lvl="2"/>
            <a:endParaRPr lang="en-US" altLang="en-US" sz="3100" dirty="0"/>
          </a:p>
          <a:p>
            <a:pPr lvl="1"/>
            <a:r>
              <a:rPr lang="en-US" altLang="en-US" sz="3100" b="1" dirty="0" smtClean="0">
                <a:solidFill>
                  <a:schemeClr val="tx2"/>
                </a:solidFill>
              </a:rPr>
              <a:t>Status:</a:t>
            </a:r>
            <a:r>
              <a:rPr lang="en-US" altLang="en-US" sz="3100" dirty="0" smtClean="0"/>
              <a:t> House Committee-passed bill: $3.84 billion (no bill </a:t>
            </a:r>
            <a:r>
              <a:rPr lang="en-US" altLang="en-US" sz="3100" smtClean="0"/>
              <a:t>in Senate yet)</a:t>
            </a:r>
            <a:endParaRPr lang="en-US" altLang="en-US" sz="3100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941" r="668"/>
          <a:stretch/>
        </p:blipFill>
        <p:spPr>
          <a:xfrm>
            <a:off x="0" y="1005840"/>
            <a:ext cx="2895600" cy="4556760"/>
          </a:xfrm>
        </p:spPr>
      </p:pic>
    </p:spTree>
    <p:extLst>
      <p:ext uri="{BB962C8B-B14F-4D97-AF65-F5344CB8AC3E}">
        <p14:creationId xmlns:p14="http://schemas.microsoft.com/office/powerpoint/2010/main" val="37066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Recent LIHEAP Appropriations</a:t>
            </a:r>
            <a:r>
              <a:rPr lang="en-US" altLang="en-US" sz="3200" dirty="0" smtClean="0"/>
              <a:t> </a:t>
            </a:r>
            <a:br>
              <a:rPr lang="en-US" altLang="en-US" sz="3200" dirty="0" smtClean="0"/>
            </a:br>
            <a:r>
              <a:rPr lang="en-US" altLang="en-US" sz="2200" dirty="0" smtClean="0"/>
              <a:t>(dollars in millions)</a:t>
            </a:r>
          </a:p>
        </p:txBody>
      </p:sp>
      <p:graphicFrame>
        <p:nvGraphicFramePr>
          <p:cNvPr id="1102944" name="Group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08465980"/>
              </p:ext>
            </p:extLst>
          </p:nvPr>
        </p:nvGraphicFramePr>
        <p:xfrm>
          <a:off x="581025" y="1143000"/>
          <a:ext cx="7964488" cy="4641854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 pitchFamily="34" charset="0"/>
                        </a:rPr>
                        <a:t>Fiscal Year</a:t>
                      </a:r>
                    </a:p>
                  </a:txBody>
                  <a:tcPr marT="45710" marB="4571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 pitchFamily="34" charset="0"/>
                        </a:rPr>
                        <a:t>Regular Funds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 pitchFamily="34" charset="0"/>
                        </a:rPr>
                        <a:t>Emergency Contingency Funds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MT" pitchFamily="34" charset="0"/>
                        </a:rPr>
                        <a:t>Total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2009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4,510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5,100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2010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4,510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5,100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2011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4,501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4,701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2012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3,472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3,472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2013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3,253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0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3,253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2014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3,425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3,425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2015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3,390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3,390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2016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3,390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3,371*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2017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3,390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3,390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2018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3,640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3,640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86802"/>
                  </a:ext>
                </a:extLst>
              </a:tr>
              <a:tr h="34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2019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3,690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3,653*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83567"/>
                  </a:ext>
                </a:extLst>
              </a:tr>
            </a:tbl>
          </a:graphicData>
        </a:graphic>
      </p:graphicFrame>
      <p:sp>
        <p:nvSpPr>
          <p:cNvPr id="18488" name="Text Box 83"/>
          <p:cNvSpPr txBox="1">
            <a:spLocks noChangeArrowheads="1"/>
          </p:cNvSpPr>
          <p:nvPr/>
        </p:nvSpPr>
        <p:spPr bwMode="auto">
          <a:xfrm>
            <a:off x="581025" y="5867400"/>
            <a:ext cx="3238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b="1" dirty="0"/>
              <a:t>Source:</a:t>
            </a:r>
            <a:r>
              <a:rPr lang="en-US" altLang="en-US" sz="1000" dirty="0"/>
              <a:t> U.S. Department of Health and Human Services.</a:t>
            </a:r>
            <a:r>
              <a:rPr lang="en-US" altLang="en-US" sz="1000" dirty="0">
                <a:latin typeface="Verdana" pitchFamily="34" charset="0"/>
              </a:rPr>
              <a:t> </a:t>
            </a:r>
            <a:r>
              <a:rPr lang="en-US" altLang="en-US" sz="1000" dirty="0" smtClean="0">
                <a:latin typeface="Verdana" pitchFamily="34" charset="0"/>
              </a:rPr>
              <a:t/>
            </a:r>
            <a:br>
              <a:rPr lang="en-US" altLang="en-US" sz="1000" dirty="0" smtClean="0">
                <a:latin typeface="Verdana" pitchFamily="34" charset="0"/>
              </a:rPr>
            </a:br>
            <a:r>
              <a:rPr lang="en-US" altLang="en-US" sz="1000" dirty="0" smtClean="0"/>
              <a:t>* Amount distributed.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855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LIHEAP Funding Since FY1982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 rot="10800000" flipV="1">
            <a:off x="685800" y="5943600"/>
            <a:ext cx="7843837" cy="3857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b="1" i="0" dirty="0" smtClean="0">
                <a:solidFill>
                  <a:srgbClr val="0F3C64"/>
                </a:solidFill>
                <a:latin typeface="+mn-lt"/>
              </a:rPr>
              <a:t>Source:</a:t>
            </a:r>
            <a:r>
              <a:rPr lang="en-US" altLang="en-US" sz="1000" i="0" dirty="0" smtClean="0">
                <a:solidFill>
                  <a:srgbClr val="0F3C64"/>
                </a:solidFill>
                <a:latin typeface="+mn-lt"/>
              </a:rPr>
              <a:t> Nominal dollars from the U.S. Department of Health and Human Services. CPI-U inflation adjusted dollars are CRS calculations using Department of Labor data.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8834"/>
              </p:ext>
            </p:extLst>
          </p:nvPr>
        </p:nvGraphicFramePr>
        <p:xfrm>
          <a:off x="234723" y="1143000"/>
          <a:ext cx="867455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8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Appropriations and the LIHEAP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19308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Three Ways Congress Has Distributed Funds</a:t>
            </a: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en-US" sz="2600" b="1" dirty="0" smtClean="0">
                <a:solidFill>
                  <a:srgbClr val="4D8BD7"/>
                </a:solidFill>
              </a:rPr>
              <a:t>(1) “Old” Formula</a:t>
            </a:r>
          </a:p>
          <a:p>
            <a:pPr lvl="2">
              <a:defRPr/>
            </a:pPr>
            <a:r>
              <a:rPr lang="en-US" dirty="0" smtClean="0"/>
              <a:t>Developed in 1981, used most years from FY1982 to FY2007</a:t>
            </a:r>
          </a:p>
          <a:p>
            <a:pPr lvl="2"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r>
              <a:rPr lang="en-US" sz="2600" b="1" dirty="0" smtClean="0">
                <a:solidFill>
                  <a:srgbClr val="4D8BD7"/>
                </a:solidFill>
              </a:rPr>
              <a:t>(2) “New” Formula</a:t>
            </a:r>
          </a:p>
          <a:p>
            <a:pPr lvl="2">
              <a:defRPr/>
            </a:pPr>
            <a:r>
              <a:rPr lang="en-US" dirty="0" smtClean="0"/>
              <a:t>Developed in 1984, used in FY1985, FY1986, FY2006, and FY2008</a:t>
            </a:r>
          </a:p>
          <a:p>
            <a:pPr lvl="2"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r>
              <a:rPr lang="en-US" sz="2600" b="1" dirty="0" smtClean="0">
                <a:solidFill>
                  <a:srgbClr val="4D8BD7"/>
                </a:solidFill>
              </a:rPr>
              <a:t>(3) Hybrid of “Old” and “New” Formulas</a:t>
            </a:r>
          </a:p>
          <a:p>
            <a:pPr lvl="2">
              <a:defRPr/>
            </a:pPr>
            <a:r>
              <a:rPr lang="en-US" dirty="0" smtClean="0"/>
              <a:t>Inserted into appropriations language, used from FY2009-FY2019</a:t>
            </a:r>
          </a:p>
          <a:p>
            <a:pPr lvl="1">
              <a:defRPr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5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gressional Template">
  <a:themeElements>
    <a:clrScheme name="CRS Template Colors">
      <a:dk1>
        <a:srgbClr val="3F3F3F"/>
      </a:dk1>
      <a:lt1>
        <a:sysClr val="window" lastClr="FFFFFF"/>
      </a:lt1>
      <a:dk2>
        <a:srgbClr val="0F3C64"/>
      </a:dk2>
      <a:lt2>
        <a:srgbClr val="EEECE1"/>
      </a:lt2>
      <a:accent1>
        <a:srgbClr val="558ED5"/>
      </a:accent1>
      <a:accent2>
        <a:srgbClr val="C0504D"/>
      </a:accent2>
      <a:accent3>
        <a:srgbClr val="76923C"/>
      </a:accent3>
      <a:accent4>
        <a:srgbClr val="8064A2"/>
      </a:accent4>
      <a:accent5>
        <a:srgbClr val="2A7882"/>
      </a:accent5>
      <a:accent6>
        <a:srgbClr val="CC6600"/>
      </a:accent6>
      <a:hlink>
        <a:srgbClr val="4F81BD"/>
      </a:hlink>
      <a:folHlink>
        <a:srgbClr val="66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 Options">
  <a:themeElements>
    <a:clrScheme name="CRS Template Colors">
      <a:dk1>
        <a:srgbClr val="3F3F3F"/>
      </a:dk1>
      <a:lt1>
        <a:sysClr val="window" lastClr="FFFFFF"/>
      </a:lt1>
      <a:dk2>
        <a:srgbClr val="0F3C64"/>
      </a:dk2>
      <a:lt2>
        <a:srgbClr val="EEECE1"/>
      </a:lt2>
      <a:accent1>
        <a:srgbClr val="558ED5"/>
      </a:accent1>
      <a:accent2>
        <a:srgbClr val="C0504D"/>
      </a:accent2>
      <a:accent3>
        <a:srgbClr val="9BBB59"/>
      </a:accent3>
      <a:accent4>
        <a:srgbClr val="8064A2"/>
      </a:accent4>
      <a:accent5>
        <a:srgbClr val="2A7882"/>
      </a:accent5>
      <a:accent6>
        <a:srgbClr val="CC6600"/>
      </a:accent6>
      <a:hlink>
        <a:srgbClr val="4F81BD"/>
      </a:hlink>
      <a:folHlink>
        <a:srgbClr val="66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estion &amp; Contact Slides">
  <a:themeElements>
    <a:clrScheme name="CRS Template Colors">
      <a:dk1>
        <a:srgbClr val="3F3F3F"/>
      </a:dk1>
      <a:lt1>
        <a:sysClr val="window" lastClr="FFFFFF"/>
      </a:lt1>
      <a:dk2>
        <a:srgbClr val="0F3C64"/>
      </a:dk2>
      <a:lt2>
        <a:srgbClr val="EEECE1"/>
      </a:lt2>
      <a:accent1>
        <a:srgbClr val="558ED5"/>
      </a:accent1>
      <a:accent2>
        <a:srgbClr val="C0504D"/>
      </a:accent2>
      <a:accent3>
        <a:srgbClr val="9BBB59"/>
      </a:accent3>
      <a:accent4>
        <a:srgbClr val="8064A2"/>
      </a:accent4>
      <a:accent5>
        <a:srgbClr val="2A7882"/>
      </a:accent5>
      <a:accent6>
        <a:srgbClr val="CC6600"/>
      </a:accent6>
      <a:hlink>
        <a:srgbClr val="4F81BD"/>
      </a:hlink>
      <a:folHlink>
        <a:srgbClr val="66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Question &amp; Contact Slides">
  <a:themeElements>
    <a:clrScheme name="CRS Template Colors">
      <a:dk1>
        <a:srgbClr val="3F3F3F"/>
      </a:dk1>
      <a:lt1>
        <a:sysClr val="window" lastClr="FFFFFF"/>
      </a:lt1>
      <a:dk2>
        <a:srgbClr val="0F3C64"/>
      </a:dk2>
      <a:lt2>
        <a:srgbClr val="EEECE1"/>
      </a:lt2>
      <a:accent1>
        <a:srgbClr val="558ED5"/>
      </a:accent1>
      <a:accent2>
        <a:srgbClr val="C0504D"/>
      </a:accent2>
      <a:accent3>
        <a:srgbClr val="9BBB59"/>
      </a:accent3>
      <a:accent4>
        <a:srgbClr val="8064A2"/>
      </a:accent4>
      <a:accent5>
        <a:srgbClr val="2A7882"/>
      </a:accent5>
      <a:accent6>
        <a:srgbClr val="CC6600"/>
      </a:accent6>
      <a:hlink>
        <a:srgbClr val="4F81BD"/>
      </a:hlink>
      <a:folHlink>
        <a:srgbClr val="66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Question &amp; Contact Slides">
  <a:themeElements>
    <a:clrScheme name="CRS Template Colors">
      <a:dk1>
        <a:srgbClr val="3F3F3F"/>
      </a:dk1>
      <a:lt1>
        <a:sysClr val="window" lastClr="FFFFFF"/>
      </a:lt1>
      <a:dk2>
        <a:srgbClr val="0F3C64"/>
      </a:dk2>
      <a:lt2>
        <a:srgbClr val="EEECE1"/>
      </a:lt2>
      <a:accent1>
        <a:srgbClr val="558ED5"/>
      </a:accent1>
      <a:accent2>
        <a:srgbClr val="C0504D"/>
      </a:accent2>
      <a:accent3>
        <a:srgbClr val="9BBB59"/>
      </a:accent3>
      <a:accent4>
        <a:srgbClr val="8064A2"/>
      </a:accent4>
      <a:accent5>
        <a:srgbClr val="2A7882"/>
      </a:accent5>
      <a:accent6>
        <a:srgbClr val="CC6600"/>
      </a:accent6>
      <a:hlink>
        <a:srgbClr val="4F81BD"/>
      </a:hlink>
      <a:folHlink>
        <a:srgbClr val="66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Congressional Template</Template>
  <TotalTime>3469</TotalTime>
  <Words>1098</Words>
  <Application>Microsoft Office PowerPoint</Application>
  <PresentationFormat>On-screen Show (4:3)</PresentationFormat>
  <Paragraphs>390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Gill Sans MT</vt:lpstr>
      <vt:lpstr>Times New Roman</vt:lpstr>
      <vt:lpstr>Verdana</vt:lpstr>
      <vt:lpstr>Congressional Template</vt:lpstr>
      <vt:lpstr>Transition Slide Options</vt:lpstr>
      <vt:lpstr>Question &amp; Contact Slides</vt:lpstr>
      <vt:lpstr>1_Question &amp; Contact Slides</vt:lpstr>
      <vt:lpstr>2_Question &amp; Contact Slides</vt:lpstr>
      <vt:lpstr>LIHEAP 101</vt:lpstr>
      <vt:lpstr>Congressional Role in LIHEAP</vt:lpstr>
      <vt:lpstr>Funding LIHEAP: Two Main Pots</vt:lpstr>
      <vt:lpstr>LIHEAP Appropriations</vt:lpstr>
      <vt:lpstr>FY2019 Appropriations</vt:lpstr>
      <vt:lpstr>FY2020 Appropriations</vt:lpstr>
      <vt:lpstr>Recent LIHEAP Appropriations  (dollars in millions)</vt:lpstr>
      <vt:lpstr>LIHEAP Funding Since FY1982</vt:lpstr>
      <vt:lpstr>Appropriations and the LIHEAP Formula</vt:lpstr>
      <vt:lpstr>“Old” Formula</vt:lpstr>
      <vt:lpstr>“New” Formula</vt:lpstr>
      <vt:lpstr>Why “Old” Formula Still Matters</vt:lpstr>
      <vt:lpstr>How the “New” Formula Works</vt:lpstr>
      <vt:lpstr>LIHEAP “Old” and “New” Formula Rates by State, FY2019</vt:lpstr>
      <vt:lpstr>Implications of “New” Formula</vt:lpstr>
      <vt:lpstr>Implications of “New” Formula, Cont’d</vt:lpstr>
      <vt:lpstr>Implications of “New” Formula Cont’d</vt:lpstr>
      <vt:lpstr>Hybrid “Old” &amp; “New” Formulas</vt:lpstr>
      <vt:lpstr>Resources</vt:lpstr>
      <vt:lpstr>PowerPoint Presentation</vt:lpstr>
    </vt:vector>
  </TitlesOfParts>
  <Company>Congressional Research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Windows User</dc:creator>
  <cp:lastModifiedBy>Perl, Elizabeth</cp:lastModifiedBy>
  <cp:revision>175</cp:revision>
  <cp:lastPrinted>2019-05-22T18:33:43Z</cp:lastPrinted>
  <dcterms:created xsi:type="dcterms:W3CDTF">2016-05-09T20:42:58Z</dcterms:created>
  <dcterms:modified xsi:type="dcterms:W3CDTF">2019-05-31T13:30:42Z</dcterms:modified>
</cp:coreProperties>
</file>