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4" r:id="rId3"/>
    <p:sldId id="266" r:id="rId4"/>
    <p:sldId id="267" r:id="rId5"/>
    <p:sldId id="269" r:id="rId6"/>
    <p:sldId id="270" r:id="rId7"/>
    <p:sldId id="278" r:id="rId8"/>
    <p:sldId id="282" r:id="rId9"/>
    <p:sldId id="279" r:id="rId10"/>
    <p:sldId id="280" r:id="rId11"/>
    <p:sldId id="281" r:id="rId12"/>
    <p:sldId id="283" r:id="rId13"/>
    <p:sldId id="275" r:id="rId14"/>
    <p:sldId id="257" r:id="rId15"/>
    <p:sldId id="258" r:id="rId16"/>
    <p:sldId id="259" r:id="rId17"/>
    <p:sldId id="260" r:id="rId18"/>
    <p:sldId id="261" r:id="rId19"/>
    <p:sldId id="26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26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15" autoAdjust="0"/>
  </p:normalViewPr>
  <p:slideViewPr>
    <p:cSldViewPr>
      <p:cViewPr varScale="1">
        <p:scale>
          <a:sx n="79" d="100"/>
          <a:sy n="79" d="100"/>
        </p:scale>
        <p:origin x="19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[Book1]rates!$B$1</c:f>
              <c:strCache>
                <c:ptCount val="1"/>
                <c:pt idx="0">
                  <c:v>International Rates of Incarceration per 100,000</c:v>
                </c:pt>
              </c:strCache>
            </c:strRef>
          </c:tx>
          <c:spPr>
            <a:solidFill>
              <a:srgbClr val="0070C0"/>
            </a:solidFill>
            <a:ln>
              <a:noFill/>
            </a:ln>
            <a:effectLst/>
          </c:spPr>
          <c:invertIfNegative val="0"/>
          <c:cat>
            <c:strRef>
              <c:f>[Book1]rates!$A$2:$A$15</c:f>
              <c:strCache>
                <c:ptCount val="14"/>
                <c:pt idx="0">
                  <c:v>United States</c:v>
                </c:pt>
                <c:pt idx="1">
                  <c:v>Rwanda</c:v>
                </c:pt>
                <c:pt idx="2">
                  <c:v>Russia</c:v>
                </c:pt>
                <c:pt idx="3">
                  <c:v>Brazil</c:v>
                </c:pt>
                <c:pt idx="4">
                  <c:v>Australia</c:v>
                </c:pt>
                <c:pt idx="5">
                  <c:v>Spain</c:v>
                </c:pt>
                <c:pt idx="6">
                  <c:v>China</c:v>
                </c:pt>
                <c:pt idx="7">
                  <c:v>Canada</c:v>
                </c:pt>
                <c:pt idx="8">
                  <c:v>France</c:v>
                </c:pt>
                <c:pt idx="9">
                  <c:v>Austria</c:v>
                </c:pt>
                <c:pt idx="10">
                  <c:v>Germany</c:v>
                </c:pt>
                <c:pt idx="11">
                  <c:v>Denmark</c:v>
                </c:pt>
                <c:pt idx="12">
                  <c:v>Sweden</c:v>
                </c:pt>
                <c:pt idx="13">
                  <c:v>India</c:v>
                </c:pt>
              </c:strCache>
            </c:strRef>
          </c:cat>
          <c:val>
            <c:numRef>
              <c:f>[Book1]rates!$B$2:$B$15</c:f>
              <c:numCache>
                <c:formatCode>General</c:formatCode>
                <c:ptCount val="14"/>
                <c:pt idx="0">
                  <c:v>670</c:v>
                </c:pt>
                <c:pt idx="1">
                  <c:v>434</c:v>
                </c:pt>
                <c:pt idx="2">
                  <c:v>413</c:v>
                </c:pt>
                <c:pt idx="3">
                  <c:v>325</c:v>
                </c:pt>
                <c:pt idx="4">
                  <c:v>167</c:v>
                </c:pt>
                <c:pt idx="5">
                  <c:v>126</c:v>
                </c:pt>
                <c:pt idx="6">
                  <c:v>118</c:v>
                </c:pt>
                <c:pt idx="7">
                  <c:v>114</c:v>
                </c:pt>
                <c:pt idx="8">
                  <c:v>102</c:v>
                </c:pt>
                <c:pt idx="9">
                  <c:v>94</c:v>
                </c:pt>
                <c:pt idx="10">
                  <c:v>78</c:v>
                </c:pt>
                <c:pt idx="11">
                  <c:v>59</c:v>
                </c:pt>
                <c:pt idx="12">
                  <c:v>57</c:v>
                </c:pt>
                <c:pt idx="13">
                  <c:v>33</c:v>
                </c:pt>
              </c:numCache>
            </c:numRef>
          </c:val>
          <c:extLst>
            <c:ext xmlns:c16="http://schemas.microsoft.com/office/drawing/2014/chart" uri="{C3380CC4-5D6E-409C-BE32-E72D297353CC}">
              <c16:uniqueId val="{00000000-4E39-41B7-B03B-397251E3036E}"/>
            </c:ext>
          </c:extLst>
        </c:ser>
        <c:dLbls>
          <c:showLegendKey val="0"/>
          <c:showVal val="0"/>
          <c:showCatName val="0"/>
          <c:showSerName val="0"/>
          <c:showPercent val="0"/>
          <c:showBubbleSize val="0"/>
        </c:dLbls>
        <c:gapWidth val="219"/>
        <c:overlap val="-27"/>
        <c:axId val="73478912"/>
        <c:axId val="73480448"/>
      </c:barChart>
      <c:catAx>
        <c:axId val="7347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480448"/>
        <c:crosses val="autoZero"/>
        <c:auto val="1"/>
        <c:lblAlgn val="ctr"/>
        <c:lblOffset val="100"/>
        <c:noMultiLvlLbl val="0"/>
      </c:catAx>
      <c:valAx>
        <c:axId val="7348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478912"/>
        <c:crosses val="autoZero"/>
        <c:crossBetween val="between"/>
      </c:valAx>
    </c:plotArea>
    <c:plotVisOnly val="1"/>
    <c:dispBlanksAs val="gap"/>
    <c:showDLblsOverMax val="0"/>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'[Book1]State rank'!$B$1</c:f>
              <c:strCache>
                <c:ptCount val="1"/>
                <c:pt idx="0">
                  <c:v>Federal</c:v>
                </c:pt>
              </c:strCache>
            </c:strRef>
          </c:tx>
          <c:spPr>
            <a:solidFill>
              <a:srgbClr val="0070C0"/>
            </a:solidFill>
            <a:ln>
              <a:noFill/>
            </a:ln>
            <a:effectLst/>
          </c:spPr>
          <c:invertIfNegative val="0"/>
          <c:cat>
            <c:numRef>
              <c:f>'[Book1]State rank'!$A$2:$A$8</c:f>
              <c:numCache>
                <c:formatCode>General</c:formatCode>
                <c:ptCount val="7"/>
                <c:pt idx="0">
                  <c:v>1972</c:v>
                </c:pt>
                <c:pt idx="1">
                  <c:v>1980</c:v>
                </c:pt>
                <c:pt idx="2">
                  <c:v>1988</c:v>
                </c:pt>
                <c:pt idx="3">
                  <c:v>1996</c:v>
                </c:pt>
                <c:pt idx="4">
                  <c:v>2004</c:v>
                </c:pt>
                <c:pt idx="5">
                  <c:v>2010</c:v>
                </c:pt>
                <c:pt idx="6">
                  <c:v>2016</c:v>
                </c:pt>
              </c:numCache>
            </c:numRef>
          </c:cat>
          <c:val>
            <c:numRef>
              <c:f>'[Book1]State rank'!$B$2:$B$8</c:f>
              <c:numCache>
                <c:formatCode>#,##0</c:formatCode>
                <c:ptCount val="7"/>
                <c:pt idx="0">
                  <c:v>250000</c:v>
                </c:pt>
                <c:pt idx="1">
                  <c:v>300000</c:v>
                </c:pt>
                <c:pt idx="2">
                  <c:v>590000</c:v>
                </c:pt>
                <c:pt idx="3">
                  <c:v>1100000</c:v>
                </c:pt>
                <c:pt idx="4">
                  <c:v>1400000</c:v>
                </c:pt>
                <c:pt idx="5">
                  <c:v>1580000</c:v>
                </c:pt>
                <c:pt idx="6">
                  <c:v>1458173</c:v>
                </c:pt>
              </c:numCache>
            </c:numRef>
          </c:val>
          <c:extLst>
            <c:ext xmlns:c16="http://schemas.microsoft.com/office/drawing/2014/chart" uri="{C3380CC4-5D6E-409C-BE32-E72D297353CC}">
              <c16:uniqueId val="{00000000-DBD5-4581-B77B-E5BA332D7B9E}"/>
            </c:ext>
          </c:extLst>
        </c:ser>
        <c:ser>
          <c:idx val="1"/>
          <c:order val="1"/>
          <c:tx>
            <c:strRef>
              <c:f>'[Book1]State rank'!$C$1</c:f>
              <c:strCache>
                <c:ptCount val="1"/>
                <c:pt idx="0">
                  <c:v>Texas</c:v>
                </c:pt>
              </c:strCache>
            </c:strRef>
          </c:tx>
          <c:spPr>
            <a:solidFill>
              <a:schemeClr val="accent2"/>
            </a:solidFill>
            <a:ln>
              <a:noFill/>
            </a:ln>
            <a:effectLst/>
          </c:spPr>
          <c:invertIfNegative val="0"/>
          <c:cat>
            <c:numRef>
              <c:f>'[Book1]State rank'!$A$2:$A$8</c:f>
              <c:numCache>
                <c:formatCode>General</c:formatCode>
                <c:ptCount val="7"/>
                <c:pt idx="0">
                  <c:v>1972</c:v>
                </c:pt>
                <c:pt idx="1">
                  <c:v>1980</c:v>
                </c:pt>
                <c:pt idx="2">
                  <c:v>1988</c:v>
                </c:pt>
                <c:pt idx="3">
                  <c:v>1996</c:v>
                </c:pt>
                <c:pt idx="4">
                  <c:v>2004</c:v>
                </c:pt>
                <c:pt idx="5">
                  <c:v>2010</c:v>
                </c:pt>
                <c:pt idx="6">
                  <c:v>2016</c:v>
                </c:pt>
              </c:numCache>
            </c:numRef>
          </c:cat>
          <c:val>
            <c:numRef>
              <c:f>'[Book1]State rank'!$C$2:$C$8</c:f>
              <c:numCache>
                <c:formatCode>#,##0</c:formatCode>
                <c:ptCount val="7"/>
                <c:pt idx="0">
                  <c:v>20000</c:v>
                </c:pt>
                <c:pt idx="1">
                  <c:v>26000</c:v>
                </c:pt>
                <c:pt idx="2">
                  <c:v>38000</c:v>
                </c:pt>
                <c:pt idx="3">
                  <c:v>126000</c:v>
                </c:pt>
                <c:pt idx="4">
                  <c:v>153000</c:v>
                </c:pt>
                <c:pt idx="5">
                  <c:v>165000</c:v>
                </c:pt>
                <c:pt idx="6">
                  <c:v>157903</c:v>
                </c:pt>
              </c:numCache>
            </c:numRef>
          </c:val>
          <c:extLst>
            <c:ext xmlns:c16="http://schemas.microsoft.com/office/drawing/2014/chart" uri="{C3380CC4-5D6E-409C-BE32-E72D297353CC}">
              <c16:uniqueId val="{00000001-DBD5-4581-B77B-E5BA332D7B9E}"/>
            </c:ext>
          </c:extLst>
        </c:ser>
        <c:dLbls>
          <c:showLegendKey val="0"/>
          <c:showVal val="0"/>
          <c:showCatName val="0"/>
          <c:showSerName val="0"/>
          <c:showPercent val="0"/>
          <c:showBubbleSize val="0"/>
        </c:dLbls>
        <c:gapWidth val="182"/>
        <c:axId val="73636864"/>
        <c:axId val="73646848"/>
      </c:barChart>
      <c:catAx>
        <c:axId val="7363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646848"/>
        <c:crosses val="autoZero"/>
        <c:auto val="1"/>
        <c:lblAlgn val="ctr"/>
        <c:lblOffset val="100"/>
        <c:noMultiLvlLbl val="0"/>
      </c:catAx>
      <c:valAx>
        <c:axId val="73646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63686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[Book1]Drug!$A$2</c:f>
              <c:strCache>
                <c:ptCount val="1"/>
                <c:pt idx="0">
                  <c:v>1980</c:v>
                </c:pt>
              </c:strCache>
            </c:strRef>
          </c:tx>
          <c:spPr>
            <a:solidFill>
              <a:srgbClr val="0070C0"/>
            </a:solidFill>
            <a:ln>
              <a:noFill/>
            </a:ln>
            <a:effectLst/>
          </c:spPr>
          <c:invertIfNegative val="0"/>
          <c:cat>
            <c:strRef>
              <c:f>[Book1]Drug!$B$1:$D$1</c:f>
              <c:strCache>
                <c:ptCount val="3"/>
                <c:pt idx="0">
                  <c:v>State</c:v>
                </c:pt>
                <c:pt idx="1">
                  <c:v>Federal</c:v>
                </c:pt>
                <c:pt idx="2">
                  <c:v>Jails</c:v>
                </c:pt>
              </c:strCache>
            </c:strRef>
          </c:cat>
          <c:val>
            <c:numRef>
              <c:f>[Book1]Drug!$B$2:$D$2</c:f>
              <c:numCache>
                <c:formatCode>#,##0</c:formatCode>
                <c:ptCount val="3"/>
                <c:pt idx="0">
                  <c:v>19000</c:v>
                </c:pt>
                <c:pt idx="1">
                  <c:v>4700</c:v>
                </c:pt>
                <c:pt idx="2">
                  <c:v>17200</c:v>
                </c:pt>
              </c:numCache>
            </c:numRef>
          </c:val>
          <c:extLst>
            <c:ext xmlns:c16="http://schemas.microsoft.com/office/drawing/2014/chart" uri="{C3380CC4-5D6E-409C-BE32-E72D297353CC}">
              <c16:uniqueId val="{00000000-3152-482E-875A-04C8420B68BF}"/>
            </c:ext>
          </c:extLst>
        </c:ser>
        <c:ser>
          <c:idx val="1"/>
          <c:order val="1"/>
          <c:tx>
            <c:strRef>
              <c:f>[Book1]Drug!$A$3</c:f>
              <c:strCache>
                <c:ptCount val="1"/>
                <c:pt idx="0">
                  <c:v>2016</c:v>
                </c:pt>
              </c:strCache>
            </c:strRef>
          </c:tx>
          <c:spPr>
            <a:solidFill>
              <a:schemeClr val="accent2"/>
            </a:solidFill>
            <a:ln>
              <a:noFill/>
            </a:ln>
            <a:effectLst/>
          </c:spPr>
          <c:invertIfNegative val="0"/>
          <c:cat>
            <c:strRef>
              <c:f>[Book1]Drug!$B$1:$D$1</c:f>
              <c:strCache>
                <c:ptCount val="3"/>
                <c:pt idx="0">
                  <c:v>State</c:v>
                </c:pt>
                <c:pt idx="1">
                  <c:v>Federal</c:v>
                </c:pt>
                <c:pt idx="2">
                  <c:v>Jails</c:v>
                </c:pt>
              </c:strCache>
            </c:strRef>
          </c:cat>
          <c:val>
            <c:numRef>
              <c:f>[Book1]Drug!$B$3:$D$3</c:f>
              <c:numCache>
                <c:formatCode>#,##0</c:formatCode>
                <c:ptCount val="3"/>
                <c:pt idx="0">
                  <c:v>206300</c:v>
                </c:pt>
                <c:pt idx="1">
                  <c:v>92000</c:v>
                </c:pt>
                <c:pt idx="2">
                  <c:v>171245</c:v>
                </c:pt>
              </c:numCache>
            </c:numRef>
          </c:val>
          <c:extLst>
            <c:ext xmlns:c16="http://schemas.microsoft.com/office/drawing/2014/chart" uri="{C3380CC4-5D6E-409C-BE32-E72D297353CC}">
              <c16:uniqueId val="{00000001-3152-482E-875A-04C8420B68BF}"/>
            </c:ext>
          </c:extLst>
        </c:ser>
        <c:dLbls>
          <c:showLegendKey val="0"/>
          <c:showVal val="0"/>
          <c:showCatName val="0"/>
          <c:showSerName val="0"/>
          <c:showPercent val="0"/>
          <c:showBubbleSize val="0"/>
        </c:dLbls>
        <c:gapWidth val="219"/>
        <c:overlap val="-27"/>
        <c:axId val="73946624"/>
        <c:axId val="73948160"/>
      </c:barChart>
      <c:catAx>
        <c:axId val="7394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948160"/>
        <c:crosses val="autoZero"/>
        <c:auto val="1"/>
        <c:lblAlgn val="ctr"/>
        <c:lblOffset val="100"/>
        <c:noMultiLvlLbl val="0"/>
      </c:catAx>
      <c:valAx>
        <c:axId val="73948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3946624"/>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Population by Race/Ethnicity</a:t>
            </a:r>
          </a:p>
        </c:rich>
      </c:tx>
      <c:layout/>
      <c:overlay val="0"/>
      <c:spPr>
        <a:noFill/>
        <a:ln>
          <a:noFill/>
        </a:ln>
        <a:effectLst/>
      </c:spPr>
    </c:title>
    <c:autoTitleDeleted val="0"/>
    <c:plotArea>
      <c:layout/>
      <c:barChart>
        <c:barDir val="col"/>
        <c:grouping val="clustered"/>
        <c:varyColors val="0"/>
        <c:ser>
          <c:idx val="0"/>
          <c:order val="0"/>
          <c:tx>
            <c:strRef>
              <c:f>'[Book1]Sq miles'!$I$3</c:f>
              <c:strCache>
                <c:ptCount val="1"/>
                <c:pt idx="0">
                  <c:v>Total Population</c:v>
                </c:pt>
              </c:strCache>
            </c:strRef>
          </c:tx>
          <c:spPr>
            <a:solidFill>
              <a:schemeClr val="accent1">
                <a:lumMod val="75000"/>
              </a:schemeClr>
            </a:solidFill>
            <a:ln>
              <a:noFill/>
            </a:ln>
            <a:effectLst/>
          </c:spPr>
          <c:invertIfNegative val="0"/>
          <c:cat>
            <c:strRef>
              <c:f>'[Book1]Sq miles'!$J$2:$M$2</c:f>
              <c:strCache>
                <c:ptCount val="4"/>
                <c:pt idx="0">
                  <c:v>White</c:v>
                </c:pt>
                <c:pt idx="1">
                  <c:v>Black</c:v>
                </c:pt>
                <c:pt idx="2">
                  <c:v>Hispanic</c:v>
                </c:pt>
                <c:pt idx="3">
                  <c:v>Other</c:v>
                </c:pt>
              </c:strCache>
            </c:strRef>
          </c:cat>
          <c:val>
            <c:numRef>
              <c:f>'[Book1]Sq miles'!$J$3:$M$3</c:f>
              <c:numCache>
                <c:formatCode>0%</c:formatCode>
                <c:ptCount val="4"/>
                <c:pt idx="0">
                  <c:v>0.40272005370477021</c:v>
                </c:pt>
                <c:pt idx="1">
                  <c:v>0.11401087614214826</c:v>
                </c:pt>
                <c:pt idx="2">
                  <c:v>0.41479834882486277</c:v>
                </c:pt>
                <c:pt idx="3">
                  <c:v>6.8470721328219172E-2</c:v>
                </c:pt>
              </c:numCache>
            </c:numRef>
          </c:val>
          <c:extLst>
            <c:ext xmlns:c16="http://schemas.microsoft.com/office/drawing/2014/chart" uri="{C3380CC4-5D6E-409C-BE32-E72D297353CC}">
              <c16:uniqueId val="{00000000-5BDD-4A0B-BF8C-775D7707C18C}"/>
            </c:ext>
          </c:extLst>
        </c:ser>
        <c:ser>
          <c:idx val="1"/>
          <c:order val="1"/>
          <c:tx>
            <c:strRef>
              <c:f>'[Book1]Sq miles'!$I$4</c:f>
              <c:strCache>
                <c:ptCount val="1"/>
                <c:pt idx="0">
                  <c:v>Total Prison Population</c:v>
                </c:pt>
              </c:strCache>
            </c:strRef>
          </c:tx>
          <c:spPr>
            <a:solidFill>
              <a:srgbClr val="C00000"/>
            </a:solidFill>
            <a:ln>
              <a:noFill/>
            </a:ln>
            <a:effectLst/>
          </c:spPr>
          <c:invertIfNegative val="0"/>
          <c:cat>
            <c:strRef>
              <c:f>'[Book1]Sq miles'!$J$2:$M$2</c:f>
              <c:strCache>
                <c:ptCount val="4"/>
                <c:pt idx="0">
                  <c:v>White</c:v>
                </c:pt>
                <c:pt idx="1">
                  <c:v>Black</c:v>
                </c:pt>
                <c:pt idx="2">
                  <c:v>Hispanic</c:v>
                </c:pt>
                <c:pt idx="3">
                  <c:v>Other</c:v>
                </c:pt>
              </c:strCache>
            </c:strRef>
          </c:cat>
          <c:val>
            <c:numRef>
              <c:f>'[Book1]Sq miles'!$J$4:$M$4</c:f>
              <c:numCache>
                <c:formatCode>0%</c:formatCode>
                <c:ptCount val="4"/>
                <c:pt idx="0">
                  <c:v>0.32623611895031041</c:v>
                </c:pt>
                <c:pt idx="1">
                  <c:v>0.33502206687384889</c:v>
                </c:pt>
                <c:pt idx="2">
                  <c:v>0.33333560008976393</c:v>
                </c:pt>
                <c:pt idx="3">
                  <c:v>5.4062140860778119E-3</c:v>
                </c:pt>
              </c:numCache>
            </c:numRef>
          </c:val>
          <c:extLst>
            <c:ext xmlns:c16="http://schemas.microsoft.com/office/drawing/2014/chart" uri="{C3380CC4-5D6E-409C-BE32-E72D297353CC}">
              <c16:uniqueId val="{00000001-5BDD-4A0B-BF8C-775D7707C18C}"/>
            </c:ext>
          </c:extLst>
        </c:ser>
        <c:dLbls>
          <c:showLegendKey val="0"/>
          <c:showVal val="0"/>
          <c:showCatName val="0"/>
          <c:showSerName val="0"/>
          <c:showPercent val="0"/>
          <c:showBubbleSize val="0"/>
        </c:dLbls>
        <c:gapWidth val="219"/>
        <c:overlap val="-27"/>
        <c:axId val="73984256"/>
        <c:axId val="74002432"/>
      </c:barChart>
      <c:catAx>
        <c:axId val="7398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02432"/>
        <c:crosses val="autoZero"/>
        <c:auto val="1"/>
        <c:lblAlgn val="ctr"/>
        <c:lblOffset val="100"/>
        <c:noMultiLvlLbl val="0"/>
      </c:catAx>
      <c:valAx>
        <c:axId val="74002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84256"/>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EABF0-6A37-4C29-BB62-AAB7441754A6}" type="doc">
      <dgm:prSet loTypeId="urn:microsoft.com/office/officeart/2008/layout/AlternatingPictureCircles" loCatId="picture" qsTypeId="urn:microsoft.com/office/officeart/2005/8/quickstyle/simple1" qsCatId="simple" csTypeId="urn:microsoft.com/office/officeart/2005/8/colors/colorful3" csCatId="colorful" phldr="1"/>
      <dgm:spPr/>
      <dgm:t>
        <a:bodyPr/>
        <a:lstStyle/>
        <a:p>
          <a:endParaRPr lang="en-US"/>
        </a:p>
      </dgm:t>
    </dgm:pt>
    <dgm:pt modelId="{9690DE85-07E8-4D43-ACD0-3761BA7431C8}">
      <dgm:prSet phldrT="[Text]"/>
      <dgm:spPr/>
      <dgm:t>
        <a:bodyPr/>
        <a:lstStyle/>
        <a:p>
          <a:r>
            <a:rPr lang="en-US" dirty="0" smtClean="0"/>
            <a:t>Before</a:t>
          </a:r>
          <a:endParaRPr lang="en-US" dirty="0"/>
        </a:p>
      </dgm:t>
    </dgm:pt>
    <dgm:pt modelId="{4E0D921A-E960-4005-B60A-D51CF80CF222}" type="parTrans" cxnId="{825DB9D6-C3DB-42F3-9D5F-5DF7E340F28A}">
      <dgm:prSet/>
      <dgm:spPr/>
      <dgm:t>
        <a:bodyPr/>
        <a:lstStyle/>
        <a:p>
          <a:endParaRPr lang="en-US"/>
        </a:p>
      </dgm:t>
    </dgm:pt>
    <dgm:pt modelId="{FA10A2A2-65BE-4139-AD23-C1C67182E734}" type="sibTrans" cxnId="{825DB9D6-C3DB-42F3-9D5F-5DF7E340F28A}">
      <dgm:prSet/>
      <dgm:spPr/>
      <dgm:t>
        <a:bodyPr/>
        <a:lstStyle/>
        <a:p>
          <a:endParaRPr lang="en-US"/>
        </a:p>
      </dgm:t>
    </dgm:pt>
    <dgm:pt modelId="{62D2A45D-F76D-4158-BE47-4E3F8AB35CA9}">
      <dgm:prSet phldrT="[Text]"/>
      <dgm:spPr/>
      <dgm:t>
        <a:bodyPr/>
        <a:lstStyle/>
        <a:p>
          <a:r>
            <a:rPr lang="en-US" dirty="0" smtClean="0"/>
            <a:t>After</a:t>
          </a:r>
          <a:endParaRPr lang="en-US" dirty="0"/>
        </a:p>
      </dgm:t>
    </dgm:pt>
    <dgm:pt modelId="{C791205D-A448-4F0E-B23B-9824ECC25F8B}" type="parTrans" cxnId="{13471A9E-83FA-42C8-B22A-21340D4F4F5C}">
      <dgm:prSet/>
      <dgm:spPr/>
      <dgm:t>
        <a:bodyPr/>
        <a:lstStyle/>
        <a:p>
          <a:endParaRPr lang="en-US"/>
        </a:p>
      </dgm:t>
    </dgm:pt>
    <dgm:pt modelId="{2C5B6199-F8D8-48CF-8537-6FB9BCFD1A83}" type="sibTrans" cxnId="{13471A9E-83FA-42C8-B22A-21340D4F4F5C}">
      <dgm:prSet/>
      <dgm:spPr/>
      <dgm:t>
        <a:bodyPr/>
        <a:lstStyle/>
        <a:p>
          <a:endParaRPr lang="en-US"/>
        </a:p>
      </dgm:t>
    </dgm:pt>
    <dgm:pt modelId="{E01949DE-5D2D-4326-AEB9-A3FB2F24D8FD}" type="pres">
      <dgm:prSet presAssocID="{F43EABF0-6A37-4C29-BB62-AAB7441754A6}" presName="Name0" presStyleCnt="0">
        <dgm:presLayoutVars>
          <dgm:chMax/>
          <dgm:chPref/>
          <dgm:dir/>
        </dgm:presLayoutVars>
      </dgm:prSet>
      <dgm:spPr/>
      <dgm:t>
        <a:bodyPr/>
        <a:lstStyle/>
        <a:p>
          <a:endParaRPr lang="en-US"/>
        </a:p>
      </dgm:t>
    </dgm:pt>
    <dgm:pt modelId="{6597EFA8-0790-4756-A342-0FE8BB0739C4}" type="pres">
      <dgm:prSet presAssocID="{9690DE85-07E8-4D43-ACD0-3761BA7431C8}" presName="composite" presStyleCnt="0"/>
      <dgm:spPr/>
    </dgm:pt>
    <dgm:pt modelId="{55B64785-522B-4DB8-AE1F-DA8881333F8F}" type="pres">
      <dgm:prSet presAssocID="{9690DE85-07E8-4D43-ACD0-3761BA7431C8}" presName="Accent" presStyleLbl="alignNode1" presStyleIdx="0" presStyleCnt="3">
        <dgm:presLayoutVars>
          <dgm:chMax val="0"/>
          <dgm:chPref val="0"/>
        </dgm:presLayoutVars>
      </dgm:prSet>
      <dgm:spPr/>
    </dgm:pt>
    <dgm:pt modelId="{C702D575-4A69-4B8A-9449-3F5A55B68D3B}" type="pres">
      <dgm:prSet presAssocID="{9690DE85-07E8-4D43-ACD0-3761BA7431C8}" presName="Image" presStyleLbl="bgImgPlace1" presStyleIdx="0" presStyleCnt="2">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356B8719-0FAC-40E1-84EC-ABEA9DB0FA0A}" type="pres">
      <dgm:prSet presAssocID="{9690DE85-07E8-4D43-ACD0-3761BA7431C8}" presName="Parent" presStyleLbl="fgAccFollowNode1" presStyleIdx="0" presStyleCnt="2">
        <dgm:presLayoutVars>
          <dgm:chMax val="0"/>
          <dgm:chPref val="0"/>
          <dgm:bulletEnabled val="1"/>
        </dgm:presLayoutVars>
      </dgm:prSet>
      <dgm:spPr/>
      <dgm:t>
        <a:bodyPr/>
        <a:lstStyle/>
        <a:p>
          <a:endParaRPr lang="en-US"/>
        </a:p>
      </dgm:t>
    </dgm:pt>
    <dgm:pt modelId="{A3DD9639-6160-4CA0-8C8C-1546A1FCA45A}" type="pres">
      <dgm:prSet presAssocID="{9690DE85-07E8-4D43-ACD0-3761BA7431C8}" presName="Space" presStyleCnt="0">
        <dgm:presLayoutVars>
          <dgm:chMax val="0"/>
          <dgm:chPref val="0"/>
        </dgm:presLayoutVars>
      </dgm:prSet>
      <dgm:spPr/>
    </dgm:pt>
    <dgm:pt modelId="{4FDC62DA-02F1-4D4C-A6E1-90BD99CAB8DE}" type="pres">
      <dgm:prSet presAssocID="{FA10A2A2-65BE-4139-AD23-C1C67182E734}" presName="ConnectorComposite" presStyleCnt="0"/>
      <dgm:spPr/>
    </dgm:pt>
    <dgm:pt modelId="{319564E3-639D-4C1E-843A-E0081F7FC548}" type="pres">
      <dgm:prSet presAssocID="{FA10A2A2-65BE-4139-AD23-C1C67182E734}" presName="TopSpacing" presStyleCnt="0"/>
      <dgm:spPr/>
    </dgm:pt>
    <dgm:pt modelId="{1159DFF8-6523-45A9-B6DA-2ACE32772515}" type="pres">
      <dgm:prSet presAssocID="{FA10A2A2-65BE-4139-AD23-C1C67182E734}" presName="Connector" presStyleLbl="alignNode1" presStyleIdx="1" presStyleCnt="3"/>
      <dgm:spPr/>
    </dgm:pt>
    <dgm:pt modelId="{6F4D7BC3-5B7B-4A75-90E5-CD7D61223619}" type="pres">
      <dgm:prSet presAssocID="{FA10A2A2-65BE-4139-AD23-C1C67182E734}" presName="BottomSpacing" presStyleCnt="0"/>
      <dgm:spPr/>
    </dgm:pt>
    <dgm:pt modelId="{67642749-41C4-4A18-89E9-F75EED1FBFF1}" type="pres">
      <dgm:prSet presAssocID="{62D2A45D-F76D-4158-BE47-4E3F8AB35CA9}" presName="composite" presStyleCnt="0"/>
      <dgm:spPr/>
    </dgm:pt>
    <dgm:pt modelId="{A9DE2CD1-F3CE-45AF-A0D7-65D85D5D9FB1}" type="pres">
      <dgm:prSet presAssocID="{62D2A45D-F76D-4158-BE47-4E3F8AB35CA9}" presName="Accent" presStyleLbl="alignNode1" presStyleIdx="2" presStyleCnt="3">
        <dgm:presLayoutVars>
          <dgm:chMax val="0"/>
          <dgm:chPref val="0"/>
        </dgm:presLayoutVars>
      </dgm:prSet>
      <dgm:spPr/>
    </dgm:pt>
    <dgm:pt modelId="{899C2BE6-7978-4276-978D-D0CE6564C1EB}" type="pres">
      <dgm:prSet presAssocID="{62D2A45D-F76D-4158-BE47-4E3F8AB35CA9}" presName="Image" presStyleLbl="bgImgPlace1" presStyleIdx="1" presStyleCnt="2">
        <dgm:presLayoutVars>
          <dgm:chMax val="0"/>
          <dgm:chPref val="0"/>
          <dgm:bulletEnabled val="1"/>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7F47D387-EA3F-4124-9799-A6D89F5D84BA}" type="pres">
      <dgm:prSet presAssocID="{62D2A45D-F76D-4158-BE47-4E3F8AB35CA9}" presName="Parent" presStyleLbl="fgAccFollowNode1" presStyleIdx="1" presStyleCnt="2">
        <dgm:presLayoutVars>
          <dgm:chMax val="0"/>
          <dgm:chPref val="0"/>
          <dgm:bulletEnabled val="1"/>
        </dgm:presLayoutVars>
      </dgm:prSet>
      <dgm:spPr/>
      <dgm:t>
        <a:bodyPr/>
        <a:lstStyle/>
        <a:p>
          <a:endParaRPr lang="en-US"/>
        </a:p>
      </dgm:t>
    </dgm:pt>
    <dgm:pt modelId="{84B5E6FD-16AD-485B-8BCB-49FDD2FB7B45}" type="pres">
      <dgm:prSet presAssocID="{62D2A45D-F76D-4158-BE47-4E3F8AB35CA9}" presName="Space" presStyleCnt="0">
        <dgm:presLayoutVars>
          <dgm:chMax val="0"/>
          <dgm:chPref val="0"/>
        </dgm:presLayoutVars>
      </dgm:prSet>
      <dgm:spPr/>
    </dgm:pt>
  </dgm:ptLst>
  <dgm:cxnLst>
    <dgm:cxn modelId="{825DB9D6-C3DB-42F3-9D5F-5DF7E340F28A}" srcId="{F43EABF0-6A37-4C29-BB62-AAB7441754A6}" destId="{9690DE85-07E8-4D43-ACD0-3761BA7431C8}" srcOrd="0" destOrd="0" parTransId="{4E0D921A-E960-4005-B60A-D51CF80CF222}" sibTransId="{FA10A2A2-65BE-4139-AD23-C1C67182E734}"/>
    <dgm:cxn modelId="{50CF206F-2D6D-42CC-9465-DC6E594D781A}" type="presOf" srcId="{62D2A45D-F76D-4158-BE47-4E3F8AB35CA9}" destId="{7F47D387-EA3F-4124-9799-A6D89F5D84BA}" srcOrd="0" destOrd="0" presId="urn:microsoft.com/office/officeart/2008/layout/AlternatingPictureCircles"/>
    <dgm:cxn modelId="{13471A9E-83FA-42C8-B22A-21340D4F4F5C}" srcId="{F43EABF0-6A37-4C29-BB62-AAB7441754A6}" destId="{62D2A45D-F76D-4158-BE47-4E3F8AB35CA9}" srcOrd="1" destOrd="0" parTransId="{C791205D-A448-4F0E-B23B-9824ECC25F8B}" sibTransId="{2C5B6199-F8D8-48CF-8537-6FB9BCFD1A83}"/>
    <dgm:cxn modelId="{6362355C-DCA6-409E-8D39-1AC75766E42E}" type="presOf" srcId="{F43EABF0-6A37-4C29-BB62-AAB7441754A6}" destId="{E01949DE-5D2D-4326-AEB9-A3FB2F24D8FD}" srcOrd="0" destOrd="0" presId="urn:microsoft.com/office/officeart/2008/layout/AlternatingPictureCircles"/>
    <dgm:cxn modelId="{E093D307-97F0-4CA4-83C4-3926BD56B679}" type="presOf" srcId="{9690DE85-07E8-4D43-ACD0-3761BA7431C8}" destId="{356B8719-0FAC-40E1-84EC-ABEA9DB0FA0A}" srcOrd="0" destOrd="0" presId="urn:microsoft.com/office/officeart/2008/layout/AlternatingPictureCircles"/>
    <dgm:cxn modelId="{92ACD939-FC4B-4652-BFFD-1AC751E2EF62}" type="presParOf" srcId="{E01949DE-5D2D-4326-AEB9-A3FB2F24D8FD}" destId="{6597EFA8-0790-4756-A342-0FE8BB0739C4}" srcOrd="0" destOrd="0" presId="urn:microsoft.com/office/officeart/2008/layout/AlternatingPictureCircles"/>
    <dgm:cxn modelId="{D617F69A-BC07-45E9-ACD7-7A2ED5A477D4}" type="presParOf" srcId="{6597EFA8-0790-4756-A342-0FE8BB0739C4}" destId="{55B64785-522B-4DB8-AE1F-DA8881333F8F}" srcOrd="0" destOrd="0" presId="urn:microsoft.com/office/officeart/2008/layout/AlternatingPictureCircles"/>
    <dgm:cxn modelId="{7E415204-3B5E-4A11-882B-0384621A7EC3}" type="presParOf" srcId="{6597EFA8-0790-4756-A342-0FE8BB0739C4}" destId="{C702D575-4A69-4B8A-9449-3F5A55B68D3B}" srcOrd="1" destOrd="0" presId="urn:microsoft.com/office/officeart/2008/layout/AlternatingPictureCircles"/>
    <dgm:cxn modelId="{F8456DAC-1819-4BA9-ABFA-46D9BAD4F438}" type="presParOf" srcId="{6597EFA8-0790-4756-A342-0FE8BB0739C4}" destId="{356B8719-0FAC-40E1-84EC-ABEA9DB0FA0A}" srcOrd="2" destOrd="0" presId="urn:microsoft.com/office/officeart/2008/layout/AlternatingPictureCircles"/>
    <dgm:cxn modelId="{ECD36A10-4ECF-4A79-AD4D-BEEFA9669262}" type="presParOf" srcId="{6597EFA8-0790-4756-A342-0FE8BB0739C4}" destId="{A3DD9639-6160-4CA0-8C8C-1546A1FCA45A}" srcOrd="3" destOrd="0" presId="urn:microsoft.com/office/officeart/2008/layout/AlternatingPictureCircles"/>
    <dgm:cxn modelId="{E9899A10-420A-4CF6-8D59-1ACDCFABD599}" type="presParOf" srcId="{E01949DE-5D2D-4326-AEB9-A3FB2F24D8FD}" destId="{4FDC62DA-02F1-4D4C-A6E1-90BD99CAB8DE}" srcOrd="1" destOrd="0" presId="urn:microsoft.com/office/officeart/2008/layout/AlternatingPictureCircles"/>
    <dgm:cxn modelId="{507124FB-F627-4444-9DBC-2B3A52EE428C}" type="presParOf" srcId="{4FDC62DA-02F1-4D4C-A6E1-90BD99CAB8DE}" destId="{319564E3-639D-4C1E-843A-E0081F7FC548}" srcOrd="0" destOrd="0" presId="urn:microsoft.com/office/officeart/2008/layout/AlternatingPictureCircles"/>
    <dgm:cxn modelId="{115D263A-FCBC-4B7F-A546-CD8A5CC6B4AE}" type="presParOf" srcId="{4FDC62DA-02F1-4D4C-A6E1-90BD99CAB8DE}" destId="{1159DFF8-6523-45A9-B6DA-2ACE32772515}" srcOrd="1" destOrd="0" presId="urn:microsoft.com/office/officeart/2008/layout/AlternatingPictureCircles"/>
    <dgm:cxn modelId="{A6417046-22EA-49DD-B326-D06972940760}" type="presParOf" srcId="{4FDC62DA-02F1-4D4C-A6E1-90BD99CAB8DE}" destId="{6F4D7BC3-5B7B-4A75-90E5-CD7D61223619}" srcOrd="2" destOrd="0" presId="urn:microsoft.com/office/officeart/2008/layout/AlternatingPictureCircles"/>
    <dgm:cxn modelId="{DDA77643-7E20-4F8B-9708-8D3FB62730D5}" type="presParOf" srcId="{E01949DE-5D2D-4326-AEB9-A3FB2F24D8FD}" destId="{67642749-41C4-4A18-89E9-F75EED1FBFF1}" srcOrd="2" destOrd="0" presId="urn:microsoft.com/office/officeart/2008/layout/AlternatingPictureCircles"/>
    <dgm:cxn modelId="{FFA86D06-2D8D-4FBA-9C8E-4F1C0CE1D873}" type="presParOf" srcId="{67642749-41C4-4A18-89E9-F75EED1FBFF1}" destId="{A9DE2CD1-F3CE-45AF-A0D7-65D85D5D9FB1}" srcOrd="0" destOrd="0" presId="urn:microsoft.com/office/officeart/2008/layout/AlternatingPictureCircles"/>
    <dgm:cxn modelId="{1B5DAA9E-8D6C-42BA-AFF9-35227B770044}" type="presParOf" srcId="{67642749-41C4-4A18-89E9-F75EED1FBFF1}" destId="{899C2BE6-7978-4276-978D-D0CE6564C1EB}" srcOrd="1" destOrd="0" presId="urn:microsoft.com/office/officeart/2008/layout/AlternatingPictureCircles"/>
    <dgm:cxn modelId="{B8D9E2C1-87AC-4197-8D7E-21A920F65043}" type="presParOf" srcId="{67642749-41C4-4A18-89E9-F75EED1FBFF1}" destId="{7F47D387-EA3F-4124-9799-A6D89F5D84BA}" srcOrd="2" destOrd="0" presId="urn:microsoft.com/office/officeart/2008/layout/AlternatingPictureCircles"/>
    <dgm:cxn modelId="{FFB4F1A1-9BD9-4545-8889-81E84774EA4B}" type="presParOf" srcId="{67642749-41C4-4A18-89E9-F75EED1FBFF1}" destId="{84B5E6FD-16AD-485B-8BCB-49FDD2FB7B45}"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64785-522B-4DB8-AE1F-DA8881333F8F}">
      <dsp:nvSpPr>
        <dsp:cNvPr id="0" name=""/>
        <dsp:cNvSpPr/>
      </dsp:nvSpPr>
      <dsp:spPr>
        <a:xfrm>
          <a:off x="3077224" y="636"/>
          <a:ext cx="2532351" cy="2532310"/>
        </a:xfrm>
        <a:prstGeom prst="donut">
          <a:avLst>
            <a:gd name="adj" fmla="val 110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2D575-4A69-4B8A-9449-3F5A55B68D3B}">
      <dsp:nvSpPr>
        <dsp:cNvPr id="0" name=""/>
        <dsp:cNvSpPr/>
      </dsp:nvSpPr>
      <dsp:spPr>
        <a:xfrm>
          <a:off x="608368" y="89266"/>
          <a:ext cx="3114269" cy="23550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B8719-0FAC-40E1-84EC-ABEA9DB0FA0A}">
      <dsp:nvSpPr>
        <dsp:cNvPr id="0" name=""/>
        <dsp:cNvSpPr/>
      </dsp:nvSpPr>
      <dsp:spPr>
        <a:xfrm>
          <a:off x="3355857" y="279265"/>
          <a:ext cx="1975084" cy="1975052"/>
        </a:xfrm>
        <a:prstGeom prst="ellipse">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Before</a:t>
          </a:r>
          <a:endParaRPr lang="en-US" sz="4100" kern="1200" dirty="0"/>
        </a:p>
      </dsp:txBody>
      <dsp:txXfrm>
        <a:off x="3645101" y="568505"/>
        <a:ext cx="1396596" cy="1396572"/>
      </dsp:txXfrm>
    </dsp:sp>
    <dsp:sp modelId="{1159DFF8-6523-45A9-B6DA-2ACE32772515}">
      <dsp:nvSpPr>
        <dsp:cNvPr id="0" name=""/>
        <dsp:cNvSpPr/>
      </dsp:nvSpPr>
      <dsp:spPr>
        <a:xfrm>
          <a:off x="4091658" y="2910558"/>
          <a:ext cx="503482" cy="503482"/>
        </a:xfrm>
        <a:prstGeom prst="flowChartConnector">
          <a:avLst/>
        </a:prstGeom>
        <a:solidFill>
          <a:schemeClr val="accent3">
            <a:hueOff val="-35074"/>
            <a:satOff val="-9920"/>
            <a:lumOff val="-4314"/>
            <a:alphaOff val="0"/>
          </a:schemeClr>
        </a:solidFill>
        <a:ln w="25400" cap="flat" cmpd="sng" algn="ctr">
          <a:solidFill>
            <a:schemeClr val="accent3">
              <a:hueOff val="-35074"/>
              <a:satOff val="-9920"/>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E2CD1-F3CE-45AF-A0D7-65D85D5D9FB1}">
      <dsp:nvSpPr>
        <dsp:cNvPr id="0" name=""/>
        <dsp:cNvSpPr/>
      </dsp:nvSpPr>
      <dsp:spPr>
        <a:xfrm>
          <a:off x="3077224" y="3791652"/>
          <a:ext cx="2532351" cy="2532310"/>
        </a:xfrm>
        <a:prstGeom prst="donut">
          <a:avLst>
            <a:gd name="adj" fmla="val 11010"/>
          </a:avLst>
        </a:prstGeom>
        <a:solidFill>
          <a:schemeClr val="accent3">
            <a:hueOff val="-70147"/>
            <a:satOff val="-19839"/>
            <a:lumOff val="-8628"/>
            <a:alphaOff val="0"/>
          </a:schemeClr>
        </a:solidFill>
        <a:ln w="25400" cap="flat" cmpd="sng" algn="ctr">
          <a:solidFill>
            <a:schemeClr val="accent3">
              <a:hueOff val="-70147"/>
              <a:satOff val="-19839"/>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C2BE6-7978-4276-978D-D0CE6564C1EB}">
      <dsp:nvSpPr>
        <dsp:cNvPr id="0" name=""/>
        <dsp:cNvSpPr/>
      </dsp:nvSpPr>
      <dsp:spPr>
        <a:xfrm>
          <a:off x="4964162" y="3880282"/>
          <a:ext cx="3114269" cy="23550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47D387-EA3F-4124-9799-A6D89F5D84BA}">
      <dsp:nvSpPr>
        <dsp:cNvPr id="0" name=""/>
        <dsp:cNvSpPr/>
      </dsp:nvSpPr>
      <dsp:spPr>
        <a:xfrm>
          <a:off x="3355857" y="4070281"/>
          <a:ext cx="1975084" cy="1975052"/>
        </a:xfrm>
        <a:prstGeom prst="ellipse">
          <a:avLst/>
        </a:prstGeom>
        <a:solidFill>
          <a:schemeClr val="accent3">
            <a:tint val="40000"/>
            <a:alpha val="90000"/>
            <a:hueOff val="-42499"/>
            <a:satOff val="-19497"/>
            <a:lumOff val="-2301"/>
            <a:alphaOff val="0"/>
          </a:schemeClr>
        </a:solidFill>
        <a:ln w="25400" cap="flat" cmpd="sng" algn="ctr">
          <a:solidFill>
            <a:schemeClr val="accent3">
              <a:tint val="40000"/>
              <a:alpha val="90000"/>
              <a:hueOff val="-42499"/>
              <a:satOff val="-19497"/>
              <a:lumOff val="-23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After</a:t>
          </a:r>
          <a:endParaRPr lang="en-US" sz="4100" kern="1200" dirty="0"/>
        </a:p>
      </dsp:txBody>
      <dsp:txXfrm>
        <a:off x="3645101" y="4359521"/>
        <a:ext cx="1396596" cy="139657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F75A9D-0898-4A4E-894A-44E28F629AF0}" type="datetimeFigureOut">
              <a:rPr lang="en-US" smtClean="0"/>
              <a:pPr/>
              <a:t>5/30/2019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052786-426E-45BD-BC6E-EE7969CFE31C}" type="slidenum">
              <a:rPr lang="en-US" smtClean="0"/>
              <a:pPr/>
              <a:t>‹#›</a:t>
            </a:fld>
            <a:endParaRPr lang="en-US"/>
          </a:p>
        </p:txBody>
      </p:sp>
    </p:spTree>
    <p:extLst>
      <p:ext uri="{BB962C8B-B14F-4D97-AF65-F5344CB8AC3E}">
        <p14:creationId xmlns:p14="http://schemas.microsoft.com/office/powerpoint/2010/main" val="213849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1</a:t>
            </a:fld>
            <a:endParaRPr lang="en-US"/>
          </a:p>
        </p:txBody>
      </p:sp>
    </p:spTree>
    <p:extLst>
      <p:ext uri="{BB962C8B-B14F-4D97-AF65-F5344CB8AC3E}">
        <p14:creationId xmlns:p14="http://schemas.microsoft.com/office/powerpoint/2010/main" val="253078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blacks</a:t>
            </a:r>
            <a:r>
              <a:rPr lang="en-US" baseline="0" dirty="0" smtClean="0"/>
              <a:t> rank highest.</a:t>
            </a:r>
          </a:p>
          <a:p>
            <a:r>
              <a:rPr lang="en-US" baseline="0" dirty="0" smtClean="0"/>
              <a:t>Think about how this plays into generational poverty?</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10</a:t>
            </a:fld>
            <a:endParaRPr lang="en-US"/>
          </a:p>
        </p:txBody>
      </p:sp>
    </p:spTree>
    <p:extLst>
      <p:ext uri="{BB962C8B-B14F-4D97-AF65-F5344CB8AC3E}">
        <p14:creationId xmlns:p14="http://schemas.microsoft.com/office/powerpoint/2010/main" val="187902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Violent</a:t>
            </a:r>
            <a:r>
              <a:rPr lang="en-US" baseline="0" dirty="0" smtClean="0"/>
              <a:t> offenders are the most difficult to impact.</a:t>
            </a:r>
          </a:p>
          <a:p>
            <a:r>
              <a:rPr lang="en-US" baseline="0" dirty="0" smtClean="0"/>
              <a:t>However, if you can address the “habit”—you can impact the last two.</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Utility Assistance</a:t>
            </a:r>
            <a:r>
              <a:rPr lang="en-US" baseline="0" dirty="0" smtClean="0"/>
              <a:t> is typically what brings folks to CAAs. Of these, a percentage receive weatherization and others are eligible for CSBG, and of those a percentage are those that are formerly incarcerated.  Helping to remove the barriers to self-sufficiency is tough---but for the formerly incarcerated there are barriers to the barriers.  </a:t>
            </a:r>
          </a:p>
          <a:p>
            <a:r>
              <a:rPr lang="en-US" baseline="0" dirty="0" smtClean="0"/>
              <a:t>Do you hire the formerly incarcerated? Who here offers second-chance employment? </a:t>
            </a:r>
          </a:p>
        </p:txBody>
      </p:sp>
      <p:sp>
        <p:nvSpPr>
          <p:cNvPr id="4" name="Slide Number Placeholder 3"/>
          <p:cNvSpPr>
            <a:spLocks noGrp="1"/>
          </p:cNvSpPr>
          <p:nvPr>
            <p:ph type="sldNum" sz="quarter" idx="10"/>
          </p:nvPr>
        </p:nvSpPr>
        <p:spPr/>
        <p:txBody>
          <a:bodyPr/>
          <a:lstStyle/>
          <a:p>
            <a:fld id="{7C052786-426E-45BD-BC6E-EE7969CFE31C}" type="slidenum">
              <a:rPr lang="en-US" smtClean="0"/>
              <a:pPr/>
              <a:t>12</a:t>
            </a:fld>
            <a:endParaRPr lang="en-US"/>
          </a:p>
        </p:txBody>
      </p:sp>
    </p:spTree>
    <p:extLst>
      <p:ext uri="{BB962C8B-B14F-4D97-AF65-F5344CB8AC3E}">
        <p14:creationId xmlns:p14="http://schemas.microsoft.com/office/powerpoint/2010/main" val="156648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When I review the demographics of individuals/families served by CAAs across TX, I typically see high numbers of single-parent female households. Drivers of female incarceration are: 81% have children, 52% report less than $10,000/</a:t>
            </a:r>
            <a:r>
              <a:rPr lang="en-US" baseline="0" dirty="0" err="1" smtClean="0"/>
              <a:t>yr</a:t>
            </a:r>
            <a:r>
              <a:rPr lang="en-US" baseline="0" dirty="0" smtClean="0"/>
              <a:t>, 58% report sexual abuse or assault as a child, unemployment, lack of education/stable housing, lack of mental health treatment. (TCJC-Women Justice Quick Guide)</a:t>
            </a:r>
          </a:p>
          <a:p>
            <a:pPr defTabSz="931774">
              <a:defRPr/>
            </a:pPr>
            <a:r>
              <a:rPr lang="en-US" dirty="0" smtClean="0"/>
              <a:t>Turn over to Marie</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14</a:t>
            </a:fld>
            <a:endParaRPr lang="en-US"/>
          </a:p>
        </p:txBody>
      </p:sp>
    </p:spTree>
    <p:extLst>
      <p:ext uri="{BB962C8B-B14F-4D97-AF65-F5344CB8AC3E}">
        <p14:creationId xmlns:p14="http://schemas.microsoft.com/office/powerpoint/2010/main" val="373504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52786-426E-45BD-BC6E-EE7969CFE31C}" type="slidenum">
              <a:rPr lang="en-US" smtClean="0"/>
              <a:pPr/>
              <a:t>15</a:t>
            </a:fld>
            <a:endParaRPr lang="en-US"/>
          </a:p>
        </p:txBody>
      </p:sp>
    </p:spTree>
    <p:extLst>
      <p:ext uri="{BB962C8B-B14F-4D97-AF65-F5344CB8AC3E}">
        <p14:creationId xmlns:p14="http://schemas.microsoft.com/office/powerpoint/2010/main" val="119149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52786-426E-45BD-BC6E-EE7969CFE31C}" type="slidenum">
              <a:rPr lang="en-US" smtClean="0"/>
              <a:pPr/>
              <a:t>16</a:t>
            </a:fld>
            <a:endParaRPr lang="en-US"/>
          </a:p>
        </p:txBody>
      </p:sp>
    </p:spTree>
    <p:extLst>
      <p:ext uri="{BB962C8B-B14F-4D97-AF65-F5344CB8AC3E}">
        <p14:creationId xmlns:p14="http://schemas.microsoft.com/office/powerpoint/2010/main" val="242063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rent but also interaction with prospective landlords. </a:t>
            </a:r>
          </a:p>
          <a:p>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17</a:t>
            </a:fld>
            <a:endParaRPr lang="en-US"/>
          </a:p>
        </p:txBody>
      </p:sp>
    </p:spTree>
    <p:extLst>
      <p:ext uri="{BB962C8B-B14F-4D97-AF65-F5344CB8AC3E}">
        <p14:creationId xmlns:p14="http://schemas.microsoft.com/office/powerpoint/2010/main" val="56236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52786-426E-45BD-BC6E-EE7969CFE31C}" type="slidenum">
              <a:rPr lang="en-US" smtClean="0"/>
              <a:pPr/>
              <a:t>18</a:t>
            </a:fld>
            <a:endParaRPr lang="en-US"/>
          </a:p>
        </p:txBody>
      </p:sp>
    </p:spTree>
    <p:extLst>
      <p:ext uri="{BB962C8B-B14F-4D97-AF65-F5344CB8AC3E}">
        <p14:creationId xmlns:p14="http://schemas.microsoft.com/office/powerpoint/2010/main" val="154664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52786-426E-45BD-BC6E-EE7969CFE31C}" type="slidenum">
              <a:rPr lang="en-US" smtClean="0"/>
              <a:pPr/>
              <a:t>19</a:t>
            </a:fld>
            <a:endParaRPr lang="en-US"/>
          </a:p>
        </p:txBody>
      </p:sp>
    </p:spTree>
    <p:extLst>
      <p:ext uri="{BB962C8B-B14F-4D97-AF65-F5344CB8AC3E}">
        <p14:creationId xmlns:p14="http://schemas.microsoft.com/office/powerpoint/2010/main" val="140015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https://www.sentencingproject.org</a:t>
            </a:r>
            <a:r>
              <a:rPr lang="en-US" baseline="0" dirty="0" smtClean="0"/>
              <a:t> </a:t>
            </a:r>
          </a:p>
          <a:p>
            <a:endParaRPr lang="en-US" baseline="0" dirty="0" smtClean="0"/>
          </a:p>
          <a:p>
            <a:r>
              <a:rPr lang="en-US" b="1" dirty="0" smtClean="0"/>
              <a:t>The United States is the world’s leader in incarceration.  The US is 5% of the world’s</a:t>
            </a:r>
            <a:r>
              <a:rPr lang="en-US" b="1" baseline="0" dirty="0" smtClean="0"/>
              <a:t> population, yet holds 25% of the world’s incarcerated people.</a:t>
            </a:r>
            <a:endParaRPr lang="en-US" b="1" dirty="0" smtClean="0"/>
          </a:p>
          <a:p>
            <a:r>
              <a:rPr lang="en-US" dirty="0" smtClean="0"/>
              <a:t>There are 2.2 million people in the nation’s prisons and jails—a 500% increase over the last 40 years.</a:t>
            </a:r>
          </a:p>
          <a:p>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648200"/>
            <a:ext cx="5732949" cy="4253103"/>
          </a:xfrm>
        </p:spPr>
        <p:txBody>
          <a:bodyPr>
            <a:normAutofit/>
          </a:bodyPr>
          <a:lstStyle/>
          <a:p>
            <a:r>
              <a:rPr lang="en-US" dirty="0"/>
              <a:t>Reentry looks like me, it looks like you and all the people around you in that room, on the street, in your neighborhood and in your family.</a:t>
            </a:r>
          </a:p>
        </p:txBody>
      </p:sp>
      <p:sp>
        <p:nvSpPr>
          <p:cNvPr id="4" name="Slide Number Placeholder 3"/>
          <p:cNvSpPr>
            <a:spLocks noGrp="1"/>
          </p:cNvSpPr>
          <p:nvPr>
            <p:ph type="sldNum" sz="quarter" idx="10"/>
          </p:nvPr>
        </p:nvSpPr>
        <p:spPr/>
        <p:txBody>
          <a:bodyPr/>
          <a:lstStyle/>
          <a:p>
            <a:fld id="{4992D67D-CD0A-42EE-B367-805B9D3E1C86}" type="slidenum">
              <a:rPr lang="en-US" smtClean="0"/>
              <a:pPr/>
              <a:t>20</a:t>
            </a:fld>
            <a:endParaRPr lang="en-US" dirty="0"/>
          </a:p>
        </p:txBody>
      </p:sp>
    </p:spTree>
    <p:extLst>
      <p:ext uri="{BB962C8B-B14F-4D97-AF65-F5344CB8AC3E}">
        <p14:creationId xmlns:p14="http://schemas.microsoft.com/office/powerpoint/2010/main" val="3431448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sz="1400"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21</a:t>
            </a:fld>
            <a:endParaRPr lang="en-US" dirty="0"/>
          </a:p>
        </p:txBody>
      </p:sp>
    </p:spTree>
    <p:extLst>
      <p:ext uri="{BB962C8B-B14F-4D97-AF65-F5344CB8AC3E}">
        <p14:creationId xmlns:p14="http://schemas.microsoft.com/office/powerpoint/2010/main" val="204017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December 15, 2015, I walked out of a Texas prison after serving almost 3 years on a 7-year sentence. On April 19, 2020 I will truly be free having completed my sentence on April 18</a:t>
            </a:r>
            <a:r>
              <a:rPr lang="en-US" baseline="30000" dirty="0"/>
              <a:t>th</a:t>
            </a:r>
            <a:r>
              <a:rPr lang="en-US" dirty="0"/>
              <a:t>, 2020.</a:t>
            </a:r>
          </a:p>
          <a:p>
            <a:r>
              <a:rPr lang="en-US" dirty="0"/>
              <a:t>Starting over at 59 is never easy even in the best of circumstances, but starting over at 59 after being released from prison is harder than you think. If I was a victim of a natural disaster, people just might be eager to help me restart my life, but coming from prison the outcome is much different, the level of eagerness to help reduces to almost none.</a:t>
            </a:r>
          </a:p>
          <a:p>
            <a:r>
              <a:rPr lang="en-US" dirty="0"/>
              <a:t>Starting over with no home to go home to, acceptance into a transitional house in Austin was the best I could hope for, an acceptance I am so very grateful for.</a:t>
            </a:r>
          </a:p>
          <a:p>
            <a:r>
              <a:rPr lang="en-US" dirty="0"/>
              <a:t>Starting over knowing that my choices are the reason why my 3 children or 3 grandchildren are no longer a part of my life, brings new meaning to the words </a:t>
            </a:r>
            <a:r>
              <a:rPr lang="en-US" b="1" dirty="0"/>
              <a:t>NO</a:t>
            </a:r>
            <a:r>
              <a:rPr lang="en-US" dirty="0"/>
              <a:t> family.</a:t>
            </a:r>
          </a:p>
          <a:p>
            <a:r>
              <a:rPr lang="en-US" dirty="0"/>
              <a:t>Starting over with nothing does </a:t>
            </a:r>
            <a:r>
              <a:rPr lang="en-US" b="1" dirty="0"/>
              <a:t>not mean</a:t>
            </a:r>
            <a:r>
              <a:rPr lang="en-US" dirty="0"/>
              <a:t> I am nothing, it just means that I have no home, no family, no friends, no job, and just the lovely outfit I walked out of prison in…</a:t>
            </a:r>
            <a:r>
              <a:rPr lang="en-US" b="1" dirty="0"/>
              <a:t>but</a:t>
            </a:r>
            <a:r>
              <a:rPr lang="en-US" dirty="0"/>
              <a:t> starting over is just what I have done.</a:t>
            </a:r>
          </a:p>
        </p:txBody>
      </p:sp>
      <p:sp>
        <p:nvSpPr>
          <p:cNvPr id="4" name="Slide Number Placeholder 3"/>
          <p:cNvSpPr>
            <a:spLocks noGrp="1"/>
          </p:cNvSpPr>
          <p:nvPr>
            <p:ph type="sldNum" sz="quarter" idx="10"/>
          </p:nvPr>
        </p:nvSpPr>
        <p:spPr/>
        <p:txBody>
          <a:bodyPr/>
          <a:lstStyle/>
          <a:p>
            <a:fld id="{4992D67D-CD0A-42EE-B367-805B9D3E1C86}" type="slidenum">
              <a:rPr lang="en-US" smtClean="0"/>
              <a:pPr/>
              <a:t>22</a:t>
            </a:fld>
            <a:endParaRPr lang="en-US" dirty="0"/>
          </a:p>
        </p:txBody>
      </p:sp>
    </p:spTree>
    <p:extLst>
      <p:ext uri="{BB962C8B-B14F-4D97-AF65-F5344CB8AC3E}">
        <p14:creationId xmlns:p14="http://schemas.microsoft.com/office/powerpoint/2010/main" val="783303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23</a:t>
            </a:fld>
            <a:endParaRPr lang="en-US" dirty="0"/>
          </a:p>
        </p:txBody>
      </p:sp>
    </p:spTree>
    <p:extLst>
      <p:ext uri="{BB962C8B-B14F-4D97-AF65-F5344CB8AC3E}">
        <p14:creationId xmlns:p14="http://schemas.microsoft.com/office/powerpoint/2010/main" val="1440594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24</a:t>
            </a:fld>
            <a:endParaRPr lang="en-US" dirty="0"/>
          </a:p>
        </p:txBody>
      </p:sp>
    </p:spTree>
    <p:extLst>
      <p:ext uri="{BB962C8B-B14F-4D97-AF65-F5344CB8AC3E}">
        <p14:creationId xmlns:p14="http://schemas.microsoft.com/office/powerpoint/2010/main" val="2604132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89386"/>
            <a:ext cx="7166187" cy="4729544"/>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25</a:t>
            </a:fld>
            <a:endParaRPr lang="en-US" dirty="0"/>
          </a:p>
        </p:txBody>
      </p:sp>
    </p:spTree>
    <p:extLst>
      <p:ext uri="{BB962C8B-B14F-4D97-AF65-F5344CB8AC3E}">
        <p14:creationId xmlns:p14="http://schemas.microsoft.com/office/powerpoint/2010/main" val="420079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89386"/>
            <a:ext cx="7166187" cy="472954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26</a:t>
            </a:fld>
            <a:endParaRPr lang="en-US" dirty="0"/>
          </a:p>
        </p:txBody>
      </p:sp>
    </p:spTree>
    <p:extLst>
      <p:ext uri="{BB962C8B-B14F-4D97-AF65-F5344CB8AC3E}">
        <p14:creationId xmlns:p14="http://schemas.microsoft.com/office/powerpoint/2010/main" val="1974604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Many of us being released believe we have a big red F on our foreheads, a scarlet letter – the marking that reveals you are a </a:t>
            </a:r>
            <a:r>
              <a:rPr lang="en-US" b="1" dirty="0"/>
              <a:t>Felon</a:t>
            </a:r>
            <a:r>
              <a:rPr lang="en-US" dirty="0"/>
              <a:t>. We think every police officer, sheriff, constable and even those we meet in a market or on the street can see the big F painted on our foreheads.  </a:t>
            </a:r>
            <a:r>
              <a:rPr lang="en-US" b="1" dirty="0"/>
              <a:t>BUT</a:t>
            </a:r>
            <a:r>
              <a:rPr lang="en-US" dirty="0"/>
              <a:t>, I am NOT a scarlet F. It took time along with the kindness of others for me to no longer feel this way.  If you don’t receive kindness, how do you ever get over this sense of being an F in all things?</a:t>
            </a:r>
          </a:p>
        </p:txBody>
      </p:sp>
      <p:sp>
        <p:nvSpPr>
          <p:cNvPr id="4" name="Slide Number Placeholder 3"/>
          <p:cNvSpPr>
            <a:spLocks noGrp="1"/>
          </p:cNvSpPr>
          <p:nvPr>
            <p:ph type="sldNum" sz="quarter" idx="10"/>
          </p:nvPr>
        </p:nvSpPr>
        <p:spPr/>
        <p:txBody>
          <a:bodyPr/>
          <a:lstStyle/>
          <a:p>
            <a:fld id="{4992D67D-CD0A-42EE-B367-805B9D3E1C86}" type="slidenum">
              <a:rPr lang="en-US" smtClean="0"/>
              <a:pPr/>
              <a:t>27</a:t>
            </a:fld>
            <a:endParaRPr lang="en-US" dirty="0"/>
          </a:p>
        </p:txBody>
      </p:sp>
    </p:spTree>
    <p:extLst>
      <p:ext uri="{BB962C8B-B14F-4D97-AF65-F5344CB8AC3E}">
        <p14:creationId xmlns:p14="http://schemas.microsoft.com/office/powerpoint/2010/main" val="977990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28</a:t>
            </a:fld>
            <a:endParaRPr lang="en-US" dirty="0"/>
          </a:p>
        </p:txBody>
      </p:sp>
    </p:spTree>
    <p:extLst>
      <p:ext uri="{BB962C8B-B14F-4D97-AF65-F5344CB8AC3E}">
        <p14:creationId xmlns:p14="http://schemas.microsoft.com/office/powerpoint/2010/main" val="17125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29</a:t>
            </a:fld>
            <a:endParaRPr lang="en-US" dirty="0"/>
          </a:p>
        </p:txBody>
      </p:sp>
    </p:spTree>
    <p:extLst>
      <p:ext uri="{BB962C8B-B14F-4D97-AF65-F5344CB8AC3E}">
        <p14:creationId xmlns:p14="http://schemas.microsoft.com/office/powerpoint/2010/main" val="246268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Texas has the 7</a:t>
            </a:r>
            <a:r>
              <a:rPr lang="en-US" baseline="30000" dirty="0" smtClean="0"/>
              <a:t>th</a:t>
            </a:r>
            <a:r>
              <a:rPr lang="en-US" dirty="0" smtClean="0"/>
              <a:t> highest state imprisonment rate. </a:t>
            </a:r>
            <a:r>
              <a:rPr lang="en-US" baseline="0" dirty="0" smtClean="0"/>
              <a:t> The highest states are across the south.</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30</a:t>
            </a:fld>
            <a:endParaRPr lang="en-US" dirty="0"/>
          </a:p>
        </p:txBody>
      </p:sp>
    </p:spTree>
    <p:extLst>
      <p:ext uri="{BB962C8B-B14F-4D97-AF65-F5344CB8AC3E}">
        <p14:creationId xmlns:p14="http://schemas.microsoft.com/office/powerpoint/2010/main" val="309112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89386"/>
            <a:ext cx="7166187" cy="4729544"/>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31</a:t>
            </a:fld>
            <a:endParaRPr lang="en-US" dirty="0"/>
          </a:p>
        </p:txBody>
      </p:sp>
    </p:spTree>
    <p:extLst>
      <p:ext uri="{BB962C8B-B14F-4D97-AF65-F5344CB8AC3E}">
        <p14:creationId xmlns:p14="http://schemas.microsoft.com/office/powerpoint/2010/main" val="3347242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32</a:t>
            </a:fld>
            <a:endParaRPr lang="en-US" dirty="0"/>
          </a:p>
        </p:txBody>
      </p:sp>
    </p:spTree>
    <p:extLst>
      <p:ext uri="{BB962C8B-B14F-4D97-AF65-F5344CB8AC3E}">
        <p14:creationId xmlns:p14="http://schemas.microsoft.com/office/powerpoint/2010/main" val="146329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Eighteen months after release, still living in transitional housing, a friend took me to lunch and said, “I’ve been thinking about something for a while and want to know if you would like to move in with me, I have a spare bedroom.”  The kindness of that friend has allowed me to live in a safe, lovely home. A room to myself – a haven to go to at the end of the day. </a:t>
            </a:r>
          </a:p>
          <a:p>
            <a:r>
              <a:rPr lang="en-US" dirty="0"/>
              <a:t>Not everyone is this lucky. My friend, Chad, and I went out looking for apartments recently and we kept ending up in the worse neighborhoods that are considered “second chance” housing. Then it hit me – that my friend had saved me from this. Had she not, I would have to go live in one of the worse neighborhoods in my community.</a:t>
            </a:r>
          </a:p>
          <a:p>
            <a:r>
              <a:rPr lang="en-US" dirty="0"/>
              <a:t>In Texas, currently most decent apartment complexes require someone to be “off paper” for 10 years. That would make me eligible to live in those places in 2030.</a:t>
            </a:r>
          </a:p>
        </p:txBody>
      </p:sp>
      <p:sp>
        <p:nvSpPr>
          <p:cNvPr id="4" name="Slide Number Placeholder 3"/>
          <p:cNvSpPr>
            <a:spLocks noGrp="1"/>
          </p:cNvSpPr>
          <p:nvPr>
            <p:ph type="sldNum" sz="quarter" idx="10"/>
          </p:nvPr>
        </p:nvSpPr>
        <p:spPr/>
        <p:txBody>
          <a:bodyPr/>
          <a:lstStyle/>
          <a:p>
            <a:fld id="{4992D67D-CD0A-42EE-B367-805B9D3E1C86}" type="slidenum">
              <a:rPr lang="en-US" smtClean="0"/>
              <a:pPr/>
              <a:t>33</a:t>
            </a:fld>
            <a:endParaRPr lang="en-US" dirty="0"/>
          </a:p>
        </p:txBody>
      </p:sp>
    </p:spTree>
    <p:extLst>
      <p:ext uri="{BB962C8B-B14F-4D97-AF65-F5344CB8AC3E}">
        <p14:creationId xmlns:p14="http://schemas.microsoft.com/office/powerpoint/2010/main" val="3446861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89386"/>
            <a:ext cx="7010400" cy="4652074"/>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34</a:t>
            </a:fld>
            <a:endParaRPr lang="en-US" dirty="0"/>
          </a:p>
        </p:txBody>
      </p:sp>
    </p:spTree>
    <p:extLst>
      <p:ext uri="{BB962C8B-B14F-4D97-AF65-F5344CB8AC3E}">
        <p14:creationId xmlns:p14="http://schemas.microsoft.com/office/powerpoint/2010/main" val="1641374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89386"/>
            <a:ext cx="7010400" cy="4729544"/>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35</a:t>
            </a:fld>
            <a:endParaRPr lang="en-US" dirty="0"/>
          </a:p>
        </p:txBody>
      </p:sp>
    </p:spTree>
    <p:extLst>
      <p:ext uri="{BB962C8B-B14F-4D97-AF65-F5344CB8AC3E}">
        <p14:creationId xmlns:p14="http://schemas.microsoft.com/office/powerpoint/2010/main" val="1926242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36</a:t>
            </a:fld>
            <a:endParaRPr lang="en-US" dirty="0"/>
          </a:p>
        </p:txBody>
      </p:sp>
    </p:spTree>
    <p:extLst>
      <p:ext uri="{BB962C8B-B14F-4D97-AF65-F5344CB8AC3E}">
        <p14:creationId xmlns:p14="http://schemas.microsoft.com/office/powerpoint/2010/main" val="2741379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992D67D-CD0A-42EE-B367-805B9D3E1C86}" type="slidenum">
              <a:rPr lang="en-US" smtClean="0"/>
              <a:pPr/>
              <a:t>37</a:t>
            </a:fld>
            <a:endParaRPr lang="en-US" dirty="0"/>
          </a:p>
        </p:txBody>
      </p:sp>
    </p:spTree>
    <p:extLst>
      <p:ext uri="{BB962C8B-B14F-4D97-AF65-F5344CB8AC3E}">
        <p14:creationId xmlns:p14="http://schemas.microsoft.com/office/powerpoint/2010/main" val="1107477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52786-426E-45BD-BC6E-EE7969CFE31C}" type="slidenum">
              <a:rPr lang="en-US" smtClean="0"/>
              <a:pPr/>
              <a:t>38</a:t>
            </a:fld>
            <a:endParaRPr lang="en-US"/>
          </a:p>
        </p:txBody>
      </p:sp>
    </p:spTree>
    <p:extLst>
      <p:ext uri="{BB962C8B-B14F-4D97-AF65-F5344CB8AC3E}">
        <p14:creationId xmlns:p14="http://schemas.microsoft.com/office/powerpoint/2010/main" val="69437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and federal prison</a:t>
            </a:r>
            <a:r>
              <a:rPr lang="en-US" baseline="0" dirty="0" smtClean="0"/>
              <a:t> populations have continued to increase at a rapid rate over the past 40-50 years. Why?  </a:t>
            </a:r>
          </a:p>
          <a:p>
            <a:r>
              <a:rPr lang="en-US" baseline="0" dirty="0" smtClean="0"/>
              <a:t>Are the causes and conditions identified in your Community Assessment?  </a:t>
            </a:r>
          </a:p>
          <a:p>
            <a:r>
              <a:rPr lang="en-US" baseline="0" dirty="0" smtClean="0"/>
              <a:t>Do you have partnerships, collaborations to help address this rising problem? </a:t>
            </a:r>
          </a:p>
          <a:p>
            <a:r>
              <a:rPr lang="en-US" baseline="0" dirty="0" smtClean="0"/>
              <a:t>Do you have initiatives to address reentry?</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major</a:t>
            </a:r>
            <a:r>
              <a:rPr lang="en-US" baseline="0" dirty="0" smtClean="0"/>
              <a:t> cause of increased imprisonment is drug offenses.  </a:t>
            </a:r>
          </a:p>
          <a:p>
            <a:r>
              <a:rPr lang="en-US" baseline="0" dirty="0" smtClean="0"/>
              <a:t>Are people being connected to recovery programs, rehab centers, support groups?  Do you refer clients to AA, NA, </a:t>
            </a:r>
            <a:r>
              <a:rPr lang="en-US" baseline="0" dirty="0" err="1" smtClean="0"/>
              <a:t>AlAnon</a:t>
            </a:r>
            <a:r>
              <a:rPr lang="en-US" baseline="0" dirty="0" smtClean="0"/>
              <a:t>?</a:t>
            </a:r>
          </a:p>
          <a:p>
            <a:r>
              <a:rPr lang="en-US" baseline="0" dirty="0" smtClean="0"/>
              <a:t>What resources are in your area?</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take a look at</a:t>
            </a:r>
            <a:r>
              <a:rPr lang="en-US" baseline="0" dirty="0" smtClean="0"/>
              <a:t> this slide for a moment. </a:t>
            </a:r>
          </a:p>
          <a:p>
            <a:endParaRPr lang="en-US" dirty="0"/>
          </a:p>
        </p:txBody>
      </p:sp>
      <p:sp>
        <p:nvSpPr>
          <p:cNvPr id="4" name="Slide Number Placeholder 3"/>
          <p:cNvSpPr>
            <a:spLocks noGrp="1"/>
          </p:cNvSpPr>
          <p:nvPr>
            <p:ph type="sldNum" sz="quarter" idx="10"/>
          </p:nvPr>
        </p:nvSpPr>
        <p:spPr/>
        <p:txBody>
          <a:bodyPr/>
          <a:lstStyle/>
          <a:p>
            <a:pPr>
              <a:defRPr/>
            </a:pPr>
            <a:fld id="{5534A85E-69A5-4A49-9212-69968EE58F8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on probation and parole are potential clients; close to half a million people across Texas.</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7</a:t>
            </a:fld>
            <a:endParaRPr lang="en-US"/>
          </a:p>
        </p:txBody>
      </p:sp>
    </p:spTree>
    <p:extLst>
      <p:ext uri="{BB962C8B-B14F-4D97-AF65-F5344CB8AC3E}">
        <p14:creationId xmlns:p14="http://schemas.microsoft.com/office/powerpoint/2010/main" val="369715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don’t n</a:t>
            </a:r>
            <a:r>
              <a:rPr lang="en-US" dirty="0" smtClean="0"/>
              <a:t>eed</a:t>
            </a:r>
            <a:r>
              <a:rPr lang="en-US" baseline="0" dirty="0" smtClean="0"/>
              <a:t> to say anything more…</a:t>
            </a:r>
            <a:endParaRPr lang="en-US" dirty="0"/>
          </a:p>
        </p:txBody>
      </p:sp>
      <p:sp>
        <p:nvSpPr>
          <p:cNvPr id="4" name="Slide Number Placeholder 3"/>
          <p:cNvSpPr>
            <a:spLocks noGrp="1"/>
          </p:cNvSpPr>
          <p:nvPr>
            <p:ph type="sldNum" sz="quarter" idx="10"/>
          </p:nvPr>
        </p:nvSpPr>
        <p:spPr/>
        <p:txBody>
          <a:bodyPr/>
          <a:lstStyle/>
          <a:p>
            <a:fld id="{7C052786-426E-45BD-BC6E-EE7969CFE3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 incarceration</a:t>
            </a:r>
            <a:r>
              <a:rPr lang="en-US" baseline="0" dirty="0" smtClean="0"/>
              <a:t> in TX has increased 908% over a 36 year time period.</a:t>
            </a:r>
          </a:p>
          <a:p>
            <a:r>
              <a:rPr lang="en-US" baseline="0" dirty="0" smtClean="0"/>
              <a:t>TX ranks #1 in the nation for incarcerated women; most are mothers.</a:t>
            </a:r>
          </a:p>
          <a:p>
            <a:r>
              <a:rPr lang="en-US" baseline="0" dirty="0" smtClean="0"/>
              <a:t>Women awaiting trials in TX totals around 6.300 (a 435% increase since 2011).</a:t>
            </a:r>
          </a:p>
        </p:txBody>
      </p:sp>
      <p:sp>
        <p:nvSpPr>
          <p:cNvPr id="4" name="Slide Number Placeholder 3"/>
          <p:cNvSpPr>
            <a:spLocks noGrp="1"/>
          </p:cNvSpPr>
          <p:nvPr>
            <p:ph type="sldNum" sz="quarter" idx="10"/>
          </p:nvPr>
        </p:nvSpPr>
        <p:spPr/>
        <p:txBody>
          <a:bodyPr/>
          <a:lstStyle/>
          <a:p>
            <a:fld id="{7C052786-426E-45BD-BC6E-EE7969CFE31C}" type="slidenum">
              <a:rPr lang="en-US" smtClean="0"/>
              <a:pPr/>
              <a:t>9</a:t>
            </a:fld>
            <a:endParaRPr lang="en-US"/>
          </a:p>
        </p:txBody>
      </p:sp>
    </p:spTree>
    <p:extLst>
      <p:ext uri="{BB962C8B-B14F-4D97-AF65-F5344CB8AC3E}">
        <p14:creationId xmlns:p14="http://schemas.microsoft.com/office/powerpoint/2010/main" val="81547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F8702C-D865-43F8-B51E-8C43A96A6CB5}"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1DEC9CA-5F6B-4D9C-AD46-5533ECF3A73E}"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8702C-D865-43F8-B51E-8C43A96A6CB5}"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F8702C-D865-43F8-B51E-8C43A96A6CB5}"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8702C-D865-43F8-B51E-8C43A96A6CB5}" type="datetimeFigureOut">
              <a:rPr lang="en-US" smtClean="0"/>
              <a:pPr/>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F8702C-D865-43F8-B51E-8C43A96A6CB5}" type="datetimeFigureOut">
              <a:rPr lang="en-US" smtClean="0"/>
              <a:pPr/>
              <a:t>5/30/2019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EC9CA-5F6B-4D9C-AD46-5533ECF3A73E}"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F8702C-D865-43F8-B51E-8C43A96A6CB5}"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F8702C-D865-43F8-B51E-8C43A96A6CB5}" type="datetimeFigureOut">
              <a:rPr lang="en-US" smtClean="0"/>
              <a:pPr/>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8702C-D865-43F8-B51E-8C43A96A6CB5}" type="datetimeFigureOut">
              <a:rPr lang="en-US" smtClean="0"/>
              <a:pPr/>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FF8702C-D865-43F8-B51E-8C43A96A6CB5}" type="datetimeFigureOut">
              <a:rPr lang="en-US" smtClean="0"/>
              <a:pPr/>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EC9CA-5F6B-4D9C-AD46-5533ECF3A7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F8702C-D865-43F8-B51E-8C43A96A6CB5}" type="datetimeFigureOut">
              <a:rPr lang="en-US" smtClean="0"/>
              <a:pPr/>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EC9CA-5F6B-4D9C-AD46-5533ECF3A73E}"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FF8702C-D865-43F8-B51E-8C43A96A6CB5}" type="datetimeFigureOut">
              <a:rPr lang="en-US" smtClean="0"/>
              <a:pPr/>
              <a:t>5/30/2019</a:t>
            </a:fld>
            <a:endParaRPr lang="en-US"/>
          </a:p>
        </p:txBody>
      </p:sp>
      <p:sp>
        <p:nvSpPr>
          <p:cNvPr id="7" name="Slide Number Placeholder 6"/>
          <p:cNvSpPr>
            <a:spLocks noGrp="1"/>
          </p:cNvSpPr>
          <p:nvPr>
            <p:ph type="sldNum" sz="quarter" idx="12"/>
          </p:nvPr>
        </p:nvSpPr>
        <p:spPr/>
        <p:txBody>
          <a:bodyPr/>
          <a:lstStyle/>
          <a:p>
            <a:fld id="{51DEC9CA-5F6B-4D9C-AD46-5533ECF3A73E}"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FF8702C-D865-43F8-B51E-8C43A96A6CB5}" type="datetimeFigureOut">
              <a:rPr lang="en-US" smtClean="0"/>
              <a:pPr/>
              <a:t>5/30/2019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1DEC9CA-5F6B-4D9C-AD46-5533ECF3A73E}"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hjc_-1q_PAhXIwiYKHbj0BtYQjRwIBw&amp;url=http://howshereallydoesit.com/blog/2012/01/all-or-nothing/&amp;psig=AFQjCNEcHQKF0cfE7HXFMUm1P-of_24c1Q&amp;ust=147507022838798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EiYfS16_PAhVKwiYKHXMGDV0QjRwIBw&amp;url=http://asiasociety.org/austin-academy-global-studies&amp;psig=AFQjCNHrAOK2V9Tm4xNOizmhHNmWPmpsOg&amp;ust=147507037812869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sqat3q_PAhWBSSYKHceVAi8QjRwIBw&amp;url=https://www.pinterest.com/explore/loneliness/&amp;bvm=bv.133700528,d.eWE&amp;psig=AFQjCNHpl7r4WICry1M4_eo2dChg23iZQA&amp;ust=147507219891413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A7bHmpLLPAhUCVyYKHWoJATgQjRwIBw&amp;url=https://sweetpicklesandcorn.wordpress.com/tag/l-a/&amp;psig=AFQjCNHWoMjglhXRvElCuhoHA3cwQ2w1EQ&amp;ust=147515982564176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nxbL4grXPAhVG6CYKHQE4BoUQjRwIBw&amp;url=https://imindmap.com/blog/innovation-plus-practical-creativity-a-must-in-the-workplace-chris-griffiths-interview-with-journonews/&amp;bvm=bv.134052249,d.eWE&amp;psig=AFQjCNG1mirGeI6e1D6Bb7Y2L0ahC7Igxw&amp;ust=147525379365195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marie.francis@fortworthtexas.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mailto:karen.keith@tdhca.state.tx.us" TargetMode="External"/><Relationship Id="rId4" Type="http://schemas.openxmlformats.org/officeDocument/2006/relationships/hyperlink" Target="mailto:laura.saintey@tdhca.state.tx.us"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572000"/>
            <a:ext cx="6553200" cy="838200"/>
          </a:xfrm>
        </p:spPr>
        <p:txBody>
          <a:bodyPr numCol="3">
            <a:noAutofit/>
          </a:bodyPr>
          <a:lstStyle/>
          <a:p>
            <a:r>
              <a:rPr lang="en-US" sz="1400" b="1" cap="none" dirty="0" smtClean="0"/>
              <a:t>Laura Saintey, NCRT</a:t>
            </a:r>
          </a:p>
          <a:p>
            <a:r>
              <a:rPr lang="en-US" sz="1400" b="1" cap="none" dirty="0" smtClean="0"/>
              <a:t> </a:t>
            </a:r>
          </a:p>
          <a:p>
            <a:r>
              <a:rPr lang="en-US" sz="1400" b="1" cap="none" dirty="0" smtClean="0"/>
              <a:t>Marie Francis, CCAP</a:t>
            </a:r>
          </a:p>
          <a:p>
            <a:endParaRPr lang="en-US" sz="1400" b="1" cap="none" dirty="0" smtClean="0"/>
          </a:p>
          <a:p>
            <a:r>
              <a:rPr lang="en-US" sz="1400" b="1" cap="none" dirty="0" smtClean="0"/>
              <a:t>Karen Keith</a:t>
            </a:r>
            <a:endParaRPr lang="en-US" sz="1400" b="1" cap="none" dirty="0"/>
          </a:p>
        </p:txBody>
      </p:sp>
      <p:sp>
        <p:nvSpPr>
          <p:cNvPr id="2" name="Title 1"/>
          <p:cNvSpPr>
            <a:spLocks noGrp="1"/>
          </p:cNvSpPr>
          <p:nvPr>
            <p:ph type="ctrTitle"/>
          </p:nvPr>
        </p:nvSpPr>
        <p:spPr/>
        <p:txBody>
          <a:bodyPr/>
          <a:lstStyle/>
          <a:p>
            <a:r>
              <a:rPr lang="en-US" smtClean="0"/>
              <a:t>The reality of ReEntry</a:t>
            </a:r>
            <a:endParaRPr lang="en-US" dirty="0"/>
          </a:p>
        </p:txBody>
      </p:sp>
    </p:spTree>
    <p:extLst>
      <p:ext uri="{BB962C8B-B14F-4D97-AF65-F5344CB8AC3E}">
        <p14:creationId xmlns:p14="http://schemas.microsoft.com/office/powerpoint/2010/main" val="399983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Juveniles</a:t>
            </a:r>
            <a:endParaRPr lang="en-US" dirty="0"/>
          </a:p>
        </p:txBody>
      </p:sp>
      <p:graphicFrame>
        <p:nvGraphicFramePr>
          <p:cNvPr id="4" name="Content Placeholder 3"/>
          <p:cNvGraphicFramePr>
            <a:graphicFrameLocks noGrp="1"/>
          </p:cNvGraphicFramePr>
          <p:nvPr>
            <p:ph idx="1"/>
          </p:nvPr>
        </p:nvGraphicFramePr>
        <p:xfrm>
          <a:off x="457200" y="2133600"/>
          <a:ext cx="8229600" cy="3708400"/>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370840">
                <a:tc>
                  <a:txBody>
                    <a:bodyPr/>
                    <a:lstStyle/>
                    <a:p>
                      <a:r>
                        <a:rPr lang="en-US" b="1" dirty="0" smtClean="0">
                          <a:solidFill>
                            <a:schemeClr val="tx1"/>
                          </a:solidFill>
                        </a:rPr>
                        <a:t>Total Juveniles in custody</a:t>
                      </a:r>
                      <a:endParaRPr lang="en-US" b="1" dirty="0">
                        <a:solidFill>
                          <a:schemeClr val="tx1"/>
                        </a:solidFill>
                      </a:endParaRPr>
                    </a:p>
                  </a:txBody>
                  <a:tcPr/>
                </a:tc>
                <a:tc>
                  <a:txBody>
                    <a:bodyPr/>
                    <a:lstStyle/>
                    <a:p>
                      <a:pPr algn="r"/>
                      <a:r>
                        <a:rPr lang="en-US" b="1" dirty="0" smtClean="0">
                          <a:solidFill>
                            <a:schemeClr val="tx1"/>
                          </a:solidFill>
                        </a:rPr>
                        <a:t>4,299</a:t>
                      </a:r>
                      <a:endParaRPr lang="en-US" b="1" dirty="0">
                        <a:solidFill>
                          <a:schemeClr val="tx1"/>
                        </a:solidFill>
                      </a:endParaRPr>
                    </a:p>
                  </a:txBody>
                  <a:tcPr/>
                </a:tc>
                <a:extLst>
                  <a:ext uri="{0D108BD9-81ED-4DB2-BD59-A6C34878D82A}">
                    <a16:rowId xmlns:a16="http://schemas.microsoft.com/office/drawing/2014/main" val="10000"/>
                  </a:ext>
                </a:extLst>
              </a:tr>
              <a:tr h="370840">
                <a:tc>
                  <a:txBody>
                    <a:bodyPr/>
                    <a:lstStyle/>
                    <a:p>
                      <a:pPr lvl="1"/>
                      <a:r>
                        <a:rPr lang="en-US" dirty="0" smtClean="0"/>
                        <a:t>Committed</a:t>
                      </a:r>
                      <a:endParaRPr lang="en-US" dirty="0"/>
                    </a:p>
                  </a:txBody>
                  <a:tcPr/>
                </a:tc>
                <a:tc>
                  <a:txBody>
                    <a:bodyPr/>
                    <a:lstStyle/>
                    <a:p>
                      <a:pPr algn="r"/>
                      <a:r>
                        <a:rPr lang="en-US" dirty="0" smtClean="0"/>
                        <a:t>2,433</a:t>
                      </a:r>
                      <a:endParaRPr lang="en-US" dirty="0"/>
                    </a:p>
                  </a:txBody>
                  <a:tcPr/>
                </a:tc>
                <a:extLst>
                  <a:ext uri="{0D108BD9-81ED-4DB2-BD59-A6C34878D82A}">
                    <a16:rowId xmlns:a16="http://schemas.microsoft.com/office/drawing/2014/main" val="10001"/>
                  </a:ext>
                </a:extLst>
              </a:tr>
              <a:tr h="370840">
                <a:tc>
                  <a:txBody>
                    <a:bodyPr/>
                    <a:lstStyle/>
                    <a:p>
                      <a:pPr lvl="1"/>
                      <a:r>
                        <a:rPr lang="en-US" dirty="0" smtClean="0"/>
                        <a:t>Detained</a:t>
                      </a:r>
                      <a:endParaRPr lang="en-US" dirty="0"/>
                    </a:p>
                  </a:txBody>
                  <a:tcPr/>
                </a:tc>
                <a:tc>
                  <a:txBody>
                    <a:bodyPr/>
                    <a:lstStyle/>
                    <a:p>
                      <a:pPr algn="r"/>
                      <a:r>
                        <a:rPr lang="en-US" dirty="0" smtClean="0"/>
                        <a:t>1,740</a:t>
                      </a:r>
                      <a:endParaRPr lang="en-US" dirty="0"/>
                    </a:p>
                  </a:txBody>
                  <a:tcPr/>
                </a:tc>
                <a:extLst>
                  <a:ext uri="{0D108BD9-81ED-4DB2-BD59-A6C34878D82A}">
                    <a16:rowId xmlns:a16="http://schemas.microsoft.com/office/drawing/2014/main" val="10002"/>
                  </a:ext>
                </a:extLst>
              </a:tr>
              <a:tr h="370840">
                <a:tc>
                  <a:txBody>
                    <a:bodyPr/>
                    <a:lstStyle/>
                    <a:p>
                      <a:pPr lvl="1"/>
                      <a:r>
                        <a:rPr lang="en-US" dirty="0" smtClean="0"/>
                        <a:t>Diverted</a:t>
                      </a:r>
                      <a:endParaRPr lang="en-US" dirty="0"/>
                    </a:p>
                  </a:txBody>
                  <a:tcPr/>
                </a:tc>
                <a:tc>
                  <a:txBody>
                    <a:bodyPr/>
                    <a:lstStyle/>
                    <a:p>
                      <a:pPr algn="r"/>
                      <a:r>
                        <a:rPr lang="en-US" dirty="0" smtClean="0"/>
                        <a:t>54</a:t>
                      </a:r>
                      <a:endParaRPr lang="en-US" dirty="0"/>
                    </a:p>
                  </a:txBody>
                  <a:tcPr/>
                </a:tc>
                <a:extLst>
                  <a:ext uri="{0D108BD9-81ED-4DB2-BD59-A6C34878D82A}">
                    <a16:rowId xmlns:a16="http://schemas.microsoft.com/office/drawing/2014/main" val="10003"/>
                  </a:ext>
                </a:extLst>
              </a:tr>
              <a:tr h="370840">
                <a:tc>
                  <a:txBody>
                    <a:bodyPr/>
                    <a:lstStyle/>
                    <a:p>
                      <a:r>
                        <a:rPr lang="en-US" b="1" dirty="0" smtClean="0"/>
                        <a:t>Juvenile Custody Rate (per 100,000)</a:t>
                      </a:r>
                      <a:endParaRPr lang="en-US" b="1" dirty="0"/>
                    </a:p>
                  </a:txBody>
                  <a:tcPr>
                    <a:solidFill>
                      <a:schemeClr val="accent1"/>
                    </a:solidFill>
                  </a:tcPr>
                </a:tc>
                <a:tc>
                  <a:txBody>
                    <a:bodyPr/>
                    <a:lstStyle/>
                    <a:p>
                      <a:pPr algn="r"/>
                      <a:r>
                        <a:rPr lang="en-US" b="1" dirty="0" smtClean="0"/>
                        <a:t>153</a:t>
                      </a:r>
                      <a:endParaRPr lang="en-US" b="1" dirty="0"/>
                    </a:p>
                  </a:txBody>
                  <a:tcPr>
                    <a:solidFill>
                      <a:schemeClr val="accent1"/>
                    </a:solidFill>
                  </a:tcPr>
                </a:tc>
                <a:extLst>
                  <a:ext uri="{0D108BD9-81ED-4DB2-BD59-A6C34878D82A}">
                    <a16:rowId xmlns:a16="http://schemas.microsoft.com/office/drawing/2014/main" val="10004"/>
                  </a:ext>
                </a:extLst>
              </a:tr>
              <a:tr h="370840">
                <a:tc>
                  <a:txBody>
                    <a:bodyPr/>
                    <a:lstStyle/>
                    <a:p>
                      <a:pPr lvl="1"/>
                      <a:r>
                        <a:rPr lang="en-US" dirty="0" smtClean="0"/>
                        <a:t>White custody</a:t>
                      </a:r>
                      <a:r>
                        <a:rPr lang="en-US" baseline="0" dirty="0" smtClean="0"/>
                        <a:t> rate (per 100,000)</a:t>
                      </a:r>
                      <a:endParaRPr lang="en-US" dirty="0"/>
                    </a:p>
                  </a:txBody>
                  <a:tcPr/>
                </a:tc>
                <a:tc>
                  <a:txBody>
                    <a:bodyPr/>
                    <a:lstStyle/>
                    <a:p>
                      <a:pPr algn="r"/>
                      <a:r>
                        <a:rPr lang="en-US" dirty="0" smtClean="0"/>
                        <a:t>94</a:t>
                      </a:r>
                      <a:endParaRPr lang="en-US" dirty="0"/>
                    </a:p>
                  </a:txBody>
                  <a:tcPr/>
                </a:tc>
                <a:extLst>
                  <a:ext uri="{0D108BD9-81ED-4DB2-BD59-A6C34878D82A}">
                    <a16:rowId xmlns:a16="http://schemas.microsoft.com/office/drawing/2014/main" val="10005"/>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Black custody</a:t>
                      </a:r>
                      <a:r>
                        <a:rPr lang="en-US" baseline="0" dirty="0" smtClean="0"/>
                        <a:t> rate (per 100,000)</a:t>
                      </a:r>
                      <a:endParaRPr lang="en-US" dirty="0" smtClean="0"/>
                    </a:p>
                  </a:txBody>
                  <a:tcPr/>
                </a:tc>
                <a:tc>
                  <a:txBody>
                    <a:bodyPr/>
                    <a:lstStyle/>
                    <a:p>
                      <a:pPr algn="r"/>
                      <a:r>
                        <a:rPr lang="en-US" dirty="0" smtClean="0"/>
                        <a:t>417</a:t>
                      </a:r>
                      <a:endParaRPr lang="en-US" dirty="0"/>
                    </a:p>
                  </a:txBody>
                  <a:tcPr/>
                </a:tc>
                <a:extLst>
                  <a:ext uri="{0D108BD9-81ED-4DB2-BD59-A6C34878D82A}">
                    <a16:rowId xmlns:a16="http://schemas.microsoft.com/office/drawing/2014/main" val="10006"/>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Latino custody</a:t>
                      </a:r>
                      <a:r>
                        <a:rPr lang="en-US" baseline="0" dirty="0" smtClean="0"/>
                        <a:t> rate (per 100,000)</a:t>
                      </a:r>
                      <a:endParaRPr lang="en-US" dirty="0" smtClean="0"/>
                    </a:p>
                  </a:txBody>
                  <a:tcPr/>
                </a:tc>
                <a:tc>
                  <a:txBody>
                    <a:bodyPr/>
                    <a:lstStyle/>
                    <a:p>
                      <a:pPr algn="r"/>
                      <a:r>
                        <a:rPr lang="en-US" dirty="0" smtClean="0"/>
                        <a:t>138</a:t>
                      </a:r>
                      <a:endParaRPr lang="en-US" dirty="0"/>
                    </a:p>
                  </a:txBody>
                  <a:tcPr/>
                </a:tc>
                <a:extLst>
                  <a:ext uri="{0D108BD9-81ED-4DB2-BD59-A6C34878D82A}">
                    <a16:rowId xmlns:a16="http://schemas.microsoft.com/office/drawing/2014/main" val="10007"/>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Native</a:t>
                      </a:r>
                      <a:r>
                        <a:rPr lang="en-US" baseline="0" dirty="0" smtClean="0"/>
                        <a:t> American</a:t>
                      </a:r>
                      <a:r>
                        <a:rPr lang="en-US" dirty="0" smtClean="0"/>
                        <a:t> custody</a:t>
                      </a:r>
                      <a:r>
                        <a:rPr lang="en-US" baseline="0" dirty="0" smtClean="0"/>
                        <a:t> rate (per 100,000)</a:t>
                      </a:r>
                      <a:endParaRPr lang="en-US" dirty="0" smtClean="0"/>
                    </a:p>
                  </a:txBody>
                  <a:tcPr/>
                </a:tc>
                <a:tc>
                  <a:txBody>
                    <a:bodyPr/>
                    <a:lstStyle/>
                    <a:p>
                      <a:pPr algn="r"/>
                      <a:r>
                        <a:rPr lang="en-US" dirty="0" smtClean="0"/>
                        <a:t>99</a:t>
                      </a:r>
                      <a:endParaRPr lang="en-US" dirty="0"/>
                    </a:p>
                  </a:txBody>
                  <a:tcPr/>
                </a:tc>
                <a:extLst>
                  <a:ext uri="{0D108BD9-81ED-4DB2-BD59-A6C34878D82A}">
                    <a16:rowId xmlns:a16="http://schemas.microsoft.com/office/drawing/2014/main" val="10008"/>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Asian custody</a:t>
                      </a:r>
                      <a:r>
                        <a:rPr lang="en-US" baseline="0" dirty="0" smtClean="0"/>
                        <a:t> rate (per 100,000)</a:t>
                      </a:r>
                      <a:endParaRPr lang="en-US" dirty="0" smtClean="0"/>
                    </a:p>
                  </a:txBody>
                  <a:tcPr/>
                </a:tc>
                <a:tc>
                  <a:txBody>
                    <a:bodyPr/>
                    <a:lstStyle/>
                    <a:p>
                      <a:pPr algn="r"/>
                      <a:r>
                        <a:rPr lang="en-US" dirty="0" smtClean="0"/>
                        <a:t>10</a:t>
                      </a:r>
                      <a:endParaRPr lang="en-US"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a:t>
            </a:r>
            <a:endParaRPr lang="en-US" dirty="0"/>
          </a:p>
        </p:txBody>
      </p:sp>
      <p:graphicFrame>
        <p:nvGraphicFramePr>
          <p:cNvPr id="4" name="Content Placeholder 3"/>
          <p:cNvGraphicFramePr>
            <a:graphicFrameLocks noGrp="1"/>
          </p:cNvGraphicFramePr>
          <p:nvPr>
            <p:ph idx="1"/>
          </p:nvPr>
        </p:nvGraphicFramePr>
        <p:xfrm>
          <a:off x="1371600" y="1981200"/>
          <a:ext cx="6553200" cy="3505201"/>
        </p:xfrm>
        <a:graphic>
          <a:graphicData uri="http://schemas.openxmlformats.org/drawingml/2006/table">
            <a:tbl>
              <a:tblPr firstRow="1" bandRow="1">
                <a:tableStyleId>{5C22544A-7EE6-4342-B048-85BDC9FD1C3A}</a:tableStyleId>
              </a:tblPr>
              <a:tblGrid>
                <a:gridCol w="5086066">
                  <a:extLst>
                    <a:ext uri="{9D8B030D-6E8A-4147-A177-3AD203B41FA5}">
                      <a16:colId xmlns:a16="http://schemas.microsoft.com/office/drawing/2014/main" val="20000"/>
                    </a:ext>
                  </a:extLst>
                </a:gridCol>
                <a:gridCol w="1467134">
                  <a:extLst>
                    <a:ext uri="{9D8B030D-6E8A-4147-A177-3AD203B41FA5}">
                      <a16:colId xmlns:a16="http://schemas.microsoft.com/office/drawing/2014/main" val="20001"/>
                    </a:ext>
                  </a:extLst>
                </a:gridCol>
              </a:tblGrid>
              <a:tr h="500743">
                <a:tc>
                  <a:txBody>
                    <a:bodyPr/>
                    <a:lstStyle/>
                    <a:p>
                      <a:r>
                        <a:rPr lang="en-US" dirty="0" smtClean="0">
                          <a:solidFill>
                            <a:schemeClr val="tx1"/>
                          </a:solidFill>
                        </a:rPr>
                        <a:t>Prisons</a:t>
                      </a:r>
                      <a:endParaRPr lang="en-US" dirty="0">
                        <a:solidFill>
                          <a:schemeClr val="tx1"/>
                        </a:solidFill>
                      </a:endParaRPr>
                    </a:p>
                  </a:txBody>
                  <a:tcPr/>
                </a:tc>
                <a:tc>
                  <a:txBody>
                    <a:bodyPr/>
                    <a:lstStyle/>
                    <a:p>
                      <a:r>
                        <a:rPr lang="en-US" dirty="0" smtClean="0">
                          <a:solidFill>
                            <a:schemeClr val="tx1"/>
                          </a:solidFill>
                        </a:rPr>
                        <a:t>106</a:t>
                      </a:r>
                      <a:endParaRPr lang="en-US" dirty="0">
                        <a:solidFill>
                          <a:schemeClr val="tx1"/>
                        </a:solidFill>
                      </a:endParaRPr>
                    </a:p>
                  </a:txBody>
                  <a:tcPr/>
                </a:tc>
                <a:extLst>
                  <a:ext uri="{0D108BD9-81ED-4DB2-BD59-A6C34878D82A}">
                    <a16:rowId xmlns:a16="http://schemas.microsoft.com/office/drawing/2014/main" val="10000"/>
                  </a:ext>
                </a:extLst>
              </a:tr>
              <a:tr h="500743">
                <a:tc>
                  <a:txBody>
                    <a:bodyPr/>
                    <a:lstStyle/>
                    <a:p>
                      <a:r>
                        <a:rPr lang="en-US" dirty="0" smtClean="0"/>
                        <a:t>Released/Year</a:t>
                      </a:r>
                      <a:endParaRPr lang="en-US" dirty="0"/>
                    </a:p>
                  </a:txBody>
                  <a:tcPr/>
                </a:tc>
                <a:tc>
                  <a:txBody>
                    <a:bodyPr/>
                    <a:lstStyle/>
                    <a:p>
                      <a:r>
                        <a:rPr lang="en-US" dirty="0" smtClean="0"/>
                        <a:t>67,603</a:t>
                      </a:r>
                      <a:endParaRPr lang="en-US" dirty="0"/>
                    </a:p>
                  </a:txBody>
                  <a:tcPr/>
                </a:tc>
                <a:extLst>
                  <a:ext uri="{0D108BD9-81ED-4DB2-BD59-A6C34878D82A}">
                    <a16:rowId xmlns:a16="http://schemas.microsoft.com/office/drawing/2014/main" val="10001"/>
                  </a:ext>
                </a:extLst>
              </a:tr>
              <a:tr h="500743">
                <a:tc>
                  <a:txBody>
                    <a:bodyPr/>
                    <a:lstStyle/>
                    <a:p>
                      <a:r>
                        <a:rPr lang="en-US" dirty="0" smtClean="0"/>
                        <a:t>Parolees under supervision</a:t>
                      </a:r>
                      <a:endParaRPr lang="en-US" dirty="0"/>
                    </a:p>
                  </a:txBody>
                  <a:tcPr/>
                </a:tc>
                <a:tc>
                  <a:txBody>
                    <a:bodyPr/>
                    <a:lstStyle/>
                    <a:p>
                      <a:r>
                        <a:rPr lang="en-US" dirty="0" smtClean="0"/>
                        <a:t>113,363</a:t>
                      </a:r>
                      <a:endParaRPr lang="en-US" dirty="0"/>
                    </a:p>
                  </a:txBody>
                  <a:tcPr/>
                </a:tc>
                <a:extLst>
                  <a:ext uri="{0D108BD9-81ED-4DB2-BD59-A6C34878D82A}">
                    <a16:rowId xmlns:a16="http://schemas.microsoft.com/office/drawing/2014/main" val="10002"/>
                  </a:ext>
                </a:extLst>
              </a:tr>
              <a:tr h="500743">
                <a:tc>
                  <a:txBody>
                    <a:bodyPr/>
                    <a:lstStyle/>
                    <a:p>
                      <a:r>
                        <a:rPr lang="en-US" dirty="0" smtClean="0"/>
                        <a:t>Offenses:</a:t>
                      </a:r>
                      <a:endParaRPr lang="en-US" dirty="0"/>
                    </a:p>
                  </a:txBody>
                  <a:tcPr/>
                </a:tc>
                <a:tc>
                  <a:txBody>
                    <a:bodyPr/>
                    <a:lstStyle/>
                    <a:p>
                      <a:endParaRPr lang="en-US" dirty="0"/>
                    </a:p>
                  </a:txBody>
                  <a:tcPr/>
                </a:tc>
                <a:extLst>
                  <a:ext uri="{0D108BD9-81ED-4DB2-BD59-A6C34878D82A}">
                    <a16:rowId xmlns:a16="http://schemas.microsoft.com/office/drawing/2014/main" val="10003"/>
                  </a:ext>
                </a:extLst>
              </a:tr>
              <a:tr h="500743">
                <a:tc>
                  <a:txBody>
                    <a:bodyPr/>
                    <a:lstStyle/>
                    <a:p>
                      <a:pPr lvl="1"/>
                      <a:r>
                        <a:rPr lang="en-US" dirty="0" smtClean="0"/>
                        <a:t>Violent</a:t>
                      </a:r>
                      <a:endParaRPr lang="en-US" dirty="0"/>
                    </a:p>
                  </a:txBody>
                  <a:tcPr/>
                </a:tc>
                <a:tc>
                  <a:txBody>
                    <a:bodyPr/>
                    <a:lstStyle/>
                    <a:p>
                      <a:r>
                        <a:rPr lang="en-US" dirty="0" smtClean="0"/>
                        <a:t>22%</a:t>
                      </a:r>
                      <a:endParaRPr lang="en-US" dirty="0"/>
                    </a:p>
                  </a:txBody>
                  <a:tcPr/>
                </a:tc>
                <a:extLst>
                  <a:ext uri="{0D108BD9-81ED-4DB2-BD59-A6C34878D82A}">
                    <a16:rowId xmlns:a16="http://schemas.microsoft.com/office/drawing/2014/main" val="10004"/>
                  </a:ext>
                </a:extLst>
              </a:tr>
              <a:tr h="500743">
                <a:tc>
                  <a:txBody>
                    <a:bodyPr/>
                    <a:lstStyle/>
                    <a:p>
                      <a:pPr lvl="1"/>
                      <a:r>
                        <a:rPr lang="en-US" dirty="0" smtClean="0"/>
                        <a:t>Drug</a:t>
                      </a:r>
                      <a:r>
                        <a:rPr lang="en-US" baseline="0" dirty="0" smtClean="0"/>
                        <a:t> related</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val="10005"/>
                  </a:ext>
                </a:extLst>
              </a:tr>
              <a:tr h="500743">
                <a:tc>
                  <a:txBody>
                    <a:bodyPr/>
                    <a:lstStyle/>
                    <a:p>
                      <a:pPr lvl="1"/>
                      <a:r>
                        <a:rPr lang="en-US" dirty="0" smtClean="0"/>
                        <a:t>Property</a:t>
                      </a:r>
                      <a:endParaRPr lang="en-US" dirty="0"/>
                    </a:p>
                  </a:txBody>
                  <a:tcPr/>
                </a:tc>
                <a:tc>
                  <a:txBody>
                    <a:bodyPr/>
                    <a:lstStyle/>
                    <a:p>
                      <a:r>
                        <a:rPr lang="en-US" dirty="0" smtClean="0"/>
                        <a:t>16%</a:t>
                      </a:r>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can community action and </a:t>
            </a:r>
            <a:br>
              <a:rPr lang="en-US" dirty="0" smtClean="0"/>
            </a:br>
            <a:r>
              <a:rPr lang="en-US" dirty="0" smtClean="0"/>
              <a:t>social service agencies help?</a:t>
            </a:r>
            <a:endParaRPr lang="en-US" dirty="0"/>
          </a:p>
        </p:txBody>
      </p:sp>
      <p:sp>
        <p:nvSpPr>
          <p:cNvPr id="5" name="Text Placeholder 4"/>
          <p:cNvSpPr>
            <a:spLocks noGrp="1"/>
          </p:cNvSpPr>
          <p:nvPr>
            <p:ph type="body" idx="1"/>
          </p:nvPr>
        </p:nvSpPr>
        <p:spPr>
          <a:xfrm>
            <a:off x="426128" y="1722438"/>
            <a:ext cx="4040188" cy="868362"/>
          </a:xfrm>
        </p:spPr>
        <p:txBody>
          <a:bodyPr/>
          <a:lstStyle/>
          <a:p>
            <a:r>
              <a:rPr lang="en-US" dirty="0" smtClean="0"/>
              <a:t>LIHEAP</a:t>
            </a:r>
          </a:p>
          <a:p>
            <a:r>
              <a:rPr lang="en-US" dirty="0" smtClean="0"/>
              <a:t>CEAP &amp; WAP</a:t>
            </a:r>
            <a:endParaRPr lang="en-US" dirty="0"/>
          </a:p>
        </p:txBody>
      </p:sp>
      <p:sp>
        <p:nvSpPr>
          <p:cNvPr id="6" name="Content Placeholder 5"/>
          <p:cNvSpPr>
            <a:spLocks noGrp="1"/>
          </p:cNvSpPr>
          <p:nvPr>
            <p:ph sz="half" idx="2"/>
          </p:nvPr>
        </p:nvSpPr>
        <p:spPr>
          <a:xfrm>
            <a:off x="426128" y="2743200"/>
            <a:ext cx="4040188" cy="3687762"/>
          </a:xfrm>
        </p:spPr>
        <p:txBody>
          <a:bodyPr>
            <a:normAutofit lnSpcReduction="10000"/>
          </a:bodyPr>
          <a:lstStyle/>
          <a:p>
            <a:r>
              <a:rPr lang="en-US" dirty="0"/>
              <a:t>≤ 150% Federal Poverty Guidelines</a:t>
            </a:r>
          </a:p>
          <a:p>
            <a:r>
              <a:rPr lang="en-US" dirty="0" smtClean="0"/>
              <a:t>Vulnerable are given priority:</a:t>
            </a:r>
          </a:p>
          <a:p>
            <a:pPr lvl="1"/>
            <a:r>
              <a:rPr lang="en-US" dirty="0" smtClean="0"/>
              <a:t>Elderly ≥ 60 years of age</a:t>
            </a:r>
          </a:p>
          <a:p>
            <a:pPr lvl="1"/>
            <a:r>
              <a:rPr lang="en-US" dirty="0" smtClean="0"/>
              <a:t>Disabled</a:t>
            </a:r>
          </a:p>
          <a:p>
            <a:pPr lvl="1"/>
            <a:r>
              <a:rPr lang="en-US" dirty="0"/>
              <a:t>C</a:t>
            </a:r>
            <a:r>
              <a:rPr lang="en-US" dirty="0" smtClean="0"/>
              <a:t>hildren ≤ 5 years of age</a:t>
            </a:r>
          </a:p>
          <a:p>
            <a:r>
              <a:rPr lang="en-US" dirty="0" smtClean="0"/>
              <a:t>Energy Conservation Education</a:t>
            </a:r>
          </a:p>
          <a:p>
            <a:r>
              <a:rPr lang="en-US" dirty="0" smtClean="0"/>
              <a:t>Weatherization</a:t>
            </a:r>
          </a:p>
          <a:p>
            <a:pPr marL="411480" lvl="1" indent="0">
              <a:buNone/>
            </a:pPr>
            <a:endParaRPr lang="en-US" dirty="0" smtClean="0"/>
          </a:p>
        </p:txBody>
      </p:sp>
      <p:sp>
        <p:nvSpPr>
          <p:cNvPr id="7" name="Text Placeholder 6"/>
          <p:cNvSpPr>
            <a:spLocks noGrp="1"/>
          </p:cNvSpPr>
          <p:nvPr>
            <p:ph type="body" sz="quarter" idx="3"/>
          </p:nvPr>
        </p:nvSpPr>
        <p:spPr/>
        <p:txBody>
          <a:bodyPr/>
          <a:lstStyle/>
          <a:p>
            <a:r>
              <a:rPr lang="en-US" dirty="0" smtClean="0"/>
              <a:t>Community Services Block Grant (CSBG)</a:t>
            </a:r>
            <a:endParaRPr lang="en-US" dirty="0"/>
          </a:p>
        </p:txBody>
      </p:sp>
      <p:sp>
        <p:nvSpPr>
          <p:cNvPr id="8" name="Content Placeholder 7"/>
          <p:cNvSpPr>
            <a:spLocks noGrp="1"/>
          </p:cNvSpPr>
          <p:nvPr>
            <p:ph sz="quarter" idx="4"/>
          </p:nvPr>
        </p:nvSpPr>
        <p:spPr/>
        <p:txBody>
          <a:bodyPr/>
          <a:lstStyle/>
          <a:p>
            <a:r>
              <a:rPr lang="en-US" dirty="0"/>
              <a:t>≤ </a:t>
            </a:r>
            <a:r>
              <a:rPr lang="en-US" dirty="0" smtClean="0"/>
              <a:t>125% </a:t>
            </a:r>
            <a:r>
              <a:rPr lang="en-US" dirty="0"/>
              <a:t>Federal Poverty </a:t>
            </a:r>
            <a:r>
              <a:rPr lang="en-US" dirty="0" smtClean="0"/>
              <a:t>Guidelines</a:t>
            </a:r>
          </a:p>
          <a:p>
            <a:r>
              <a:rPr lang="en-US" dirty="0" smtClean="0"/>
              <a:t>Emergency Services</a:t>
            </a:r>
          </a:p>
          <a:p>
            <a:r>
              <a:rPr lang="en-US" dirty="0" smtClean="0"/>
              <a:t>Stability for vulnerable</a:t>
            </a:r>
          </a:p>
          <a:p>
            <a:r>
              <a:rPr lang="en-US" dirty="0" smtClean="0"/>
              <a:t>Removing barriers so that individuals/families can transition out of poverty</a:t>
            </a:r>
            <a:endParaRPr lang="en-US" dirty="0"/>
          </a:p>
          <a:p>
            <a:endParaRPr lang="en-US" dirty="0"/>
          </a:p>
        </p:txBody>
      </p:sp>
    </p:spTree>
    <p:extLst>
      <p:ext uri="{BB962C8B-B14F-4D97-AF65-F5344CB8AC3E}">
        <p14:creationId xmlns:p14="http://schemas.microsoft.com/office/powerpoint/2010/main" val="104501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CAN CSBG come into play?</a:t>
            </a:r>
            <a:endParaRPr lang="en-US" dirty="0"/>
          </a:p>
        </p:txBody>
      </p:sp>
      <p:sp>
        <p:nvSpPr>
          <p:cNvPr id="2" name="Content Placeholder 1"/>
          <p:cNvSpPr>
            <a:spLocks noGrp="1"/>
          </p:cNvSpPr>
          <p:nvPr>
            <p:ph idx="1"/>
          </p:nvPr>
        </p:nvSpPr>
        <p:spPr>
          <a:xfrm>
            <a:off x="457200" y="1981200"/>
            <a:ext cx="8229600" cy="4144963"/>
          </a:xfrm>
        </p:spPr>
        <p:txBody>
          <a:bodyPr>
            <a:normAutofit lnSpcReduction="10000"/>
          </a:bodyPr>
          <a:lstStyle/>
          <a:p>
            <a:r>
              <a:rPr lang="en-US" dirty="0" smtClean="0"/>
              <a:t>By removing </a:t>
            </a:r>
            <a:r>
              <a:rPr lang="en-US" dirty="0"/>
              <a:t>barriers that make it harder for individuals with criminal records to turn their lives around</a:t>
            </a:r>
            <a:r>
              <a:rPr lang="en-US" dirty="0" smtClean="0"/>
              <a:t>.</a:t>
            </a:r>
          </a:p>
          <a:p>
            <a:pPr lvl="1"/>
            <a:r>
              <a:rPr lang="en-US" dirty="0" smtClean="0"/>
              <a:t>Basic Needs: clothing, food</a:t>
            </a:r>
          </a:p>
          <a:p>
            <a:pPr lvl="1"/>
            <a:r>
              <a:rPr lang="en-US" dirty="0" smtClean="0"/>
              <a:t>Housing: transitional to permanent</a:t>
            </a:r>
          </a:p>
          <a:p>
            <a:pPr lvl="1"/>
            <a:r>
              <a:rPr lang="en-US" dirty="0" smtClean="0"/>
              <a:t>Transportation</a:t>
            </a:r>
          </a:p>
          <a:p>
            <a:pPr lvl="1"/>
            <a:r>
              <a:rPr lang="en-US" dirty="0" smtClean="0"/>
              <a:t>Obtaining Identification Documents</a:t>
            </a:r>
          </a:p>
          <a:p>
            <a:pPr lvl="1"/>
            <a:r>
              <a:rPr lang="en-US" dirty="0" smtClean="0"/>
              <a:t>Money Management</a:t>
            </a:r>
          </a:p>
          <a:p>
            <a:pPr lvl="1"/>
            <a:r>
              <a:rPr lang="en-US" dirty="0" smtClean="0"/>
              <a:t>Health: counseling, substance abuse programs, mental healthcare, physicals, medications</a:t>
            </a:r>
          </a:p>
          <a:p>
            <a:pPr lvl="1"/>
            <a:r>
              <a:rPr lang="en-US" dirty="0" smtClean="0"/>
              <a:t>Employment: job readiness skills, tools, uniforms, second-chance employers</a:t>
            </a:r>
          </a:p>
          <a:p>
            <a:pPr lvl="1"/>
            <a:r>
              <a:rPr lang="en-US" dirty="0" smtClean="0"/>
              <a:t>Education: financial aid, GED, certifications</a:t>
            </a:r>
          </a:p>
          <a:p>
            <a:pPr marL="411480" lvl="1" indent="0">
              <a:buNone/>
            </a:pPr>
            <a:endParaRPr lang="en-US" dirty="0" smtClean="0"/>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a:xfrm>
            <a:off x="0" y="6356350"/>
            <a:ext cx="2133600" cy="365125"/>
          </a:xfrm>
        </p:spPr>
        <p:txBody>
          <a:bodyPr/>
          <a:lstStyle/>
          <a:p>
            <a:pPr>
              <a:defRPr/>
            </a:pPr>
            <a:fld id="{CB7F55D8-0E47-44B7-B8DE-F2C623B47C6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a:t>
            </a:r>
            <a:endParaRPr lang="en-US" dirty="0"/>
          </a:p>
        </p:txBody>
      </p:sp>
      <p:sp>
        <p:nvSpPr>
          <p:cNvPr id="3" name="Content Placeholder 2"/>
          <p:cNvSpPr>
            <a:spLocks noGrp="1"/>
          </p:cNvSpPr>
          <p:nvPr>
            <p:ph idx="1"/>
          </p:nvPr>
        </p:nvSpPr>
        <p:spPr/>
        <p:txBody>
          <a:bodyPr>
            <a:normAutofit/>
          </a:bodyPr>
          <a:lstStyle/>
          <a:p>
            <a:pPr marL="114300" indent="0">
              <a:buNone/>
            </a:pPr>
            <a:r>
              <a:rPr lang="en-US" b="1" dirty="0" smtClean="0"/>
              <a:t>How do we find out if the person in your office was formerly incarcerated? Many won’t tell you, as they are embarrassed and afraid of rejection.</a:t>
            </a:r>
          </a:p>
          <a:p>
            <a:r>
              <a:rPr lang="en-US" dirty="0" smtClean="0"/>
              <a:t>Work history: is there a large gap in their work history? Ask why…. </a:t>
            </a:r>
          </a:p>
          <a:p>
            <a:r>
              <a:rPr lang="en-US" dirty="0" smtClean="0"/>
              <a:t>Self-Assessment: do they address certain barriers, such as inability to rent an apartment? No access to documents such as picture ID or voter registration card? Ask why….</a:t>
            </a:r>
          </a:p>
          <a:p>
            <a:r>
              <a:rPr lang="en-US" dirty="0" smtClean="0"/>
              <a:t>Housing: where do they live? Is it with relatives? Is it in a half-way house? Transitional housing? A shelter? Ask why….</a:t>
            </a:r>
            <a:endParaRPr lang="en-US" dirty="0"/>
          </a:p>
        </p:txBody>
      </p:sp>
    </p:spTree>
    <p:extLst>
      <p:ext uri="{BB962C8B-B14F-4D97-AF65-F5344CB8AC3E}">
        <p14:creationId xmlns:p14="http://schemas.microsoft.com/office/powerpoint/2010/main" val="266875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 transition with barriers</a:t>
            </a:r>
            <a:endParaRPr lang="en-US" dirty="0"/>
          </a:p>
        </p:txBody>
      </p:sp>
      <p:sp>
        <p:nvSpPr>
          <p:cNvPr id="3" name="Content Placeholder 2"/>
          <p:cNvSpPr>
            <a:spLocks noGrp="1"/>
          </p:cNvSpPr>
          <p:nvPr>
            <p:ph idx="1"/>
          </p:nvPr>
        </p:nvSpPr>
        <p:spPr/>
        <p:txBody>
          <a:bodyPr/>
          <a:lstStyle/>
          <a:p>
            <a:r>
              <a:rPr lang="en-US" dirty="0" smtClean="0"/>
              <a:t>Difficult transition from incarceration to the community</a:t>
            </a:r>
          </a:p>
          <a:p>
            <a:r>
              <a:rPr lang="en-US" dirty="0" smtClean="0"/>
              <a:t>Limited housing options</a:t>
            </a:r>
          </a:p>
          <a:p>
            <a:r>
              <a:rPr lang="en-US" dirty="0" smtClean="0"/>
              <a:t>Substance abuse</a:t>
            </a:r>
          </a:p>
          <a:p>
            <a:r>
              <a:rPr lang="en-US" dirty="0" smtClean="0"/>
              <a:t>Mental health issues</a:t>
            </a:r>
          </a:p>
          <a:p>
            <a:r>
              <a:rPr lang="en-US" dirty="0" smtClean="0"/>
              <a:t>Lack of adequate education</a:t>
            </a:r>
          </a:p>
          <a:p>
            <a:r>
              <a:rPr lang="en-US" dirty="0" smtClean="0"/>
              <a:t>Poor or non-existent job skills</a:t>
            </a:r>
          </a:p>
          <a:p>
            <a:pPr marL="114300" indent="0">
              <a:buNone/>
            </a:pPr>
            <a:endParaRPr lang="en-US" dirty="0"/>
          </a:p>
        </p:txBody>
      </p:sp>
    </p:spTree>
    <p:extLst>
      <p:ext uri="{BB962C8B-B14F-4D97-AF65-F5344CB8AC3E}">
        <p14:creationId xmlns:p14="http://schemas.microsoft.com/office/powerpoint/2010/main" val="326675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Collateral consequences	</a:t>
            </a:r>
            <a:endParaRPr lang="en-US" dirty="0"/>
          </a:p>
        </p:txBody>
      </p:sp>
      <p:sp>
        <p:nvSpPr>
          <p:cNvPr id="3" name="Content Placeholder 2"/>
          <p:cNvSpPr>
            <a:spLocks noGrp="1"/>
          </p:cNvSpPr>
          <p:nvPr>
            <p:ph idx="1"/>
          </p:nvPr>
        </p:nvSpPr>
        <p:spPr/>
        <p:txBody>
          <a:bodyPr/>
          <a:lstStyle/>
          <a:p>
            <a:r>
              <a:rPr lang="en-US" dirty="0" smtClean="0"/>
              <a:t>Not limited to only those who have been incarcerated but also to those with misdemeanors.</a:t>
            </a:r>
          </a:p>
          <a:p>
            <a:r>
              <a:rPr lang="en-US" dirty="0" smtClean="0"/>
              <a:t>They last indefinitely, even after an individual is “rehabilitated”. </a:t>
            </a:r>
          </a:p>
          <a:p>
            <a:r>
              <a:rPr lang="en-US" dirty="0" smtClean="0"/>
              <a:t>Denial to access government benefits and program participation (student loans, housing, contracting, voting, civic engagement).</a:t>
            </a:r>
          </a:p>
          <a:p>
            <a:r>
              <a:rPr lang="en-US" dirty="0" smtClean="0"/>
              <a:t>Affects employment and business opportunities.</a:t>
            </a:r>
          </a:p>
          <a:p>
            <a:endParaRPr lang="en-US" dirty="0"/>
          </a:p>
        </p:txBody>
      </p:sp>
    </p:spTree>
    <p:extLst>
      <p:ext uri="{BB962C8B-B14F-4D97-AF65-F5344CB8AC3E}">
        <p14:creationId xmlns:p14="http://schemas.microsoft.com/office/powerpoint/2010/main" val="107279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Csbg’s role</a:t>
            </a:r>
            <a:endParaRPr lang="en-US" dirty="0"/>
          </a:p>
        </p:txBody>
      </p:sp>
      <p:sp>
        <p:nvSpPr>
          <p:cNvPr id="3" name="Content Placeholder 2"/>
          <p:cNvSpPr>
            <a:spLocks noGrp="1"/>
          </p:cNvSpPr>
          <p:nvPr>
            <p:ph idx="1"/>
          </p:nvPr>
        </p:nvSpPr>
        <p:spPr/>
        <p:txBody>
          <a:bodyPr/>
          <a:lstStyle/>
          <a:p>
            <a:r>
              <a:rPr lang="en-US" dirty="0" smtClean="0"/>
              <a:t>Assist in securing documentation, such as birth certificates, picture IDs, driver’s license etc.</a:t>
            </a:r>
          </a:p>
          <a:p>
            <a:r>
              <a:rPr lang="en-US" dirty="0" smtClean="0"/>
              <a:t>Housing deposit</a:t>
            </a:r>
          </a:p>
          <a:p>
            <a:r>
              <a:rPr lang="en-US" dirty="0" smtClean="0"/>
              <a:t>Skills training/education</a:t>
            </a:r>
          </a:p>
          <a:p>
            <a:r>
              <a:rPr lang="en-US" dirty="0" smtClean="0"/>
              <a:t>Employment</a:t>
            </a:r>
          </a:p>
          <a:p>
            <a:r>
              <a:rPr lang="en-US" dirty="0" smtClean="0"/>
              <a:t>Nutrition</a:t>
            </a:r>
          </a:p>
          <a:p>
            <a:r>
              <a:rPr lang="en-US" dirty="0" smtClean="0"/>
              <a:t>Medical Access</a:t>
            </a:r>
          </a:p>
          <a:p>
            <a:r>
              <a:rPr lang="en-US" dirty="0" smtClean="0"/>
              <a:t>Mental health Access</a:t>
            </a:r>
          </a:p>
          <a:p>
            <a:r>
              <a:rPr lang="en-US" dirty="0" smtClean="0"/>
              <a:t>Substance Abuse</a:t>
            </a:r>
          </a:p>
        </p:txBody>
      </p:sp>
    </p:spTree>
    <p:extLst>
      <p:ext uri="{BB962C8B-B14F-4D97-AF65-F5344CB8AC3E}">
        <p14:creationId xmlns:p14="http://schemas.microsoft.com/office/powerpoint/2010/main" val="188158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US" dirty="0"/>
          </a:p>
        </p:txBody>
      </p:sp>
      <p:sp>
        <p:nvSpPr>
          <p:cNvPr id="3" name="Content Placeholder 2"/>
          <p:cNvSpPr>
            <a:spLocks noGrp="1"/>
          </p:cNvSpPr>
          <p:nvPr>
            <p:ph idx="1"/>
          </p:nvPr>
        </p:nvSpPr>
        <p:spPr/>
        <p:txBody>
          <a:bodyPr/>
          <a:lstStyle/>
          <a:p>
            <a:r>
              <a:rPr lang="en-US" dirty="0" smtClean="0"/>
              <a:t>One agency alone cannot do it all</a:t>
            </a:r>
          </a:p>
          <a:p>
            <a:r>
              <a:rPr lang="en-US" dirty="0" smtClean="0"/>
              <a:t>Developing partnerships is crucial</a:t>
            </a:r>
          </a:p>
          <a:p>
            <a:r>
              <a:rPr lang="en-US" dirty="0" smtClean="0"/>
              <a:t>Key players</a:t>
            </a:r>
          </a:p>
          <a:p>
            <a:r>
              <a:rPr lang="en-US" dirty="0" smtClean="0"/>
              <a:t>Stakeholder input</a:t>
            </a:r>
          </a:p>
          <a:p>
            <a:r>
              <a:rPr lang="en-US" dirty="0" smtClean="0"/>
              <a:t>Funding and leveraging</a:t>
            </a:r>
          </a:p>
          <a:p>
            <a:pPr marL="114300" indent="0">
              <a:buNone/>
            </a:pPr>
            <a:endParaRPr lang="en-US" dirty="0" smtClean="0"/>
          </a:p>
          <a:p>
            <a:endParaRPr lang="en-US" dirty="0"/>
          </a:p>
        </p:txBody>
      </p:sp>
    </p:spTree>
    <p:extLst>
      <p:ext uri="{BB962C8B-B14F-4D97-AF65-F5344CB8AC3E}">
        <p14:creationId xmlns:p14="http://schemas.microsoft.com/office/powerpoint/2010/main" val="27075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No “box” on employment applications</a:t>
            </a:r>
          </a:p>
          <a:p>
            <a:r>
              <a:rPr lang="en-US" dirty="0" smtClean="0"/>
              <a:t>Better legislation</a:t>
            </a:r>
          </a:p>
          <a:p>
            <a:r>
              <a:rPr lang="en-US" dirty="0" smtClean="0"/>
              <a:t>Better communication with court system</a:t>
            </a:r>
          </a:p>
          <a:p>
            <a:r>
              <a:rPr lang="en-US" dirty="0" smtClean="0"/>
              <a:t>Better police interaction and involvement</a:t>
            </a:r>
          </a:p>
        </p:txBody>
      </p:sp>
    </p:spTree>
    <p:extLst>
      <p:ext uri="{BB962C8B-B14F-4D97-AF65-F5344CB8AC3E}">
        <p14:creationId xmlns:p14="http://schemas.microsoft.com/office/powerpoint/2010/main" val="272645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smtClean="0"/>
              <a:t>International Rates of Incarceration </a:t>
            </a:r>
            <a:br>
              <a:rPr lang="en-US" sz="3600" dirty="0" smtClean="0"/>
            </a:br>
            <a:r>
              <a:rPr lang="en-US" sz="3600" dirty="0" smtClean="0"/>
              <a:t>per 100,000</a:t>
            </a:r>
            <a:endParaRPr lang="en-US" dirty="0"/>
          </a:p>
        </p:txBody>
      </p:sp>
      <p:graphicFrame>
        <p:nvGraphicFramePr>
          <p:cNvPr id="7" name="Content Placeholder 6"/>
          <p:cNvGraphicFramePr>
            <a:graphicFrameLocks noGrp="1"/>
          </p:cNvGraphicFramePr>
          <p:nvPr>
            <p:ph idx="1"/>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txBox="1">
            <a:spLocks/>
          </p:cNvSpPr>
          <p:nvPr/>
        </p:nvSpPr>
        <p:spPr>
          <a:xfrm>
            <a:off x="990600" y="152400"/>
            <a:ext cx="7772400" cy="11430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all"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4705" y="3227033"/>
            <a:ext cx="6629400" cy="1344967"/>
          </a:xfrm>
        </p:spPr>
        <p:txBody>
          <a:bodyPr/>
          <a:lstStyle/>
          <a:p>
            <a:r>
              <a:rPr lang="en-US" sz="4800" dirty="0" smtClean="0"/>
              <a:t>What does reentry look like?</a:t>
            </a:r>
            <a:endParaRPr lang="en-US" sz="4800" dirty="0"/>
          </a:p>
        </p:txBody>
      </p:sp>
    </p:spTree>
    <p:extLst>
      <p:ext uri="{BB962C8B-B14F-4D97-AF65-F5344CB8AC3E}">
        <p14:creationId xmlns:p14="http://schemas.microsoft.com/office/powerpoint/2010/main" val="3104127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 .</a:t>
            </a:r>
          </a:p>
        </p:txBody>
      </p:sp>
      <p:pic>
        <p:nvPicPr>
          <p:cNvPr id="4" name="Content Placeholder 3" descr="tdcj pic.jpg"/>
          <p:cNvPicPr>
            <a:picLocks noGrp="1" noChangeAspect="1"/>
          </p:cNvPicPr>
          <p:nvPr>
            <p:ph idx="1"/>
          </p:nvPr>
        </p:nvPicPr>
        <p:blipFill>
          <a:blip r:embed="rId3" cstate="print"/>
          <a:srcRect l="5749" t="13179" r="4519" b="9288"/>
          <a:stretch>
            <a:fillRect/>
          </a:stretch>
        </p:blipFill>
        <p:spPr>
          <a:xfrm>
            <a:off x="1828800" y="2209800"/>
            <a:ext cx="55626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6324600" y="4648200"/>
            <a:ext cx="838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56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a:t>Starting over…beginning with nothing	</a:t>
            </a:r>
          </a:p>
        </p:txBody>
      </p:sp>
      <p:sp>
        <p:nvSpPr>
          <p:cNvPr id="3" name="Content Placeholder 2"/>
          <p:cNvSpPr>
            <a:spLocks noGrp="1"/>
          </p:cNvSpPr>
          <p:nvPr>
            <p:ph idx="1"/>
          </p:nvPr>
        </p:nvSpPr>
        <p:spPr>
          <a:xfrm>
            <a:off x="457200" y="2133600"/>
            <a:ext cx="3962400" cy="3678936"/>
          </a:xfrm>
        </p:spPr>
        <p:txBody>
          <a:bodyPr>
            <a:normAutofit/>
          </a:bodyPr>
          <a:lstStyle/>
          <a:p>
            <a:pPr>
              <a:buClr>
                <a:schemeClr val="accent1">
                  <a:lumMod val="75000"/>
                </a:schemeClr>
              </a:buClr>
            </a:pPr>
            <a:r>
              <a:rPr lang="en-US" sz="2800" dirty="0">
                <a:latin typeface="Calibri" pitchFamily="34" charset="0"/>
              </a:rPr>
              <a:t>No home</a:t>
            </a:r>
          </a:p>
          <a:p>
            <a:pPr>
              <a:buClr>
                <a:schemeClr val="accent1">
                  <a:lumMod val="75000"/>
                </a:schemeClr>
              </a:buClr>
            </a:pPr>
            <a:r>
              <a:rPr lang="en-US" sz="2800" dirty="0">
                <a:latin typeface="Calibri" pitchFamily="34" charset="0"/>
              </a:rPr>
              <a:t>No family</a:t>
            </a:r>
          </a:p>
          <a:p>
            <a:pPr>
              <a:buClr>
                <a:schemeClr val="accent1">
                  <a:lumMod val="75000"/>
                </a:schemeClr>
              </a:buClr>
            </a:pPr>
            <a:r>
              <a:rPr lang="en-US" sz="2800" dirty="0">
                <a:latin typeface="Calibri" pitchFamily="34" charset="0"/>
              </a:rPr>
              <a:t>No job</a:t>
            </a:r>
          </a:p>
          <a:p>
            <a:pPr>
              <a:buClr>
                <a:schemeClr val="accent1">
                  <a:lumMod val="75000"/>
                </a:schemeClr>
              </a:buClr>
            </a:pPr>
            <a:r>
              <a:rPr lang="en-US" sz="2800" dirty="0">
                <a:latin typeface="Calibri" pitchFamily="34" charset="0"/>
              </a:rPr>
              <a:t>Nothing but the clothes on my back</a:t>
            </a:r>
          </a:p>
        </p:txBody>
      </p:sp>
      <p:pic>
        <p:nvPicPr>
          <p:cNvPr id="6146" name="Picture 2" descr="Image result for nothing">
            <a:hlinkClick r:id="rId3"/>
          </p:cNvPr>
          <p:cNvPicPr>
            <a:picLocks noChangeAspect="1" noChangeArrowheads="1"/>
          </p:cNvPicPr>
          <p:nvPr/>
        </p:nvPicPr>
        <p:blipFill>
          <a:blip r:embed="rId4" cstate="print"/>
          <a:srcRect/>
          <a:stretch>
            <a:fillRect/>
          </a:stretch>
        </p:blipFill>
        <p:spPr bwMode="auto">
          <a:xfrm>
            <a:off x="5257800" y="2209800"/>
            <a:ext cx="3048000" cy="3048001"/>
          </a:xfrm>
          <a:prstGeom prst="rect">
            <a:avLst/>
          </a:prstGeom>
          <a:ln w="1905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48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400" decel="100000"/>
                                        <p:tgtEl>
                                          <p:spTgt spid="3">
                                            <p:txEl>
                                              <p:pRg st="0" end="0"/>
                                            </p:txEl>
                                          </p:spTgt>
                                        </p:tgtEl>
                                      </p:cBhvr>
                                    </p:animEffect>
                                    <p:anim calcmode="lin" valueType="num">
                                      <p:cBhvr>
                                        <p:cTn id="8" dur="24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400" decel="100000"/>
                                        <p:tgtEl>
                                          <p:spTgt spid="3">
                                            <p:txEl>
                                              <p:pRg st="1" end="1"/>
                                            </p:txEl>
                                          </p:spTgt>
                                        </p:tgtEl>
                                      </p:cBhvr>
                                    </p:animEffect>
                                    <p:anim calcmode="lin" valueType="num">
                                      <p:cBhvr>
                                        <p:cTn id="18" dur="24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24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24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600" accel="100000" fill="hold">
                                          <p:stCondLst>
                                            <p:cond delay="24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600" accel="100000" fill="hold">
                                          <p:stCondLst>
                                            <p:cond delay="24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400" decel="100000"/>
                                        <p:tgtEl>
                                          <p:spTgt spid="3">
                                            <p:txEl>
                                              <p:pRg st="2" end="2"/>
                                            </p:txEl>
                                          </p:spTgt>
                                        </p:tgtEl>
                                      </p:cBhvr>
                                    </p:animEffect>
                                    <p:anim calcmode="lin" valueType="num">
                                      <p:cBhvr>
                                        <p:cTn id="28" dur="24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24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24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600" accel="100000" fill="hold">
                                          <p:stCondLst>
                                            <p:cond delay="24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600" accel="100000" fill="hold">
                                          <p:stCondLst>
                                            <p:cond delay="24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400" decel="100000"/>
                                        <p:tgtEl>
                                          <p:spTgt spid="3">
                                            <p:txEl>
                                              <p:pRg st="3" end="3"/>
                                            </p:txEl>
                                          </p:spTgt>
                                        </p:tgtEl>
                                      </p:cBhvr>
                                    </p:animEffect>
                                    <p:anim calcmode="lin" valueType="num">
                                      <p:cBhvr>
                                        <p:cTn id="38" dur="24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24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24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600" accel="100000" fill="hold">
                                          <p:stCondLst>
                                            <p:cond delay="24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600" accel="100000" fill="hold">
                                          <p:stCondLst>
                                            <p:cond delay="24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fade">
                                      <p:cBhvr>
                                        <p:cTn id="4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City</a:t>
            </a:r>
          </a:p>
        </p:txBody>
      </p:sp>
      <p:sp>
        <p:nvSpPr>
          <p:cNvPr id="3" name="Content Placeholder 2"/>
          <p:cNvSpPr>
            <a:spLocks noGrp="1"/>
          </p:cNvSpPr>
          <p:nvPr>
            <p:ph idx="1"/>
          </p:nvPr>
        </p:nvSpPr>
        <p:spPr>
          <a:xfrm>
            <a:off x="457200" y="1752600"/>
            <a:ext cx="3352800" cy="4373563"/>
          </a:xfrm>
        </p:spPr>
        <p:txBody>
          <a:bodyPr/>
          <a:lstStyle/>
          <a:p>
            <a:pPr marL="114300" indent="0">
              <a:spcAft>
                <a:spcPts val="2400"/>
              </a:spcAft>
              <a:buClr>
                <a:schemeClr val="accent1">
                  <a:lumMod val="75000"/>
                </a:schemeClr>
              </a:buClr>
              <a:buNone/>
            </a:pPr>
            <a:r>
              <a:rPr lang="en-US" sz="3600" dirty="0">
                <a:latin typeface="Calibri" pitchFamily="34" charset="0"/>
              </a:rPr>
              <a:t>Austin, Texas</a:t>
            </a:r>
          </a:p>
          <a:p>
            <a:pPr lvl="1">
              <a:spcBef>
                <a:spcPts val="0"/>
              </a:spcBef>
              <a:spcAft>
                <a:spcPts val="1200"/>
              </a:spcAft>
              <a:buClr>
                <a:schemeClr val="accent1">
                  <a:lumMod val="75000"/>
                </a:schemeClr>
              </a:buClr>
            </a:pPr>
            <a:r>
              <a:rPr lang="en-US" sz="2800" dirty="0">
                <a:latin typeface="Calibri" pitchFamily="34" charset="0"/>
              </a:rPr>
              <a:t>Transportation</a:t>
            </a:r>
          </a:p>
          <a:p>
            <a:pPr lvl="1">
              <a:spcBef>
                <a:spcPts val="0"/>
              </a:spcBef>
              <a:spcAft>
                <a:spcPts val="1200"/>
              </a:spcAft>
              <a:buClr>
                <a:schemeClr val="accent1">
                  <a:lumMod val="75000"/>
                </a:schemeClr>
              </a:buClr>
            </a:pPr>
            <a:r>
              <a:rPr lang="en-US" sz="2800" dirty="0">
                <a:latin typeface="Calibri" pitchFamily="34" charset="0"/>
              </a:rPr>
              <a:t>Where to go</a:t>
            </a:r>
          </a:p>
          <a:p>
            <a:pPr lvl="1">
              <a:spcBef>
                <a:spcPts val="0"/>
              </a:spcBef>
              <a:spcAft>
                <a:spcPts val="1200"/>
              </a:spcAft>
              <a:buClr>
                <a:schemeClr val="accent1">
                  <a:lumMod val="75000"/>
                </a:schemeClr>
              </a:buClr>
            </a:pPr>
            <a:r>
              <a:rPr lang="en-US" sz="2800" dirty="0">
                <a:latin typeface="Calibri" pitchFamily="34" charset="0"/>
              </a:rPr>
              <a:t>Who will help</a:t>
            </a:r>
          </a:p>
        </p:txBody>
      </p:sp>
      <p:pic>
        <p:nvPicPr>
          <p:cNvPr id="5122" name="Picture 2" descr="Image result for austin">
            <a:hlinkClick r:id="rId3"/>
          </p:cNvPr>
          <p:cNvPicPr>
            <a:picLocks noChangeAspect="1" noChangeArrowheads="1"/>
          </p:cNvPicPr>
          <p:nvPr/>
        </p:nvPicPr>
        <p:blipFill>
          <a:blip r:embed="rId4" cstate="print"/>
          <a:srcRect/>
          <a:stretch>
            <a:fillRect/>
          </a:stretch>
        </p:blipFill>
        <p:spPr bwMode="auto">
          <a:xfrm>
            <a:off x="3886200" y="1905000"/>
            <a:ext cx="4876800" cy="3657600"/>
          </a:xfrm>
          <a:prstGeom prst="rect">
            <a:avLst/>
          </a:prstGeom>
          <a:solidFill>
            <a:schemeClr val="accent1">
              <a:lumMod val="75000"/>
            </a:schemeClr>
          </a:solidFill>
          <a:ln w="190500" cap="sq">
            <a:solidFill>
              <a:schemeClr val="tx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806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800" decel="100000"/>
                                        <p:tgtEl>
                                          <p:spTgt spid="3">
                                            <p:txEl>
                                              <p:pRg st="1" end="1"/>
                                            </p:txEl>
                                          </p:spTgt>
                                        </p:tgtEl>
                                      </p:cBhvr>
                                    </p:animEffect>
                                    <p:anim calcmode="lin" valueType="num">
                                      <p:cBhvr>
                                        <p:cTn id="1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800" decel="100000"/>
                                        <p:tgtEl>
                                          <p:spTgt spid="3">
                                            <p:txEl>
                                              <p:pRg st="2" end="2"/>
                                            </p:txEl>
                                          </p:spTgt>
                                        </p:tgtEl>
                                      </p:cBhvr>
                                    </p:animEffect>
                                    <p:anim calcmode="lin" valueType="num">
                                      <p:cBhvr>
                                        <p:cTn id="2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800" decel="100000"/>
                                        <p:tgtEl>
                                          <p:spTgt spid="3">
                                            <p:txEl>
                                              <p:pRg st="3" end="3"/>
                                            </p:txEl>
                                          </p:spTgt>
                                        </p:tgtEl>
                                      </p:cBhvr>
                                    </p:animEffect>
                                    <p:anim calcmode="lin" valueType="num">
                                      <p:cBhvr>
                                        <p:cTn id="3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Choices</a:t>
            </a:r>
          </a:p>
        </p:txBody>
      </p:sp>
      <p:sp>
        <p:nvSpPr>
          <p:cNvPr id="3" name="Content Placeholder 2"/>
          <p:cNvSpPr>
            <a:spLocks noGrp="1"/>
          </p:cNvSpPr>
          <p:nvPr>
            <p:ph idx="1"/>
          </p:nvPr>
        </p:nvSpPr>
        <p:spPr>
          <a:xfrm>
            <a:off x="439605" y="1828799"/>
            <a:ext cx="3294195" cy="4581097"/>
          </a:xfrm>
        </p:spPr>
        <p:txBody>
          <a:bodyPr>
            <a:noAutofit/>
          </a:bodyPr>
          <a:lstStyle/>
          <a:p>
            <a:pPr>
              <a:spcAft>
                <a:spcPts val="1200"/>
              </a:spcAft>
              <a:buClr>
                <a:schemeClr val="accent1">
                  <a:lumMod val="75000"/>
                </a:schemeClr>
              </a:buClr>
            </a:pPr>
            <a:r>
              <a:rPr lang="en-US" sz="2800" dirty="0"/>
              <a:t>An apple or an orange? </a:t>
            </a:r>
          </a:p>
          <a:p>
            <a:pPr>
              <a:spcAft>
                <a:spcPts val="1200"/>
              </a:spcAft>
              <a:buClr>
                <a:schemeClr val="accent1">
                  <a:lumMod val="75000"/>
                </a:schemeClr>
              </a:buClr>
            </a:pPr>
            <a:r>
              <a:rPr lang="en-US" sz="2800" dirty="0"/>
              <a:t>Steak or shrimp?</a:t>
            </a:r>
          </a:p>
          <a:p>
            <a:pPr>
              <a:spcAft>
                <a:spcPts val="1200"/>
              </a:spcAft>
              <a:buClr>
                <a:schemeClr val="accent1">
                  <a:lumMod val="75000"/>
                </a:schemeClr>
              </a:buClr>
            </a:pPr>
            <a:r>
              <a:rPr lang="en-US" sz="2800" dirty="0"/>
              <a:t>Bluebell or Blue Bunny?</a:t>
            </a:r>
          </a:p>
          <a:p>
            <a:endParaRPr lang="en-US" sz="2800" dirty="0"/>
          </a:p>
          <a:p>
            <a:endParaRPr lang="en-US" sz="2800" dirty="0"/>
          </a:p>
        </p:txBody>
      </p:sp>
      <p:pic>
        <p:nvPicPr>
          <p:cNvPr id="1026" name="Picture 2" descr="Image result for apples or oranges"/>
          <p:cNvPicPr>
            <a:picLocks noChangeAspect="1" noChangeArrowheads="1"/>
          </p:cNvPicPr>
          <p:nvPr/>
        </p:nvPicPr>
        <p:blipFill>
          <a:blip r:embed="rId3" cstate="print"/>
          <a:srcRect/>
          <a:stretch>
            <a:fillRect/>
          </a:stretch>
        </p:blipFill>
        <p:spPr bwMode="auto">
          <a:xfrm>
            <a:off x="3886200" y="2629808"/>
            <a:ext cx="4912197" cy="378009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143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Understanding</a:t>
            </a:r>
          </a:p>
        </p:txBody>
      </p:sp>
      <p:pic>
        <p:nvPicPr>
          <p:cNvPr id="4" name="Content Placeholder 3" descr="monitor.jpg"/>
          <p:cNvPicPr>
            <a:picLocks noGrp="1" noChangeAspect="1"/>
          </p:cNvPicPr>
          <p:nvPr>
            <p:ph idx="1"/>
          </p:nvPr>
        </p:nvPicPr>
        <p:blipFill>
          <a:blip r:embed="rId3" cstate="print"/>
          <a:stretch>
            <a:fillRect/>
          </a:stretch>
        </p:blipFill>
        <p:spPr>
          <a:xfrm>
            <a:off x="1806334" y="2057400"/>
            <a:ext cx="5531333" cy="3634306"/>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39339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Feelings</a:t>
            </a:r>
          </a:p>
        </p:txBody>
      </p:sp>
      <p:sp>
        <p:nvSpPr>
          <p:cNvPr id="3" name="Content Placeholder 2"/>
          <p:cNvSpPr>
            <a:spLocks noGrp="1"/>
          </p:cNvSpPr>
          <p:nvPr>
            <p:ph idx="1"/>
          </p:nvPr>
        </p:nvSpPr>
        <p:spPr>
          <a:xfrm>
            <a:off x="457200" y="2228088"/>
            <a:ext cx="3886200" cy="4325112"/>
          </a:xfrm>
        </p:spPr>
        <p:txBody>
          <a:bodyPr>
            <a:normAutofit/>
          </a:bodyPr>
          <a:lstStyle/>
          <a:p>
            <a:pPr>
              <a:spcAft>
                <a:spcPts val="1200"/>
              </a:spcAft>
              <a:buClr>
                <a:schemeClr val="accent1">
                  <a:lumMod val="75000"/>
                </a:schemeClr>
              </a:buClr>
            </a:pPr>
            <a:r>
              <a:rPr lang="en-US" sz="2800" dirty="0"/>
              <a:t>Fear</a:t>
            </a:r>
          </a:p>
          <a:p>
            <a:pPr>
              <a:spcAft>
                <a:spcPts val="1200"/>
              </a:spcAft>
              <a:buClr>
                <a:schemeClr val="accent1">
                  <a:lumMod val="75000"/>
                </a:schemeClr>
              </a:buClr>
            </a:pPr>
            <a:r>
              <a:rPr lang="en-US" sz="2800" dirty="0"/>
              <a:t>Loneliness</a:t>
            </a:r>
          </a:p>
          <a:p>
            <a:pPr>
              <a:spcAft>
                <a:spcPts val="1200"/>
              </a:spcAft>
              <a:buClr>
                <a:schemeClr val="accent1">
                  <a:lumMod val="75000"/>
                </a:schemeClr>
              </a:buClr>
            </a:pPr>
            <a:r>
              <a:rPr lang="en-US" sz="2800" dirty="0"/>
              <a:t>Depression</a:t>
            </a:r>
          </a:p>
          <a:p>
            <a:pPr>
              <a:spcAft>
                <a:spcPts val="1200"/>
              </a:spcAft>
              <a:buClr>
                <a:schemeClr val="accent1">
                  <a:lumMod val="75000"/>
                </a:schemeClr>
              </a:buClr>
            </a:pPr>
            <a:r>
              <a:rPr lang="en-US" sz="2800" dirty="0"/>
              <a:t>Anxiety, Stress</a:t>
            </a:r>
          </a:p>
          <a:p>
            <a:pPr>
              <a:spcAft>
                <a:spcPts val="1200"/>
              </a:spcAft>
              <a:buClr>
                <a:schemeClr val="accent1">
                  <a:lumMod val="75000"/>
                </a:schemeClr>
              </a:buClr>
            </a:pPr>
            <a:r>
              <a:rPr lang="en-US" sz="2800" dirty="0"/>
              <a:t>Rejection</a:t>
            </a:r>
          </a:p>
        </p:txBody>
      </p:sp>
      <p:pic>
        <p:nvPicPr>
          <p:cNvPr id="4098" name="Picture 2" descr="Image result for loneliness">
            <a:hlinkClick r:id="rId3"/>
          </p:cNvPr>
          <p:cNvPicPr>
            <a:picLocks noChangeAspect="1" noChangeArrowheads="1"/>
          </p:cNvPicPr>
          <p:nvPr/>
        </p:nvPicPr>
        <p:blipFill>
          <a:blip r:embed="rId4" cstate="print"/>
          <a:srcRect/>
          <a:stretch>
            <a:fillRect/>
          </a:stretch>
        </p:blipFill>
        <p:spPr bwMode="auto">
          <a:xfrm>
            <a:off x="5087112" y="2438400"/>
            <a:ext cx="3066287" cy="3066288"/>
          </a:xfrm>
          <a:prstGeom prst="rect">
            <a:avLst/>
          </a:prstGeom>
          <a:ln w="88900" cap="sq" cmpd="thickThin">
            <a:solidFill>
              <a:schemeClr val="tx1">
                <a:lumMod val="50000"/>
                <a:lumOff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0735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09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edge">
                                      <p:cBhvr>
                                        <p:cTn id="19" dur="5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edge">
                                      <p:cBhvr>
                                        <p:cTn id="24" dur="3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edge">
                                      <p:cBhvr>
                                        <p:cTn id="29" dur="5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edge">
                                      <p:cBhvr>
                                        <p:cTn id="34" dur="5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edge">
                                      <p:cBhvr>
                                        <p:cTn id="39"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View</a:t>
            </a:r>
          </a:p>
        </p:txBody>
      </p:sp>
      <p:sp>
        <p:nvSpPr>
          <p:cNvPr id="3" name="Content Placeholder 2"/>
          <p:cNvSpPr>
            <a:spLocks noGrp="1"/>
          </p:cNvSpPr>
          <p:nvPr>
            <p:ph idx="1"/>
          </p:nvPr>
        </p:nvSpPr>
        <p:spPr>
          <a:xfrm>
            <a:off x="457200" y="2927985"/>
            <a:ext cx="4038600" cy="1676400"/>
          </a:xfrm>
        </p:spPr>
        <p:txBody>
          <a:bodyPr>
            <a:normAutofit/>
          </a:bodyPr>
          <a:lstStyle/>
          <a:p>
            <a:pPr marL="365125" indent="-17463">
              <a:buNone/>
            </a:pPr>
            <a:r>
              <a:rPr lang="en-US" sz="4800" dirty="0">
                <a:latin typeface="Calibri" pitchFamily="34" charset="0"/>
              </a:rPr>
              <a:t>The </a:t>
            </a:r>
            <a:r>
              <a:rPr lang="en-US" sz="4800" dirty="0">
                <a:solidFill>
                  <a:srgbClr val="C00000"/>
                </a:solidFill>
                <a:latin typeface="Calibri" pitchFamily="34" charset="0"/>
              </a:rPr>
              <a:t>SCARLET</a:t>
            </a:r>
            <a:r>
              <a:rPr lang="en-US" sz="4800" dirty="0">
                <a:latin typeface="Calibri" pitchFamily="34" charset="0"/>
              </a:rPr>
              <a:t>  Letter - </a:t>
            </a:r>
            <a:r>
              <a:rPr lang="en-US" sz="4800" dirty="0">
                <a:solidFill>
                  <a:srgbClr val="C00000"/>
                </a:solidFill>
                <a:latin typeface="Calibri" pitchFamily="34" charset="0"/>
              </a:rPr>
              <a:t>F</a:t>
            </a:r>
          </a:p>
        </p:txBody>
      </p:sp>
      <p:pic>
        <p:nvPicPr>
          <p:cNvPr id="2050" name="Picture 2" descr="Image result for F">
            <a:hlinkClick r:id="rId3"/>
          </p:cNvPr>
          <p:cNvPicPr>
            <a:picLocks noChangeAspect="1" noChangeArrowheads="1"/>
          </p:cNvPicPr>
          <p:nvPr/>
        </p:nvPicPr>
        <p:blipFill>
          <a:blip r:embed="rId4" cstate="print"/>
          <a:srcRect/>
          <a:stretch>
            <a:fillRect/>
          </a:stretch>
        </p:blipFill>
        <p:spPr bwMode="auto">
          <a:xfrm>
            <a:off x="5486400" y="2286000"/>
            <a:ext cx="2971800" cy="296037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748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0" end="0"/>
                                            </p:txEl>
                                          </p:spTgt>
                                        </p:tgtEl>
                                      </p:cBhvr>
                                    </p:animEffect>
                                    <p:animScale>
                                      <p:cBhvr>
                                        <p:cTn id="17" dur="250" autoRev="1" fill="hold"/>
                                        <p:tgtEl>
                                          <p:spTgt spid="3">
                                            <p:txEl>
                                              <p:pRg st="0" end="0"/>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050"/>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1" nodeType="clickEffect">
                                  <p:stCondLst>
                                    <p:cond delay="0"/>
                                  </p:stCondLst>
                                  <p:childTnLst>
                                    <p:animEffect transition="out" filter="fade">
                                      <p:cBhvr>
                                        <p:cTn id="25" dur="500" tmFilter="0, 0; .2, .5; .8, .5; 1, 0"/>
                                        <p:tgtEl>
                                          <p:spTgt spid="3">
                                            <p:txEl>
                                              <p:pRg st="0" end="0"/>
                                            </p:txEl>
                                          </p:spTgt>
                                        </p:tgtEl>
                                      </p:cBhvr>
                                    </p:animEffect>
                                    <p:animScale>
                                      <p:cBhvr>
                                        <p:cTn id="26"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People and Old People</a:t>
            </a:r>
          </a:p>
        </p:txBody>
      </p:sp>
      <p:pic>
        <p:nvPicPr>
          <p:cNvPr id="4" name="Content Placeholder 3" descr="images5O0OGPPT.png"/>
          <p:cNvPicPr>
            <a:picLocks noGrp="1" noChangeAspect="1"/>
          </p:cNvPicPr>
          <p:nvPr>
            <p:ph idx="1"/>
          </p:nvPr>
        </p:nvPicPr>
        <p:blipFill>
          <a:blip r:embed="rId3" cstate="print"/>
          <a:stretch>
            <a:fillRect/>
          </a:stretch>
        </p:blipFill>
        <p:spPr>
          <a:xfrm>
            <a:off x="5257800" y="3962400"/>
            <a:ext cx="3533775" cy="2646920"/>
          </a:xfrm>
          <a:prstGeom prst="rect">
            <a:avLst/>
          </a:prstGeom>
          <a:ln>
            <a:noFill/>
          </a:ln>
          <a:effectLst>
            <a:softEdge rad="112500"/>
          </a:effectLst>
        </p:spPr>
      </p:pic>
      <p:sp>
        <p:nvSpPr>
          <p:cNvPr id="5" name="TextBox 4"/>
          <p:cNvSpPr txBox="1"/>
          <p:nvPr/>
        </p:nvSpPr>
        <p:spPr>
          <a:xfrm>
            <a:off x="461138" y="1905000"/>
            <a:ext cx="5863462" cy="4524315"/>
          </a:xfrm>
          <a:prstGeom prst="rect">
            <a:avLst/>
          </a:prstGeom>
          <a:noFill/>
        </p:spPr>
        <p:txBody>
          <a:bodyPr wrap="square" numCol="3" rtlCol="0">
            <a:spAutoFit/>
          </a:bodyPr>
          <a:lstStyle/>
          <a:p>
            <a:r>
              <a:rPr lang="en-US" sz="2000" dirty="0"/>
              <a:t>Big Daddy</a:t>
            </a:r>
          </a:p>
          <a:p>
            <a:r>
              <a:rPr lang="en-US" sz="2000" dirty="0" smtClean="0"/>
              <a:t>Margie </a:t>
            </a:r>
            <a:r>
              <a:rPr lang="en-US" sz="2000" dirty="0"/>
              <a:t>&amp; David</a:t>
            </a:r>
          </a:p>
          <a:p>
            <a:r>
              <a:rPr lang="en-US" sz="2000" dirty="0"/>
              <a:t>Brittny &amp; Vera</a:t>
            </a:r>
          </a:p>
          <a:p>
            <a:r>
              <a:rPr lang="en-US" sz="2000" dirty="0" smtClean="0"/>
              <a:t>Lauren</a:t>
            </a:r>
            <a:endParaRPr lang="en-US" sz="2000" dirty="0"/>
          </a:p>
          <a:p>
            <a:r>
              <a:rPr lang="en-US" sz="2000" dirty="0"/>
              <a:t>Annette</a:t>
            </a:r>
          </a:p>
          <a:p>
            <a:r>
              <a:rPr lang="en-US" sz="2000" dirty="0"/>
              <a:t>Dara</a:t>
            </a:r>
          </a:p>
          <a:p>
            <a:r>
              <a:rPr lang="en-US" sz="2000" dirty="0"/>
              <a:t>Helen</a:t>
            </a:r>
          </a:p>
          <a:p>
            <a:r>
              <a:rPr lang="en-US" sz="2000" dirty="0"/>
              <a:t>Kenneth</a:t>
            </a:r>
          </a:p>
          <a:p>
            <a:r>
              <a:rPr lang="en-US" sz="2000" dirty="0"/>
              <a:t>Kelly</a:t>
            </a:r>
          </a:p>
          <a:p>
            <a:r>
              <a:rPr lang="en-US" sz="2000" dirty="0" smtClean="0"/>
              <a:t>Reggie</a:t>
            </a:r>
            <a:endParaRPr lang="en-US" sz="2000" dirty="0"/>
          </a:p>
          <a:p>
            <a:r>
              <a:rPr lang="en-US" sz="2000" dirty="0"/>
              <a:t>Darwin</a:t>
            </a:r>
          </a:p>
          <a:p>
            <a:r>
              <a:rPr lang="en-US" sz="2000" dirty="0"/>
              <a:t>Doug</a:t>
            </a:r>
          </a:p>
          <a:p>
            <a:r>
              <a:rPr lang="en-US" sz="2000" dirty="0"/>
              <a:t>Terri </a:t>
            </a:r>
          </a:p>
          <a:p>
            <a:r>
              <a:rPr lang="en-US" sz="2000" dirty="0"/>
              <a:t>Brooke</a:t>
            </a:r>
          </a:p>
          <a:p>
            <a:r>
              <a:rPr lang="en-US" sz="2000" dirty="0"/>
              <a:t>Michael</a:t>
            </a:r>
          </a:p>
          <a:p>
            <a:r>
              <a:rPr lang="en-US" sz="2000" dirty="0"/>
              <a:t>Gavin</a:t>
            </a:r>
          </a:p>
          <a:p>
            <a:r>
              <a:rPr lang="en-US" sz="2000" dirty="0" smtClean="0"/>
              <a:t>Laura</a:t>
            </a:r>
            <a:endParaRPr lang="en-US" sz="2000" dirty="0"/>
          </a:p>
          <a:p>
            <a:r>
              <a:rPr lang="en-US" sz="2000" dirty="0"/>
              <a:t>Jason</a:t>
            </a:r>
          </a:p>
          <a:p>
            <a:r>
              <a:rPr lang="en-US" sz="2000" dirty="0"/>
              <a:t>Naomi</a:t>
            </a:r>
          </a:p>
          <a:p>
            <a:r>
              <a:rPr lang="en-US" sz="2000" dirty="0"/>
              <a:t>Rita</a:t>
            </a:r>
          </a:p>
          <a:p>
            <a:r>
              <a:rPr lang="en-US" sz="2000" dirty="0" smtClean="0"/>
              <a:t>Cris</a:t>
            </a:r>
            <a:endParaRPr lang="en-US" sz="2000" dirty="0"/>
          </a:p>
          <a:p>
            <a:r>
              <a:rPr lang="en-US" sz="2000" dirty="0"/>
              <a:t>Rocky</a:t>
            </a:r>
          </a:p>
          <a:p>
            <a:r>
              <a:rPr lang="en-US" sz="2000" dirty="0"/>
              <a:t>Talina</a:t>
            </a:r>
          </a:p>
          <a:p>
            <a:r>
              <a:rPr lang="en-US" sz="2000" dirty="0"/>
              <a:t>Jim</a:t>
            </a:r>
          </a:p>
          <a:p>
            <a:r>
              <a:rPr lang="en-US" sz="2000" dirty="0" smtClean="0"/>
              <a:t>The Chad</a:t>
            </a:r>
            <a:endParaRPr lang="en-US" sz="2000" dirty="0"/>
          </a:p>
          <a:p>
            <a:r>
              <a:rPr lang="en-US" sz="2000" dirty="0"/>
              <a:t>Jan</a:t>
            </a:r>
          </a:p>
          <a:p>
            <a:r>
              <a:rPr lang="en-US" sz="2000" dirty="0"/>
              <a:t>Cindy</a:t>
            </a:r>
          </a:p>
          <a:p>
            <a:r>
              <a:rPr lang="en-US" sz="2000" dirty="0" smtClean="0"/>
              <a:t>Page</a:t>
            </a:r>
          </a:p>
          <a:p>
            <a:r>
              <a:rPr lang="en-US" sz="2000" dirty="0" smtClean="0"/>
              <a:t>Sue</a:t>
            </a:r>
          </a:p>
          <a:p>
            <a:r>
              <a:rPr lang="en-US" sz="2000" dirty="0" smtClean="0"/>
              <a:t>Jen</a:t>
            </a:r>
          </a:p>
          <a:p>
            <a:r>
              <a:rPr lang="en-US" sz="2000" dirty="0" smtClean="0"/>
              <a:t>Sheryl</a:t>
            </a:r>
          </a:p>
          <a:p>
            <a:r>
              <a:rPr lang="en-US" sz="2000" dirty="0" smtClean="0"/>
              <a:t>Linda</a:t>
            </a:r>
          </a:p>
          <a:p>
            <a:r>
              <a:rPr lang="en-US" sz="2000" dirty="0" smtClean="0"/>
              <a:t>Kathy</a:t>
            </a:r>
            <a:endParaRPr lang="en-US" sz="2000" dirty="0"/>
          </a:p>
          <a:p>
            <a:endParaRPr lang="en-US" sz="2000" dirty="0"/>
          </a:p>
        </p:txBody>
      </p:sp>
    </p:spTree>
    <p:extLst>
      <p:ext uri="{BB962C8B-B14F-4D97-AF65-F5344CB8AC3E}">
        <p14:creationId xmlns:p14="http://schemas.microsoft.com/office/powerpoint/2010/main" val="22113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100000">
                                          <p:val>
                                            <p:strVal val="#ppt_x"/>
                                          </p:val>
                                        </p:tav>
                                      </p:tavLst>
                                    </p:anim>
                                    <p:anim calcmode="lin" valueType="num">
                                      <p:cBhvr>
                                        <p:cTn id="8" dur="2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ppt_x</p:attrName>
                                        </p:attrNameLst>
                                      </p:cBhvr>
                                      <p:tavLst>
                                        <p:tav tm="0">
                                          <p:val>
                                            <p:strVal val="#ppt_x"/>
                                          </p:val>
                                        </p:tav>
                                        <p:tav tm="100000">
                                          <p:val>
                                            <p:strVal val="#ppt_x"/>
                                          </p:val>
                                        </p:tav>
                                      </p:tavLst>
                                    </p:anim>
                                    <p:anim calcmode="lin" valueType="num">
                                      <p:cBhvr>
                                        <p:cTn id="14" dur="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Barrier</a:t>
            </a:r>
          </a:p>
        </p:txBody>
      </p:sp>
      <p:sp>
        <p:nvSpPr>
          <p:cNvPr id="3" name="Content Placeholder 2"/>
          <p:cNvSpPr>
            <a:spLocks noGrp="1"/>
          </p:cNvSpPr>
          <p:nvPr>
            <p:ph idx="1"/>
          </p:nvPr>
        </p:nvSpPr>
        <p:spPr>
          <a:xfrm>
            <a:off x="457200" y="2743200"/>
            <a:ext cx="3657600" cy="1981200"/>
          </a:xfrm>
        </p:spPr>
        <p:txBody>
          <a:bodyPr>
            <a:normAutofit/>
          </a:bodyPr>
          <a:lstStyle/>
          <a:p>
            <a:pPr algn="ctr">
              <a:buNone/>
            </a:pPr>
            <a:r>
              <a:rPr lang="en-US" sz="4800" b="1" dirty="0">
                <a:solidFill>
                  <a:srgbClr val="FF0000"/>
                </a:solidFill>
                <a:latin typeface="Calibri" pitchFamily="34" charset="0"/>
              </a:rPr>
              <a:t>Permanent Reentry </a:t>
            </a:r>
          </a:p>
        </p:txBody>
      </p:sp>
      <p:pic>
        <p:nvPicPr>
          <p:cNvPr id="1026" name="Picture 2" descr="Image result for barrier">
            <a:hlinkClick r:id="rId3"/>
          </p:cNvPr>
          <p:cNvPicPr>
            <a:picLocks noChangeAspect="1" noChangeArrowheads="1"/>
          </p:cNvPicPr>
          <p:nvPr/>
        </p:nvPicPr>
        <p:blipFill>
          <a:blip r:embed="rId4" cstate="print"/>
          <a:srcRect/>
          <a:stretch>
            <a:fillRect/>
          </a:stretch>
        </p:blipFill>
        <p:spPr bwMode="auto">
          <a:xfrm>
            <a:off x="4495800" y="2286000"/>
            <a:ext cx="4152900" cy="3729305"/>
          </a:xfrm>
          <a:prstGeom prst="ellipse">
            <a:avLst/>
          </a:prstGeom>
          <a:ln w="63500" cap="rnd">
            <a:solidFill>
              <a:schemeClr val="tx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830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2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3">
                                            <p:txEl>
                                              <p:pRg st="0" end="0"/>
                                            </p:txEl>
                                          </p:spTgt>
                                        </p:tgtEl>
                                      </p:cBhvr>
                                    </p:animEffect>
                                    <p:animScale>
                                      <p:cBhvr>
                                        <p:cTn id="16" dur="250" autoRev="1" fill="hold"/>
                                        <p:tgtEl>
                                          <p:spTgt spid="3">
                                            <p:txEl>
                                              <p:pRg st="0" end="0"/>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imprisonment rates </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788658"/>
            <a:ext cx="8305800" cy="4078741"/>
          </a:xfrm>
          <a:prstGeom prst="rect">
            <a:avLst/>
          </a:prstGeom>
          <a:noFill/>
          <a:ln w="9525">
            <a:noFill/>
            <a:miter lim="800000"/>
            <a:headEnd/>
            <a:tailEnd/>
          </a:ln>
        </p:spPr>
      </p:pic>
      <p:sp>
        <p:nvSpPr>
          <p:cNvPr id="4" name="Slide Number Placeholder 3"/>
          <p:cNvSpPr>
            <a:spLocks noGrp="1"/>
          </p:cNvSpPr>
          <p:nvPr>
            <p:ph type="sldNum" sz="quarter" idx="12"/>
          </p:nvPr>
        </p:nvSpPr>
        <p:spPr>
          <a:xfrm>
            <a:off x="0" y="6356350"/>
            <a:ext cx="2133600" cy="365125"/>
          </a:xfrm>
        </p:spPr>
        <p:txBody>
          <a:bodyPr/>
          <a:lstStyle/>
          <a:p>
            <a:pPr>
              <a:defRPr/>
            </a:pPr>
            <a:fld id="{CB7F55D8-0E47-44B7-B8DE-F2C623B47C6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itchFamily="34" charset="0"/>
              </a:rPr>
              <a:t>Community </a:t>
            </a:r>
            <a:r>
              <a:rPr lang="en-US" b="1" dirty="0" smtClean="0">
                <a:latin typeface="Calibri" pitchFamily="34" charset="0"/>
              </a:rPr>
              <a:t>Action and</a:t>
            </a:r>
            <a:br>
              <a:rPr lang="en-US" b="1" dirty="0" smtClean="0">
                <a:latin typeface="Calibri" pitchFamily="34" charset="0"/>
              </a:rPr>
            </a:br>
            <a:r>
              <a:rPr lang="en-US" b="1" dirty="0" smtClean="0">
                <a:latin typeface="Calibri" pitchFamily="34" charset="0"/>
              </a:rPr>
              <a:t>Social Services Agencies</a:t>
            </a:r>
            <a:endParaRPr lang="en-US" b="1" dirty="0">
              <a:latin typeface="Calibri" pitchFamily="34" charset="0"/>
            </a:endParaRPr>
          </a:p>
        </p:txBody>
      </p:sp>
      <p:pic>
        <p:nvPicPr>
          <p:cNvPr id="6" name="Content Placeholder 5" descr="CAA.jpg"/>
          <p:cNvPicPr>
            <a:picLocks noGrp="1" noChangeAspect="1"/>
          </p:cNvPicPr>
          <p:nvPr>
            <p:ph idx="1"/>
          </p:nvPr>
        </p:nvPicPr>
        <p:blipFill>
          <a:blip r:embed="rId3" cstate="print"/>
          <a:stretch>
            <a:fillRect/>
          </a:stretch>
        </p:blipFill>
        <p:spPr>
          <a:xfrm>
            <a:off x="5334000" y="2438400"/>
            <a:ext cx="3086100" cy="3058668"/>
          </a:xfrm>
        </p:spPr>
      </p:pic>
      <p:sp>
        <p:nvSpPr>
          <p:cNvPr id="7" name="TextBox 6"/>
          <p:cNvSpPr txBox="1"/>
          <p:nvPr/>
        </p:nvSpPr>
        <p:spPr>
          <a:xfrm>
            <a:off x="762000" y="2743200"/>
            <a:ext cx="3733800" cy="1877437"/>
          </a:xfrm>
          <a:prstGeom prst="rect">
            <a:avLst/>
          </a:prstGeom>
          <a:noFill/>
        </p:spPr>
        <p:txBody>
          <a:bodyPr wrap="square" rtlCol="0">
            <a:spAutoFit/>
          </a:bodyPr>
          <a:lstStyle/>
          <a:p>
            <a:pPr marL="463550" indent="-463550">
              <a:spcAft>
                <a:spcPts val="1200"/>
              </a:spcAft>
              <a:buClr>
                <a:schemeClr val="accent1">
                  <a:lumMod val="75000"/>
                </a:schemeClr>
              </a:buClr>
              <a:buFont typeface="Arial" pitchFamily="34" charset="0"/>
              <a:buChar char="•"/>
            </a:pPr>
            <a:r>
              <a:rPr lang="en-US" sz="3200" b="1" dirty="0">
                <a:solidFill>
                  <a:schemeClr val="tx2"/>
                </a:solidFill>
                <a:latin typeface="Calibri" pitchFamily="34" charset="0"/>
              </a:rPr>
              <a:t>Who are you?</a:t>
            </a:r>
          </a:p>
          <a:p>
            <a:pPr marL="463550" indent="-463550">
              <a:spcAft>
                <a:spcPts val="1200"/>
              </a:spcAft>
              <a:buClr>
                <a:schemeClr val="accent1">
                  <a:lumMod val="75000"/>
                </a:schemeClr>
              </a:buClr>
              <a:buFont typeface="Arial" pitchFamily="34" charset="0"/>
              <a:buChar char="•"/>
            </a:pPr>
            <a:r>
              <a:rPr lang="en-US" sz="3200" b="1" dirty="0">
                <a:solidFill>
                  <a:schemeClr val="tx2"/>
                </a:solidFill>
                <a:latin typeface="Calibri" pitchFamily="34" charset="0"/>
              </a:rPr>
              <a:t>Where are you?</a:t>
            </a:r>
          </a:p>
          <a:p>
            <a:pPr marL="463550" indent="-463550">
              <a:spcAft>
                <a:spcPts val="1200"/>
              </a:spcAft>
              <a:buClr>
                <a:schemeClr val="accent1">
                  <a:lumMod val="75000"/>
                </a:schemeClr>
              </a:buClr>
              <a:buFont typeface="Arial" pitchFamily="34" charset="0"/>
              <a:buChar char="•"/>
            </a:pPr>
            <a:r>
              <a:rPr lang="en-US" sz="3200" b="1" dirty="0">
                <a:solidFill>
                  <a:schemeClr val="tx2"/>
                </a:solidFill>
                <a:latin typeface="Calibri" pitchFamily="34" charset="0"/>
              </a:rPr>
              <a:t>What do you do?</a:t>
            </a:r>
          </a:p>
        </p:txBody>
      </p:sp>
    </p:spTree>
    <p:extLst>
      <p:ext uri="{BB962C8B-B14F-4D97-AF65-F5344CB8AC3E}">
        <p14:creationId xmlns:p14="http://schemas.microsoft.com/office/powerpoint/2010/main" val="3999275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Job</a:t>
            </a:r>
          </a:p>
        </p:txBody>
      </p:sp>
      <p:sp>
        <p:nvSpPr>
          <p:cNvPr id="3" name="Content Placeholder 2"/>
          <p:cNvSpPr>
            <a:spLocks noGrp="1"/>
          </p:cNvSpPr>
          <p:nvPr>
            <p:ph idx="1"/>
          </p:nvPr>
        </p:nvSpPr>
        <p:spPr>
          <a:xfrm>
            <a:off x="457200" y="2249424"/>
            <a:ext cx="4343400" cy="4325112"/>
          </a:xfrm>
        </p:spPr>
        <p:txBody>
          <a:bodyPr>
            <a:normAutofit/>
          </a:bodyPr>
          <a:lstStyle/>
          <a:p>
            <a:pPr>
              <a:spcAft>
                <a:spcPts val="1200"/>
              </a:spcAft>
              <a:buClr>
                <a:schemeClr val="accent1">
                  <a:lumMod val="75000"/>
                </a:schemeClr>
              </a:buClr>
            </a:pPr>
            <a:r>
              <a:rPr lang="en-US" sz="2800" dirty="0">
                <a:latin typeface="Calibri" pitchFamily="34" charset="0"/>
              </a:rPr>
              <a:t>Goodwill Staffing Group – a temporary assignment</a:t>
            </a:r>
          </a:p>
          <a:p>
            <a:pPr>
              <a:buClr>
                <a:schemeClr val="accent1">
                  <a:lumMod val="75000"/>
                </a:schemeClr>
              </a:buClr>
            </a:pPr>
            <a:r>
              <a:rPr lang="en-US" sz="2800" dirty="0">
                <a:latin typeface="Calibri" pitchFamily="34" charset="0"/>
              </a:rPr>
              <a:t>Where does it lead?</a:t>
            </a:r>
          </a:p>
        </p:txBody>
      </p:sp>
      <p:pic>
        <p:nvPicPr>
          <p:cNvPr id="10242" name="Picture 2" descr="Image result for new job"/>
          <p:cNvPicPr>
            <a:picLocks noChangeAspect="1" noChangeArrowheads="1"/>
          </p:cNvPicPr>
          <p:nvPr/>
        </p:nvPicPr>
        <p:blipFill>
          <a:blip r:embed="rId3" cstate="print"/>
          <a:srcRect/>
          <a:stretch>
            <a:fillRect/>
          </a:stretch>
        </p:blipFill>
        <p:spPr bwMode="auto">
          <a:xfrm>
            <a:off x="5334000" y="2133600"/>
            <a:ext cx="3200400" cy="3200400"/>
          </a:xfrm>
          <a:prstGeom prst="rect">
            <a:avLst/>
          </a:prstGeom>
          <a:ln>
            <a:noFill/>
          </a:ln>
          <a:effectLst>
            <a:softEdge rad="112500"/>
          </a:effectLst>
        </p:spPr>
      </p:pic>
    </p:spTree>
    <p:extLst>
      <p:ext uri="{BB962C8B-B14F-4D97-AF65-F5344CB8AC3E}">
        <p14:creationId xmlns:p14="http://schemas.microsoft.com/office/powerpoint/2010/main" val="20844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24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0242"/>
                                        </p:tgtEl>
                                      </p:cBhvr>
                                    </p:animEffect>
                                    <p:animScale>
                                      <p:cBhvr>
                                        <p:cTn id="19" dur="250" autoRev="1" fill="hold"/>
                                        <p:tgtEl>
                                          <p:spTgt spid="10242"/>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Opportunity</a:t>
            </a:r>
          </a:p>
        </p:txBody>
      </p:sp>
      <p:sp>
        <p:nvSpPr>
          <p:cNvPr id="3" name="Content Placeholder 2"/>
          <p:cNvSpPr>
            <a:spLocks noGrp="1"/>
          </p:cNvSpPr>
          <p:nvPr>
            <p:ph idx="1"/>
          </p:nvPr>
        </p:nvSpPr>
        <p:spPr>
          <a:xfrm>
            <a:off x="491145" y="2743200"/>
            <a:ext cx="4114800" cy="2590800"/>
          </a:xfrm>
        </p:spPr>
        <p:txBody>
          <a:bodyPr>
            <a:normAutofit/>
          </a:bodyPr>
          <a:lstStyle/>
          <a:p>
            <a:pPr marL="115888" indent="-6350">
              <a:buNone/>
            </a:pPr>
            <a:r>
              <a:rPr lang="en-US" sz="2800" dirty="0">
                <a:solidFill>
                  <a:schemeClr val="accent1">
                    <a:lumMod val="75000"/>
                  </a:schemeClr>
                </a:solidFill>
                <a:latin typeface="Calibri" pitchFamily="34" charset="0"/>
              </a:rPr>
              <a:t>How does a single cup of coffee change your life and the path you thought you would be on?</a:t>
            </a:r>
          </a:p>
        </p:txBody>
      </p:sp>
      <p:pic>
        <p:nvPicPr>
          <p:cNvPr id="9220" name="Picture 4" descr="Image result for a cup of coffee"/>
          <p:cNvPicPr>
            <a:picLocks noChangeAspect="1" noChangeArrowheads="1"/>
          </p:cNvPicPr>
          <p:nvPr/>
        </p:nvPicPr>
        <p:blipFill>
          <a:blip r:embed="rId3" cstate="print"/>
          <a:srcRect/>
          <a:stretch>
            <a:fillRect/>
          </a:stretch>
        </p:blipFill>
        <p:spPr bwMode="auto">
          <a:xfrm>
            <a:off x="5672745" y="2590800"/>
            <a:ext cx="3014055" cy="2895600"/>
          </a:xfrm>
          <a:prstGeom prst="rect">
            <a:avLst/>
          </a:prstGeom>
          <a:ln>
            <a:noFill/>
          </a:ln>
          <a:effectLst>
            <a:softEdge rad="112500"/>
          </a:effectLst>
        </p:spPr>
      </p:pic>
    </p:spTree>
    <p:extLst>
      <p:ext uri="{BB962C8B-B14F-4D97-AF65-F5344CB8AC3E}">
        <p14:creationId xmlns:p14="http://schemas.microsoft.com/office/powerpoint/2010/main" val="33592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Home</a:t>
            </a:r>
          </a:p>
        </p:txBody>
      </p:sp>
      <p:sp>
        <p:nvSpPr>
          <p:cNvPr id="3" name="Content Placeholder 2"/>
          <p:cNvSpPr>
            <a:spLocks noGrp="1"/>
          </p:cNvSpPr>
          <p:nvPr>
            <p:ph idx="1"/>
          </p:nvPr>
        </p:nvSpPr>
        <p:spPr>
          <a:xfrm>
            <a:off x="457200" y="2249424"/>
            <a:ext cx="3810000" cy="4325112"/>
          </a:xfrm>
        </p:spPr>
        <p:txBody>
          <a:bodyPr>
            <a:normAutofit/>
          </a:bodyPr>
          <a:lstStyle/>
          <a:p>
            <a:pPr marL="114300" indent="0">
              <a:buClr>
                <a:schemeClr val="accent1">
                  <a:lumMod val="75000"/>
                </a:schemeClr>
              </a:buClr>
              <a:buNone/>
            </a:pPr>
            <a:r>
              <a:rPr lang="en-US" sz="2800" dirty="0">
                <a:latin typeface="Calibri" pitchFamily="34" charset="0"/>
              </a:rPr>
              <a:t>A friend who takes you to lunch and ensures you now are safe and welcomes you home – at her home – and the day you realize you are really home.</a:t>
            </a:r>
          </a:p>
        </p:txBody>
      </p:sp>
      <p:pic>
        <p:nvPicPr>
          <p:cNvPr id="5" name="Picture 4" descr="new home.jpg"/>
          <p:cNvPicPr>
            <a:picLocks noChangeAspect="1"/>
          </p:cNvPicPr>
          <p:nvPr/>
        </p:nvPicPr>
        <p:blipFill>
          <a:blip r:embed="rId3" cstate="print"/>
          <a:stretch>
            <a:fillRect/>
          </a:stretch>
        </p:blipFill>
        <p:spPr>
          <a:xfrm>
            <a:off x="4800600" y="2362200"/>
            <a:ext cx="3858039" cy="2590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2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Purpose</a:t>
            </a:r>
          </a:p>
        </p:txBody>
      </p:sp>
      <p:sp>
        <p:nvSpPr>
          <p:cNvPr id="7" name="Content Placeholder 6"/>
          <p:cNvSpPr>
            <a:spLocks noGrp="1"/>
          </p:cNvSpPr>
          <p:nvPr>
            <p:ph idx="1"/>
          </p:nvPr>
        </p:nvSpPr>
        <p:spPr>
          <a:xfrm>
            <a:off x="457200" y="2525759"/>
            <a:ext cx="3886200" cy="2551176"/>
          </a:xfrm>
        </p:spPr>
        <p:txBody>
          <a:bodyPr>
            <a:normAutofit/>
          </a:bodyPr>
          <a:lstStyle/>
          <a:p>
            <a:pPr marL="115888" indent="-6350">
              <a:buNone/>
            </a:pPr>
            <a:r>
              <a:rPr lang="en-US" sz="2800" dirty="0">
                <a:solidFill>
                  <a:schemeClr val="accent1">
                    <a:lumMod val="75000"/>
                  </a:schemeClr>
                </a:solidFill>
                <a:latin typeface="Calibri" pitchFamily="34" charset="0"/>
              </a:rPr>
              <a:t>Prison – the choice was did I let it change me for good purposes or ruin me for good?</a:t>
            </a:r>
          </a:p>
        </p:txBody>
      </p:sp>
      <p:pic>
        <p:nvPicPr>
          <p:cNvPr id="8" name="Picture 7" descr="change1.png"/>
          <p:cNvPicPr>
            <a:picLocks noChangeAspect="1"/>
          </p:cNvPicPr>
          <p:nvPr/>
        </p:nvPicPr>
        <p:blipFill>
          <a:blip r:embed="rId3" cstate="print"/>
          <a:stretch>
            <a:fillRect/>
          </a:stretch>
        </p:blipFill>
        <p:spPr>
          <a:xfrm>
            <a:off x="5257800" y="2590800"/>
            <a:ext cx="3259882" cy="2486135"/>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9511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49" y="304800"/>
            <a:ext cx="8229600" cy="1066800"/>
          </a:xfrm>
        </p:spPr>
        <p:txBody>
          <a:bodyPr/>
          <a:lstStyle/>
          <a:p>
            <a:r>
              <a:rPr lang="en-US" dirty="0"/>
              <a:t>New Beliefs</a:t>
            </a:r>
          </a:p>
        </p:txBody>
      </p:sp>
      <p:pic>
        <p:nvPicPr>
          <p:cNvPr id="4" name="Picture 3" descr="Slide113.jpg"/>
          <p:cNvPicPr>
            <a:picLocks noChangeAspect="1"/>
          </p:cNvPicPr>
          <p:nvPr/>
        </p:nvPicPr>
        <p:blipFill>
          <a:blip r:embed="rId3" cstate="print"/>
          <a:stretch>
            <a:fillRect/>
          </a:stretch>
        </p:blipFill>
        <p:spPr>
          <a:xfrm>
            <a:off x="2933865" y="2286000"/>
            <a:ext cx="3276270" cy="3962400"/>
          </a:xfrm>
          <a:prstGeom prst="rect">
            <a:avLst/>
          </a:prstGeom>
          <a:ln w="190500" cap="sq">
            <a:solidFill>
              <a:schemeClr val="bg1">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500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21265664"/>
              </p:ext>
            </p:extLst>
          </p:nvPr>
        </p:nvGraphicFramePr>
        <p:xfrm>
          <a:off x="228600" y="2667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659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41136"/>
          </a:xfrm>
        </p:spPr>
        <p:txBody>
          <a:bodyPr>
            <a:noAutofit/>
          </a:bodyPr>
          <a:lstStyle/>
          <a:p>
            <a:pPr algn="ctr">
              <a:spcBef>
                <a:spcPts val="0"/>
              </a:spcBef>
              <a:buNone/>
            </a:pPr>
            <a:r>
              <a:rPr lang="en-US" sz="34400" dirty="0">
                <a:solidFill>
                  <a:srgbClr val="C00000"/>
                </a:solidFill>
                <a:latin typeface="Cambria Math" pitchFamily="18" charset="0"/>
                <a:ea typeface="Cambria Math" pitchFamily="18" charset="0"/>
              </a:rPr>
              <a:t>1</a:t>
            </a:r>
          </a:p>
        </p:txBody>
      </p:sp>
    </p:spTree>
    <p:extLst>
      <p:ext uri="{BB962C8B-B14F-4D97-AF65-F5344CB8AC3E}">
        <p14:creationId xmlns:p14="http://schemas.microsoft.com/office/powerpoint/2010/main" val="19311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Clr clrSpc="rgb" dir="cw">
                                      <p:cBhvr override="childStyle">
                                        <p:cTn id="15" dur="100" fill="hold"/>
                                        <p:tgtEl>
                                          <p:spTgt spid="3">
                                            <p:txEl>
                                              <p:pRg st="0" end="0"/>
                                            </p:txEl>
                                          </p:spTgt>
                                        </p:tgtEl>
                                        <p:attrNameLst>
                                          <p:attrName>style.color</p:attrName>
                                        </p:attrNameLst>
                                      </p:cBhvr>
                                      <p:to>
                                        <a:schemeClr val="accent2"/>
                                      </p:to>
                                    </p:animClr>
                                    <p:animClr clrSpc="rgb" dir="cw">
                                      <p:cBhvr>
                                        <p:cTn id="16" dur="100" fill="hold"/>
                                        <p:tgtEl>
                                          <p:spTgt spid="3">
                                            <p:txEl>
                                              <p:pRg st="0" end="0"/>
                                            </p:txEl>
                                          </p:spTgt>
                                        </p:tgtEl>
                                        <p:attrNameLst>
                                          <p:attrName>fillcolor</p:attrName>
                                        </p:attrNameLst>
                                      </p:cBhvr>
                                      <p:to>
                                        <a:schemeClr val="accent2"/>
                                      </p:to>
                                    </p:animClr>
                                    <p:set>
                                      <p:cBhvr>
                                        <p:cTn id="17" dur="100" fill="hold"/>
                                        <p:tgtEl>
                                          <p:spTgt spid="3">
                                            <p:txEl>
                                              <p:pRg st="0" end="0"/>
                                            </p:txEl>
                                          </p:spTgt>
                                        </p:tgtEl>
                                        <p:attrNameLst>
                                          <p:attrName>fill.type</p:attrName>
                                        </p:attrNameLst>
                                      </p:cBhvr>
                                      <p:to>
                                        <p:strVal val="solid"/>
                                      </p:to>
                                    </p:set>
                                    <p:set>
                                      <p:cBhvr>
                                        <p:cTn id="18" dur="100" fill="hold"/>
                                        <p:tgtEl>
                                          <p:spTgt spid="3">
                                            <p:txEl>
                                              <p:pRg st="0" end="0"/>
                                            </p:txEl>
                                          </p:spTgt>
                                        </p:tgtEl>
                                        <p:attrNameLst>
                                          <p:attrName>fill.on</p:attrName>
                                        </p:attrNameLst>
                                      </p:cBhvr>
                                      <p:to>
                                        <p:strVal val="true"/>
                                      </p:to>
                                    </p:set>
                                    <p:animRot by="120000">
                                      <p:cBhvr>
                                        <p:cTn id="19" dur="100" fill="hold">
                                          <p:stCondLst>
                                            <p:cond delay="0"/>
                                          </p:stCondLst>
                                        </p:cTn>
                                        <p:tgtEl>
                                          <p:spTgt spid="3">
                                            <p:txEl>
                                              <p:pRg st="0" end="0"/>
                                            </p:txEl>
                                          </p:spTgt>
                                        </p:tgtEl>
                                        <p:attrNameLst>
                                          <p:attrName>r</p:attrName>
                                        </p:attrNameLst>
                                      </p:cBhvr>
                                    </p:animRot>
                                    <p:animRot by="-240000">
                                      <p:cBhvr>
                                        <p:cTn id="20" dur="200" fill="hold">
                                          <p:stCondLst>
                                            <p:cond delay="200"/>
                                          </p:stCondLst>
                                        </p:cTn>
                                        <p:tgtEl>
                                          <p:spTgt spid="3">
                                            <p:txEl>
                                              <p:pRg st="0" end="0"/>
                                            </p:txEl>
                                          </p:spTgt>
                                        </p:tgtEl>
                                        <p:attrNameLst>
                                          <p:attrName>r</p:attrName>
                                        </p:attrNameLst>
                                      </p:cBhvr>
                                    </p:animRot>
                                    <p:animRot by="240000">
                                      <p:cBhvr>
                                        <p:cTn id="21" dur="200" fill="hold">
                                          <p:stCondLst>
                                            <p:cond delay="400"/>
                                          </p:stCondLst>
                                        </p:cTn>
                                        <p:tgtEl>
                                          <p:spTgt spid="3">
                                            <p:txEl>
                                              <p:pRg st="0" end="0"/>
                                            </p:txEl>
                                          </p:spTgt>
                                        </p:tgtEl>
                                        <p:attrNameLst>
                                          <p:attrName>r</p:attrName>
                                        </p:attrNameLst>
                                      </p:cBhvr>
                                    </p:animRot>
                                    <p:animRot by="-240000">
                                      <p:cBhvr>
                                        <p:cTn id="22" dur="200" fill="hold">
                                          <p:stCondLst>
                                            <p:cond delay="600"/>
                                          </p:stCondLst>
                                        </p:cTn>
                                        <p:tgtEl>
                                          <p:spTgt spid="3">
                                            <p:txEl>
                                              <p:pRg st="0" end="0"/>
                                            </p:txEl>
                                          </p:spTgt>
                                        </p:tgtEl>
                                        <p:attrNameLst>
                                          <p:attrName>r</p:attrName>
                                        </p:attrNameLst>
                                      </p:cBhvr>
                                    </p:animRot>
                                    <p:animRot by="120000">
                                      <p:cBhvr>
                                        <p:cTn id="23" dur="200" fill="hold">
                                          <p:stCondLst>
                                            <p:cond delay="800"/>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3">
                                            <p:txEl>
                                              <p:pRg st="0" end="0"/>
                                            </p:txEl>
                                          </p:spTgt>
                                        </p:tgtEl>
                                      </p:cBhvr>
                                    </p:animEffect>
                                    <p:animScale>
                                      <p:cBhvr>
                                        <p:cTn id="28"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Marie D. Francis, CCAP </a:t>
            </a:r>
          </a:p>
          <a:p>
            <a:pPr>
              <a:spcAft>
                <a:spcPts val="2400"/>
              </a:spcAft>
              <a:buNone/>
            </a:pPr>
            <a:r>
              <a:rPr lang="en-US" dirty="0" smtClean="0">
                <a:solidFill>
                  <a:schemeClr val="tx2">
                    <a:lumMod val="75000"/>
                  </a:schemeClr>
                </a:solidFill>
                <a:hlinkClick r:id="rId3"/>
              </a:rPr>
              <a:t>marie.francis@fortworthtexas.gov</a:t>
            </a:r>
            <a:endParaRPr lang="en-US" dirty="0" smtClean="0">
              <a:solidFill>
                <a:schemeClr val="tx2">
                  <a:lumMod val="75000"/>
                </a:schemeClr>
              </a:solidFill>
            </a:endParaRPr>
          </a:p>
          <a:p>
            <a:pPr>
              <a:buNone/>
            </a:pPr>
            <a:r>
              <a:rPr lang="en-US" dirty="0" smtClean="0">
                <a:solidFill>
                  <a:schemeClr val="tx1"/>
                </a:solidFill>
              </a:rPr>
              <a:t>Laura Saintey, NCRT </a:t>
            </a:r>
            <a:endParaRPr lang="en-US" u="sng" dirty="0" smtClean="0">
              <a:solidFill>
                <a:schemeClr val="tx1"/>
              </a:solidFill>
            </a:endParaRPr>
          </a:p>
          <a:p>
            <a:pPr>
              <a:spcAft>
                <a:spcPts val="2400"/>
              </a:spcAft>
              <a:buNone/>
            </a:pPr>
            <a:r>
              <a:rPr lang="en-US" u="sng" dirty="0" smtClean="0">
                <a:hlinkClick r:id="rId4"/>
              </a:rPr>
              <a:t>laura.saintey@tdhca.state.tx.us</a:t>
            </a:r>
            <a:endParaRPr lang="en-US" u="sng" dirty="0" smtClean="0"/>
          </a:p>
          <a:p>
            <a:pPr>
              <a:buNone/>
            </a:pPr>
            <a:r>
              <a:rPr lang="en-US" dirty="0" smtClean="0">
                <a:solidFill>
                  <a:schemeClr val="tx1"/>
                </a:solidFill>
              </a:rPr>
              <a:t>Karen Keith</a:t>
            </a:r>
          </a:p>
          <a:p>
            <a:pPr>
              <a:buNone/>
            </a:pPr>
            <a:r>
              <a:rPr lang="en-US" u="sng" dirty="0" smtClean="0">
                <a:hlinkClick r:id="rId5"/>
              </a:rPr>
              <a:t>karen.keith@tdhca.state.tx.us</a:t>
            </a:r>
            <a:endParaRPr lang="en-US" u="sng" dirty="0" smtClean="0"/>
          </a:p>
          <a:p>
            <a:pPr marL="114300" indent="0">
              <a:buNone/>
            </a:pPr>
            <a:endParaRPr lang="en-US" dirty="0"/>
          </a:p>
        </p:txBody>
      </p:sp>
    </p:spTree>
    <p:extLst>
      <p:ext uri="{BB962C8B-B14F-4D97-AF65-F5344CB8AC3E}">
        <p14:creationId xmlns:p14="http://schemas.microsoft.com/office/powerpoint/2010/main" val="343237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8153400" cy="1143000"/>
          </a:xfrm>
        </p:spPr>
        <p:txBody>
          <a:bodyPr>
            <a:normAutofit/>
          </a:bodyPr>
          <a:lstStyle/>
          <a:p>
            <a:r>
              <a:rPr lang="en-US" sz="2800" dirty="0" smtClean="0"/>
              <a:t>U.S. State and Federal Prison Population to Texas Population, 1972-2016</a:t>
            </a:r>
            <a:endParaRPr lang="en-US" sz="2800" dirty="0"/>
          </a:p>
        </p:txBody>
      </p:sp>
      <p:graphicFrame>
        <p:nvGraphicFramePr>
          <p:cNvPr id="6" name="Content Placeholder 5"/>
          <p:cNvGraphicFramePr>
            <a:graphicFrameLocks noGrp="1"/>
          </p:cNvGraphicFramePr>
          <p:nvPr>
            <p:ph idx="1"/>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0" y="6356350"/>
            <a:ext cx="2133600" cy="365125"/>
          </a:xfrm>
        </p:spPr>
        <p:txBody>
          <a:bodyPr/>
          <a:lstStyle/>
          <a:p>
            <a:pPr>
              <a:defRPr/>
            </a:pPr>
            <a:fld id="{CB7F55D8-0E47-44B7-B8DE-F2C623B47C6A}"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U.S. People in Prisons &amp; </a:t>
            </a:r>
            <a:br>
              <a:rPr lang="en-US" sz="2800" dirty="0" smtClean="0"/>
            </a:br>
            <a:r>
              <a:rPr lang="en-US" sz="2800" dirty="0" smtClean="0"/>
              <a:t>Jails for Drug Offenses</a:t>
            </a:r>
            <a:endParaRPr lang="en-US" sz="2800" dirty="0"/>
          </a:p>
        </p:txBody>
      </p:sp>
      <p:graphicFrame>
        <p:nvGraphicFramePr>
          <p:cNvPr id="6" name="Content Placeholder 5"/>
          <p:cNvGraphicFramePr>
            <a:graphicFrameLocks noGrp="1"/>
          </p:cNvGraphicFramePr>
          <p:nvPr>
            <p:ph idx="1"/>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0" y="6356350"/>
            <a:ext cx="2133600" cy="365125"/>
          </a:xfrm>
        </p:spPr>
        <p:txBody>
          <a:bodyPr/>
          <a:lstStyle/>
          <a:p>
            <a:pPr>
              <a:defRPr/>
            </a:pPr>
            <a:fld id="{CB7F55D8-0E47-44B7-B8DE-F2C623B47C6A}"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Lifetime Likelihood of Imprisonment for U.S. Residents Born in 2001</a:t>
            </a:r>
            <a:endParaRPr lang="en-US" sz="2800" dirty="0"/>
          </a:p>
        </p:txBody>
      </p:sp>
      <p:pic>
        <p:nvPicPr>
          <p:cNvPr id="6" name="Picture 2"/>
          <p:cNvPicPr>
            <a:picLocks noGrp="1" noChangeAspect="1" noChangeArrowheads="1"/>
          </p:cNvPicPr>
          <p:nvPr>
            <p:ph idx="1"/>
          </p:nvPr>
        </p:nvPicPr>
        <p:blipFill>
          <a:blip r:embed="rId3" cstate="print"/>
          <a:stretch>
            <a:fillRect/>
          </a:stretch>
        </p:blipFill>
        <p:spPr bwMode="auto">
          <a:xfrm>
            <a:off x="842786" y="1752600"/>
            <a:ext cx="7458427" cy="4373563"/>
          </a:xfrm>
          <a:prstGeom prst="rect">
            <a:avLst/>
          </a:prstGeom>
          <a:noFill/>
          <a:ln w="9525">
            <a:noFill/>
            <a:miter lim="800000"/>
            <a:headEnd/>
            <a:tailEnd/>
          </a:ln>
        </p:spPr>
      </p:pic>
      <p:sp>
        <p:nvSpPr>
          <p:cNvPr id="4" name="Slide Number Placeholder 3"/>
          <p:cNvSpPr>
            <a:spLocks noGrp="1"/>
          </p:cNvSpPr>
          <p:nvPr>
            <p:ph type="sldNum" sz="quarter" idx="12"/>
          </p:nvPr>
        </p:nvSpPr>
        <p:spPr>
          <a:xfrm>
            <a:off x="0" y="6356350"/>
            <a:ext cx="2133600" cy="365125"/>
          </a:xfrm>
        </p:spPr>
        <p:txBody>
          <a:bodyPr/>
          <a:lstStyle/>
          <a:p>
            <a:pPr>
              <a:defRPr/>
            </a:pPr>
            <a:fld id="{CB7F55D8-0E47-44B7-B8DE-F2C623B47C6A}"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Texas Total Corrections Population, 2016</a:t>
            </a:r>
            <a:endParaRPr lang="en-US" dirty="0"/>
          </a:p>
        </p:txBody>
      </p:sp>
      <p:graphicFrame>
        <p:nvGraphicFramePr>
          <p:cNvPr id="4" name="Content Placeholder 3"/>
          <p:cNvGraphicFramePr>
            <a:graphicFrameLocks noGrp="1"/>
          </p:cNvGraphicFramePr>
          <p:nvPr>
            <p:ph idx="1"/>
          </p:nvPr>
        </p:nvGraphicFramePr>
        <p:xfrm>
          <a:off x="990600" y="2286000"/>
          <a:ext cx="6705600" cy="2971800"/>
        </p:xfrm>
        <a:graphic>
          <a:graphicData uri="http://schemas.openxmlformats.org/drawingml/2006/table">
            <a:tbl>
              <a:tblPr firstRow="1" bandRow="1">
                <a:tableStyleId>{5C22544A-7EE6-4342-B048-85BDC9FD1C3A}</a:tableStyleId>
              </a:tblPr>
              <a:tblGrid>
                <a:gridCol w="4893276">
                  <a:extLst>
                    <a:ext uri="{9D8B030D-6E8A-4147-A177-3AD203B41FA5}">
                      <a16:colId xmlns:a16="http://schemas.microsoft.com/office/drawing/2014/main" val="20000"/>
                    </a:ext>
                  </a:extLst>
                </a:gridCol>
                <a:gridCol w="1812324">
                  <a:extLst>
                    <a:ext uri="{9D8B030D-6E8A-4147-A177-3AD203B41FA5}">
                      <a16:colId xmlns:a16="http://schemas.microsoft.com/office/drawing/2014/main" val="20001"/>
                    </a:ext>
                  </a:extLst>
                </a:gridCol>
              </a:tblGrid>
              <a:tr h="594360">
                <a:tc>
                  <a:txBody>
                    <a:bodyPr/>
                    <a:lstStyle/>
                    <a:p>
                      <a:r>
                        <a:rPr lang="en-US" b="1" dirty="0" smtClean="0">
                          <a:solidFill>
                            <a:schemeClr val="tx1"/>
                          </a:solidFill>
                        </a:rPr>
                        <a:t>Total</a:t>
                      </a:r>
                      <a:r>
                        <a:rPr lang="en-US" b="1" baseline="0" dirty="0" smtClean="0">
                          <a:solidFill>
                            <a:schemeClr val="tx1"/>
                          </a:solidFill>
                        </a:rPr>
                        <a:t> Incarcerated</a:t>
                      </a:r>
                      <a:endParaRPr lang="en-US" b="1" dirty="0">
                        <a:solidFill>
                          <a:schemeClr val="tx1"/>
                        </a:solidFill>
                      </a:endParaRPr>
                    </a:p>
                  </a:txBody>
                  <a:tcPr/>
                </a:tc>
                <a:tc>
                  <a:txBody>
                    <a:bodyPr/>
                    <a:lstStyle/>
                    <a:p>
                      <a:pPr algn="r"/>
                      <a:r>
                        <a:rPr lang="en-US" b="1" dirty="0" smtClean="0">
                          <a:solidFill>
                            <a:schemeClr val="tx1"/>
                          </a:solidFill>
                        </a:rPr>
                        <a:t>224,113</a:t>
                      </a:r>
                      <a:endParaRPr lang="en-US" b="1" dirty="0">
                        <a:solidFill>
                          <a:schemeClr val="tx1"/>
                        </a:solidFill>
                      </a:endParaRPr>
                    </a:p>
                  </a:txBody>
                  <a:tcPr/>
                </a:tc>
                <a:extLst>
                  <a:ext uri="{0D108BD9-81ED-4DB2-BD59-A6C34878D82A}">
                    <a16:rowId xmlns:a16="http://schemas.microsoft.com/office/drawing/2014/main" val="10000"/>
                  </a:ext>
                </a:extLst>
              </a:tr>
              <a:tr h="594360">
                <a:tc>
                  <a:txBody>
                    <a:bodyPr/>
                    <a:lstStyle/>
                    <a:p>
                      <a:pPr lvl="1"/>
                      <a:r>
                        <a:rPr lang="en-US" dirty="0" smtClean="0"/>
                        <a:t>Prison</a:t>
                      </a:r>
                      <a:r>
                        <a:rPr lang="en-US" baseline="0" dirty="0" smtClean="0"/>
                        <a:t> Population</a:t>
                      </a:r>
                      <a:endParaRPr lang="en-US" dirty="0"/>
                    </a:p>
                  </a:txBody>
                  <a:tcPr/>
                </a:tc>
                <a:tc>
                  <a:txBody>
                    <a:bodyPr/>
                    <a:lstStyle/>
                    <a:p>
                      <a:pPr algn="r"/>
                      <a:r>
                        <a:rPr lang="en-US" dirty="0" smtClean="0"/>
                        <a:t>157,903</a:t>
                      </a:r>
                      <a:endParaRPr lang="en-US" dirty="0"/>
                    </a:p>
                  </a:txBody>
                  <a:tcPr/>
                </a:tc>
                <a:extLst>
                  <a:ext uri="{0D108BD9-81ED-4DB2-BD59-A6C34878D82A}">
                    <a16:rowId xmlns:a16="http://schemas.microsoft.com/office/drawing/2014/main" val="10001"/>
                  </a:ext>
                </a:extLst>
              </a:tr>
              <a:tr h="594360">
                <a:tc>
                  <a:txBody>
                    <a:bodyPr/>
                    <a:lstStyle/>
                    <a:p>
                      <a:pPr lvl="1"/>
                      <a:r>
                        <a:rPr lang="en-US" dirty="0" smtClean="0"/>
                        <a:t>Jail</a:t>
                      </a:r>
                      <a:endParaRPr lang="en-US" dirty="0"/>
                    </a:p>
                  </a:txBody>
                  <a:tcPr/>
                </a:tc>
                <a:tc>
                  <a:txBody>
                    <a:bodyPr/>
                    <a:lstStyle/>
                    <a:p>
                      <a:pPr algn="r"/>
                      <a:r>
                        <a:rPr lang="en-US" dirty="0" smtClean="0"/>
                        <a:t>66,210</a:t>
                      </a:r>
                      <a:endParaRPr lang="en-US" dirty="0"/>
                    </a:p>
                  </a:txBody>
                  <a:tcPr/>
                </a:tc>
                <a:extLst>
                  <a:ext uri="{0D108BD9-81ED-4DB2-BD59-A6C34878D82A}">
                    <a16:rowId xmlns:a16="http://schemas.microsoft.com/office/drawing/2014/main" val="10002"/>
                  </a:ext>
                </a:extLst>
              </a:tr>
              <a:tr h="594360">
                <a:tc>
                  <a:txBody>
                    <a:bodyPr/>
                    <a:lstStyle/>
                    <a:p>
                      <a:r>
                        <a:rPr lang="en-US" b="1" dirty="0" smtClean="0"/>
                        <a:t>Probation Population</a:t>
                      </a:r>
                      <a:endParaRPr lang="en-US" b="1" dirty="0"/>
                    </a:p>
                  </a:txBody>
                  <a:tcPr>
                    <a:solidFill>
                      <a:schemeClr val="accent1"/>
                    </a:solidFill>
                  </a:tcPr>
                </a:tc>
                <a:tc>
                  <a:txBody>
                    <a:bodyPr/>
                    <a:lstStyle/>
                    <a:p>
                      <a:pPr algn="r"/>
                      <a:r>
                        <a:rPr lang="en-US" b="1" dirty="0" smtClean="0"/>
                        <a:t>378,514</a:t>
                      </a:r>
                      <a:endParaRPr lang="en-US" b="1" dirty="0"/>
                    </a:p>
                  </a:txBody>
                  <a:tcPr>
                    <a:solidFill>
                      <a:schemeClr val="accent1"/>
                    </a:solidFill>
                  </a:tcPr>
                </a:tc>
                <a:extLst>
                  <a:ext uri="{0D108BD9-81ED-4DB2-BD59-A6C34878D82A}">
                    <a16:rowId xmlns:a16="http://schemas.microsoft.com/office/drawing/2014/main" val="10003"/>
                  </a:ext>
                </a:extLst>
              </a:tr>
              <a:tr h="594360">
                <a:tc>
                  <a:txBody>
                    <a:bodyPr/>
                    <a:lstStyle/>
                    <a:p>
                      <a:r>
                        <a:rPr lang="en-US" b="1" dirty="0" smtClean="0"/>
                        <a:t>Parole</a:t>
                      </a:r>
                      <a:r>
                        <a:rPr lang="en-US" b="1" baseline="0" dirty="0" smtClean="0"/>
                        <a:t> Population</a:t>
                      </a:r>
                      <a:endParaRPr lang="en-US" b="1" dirty="0"/>
                    </a:p>
                  </a:txBody>
                  <a:tcPr/>
                </a:tc>
                <a:tc>
                  <a:txBody>
                    <a:bodyPr/>
                    <a:lstStyle/>
                    <a:p>
                      <a:pPr algn="r"/>
                      <a:r>
                        <a:rPr lang="en-US" b="1" dirty="0" smtClean="0"/>
                        <a:t>111,892</a:t>
                      </a:r>
                      <a:endParaRPr lang="en-US" b="1"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Race/Ethnicity</a:t>
            </a:r>
            <a:endParaRPr lang="en-US" dirty="0"/>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Gender</a:t>
            </a:r>
            <a:endParaRPr lang="en-US" dirty="0"/>
          </a:p>
        </p:txBody>
      </p:sp>
      <p:graphicFrame>
        <p:nvGraphicFramePr>
          <p:cNvPr id="4" name="Content Placeholder 3"/>
          <p:cNvGraphicFramePr>
            <a:graphicFrameLocks noGrp="1"/>
          </p:cNvGraphicFramePr>
          <p:nvPr>
            <p:ph idx="1"/>
          </p:nvPr>
        </p:nvGraphicFramePr>
        <p:xfrm>
          <a:off x="838200" y="1981200"/>
          <a:ext cx="7543800" cy="1112520"/>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70840">
                <a:tc>
                  <a:txBody>
                    <a:bodyPr/>
                    <a:lstStyle/>
                    <a:p>
                      <a:r>
                        <a:rPr lang="en-US" dirty="0" smtClean="0">
                          <a:solidFill>
                            <a:schemeClr val="tx1"/>
                          </a:solidFill>
                        </a:rPr>
                        <a:t>Gender</a:t>
                      </a:r>
                    </a:p>
                  </a:txBody>
                  <a:tcPr/>
                </a:tc>
                <a:tc>
                  <a:txBody>
                    <a:bodyPr/>
                    <a:lstStyle/>
                    <a:p>
                      <a:r>
                        <a:rPr lang="en-US" dirty="0" smtClean="0">
                          <a:solidFill>
                            <a:schemeClr val="tx1"/>
                          </a:solidFill>
                        </a:rPr>
                        <a:t>Number</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lvl="1"/>
                      <a:r>
                        <a:rPr lang="en-US" dirty="0" smtClean="0"/>
                        <a:t>Men in</a:t>
                      </a:r>
                      <a:r>
                        <a:rPr lang="en-US" baseline="0" dirty="0" smtClean="0"/>
                        <a:t> prison</a:t>
                      </a:r>
                    </a:p>
                  </a:txBody>
                  <a:tcPr/>
                </a:tc>
                <a:tc>
                  <a:txBody>
                    <a:bodyPr/>
                    <a:lstStyle/>
                    <a:p>
                      <a:pPr algn="r"/>
                      <a:r>
                        <a:rPr lang="en-US" dirty="0" smtClean="0"/>
                        <a:t>144,928</a:t>
                      </a:r>
                      <a:endParaRPr lang="en-US" dirty="0"/>
                    </a:p>
                  </a:txBody>
                  <a:tcPr/>
                </a:tc>
                <a:extLst>
                  <a:ext uri="{0D108BD9-81ED-4DB2-BD59-A6C34878D82A}">
                    <a16:rowId xmlns:a16="http://schemas.microsoft.com/office/drawing/2014/main" val="10001"/>
                  </a:ext>
                </a:extLst>
              </a:tr>
              <a:tr h="370840">
                <a:tc>
                  <a:txBody>
                    <a:bodyPr/>
                    <a:lstStyle/>
                    <a:p>
                      <a:pPr lvl="1"/>
                      <a:r>
                        <a:rPr lang="en-US" dirty="0" smtClean="0"/>
                        <a:t>Women in prison</a:t>
                      </a:r>
                      <a:endParaRPr lang="en-US" dirty="0"/>
                    </a:p>
                  </a:txBody>
                  <a:tcPr/>
                </a:tc>
                <a:tc>
                  <a:txBody>
                    <a:bodyPr/>
                    <a:lstStyle/>
                    <a:p>
                      <a:pPr algn="r"/>
                      <a:r>
                        <a:rPr lang="en-US" dirty="0" smtClean="0"/>
                        <a:t>12,975</a:t>
                      </a:r>
                      <a:endParaRPr lang="en-US" dirty="0"/>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838200" y="3124200"/>
          <a:ext cx="7543800" cy="1112520"/>
        </p:xfrm>
        <a:graphic>
          <a:graphicData uri="http://schemas.openxmlformats.org/drawingml/2006/table">
            <a:tbl>
              <a:tblPr firstRow="1" bandRow="1">
                <a:tableStyleId>{5C22544A-7EE6-4342-B048-85BDC9FD1C3A}</a:tableStyleId>
              </a:tblPr>
              <a:tblGrid>
                <a:gridCol w="5733288">
                  <a:extLst>
                    <a:ext uri="{9D8B030D-6E8A-4147-A177-3AD203B41FA5}">
                      <a16:colId xmlns:a16="http://schemas.microsoft.com/office/drawing/2014/main" val="20000"/>
                    </a:ext>
                  </a:extLst>
                </a:gridCol>
                <a:gridCol w="1810512">
                  <a:extLst>
                    <a:ext uri="{9D8B030D-6E8A-4147-A177-3AD203B41FA5}">
                      <a16:colId xmlns:a16="http://schemas.microsoft.com/office/drawing/2014/main" val="20001"/>
                    </a:ext>
                  </a:extLst>
                </a:gridCol>
              </a:tblGrid>
              <a:tr h="370840">
                <a:tc>
                  <a:txBody>
                    <a:bodyPr/>
                    <a:lstStyle/>
                    <a:p>
                      <a:r>
                        <a:rPr lang="en-US" dirty="0" smtClean="0">
                          <a:solidFill>
                            <a:schemeClr val="tx1"/>
                          </a:solidFill>
                        </a:rPr>
                        <a:t>Incarceration increase from 1980-2016</a:t>
                      </a:r>
                      <a:endParaRPr lang="en-US" dirty="0">
                        <a:solidFill>
                          <a:schemeClr val="tx1"/>
                        </a:solidFill>
                      </a:endParaRPr>
                    </a:p>
                  </a:txBody>
                  <a:tcPr/>
                </a:tc>
                <a:tc>
                  <a:txBody>
                    <a:bodyPr/>
                    <a:lstStyle/>
                    <a:p>
                      <a:r>
                        <a:rPr lang="en-US" dirty="0" smtClean="0">
                          <a:solidFill>
                            <a:schemeClr val="tx1"/>
                          </a:solidFill>
                        </a:rPr>
                        <a:t> Percentage</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Males</a:t>
                      </a:r>
                    </a:p>
                  </a:txBody>
                  <a:tcPr/>
                </a:tc>
                <a:tc>
                  <a:txBody>
                    <a:bodyPr/>
                    <a:lstStyle/>
                    <a:p>
                      <a:pPr algn="r"/>
                      <a:r>
                        <a:rPr lang="en-US" dirty="0" smtClean="0"/>
                        <a:t> 396%</a:t>
                      </a:r>
                      <a:endParaRPr lang="en-US" dirty="0"/>
                    </a:p>
                  </a:txBody>
                  <a:tcPr/>
                </a:tc>
                <a:extLst>
                  <a:ext uri="{0D108BD9-81ED-4DB2-BD59-A6C34878D82A}">
                    <a16:rowId xmlns:a16="http://schemas.microsoft.com/office/drawing/2014/main" val="10001"/>
                  </a:ext>
                </a:extLst>
              </a:tr>
              <a:tr h="370840">
                <a:tc>
                  <a:txBody>
                    <a:bodyPr/>
                    <a:lstStyle/>
                    <a:p>
                      <a:r>
                        <a:rPr lang="en-US" dirty="0" smtClean="0"/>
                        <a:t>       Female</a:t>
                      </a:r>
                      <a:r>
                        <a:rPr lang="en-US" baseline="0" dirty="0" smtClean="0"/>
                        <a:t>s</a:t>
                      </a:r>
                      <a:endParaRPr lang="en-US" dirty="0"/>
                    </a:p>
                  </a:txBody>
                  <a:tcPr/>
                </a:tc>
                <a:tc>
                  <a:txBody>
                    <a:bodyPr/>
                    <a:lstStyle/>
                    <a:p>
                      <a:pPr algn="r"/>
                      <a:r>
                        <a:rPr lang="en-US" dirty="0" smtClean="0"/>
                        <a:t>908%</a:t>
                      </a:r>
                      <a:endParaRPr lang="en-US" dirty="0"/>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228600" y="4572000"/>
          <a:ext cx="8763000" cy="1483360"/>
        </p:xfrm>
        <a:graphic>
          <a:graphicData uri="http://schemas.openxmlformats.org/drawingml/2006/table">
            <a:tbl>
              <a:tblPr firstRow="1" bandRow="1">
                <a:tableStyleId>{5C22544A-7EE6-4342-B048-85BDC9FD1C3A}</a:tableStyleId>
              </a:tblPr>
              <a:tblGrid>
                <a:gridCol w="8763000">
                  <a:extLst>
                    <a:ext uri="{9D8B030D-6E8A-4147-A177-3AD203B41FA5}">
                      <a16:colId xmlns:a16="http://schemas.microsoft.com/office/drawing/2014/main" val="20000"/>
                    </a:ext>
                  </a:extLst>
                </a:gridCol>
              </a:tblGrid>
              <a:tr h="370840">
                <a:tc>
                  <a:txBody>
                    <a:bodyPr/>
                    <a:lstStyle/>
                    <a:p>
                      <a:r>
                        <a:rPr lang="en-US" dirty="0" smtClean="0">
                          <a:solidFill>
                            <a:schemeClr val="tx1"/>
                          </a:solidFill>
                        </a:rPr>
                        <a:t>Women in Texas Criminal Justice System</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smtClean="0"/>
                        <a:t>Texas ranks #1 in women’s incarceration in the nation</a:t>
                      </a:r>
                      <a:endParaRPr lang="en-US" dirty="0"/>
                    </a:p>
                  </a:txBody>
                  <a:tcPr/>
                </a:tc>
                <a:extLst>
                  <a:ext uri="{0D108BD9-81ED-4DB2-BD59-A6C34878D82A}">
                    <a16:rowId xmlns:a16="http://schemas.microsoft.com/office/drawing/2014/main" val="10001"/>
                  </a:ext>
                </a:extLst>
              </a:tr>
              <a:tr h="370840">
                <a:tc>
                  <a:txBody>
                    <a:bodyPr/>
                    <a:lstStyle/>
                    <a:p>
                      <a:r>
                        <a:rPr lang="en-US" dirty="0" smtClean="0"/>
                        <a:t>64% are</a:t>
                      </a:r>
                      <a:r>
                        <a:rPr lang="en-US" baseline="0" dirty="0" smtClean="0"/>
                        <a:t> incarcerated for nonviolent crimes; mostly drug possession or delivery</a:t>
                      </a:r>
                      <a:endParaRPr lang="en-US" dirty="0"/>
                    </a:p>
                  </a:txBody>
                  <a:tcPr/>
                </a:tc>
                <a:extLst>
                  <a:ext uri="{0D108BD9-81ED-4DB2-BD59-A6C34878D82A}">
                    <a16:rowId xmlns:a16="http://schemas.microsoft.com/office/drawing/2014/main" val="10002"/>
                  </a:ext>
                </a:extLst>
              </a:tr>
              <a:tr h="370840">
                <a:tc>
                  <a:txBody>
                    <a:bodyPr/>
                    <a:lstStyle/>
                    <a:p>
                      <a:r>
                        <a:rPr lang="en-US" dirty="0" smtClean="0"/>
                        <a:t>81% are mothers</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10">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0000FF"/>
      </a:hlink>
      <a:folHlink>
        <a:srgbClr val="B2B2B2"/>
      </a:folHlink>
    </a:clrScheme>
    <a:fontScheme name="Custom 1">
      <a:majorFont>
        <a:latin typeface="Calibri"/>
        <a:ea typeface=""/>
        <a:cs typeface=""/>
      </a:majorFont>
      <a:minorFont>
        <a:latin typeface="Calibri"/>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498</TotalTime>
  <Words>1923</Words>
  <Application>Microsoft Office PowerPoint</Application>
  <PresentationFormat>On-screen Show (4:3)</PresentationFormat>
  <Paragraphs>304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Cambria Math</vt:lpstr>
      <vt:lpstr>Apothecary</vt:lpstr>
      <vt:lpstr>The reality of ReEntry</vt:lpstr>
      <vt:lpstr>International Rates of Incarceration  per 100,000</vt:lpstr>
      <vt:lpstr>state imprisonment rates </vt:lpstr>
      <vt:lpstr>U.S. State and Federal Prison Population to Texas Population, 1972-2016</vt:lpstr>
      <vt:lpstr>U.S. People in Prisons &amp;  Jails for Drug Offenses</vt:lpstr>
      <vt:lpstr>Lifetime Likelihood of Imprisonment for U.S. Residents Born in 2001</vt:lpstr>
      <vt:lpstr>Texas Total Corrections Population, 2016</vt:lpstr>
      <vt:lpstr>Texas Race/Ethnicity</vt:lpstr>
      <vt:lpstr>Texas: Gender</vt:lpstr>
      <vt:lpstr>Texas: Juveniles</vt:lpstr>
      <vt:lpstr>Texas</vt:lpstr>
      <vt:lpstr>How can community action and  social service agencies help?</vt:lpstr>
      <vt:lpstr>How CAN CSBG come into play?</vt:lpstr>
      <vt:lpstr>identification</vt:lpstr>
      <vt:lpstr>Complex transition with barriers</vt:lpstr>
      <vt:lpstr>Collateral consequences </vt:lpstr>
      <vt:lpstr>Csbg’s role</vt:lpstr>
      <vt:lpstr>Partnerships</vt:lpstr>
      <vt:lpstr>The future</vt:lpstr>
      <vt:lpstr>What does reentry look like?</vt:lpstr>
      <vt:lpstr>Then. . .</vt:lpstr>
      <vt:lpstr>Starting over…beginning with nothing </vt:lpstr>
      <vt:lpstr>New City</vt:lpstr>
      <vt:lpstr>New Choices</vt:lpstr>
      <vt:lpstr>New Understanding</vt:lpstr>
      <vt:lpstr>New Feelings</vt:lpstr>
      <vt:lpstr>New View</vt:lpstr>
      <vt:lpstr>New People and Old People</vt:lpstr>
      <vt:lpstr>New Barrier</vt:lpstr>
      <vt:lpstr>Community Action and Social Services Agencies</vt:lpstr>
      <vt:lpstr>New Job</vt:lpstr>
      <vt:lpstr>New Opportunity</vt:lpstr>
      <vt:lpstr>New Home</vt:lpstr>
      <vt:lpstr>New Purpose</vt:lpstr>
      <vt:lpstr>New Beliefs</vt:lpstr>
      <vt:lpstr>PowerPoint Presentation</vt:lpstr>
      <vt:lpstr>PowerPoint Presentation</vt:lpstr>
      <vt:lpstr>Questions? </vt:lpstr>
    </vt:vector>
  </TitlesOfParts>
  <Company>City of Fort Worth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reality of Re-Entry</dc:title>
  <dc:creator>francim</dc:creator>
  <cp:lastModifiedBy>Laura Saintey</cp:lastModifiedBy>
  <cp:revision>51</cp:revision>
  <cp:lastPrinted>2019-05-30T18:54:48Z</cp:lastPrinted>
  <dcterms:created xsi:type="dcterms:W3CDTF">2018-07-10T21:23:47Z</dcterms:created>
  <dcterms:modified xsi:type="dcterms:W3CDTF">2019-05-30T19:19:56Z</dcterms:modified>
</cp:coreProperties>
</file>