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15"/>
  </p:notesMasterIdLst>
  <p:sldIdLst>
    <p:sldId id="256" r:id="rId5"/>
    <p:sldId id="257" r:id="rId6"/>
    <p:sldId id="414" r:id="rId7"/>
    <p:sldId id="415" r:id="rId8"/>
    <p:sldId id="417" r:id="rId9"/>
    <p:sldId id="416" r:id="rId10"/>
    <p:sldId id="418" r:id="rId11"/>
    <p:sldId id="419" r:id="rId12"/>
    <p:sldId id="420" r:id="rId13"/>
    <p:sldId id="261"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FC3AE"/>
    <a:srgbClr val="0247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68093" autoAdjust="0"/>
  </p:normalViewPr>
  <p:slideViewPr>
    <p:cSldViewPr>
      <p:cViewPr varScale="1">
        <p:scale>
          <a:sx n="70" d="100"/>
          <a:sy n="70" d="100"/>
        </p:scale>
        <p:origin x="618" y="5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2862" y="3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BDCEC89-CFE8-4923-A424-23D116E114F1}" type="datetimeFigureOut">
              <a:rPr lang="en-US" smtClean="0"/>
              <a:pPr/>
              <a:t>5/24/2019</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r>
              <a:rPr lang="en-US" dirty="0"/>
              <a:t>Office of Community Services, Division of Energy Assistance</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823A3BD-D6B1-4A3E-906B-882F0A098F2F}" type="slidenum">
              <a:rPr lang="en-US" smtClean="0"/>
              <a:pPr/>
              <a:t>‹#›</a:t>
            </a:fld>
            <a:endParaRPr lang="en-US" dirty="0"/>
          </a:p>
        </p:txBody>
      </p:sp>
    </p:spTree>
    <p:extLst>
      <p:ext uri="{BB962C8B-B14F-4D97-AF65-F5344CB8AC3E}">
        <p14:creationId xmlns:p14="http://schemas.microsoft.com/office/powerpoint/2010/main" val="155842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defTabSz="966612">
              <a:defRPr/>
            </a:pPr>
            <a:r>
              <a:rPr lang="en-US" sz="1300" b="1" dirty="0"/>
              <a:t>Session Time: </a:t>
            </a:r>
            <a:r>
              <a:rPr lang="en-US" sz="1300" dirty="0"/>
              <a:t>75 minutes</a:t>
            </a:r>
          </a:p>
          <a:p>
            <a:pPr defTabSz="966612">
              <a:defRPr/>
            </a:pPr>
            <a:endParaRPr lang="en-US" sz="1300" b="1" dirty="0"/>
          </a:p>
          <a:p>
            <a:pPr defTabSz="966612">
              <a:defRPr/>
            </a:pPr>
            <a:r>
              <a:rPr lang="en-US" sz="1300" b="1" dirty="0"/>
              <a:t>Facilitator: </a:t>
            </a:r>
            <a:r>
              <a:rPr lang="en-US" sz="1300" dirty="0">
                <a:solidFill>
                  <a:srgbClr val="FF0000"/>
                </a:solidFill>
              </a:rPr>
              <a:t>Jeff</a:t>
            </a:r>
          </a:p>
          <a:p>
            <a:pPr defTabSz="966612">
              <a:defRPr/>
            </a:pPr>
            <a:endParaRPr lang="en-US" sz="1300" dirty="0">
              <a:solidFill>
                <a:srgbClr val="FF0000"/>
              </a:solidFill>
            </a:endParaRPr>
          </a:p>
          <a:p>
            <a:pPr defTabSz="966612">
              <a:defRPr/>
            </a:pPr>
            <a:r>
              <a:rPr lang="en-US" sz="1300" b="1" dirty="0"/>
              <a:t>Moderators: </a:t>
            </a:r>
            <a:r>
              <a:rPr lang="en-US" sz="1300" dirty="0">
                <a:solidFill>
                  <a:srgbClr val="FF0000"/>
                </a:solidFill>
              </a:rPr>
              <a:t>Lauren</a:t>
            </a:r>
          </a:p>
          <a:p>
            <a:endParaRPr lang="en-US" sz="1300" b="1" dirty="0"/>
          </a:p>
          <a:p>
            <a:r>
              <a:rPr lang="en-US" sz="1300" b="1" dirty="0"/>
              <a:t>Welcome</a:t>
            </a:r>
            <a:r>
              <a:rPr lang="en-US" sz="1300" dirty="0"/>
              <a:t> participants to the session.</a:t>
            </a:r>
          </a:p>
          <a:p>
            <a:endParaRPr lang="en-US" sz="1300" dirty="0"/>
          </a:p>
          <a:p>
            <a:r>
              <a:rPr lang="en-US" sz="1300" b="1" dirty="0"/>
              <a:t>Explain</a:t>
            </a:r>
            <a:r>
              <a:rPr lang="en-US" sz="1300" dirty="0"/>
              <a:t> that this interactive session will discuss how to apply the Uniform Administrative Requirements (or Part 75) to your LIHEAP program.</a:t>
            </a:r>
          </a:p>
          <a:p>
            <a:endParaRPr lang="en-US" sz="13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dirty="0"/>
              <a:t>Explain</a:t>
            </a:r>
            <a:r>
              <a:rPr lang="en-US" sz="1300" dirty="0"/>
              <a:t> that Part 75 goes by several names. </a:t>
            </a:r>
          </a:p>
          <a:p>
            <a:endParaRPr lang="en-US" sz="1300"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defTabSz="966612">
              <a:defRPr/>
            </a:pPr>
            <a:r>
              <a:rPr lang="en-US" sz="1300" b="1" dirty="0"/>
              <a:t>Facilitator: </a:t>
            </a:r>
            <a:r>
              <a:rPr lang="en-US" sz="1300" dirty="0">
                <a:solidFill>
                  <a:srgbClr val="FF0000"/>
                </a:solidFill>
              </a:rPr>
              <a:t>Lauren</a:t>
            </a:r>
            <a:endParaRPr lang="en-US" sz="1300" b="1" dirty="0">
              <a:solidFill>
                <a:srgbClr val="FF0000"/>
              </a:solidFill>
            </a:endParaRPr>
          </a:p>
          <a:p>
            <a:pPr defTabSz="966612">
              <a:defRPr/>
            </a:pPr>
            <a:endParaRPr lang="en-US" sz="1300" b="1" dirty="0"/>
          </a:p>
          <a:p>
            <a:r>
              <a:rPr lang="en-US" sz="1300" b="1" dirty="0"/>
              <a:t>Review</a:t>
            </a:r>
            <a:r>
              <a:rPr lang="en-US" sz="1300" dirty="0"/>
              <a:t> the agenda.</a:t>
            </a:r>
          </a:p>
          <a:p>
            <a:endParaRPr lang="en-US" sz="1300" b="1" dirty="0"/>
          </a:p>
          <a:p>
            <a:r>
              <a:rPr lang="en-US" sz="1300" b="1" dirty="0"/>
              <a:t>State:</a:t>
            </a:r>
            <a:r>
              <a:rPr lang="en-US" sz="1300" dirty="0"/>
              <a:t> For this session, we will briefly talk about the purpose of the Uniform Administrative Requirements. Next, we will take a deeper look at the layout of the information in these requirements, identifying the sections. Then, we will talk about some of the other sections to consider when developing your LIHEAP plan. Finally, you will practice using some of these requirements before we wrap up the session by providing you with some resources and taking any questions you may have.</a:t>
            </a:r>
          </a:p>
          <a:p>
            <a:endParaRPr lang="en-US" sz="1300" dirty="0"/>
          </a:p>
          <a:p>
            <a:endParaRPr lang="en-US" sz="1300"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2</a:t>
            </a:fld>
            <a:endParaRPr lang="en-US" dirty="0"/>
          </a:p>
        </p:txBody>
      </p:sp>
    </p:spTree>
    <p:extLst>
      <p:ext uri="{BB962C8B-B14F-4D97-AF65-F5344CB8AC3E}">
        <p14:creationId xmlns:p14="http://schemas.microsoft.com/office/powerpoint/2010/main" val="163873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b="1" dirty="0"/>
              <a:t>Facilitator: </a:t>
            </a:r>
            <a:r>
              <a:rPr lang="en-US" sz="1300" dirty="0">
                <a:solidFill>
                  <a:srgbClr val="FF0000"/>
                </a:solidFill>
              </a:rPr>
              <a:t>Jeff</a:t>
            </a:r>
            <a:endParaRPr lang="en-US" sz="1300" b="1" dirty="0">
              <a:solidFill>
                <a:srgbClr val="FF0000"/>
              </a:solidFill>
            </a:endParaRPr>
          </a:p>
          <a:p>
            <a:pPr defTabSz="966612">
              <a:defRPr/>
            </a:pPr>
            <a:endParaRPr lang="en-US" sz="1300" b="1" dirty="0"/>
          </a:p>
          <a:p>
            <a:r>
              <a:rPr lang="en-US" sz="1300" b="1" dirty="0"/>
              <a:t>Explain: </a:t>
            </a:r>
            <a:r>
              <a:rPr lang="en-US" sz="1300" b="0" dirty="0"/>
              <a:t>Let’s start with </a:t>
            </a:r>
            <a:r>
              <a:rPr lang="en-US" sz="1300" dirty="0"/>
              <a:t>an overview of the purpose of the Uniform Administrative Requirements.</a:t>
            </a:r>
          </a:p>
          <a:p>
            <a:endParaRPr lang="en-US"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3</a:t>
            </a:fld>
            <a:endParaRPr lang="en-US" dirty="0"/>
          </a:p>
        </p:txBody>
      </p:sp>
    </p:spTree>
    <p:extLst>
      <p:ext uri="{BB962C8B-B14F-4D97-AF65-F5344CB8AC3E}">
        <p14:creationId xmlns:p14="http://schemas.microsoft.com/office/powerpoint/2010/main" val="2827023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defTabSz="966612">
              <a:defRPr/>
            </a:pPr>
            <a:r>
              <a:rPr lang="en-US" sz="1300" b="1" dirty="0"/>
              <a:t>Facilitator: </a:t>
            </a:r>
            <a:r>
              <a:rPr lang="en-US" sz="1300" dirty="0">
                <a:solidFill>
                  <a:srgbClr val="FF0000"/>
                </a:solidFill>
              </a:rPr>
              <a:t>Jeff</a:t>
            </a:r>
            <a:endParaRPr lang="en-US" sz="1300" b="1" dirty="0">
              <a:solidFill>
                <a:srgbClr val="FF0000"/>
              </a:solidFill>
            </a:endParaRPr>
          </a:p>
          <a:p>
            <a:endParaRPr lang="en-US" sz="1300" b="1" dirty="0"/>
          </a:p>
          <a:p>
            <a:r>
              <a:rPr lang="en-US" sz="1300" b="1" dirty="0"/>
              <a:t>Ask: </a:t>
            </a:r>
            <a:r>
              <a:rPr lang="en-US" sz="1300" dirty="0"/>
              <a:t>Are there any other questions or comments?</a:t>
            </a:r>
          </a:p>
          <a:p>
            <a:r>
              <a:rPr lang="en-US" sz="1300" b="1" dirty="0"/>
              <a:t>Allow</a:t>
            </a:r>
            <a:r>
              <a:rPr lang="en-US" sz="1300" dirty="0"/>
              <a:t> several minutes for any last questions or comments.</a:t>
            </a:r>
          </a:p>
          <a:p>
            <a:r>
              <a:rPr lang="en-US" sz="1300" b="1" dirty="0"/>
              <a:t>Thank</a:t>
            </a:r>
            <a:r>
              <a:rPr lang="en-US" sz="1300" dirty="0"/>
              <a:t> the participants for attending the session.</a:t>
            </a:r>
          </a:p>
          <a:p>
            <a:endParaRPr lang="en-US" sz="1300" dirty="0"/>
          </a:p>
          <a:p>
            <a:endParaRPr lang="en-US" sz="1300" dirty="0"/>
          </a:p>
          <a:p>
            <a:endParaRPr lang="en-US" sz="1300" dirty="0"/>
          </a:p>
          <a:p>
            <a:r>
              <a:rPr lang="en-US" sz="1300" dirty="0"/>
              <a:t>____________________________________________________________________ </a:t>
            </a:r>
          </a:p>
          <a:p>
            <a:r>
              <a:rPr lang="en-US" sz="1300" b="1" dirty="0"/>
              <a:t>FACILITATOR NOTE: </a:t>
            </a:r>
            <a:r>
              <a:rPr lang="en-US" sz="1300" dirty="0"/>
              <a:t>If grantees ask about Fixed Amount Subawards, provide the following information. </a:t>
            </a:r>
          </a:p>
          <a:p>
            <a:pPr marL="181240" indent="-181240">
              <a:buFont typeface="Arial" panose="020B0604020202020204" pitchFamily="34" charset="0"/>
              <a:buChar char="•"/>
            </a:pPr>
            <a:r>
              <a:rPr lang="en-US" sz="1300" b="1" dirty="0"/>
              <a:t>Explain: </a:t>
            </a:r>
            <a:r>
              <a:rPr lang="en-US" sz="1300" dirty="0"/>
              <a:t>This required sections talks about fixed amount subawards. These types of awards are grant agreements under which a specific level of support is provided without regard to actual costs incurred under the federal award. </a:t>
            </a:r>
          </a:p>
          <a:p>
            <a:pPr marL="181240" indent="-181240">
              <a:buFont typeface="Arial" panose="020B0604020202020204" pitchFamily="34" charset="0"/>
              <a:buChar char="•"/>
            </a:pPr>
            <a:r>
              <a:rPr lang="en-US" sz="1300" b="1" dirty="0"/>
              <a:t>Explain: </a:t>
            </a:r>
            <a:r>
              <a:rPr lang="en-US" sz="1300" dirty="0"/>
              <a:t>With prior written approval from HHS, you may provide subawards based on fixed amounts up to the Simplified Acquisition Threshold, provided that the subawards meet the requirements for fixed amount awards in Section 75.201.</a:t>
            </a:r>
          </a:p>
          <a:p>
            <a:pPr marL="181240" indent="-181240">
              <a:buFont typeface="Arial" panose="020B0604020202020204" pitchFamily="34" charset="0"/>
              <a:buChar char="•"/>
            </a:pPr>
            <a:r>
              <a:rPr lang="en-US" sz="1300" b="1" dirty="0"/>
              <a:t>Ask: </a:t>
            </a:r>
            <a:r>
              <a:rPr lang="en-US" sz="1300" dirty="0"/>
              <a:t>By a show of hands, how many of you have ever been impacted by the use of fixed amount subawards? Can you provide us with an example and how you benefited from it?</a:t>
            </a:r>
          </a:p>
          <a:p>
            <a:endParaRPr lang="en-US" sz="1300" dirty="0"/>
          </a:p>
        </p:txBody>
      </p:sp>
      <p:sp>
        <p:nvSpPr>
          <p:cNvPr id="4" name="Slide Number Placeholder 3"/>
          <p:cNvSpPr>
            <a:spLocks noGrp="1"/>
          </p:cNvSpPr>
          <p:nvPr>
            <p:ph type="sldNum" sz="quarter" idx="10"/>
          </p:nvPr>
        </p:nvSpPr>
        <p:spPr/>
        <p:txBody>
          <a:bodyPr/>
          <a:lstStyle/>
          <a:p>
            <a:fld id="{A823A3BD-D6B1-4A3E-906B-882F0A098F2F}" type="slidenum">
              <a:rPr lang="en-US" smtClean="0"/>
              <a:pPr/>
              <a:t>10</a:t>
            </a:fld>
            <a:endParaRPr lang="en-US" dirty="0"/>
          </a:p>
        </p:txBody>
      </p:sp>
    </p:spTree>
    <p:extLst>
      <p:ext uri="{BB962C8B-B14F-4D97-AF65-F5344CB8AC3E}">
        <p14:creationId xmlns:p14="http://schemas.microsoft.com/office/powerpoint/2010/main" val="2872379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3" name="Rounded Rectangle 12"/>
          <p:cNvSpPr/>
          <p:nvPr/>
        </p:nvSpPr>
        <p:spPr>
          <a:xfrm>
            <a:off x="87084" y="69756"/>
            <a:ext cx="12017829" cy="6692201"/>
          </a:xfrm>
          <a:prstGeom prst="roundRect">
            <a:avLst>
              <a:gd name="adj" fmla="val 4929"/>
            </a:avLst>
          </a:prstGeom>
          <a:solidFill>
            <a:schemeClr val="accent4">
              <a:lumMod val="60000"/>
              <a:lumOff val="40000"/>
            </a:schemeClr>
          </a:solid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lumMod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Date Placeholder 27"/>
          <p:cNvSpPr>
            <a:spLocks noGrp="1"/>
          </p:cNvSpPr>
          <p:nvPr>
            <p:ph type="dt" sz="half" idx="10"/>
          </p:nvPr>
        </p:nvSpPr>
        <p:spPr/>
        <p:txBody>
          <a:bodyPr/>
          <a:lstStyle/>
          <a:p>
            <a:fld id="{CC02AEC8-E0E9-4623-AD0E-AD7B825E3A8D}" type="datetime1">
              <a:rPr lang="en-US" smtClean="0"/>
              <a:pPr/>
              <a:t>5/24/2019</a:t>
            </a:fld>
            <a:endParaRPr lang="en-US" dirty="0"/>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endParaRPr kumimoji="0" lang="en-US" dirty="0"/>
          </a:p>
        </p:txBody>
      </p:sp>
      <p:pic>
        <p:nvPicPr>
          <p:cNvPr id="14" name="Picture 13" descr="HHS and ACF logos">
            <a:extLst>
              <a:ext uri="{FF2B5EF4-FFF2-40B4-BE49-F238E27FC236}">
                <a16:creationId xmlns:a16="http://schemas.microsoft.com/office/drawing/2014/main" id="{38219030-E3B3-4C01-B32E-FF67DDB4756A}"/>
              </a:ext>
            </a:extLst>
          </p:cNvPr>
          <p:cNvPicPr>
            <a:picLocks/>
          </p:cNvPicPr>
          <p:nvPr userDrawn="1"/>
        </p:nvPicPr>
        <p:blipFill>
          <a:blip r:embed="rId2" cstate="print"/>
          <a:stretch>
            <a:fillRect/>
          </a:stretch>
        </p:blipFill>
        <p:spPr>
          <a:xfrm>
            <a:off x="4056635" y="4953000"/>
            <a:ext cx="4078730" cy="838200"/>
          </a:xfrm>
          <a:prstGeom prst="rect">
            <a:avLst/>
          </a:prstGeom>
        </p:spPr>
      </p:pic>
      <p:sp>
        <p:nvSpPr>
          <p:cNvPr id="16" name="Slide Number Placeholder 28">
            <a:extLst>
              <a:ext uri="{FF2B5EF4-FFF2-40B4-BE49-F238E27FC236}">
                <a16:creationId xmlns:a16="http://schemas.microsoft.com/office/drawing/2014/main" id="{9B80E2FD-CADD-486A-91F4-47696C973CD0}"/>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84B45E9-2B42-4DCB-BDEF-BF058FBEEDFB}" type="datetime1">
              <a:rPr lang="en-US" smtClean="0"/>
              <a:pPr/>
              <a:t>5/24/2019</a:t>
            </a:fld>
            <a:endParaRPr lang="en-US" dirty="0"/>
          </a:p>
        </p:txBody>
      </p:sp>
      <p:sp>
        <p:nvSpPr>
          <p:cNvPr id="7" name="Slide Number Placeholder 28">
            <a:extLst>
              <a:ext uri="{FF2B5EF4-FFF2-40B4-BE49-F238E27FC236}">
                <a16:creationId xmlns:a16="http://schemas.microsoft.com/office/drawing/2014/main" id="{F0A6C7B3-E633-44A0-971A-E92FFAD69C7A}"/>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133600" cy="5851525"/>
          </a:xfrm>
        </p:spPr>
        <p:txBody>
          <a:bodyPr vert="eaVert">
            <a:normAutofit/>
          </a:bodyPr>
          <a:lstStyle>
            <a:lvl1pPr>
              <a:defRPr sz="3600"/>
            </a:lvl1pPr>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6D3B4EA-2DCD-429D-BF95-C53571A45301}" type="datetime1">
              <a:rPr lang="en-US" smtClean="0"/>
              <a:pPr/>
              <a:t>5/24/2019</a:t>
            </a:fld>
            <a:endParaRPr lang="en-US" dirty="0"/>
          </a:p>
        </p:txBody>
      </p:sp>
      <p:sp>
        <p:nvSpPr>
          <p:cNvPr id="7" name="Slide Number Placeholder 28">
            <a:extLst>
              <a:ext uri="{FF2B5EF4-FFF2-40B4-BE49-F238E27FC236}">
                <a16:creationId xmlns:a16="http://schemas.microsoft.com/office/drawing/2014/main" id="{95303344-32E9-4993-9ECD-819A73E06851}"/>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C19F33A-6118-41BE-AD03-789BC2CCB868}" type="datetime1">
              <a:rPr lang="en-US" smtClean="0"/>
              <a:pPr/>
              <a:t>5/24/2019</a:t>
            </a:fld>
            <a:endParaRPr lang="en-US" dirty="0"/>
          </a:p>
        </p:txBody>
      </p:sp>
      <p:sp>
        <p:nvSpPr>
          <p:cNvPr id="5" name="Footer Placeholder 4"/>
          <p:cNvSpPr>
            <a:spLocks noGrp="1"/>
          </p:cNvSpPr>
          <p:nvPr>
            <p:ph type="ftr" sz="quarter" idx="11"/>
          </p:nvPr>
        </p:nvSpPr>
        <p:spPr>
          <a:xfrm>
            <a:off x="1219200" y="6172200"/>
            <a:ext cx="5283200" cy="457200"/>
          </a:xfrm>
          <a:prstGeom prst="rect">
            <a:avLst/>
          </a:prstGeom>
        </p:spPr>
        <p:txBody>
          <a:bodyPr/>
          <a:lstStyle/>
          <a:p>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28">
            <a:extLst>
              <a:ext uri="{FF2B5EF4-FFF2-40B4-BE49-F238E27FC236}">
                <a16:creationId xmlns:a16="http://schemas.microsoft.com/office/drawing/2014/main" id="{8EA5F8FC-5D73-4611-AF19-14C32F88152E}"/>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0" name="Rounded Rectangle 9"/>
          <p:cNvSpPr/>
          <p:nvPr/>
        </p:nvSpPr>
        <p:spPr>
          <a:xfrm>
            <a:off x="87084" y="69756"/>
            <a:ext cx="12017829" cy="6692201"/>
          </a:xfrm>
          <a:prstGeom prst="roundRect">
            <a:avLst>
              <a:gd name="adj" fmla="val 4929"/>
            </a:avLst>
          </a:prstGeom>
          <a:solidFill>
            <a:schemeClr val="accent4">
              <a:lumMod val="60000"/>
              <a:lumOff val="40000"/>
            </a:schemeClr>
          </a:solidFill>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solidFill>
                  <a:schemeClr val="tx1"/>
                </a:solidFill>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lumMod val="2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lvl1pPr>
              <a:defRPr>
                <a:solidFill>
                  <a:schemeClr val="tx2">
                    <a:lumMod val="25000"/>
                  </a:schemeClr>
                </a:solidFill>
              </a:defRPr>
            </a:lvl1pPr>
          </a:lstStyle>
          <a:p>
            <a:fld id="{D4B7C761-8C20-41C5-9020-E8407943EA5A}" type="datetime1">
              <a:rPr lang="en-US" smtClean="0"/>
              <a:pPr/>
              <a:t>5/24/2019</a:t>
            </a:fld>
            <a:endParaRPr lang="en-US" dirty="0"/>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5" name="Picture Placeholder 14"/>
          <p:cNvSpPr>
            <a:spLocks noGrp="1"/>
          </p:cNvSpPr>
          <p:nvPr>
            <p:ph type="pic" sz="quarter" idx="13"/>
          </p:nvPr>
        </p:nvSpPr>
        <p:spPr>
          <a:xfrm>
            <a:off x="1117600" y="4114800"/>
            <a:ext cx="3657600" cy="1143000"/>
          </a:xfrm>
        </p:spPr>
        <p:txBody>
          <a:bodyPr/>
          <a:lstStyle/>
          <a:p>
            <a:r>
              <a:rPr lang="en-US" dirty="0"/>
              <a:t>Click icon to add picture</a:t>
            </a:r>
          </a:p>
        </p:txBody>
      </p:sp>
      <p:sp>
        <p:nvSpPr>
          <p:cNvPr id="14" name="Slide Number Placeholder 28">
            <a:extLst>
              <a:ext uri="{FF2B5EF4-FFF2-40B4-BE49-F238E27FC236}">
                <a16:creationId xmlns:a16="http://schemas.microsoft.com/office/drawing/2014/main" id="{211A1F6C-0914-4A38-9216-A6937B61566E}"/>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pic>
        <p:nvPicPr>
          <p:cNvPr id="16" name="Picture 15" descr="HHS and ACF logos">
            <a:extLst>
              <a:ext uri="{FF2B5EF4-FFF2-40B4-BE49-F238E27FC236}">
                <a16:creationId xmlns:a16="http://schemas.microsoft.com/office/drawing/2014/main" id="{87436DBC-4F36-4E4D-94BD-497D7B80DD6F}"/>
              </a:ext>
            </a:extLst>
          </p:cNvPr>
          <p:cNvPicPr>
            <a:picLocks/>
          </p:cNvPicPr>
          <p:nvPr userDrawn="1"/>
        </p:nvPicPr>
        <p:blipFill>
          <a:blip r:embed="rId2" cstate="print"/>
          <a:stretch>
            <a:fillRect/>
          </a:stretch>
        </p:blipFill>
        <p:spPr>
          <a:xfrm>
            <a:off x="8174538" y="228601"/>
            <a:ext cx="3151746" cy="650101"/>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1674B15-1D77-4594-A64D-1C62F5AEF711}" type="datetime1">
              <a:rPr lang="en-US" smtClean="0"/>
              <a:pPr/>
              <a:t>5/24/2019</a:t>
            </a:fld>
            <a:endParaRPr lang="en-US" dirty="0"/>
          </a:p>
        </p:txBody>
      </p:sp>
      <p:sp>
        <p:nvSpPr>
          <p:cNvPr id="6" name="Footer Placeholder 5"/>
          <p:cNvSpPr>
            <a:spLocks noGrp="1"/>
          </p:cNvSpPr>
          <p:nvPr>
            <p:ph type="ftr" sz="quarter" idx="11"/>
          </p:nvPr>
        </p:nvSpPr>
        <p:spPr>
          <a:xfrm>
            <a:off x="1219200" y="6172200"/>
            <a:ext cx="5283200" cy="457200"/>
          </a:xfrm>
          <a:prstGeom prst="rect">
            <a:avLst/>
          </a:prstGeom>
        </p:spPr>
        <p:txBody>
          <a:bodyPr/>
          <a:lstStyle/>
          <a:p>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Slide Number Placeholder 28">
            <a:extLst>
              <a:ext uri="{FF2B5EF4-FFF2-40B4-BE49-F238E27FC236}">
                <a16:creationId xmlns:a16="http://schemas.microsoft.com/office/drawing/2014/main" id="{83559A59-BBEE-485F-9285-695CBED0D234}"/>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tx2">
                    <a:lumMod val="2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tx2">
                    <a:lumMod val="2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C553CA75-BE76-4C4D-85AA-84D0E35B137C}" type="datetime1">
              <a:rPr lang="en-US" smtClean="0"/>
              <a:pPr/>
              <a:t>5/24/2019</a:t>
            </a:fld>
            <a:endParaRPr lang="en-US" dirty="0"/>
          </a:p>
        </p:txBody>
      </p:sp>
      <p:sp>
        <p:nvSpPr>
          <p:cNvPr id="8" name="Footer Placeholder 7"/>
          <p:cNvSpPr>
            <a:spLocks noGrp="1"/>
          </p:cNvSpPr>
          <p:nvPr>
            <p:ph type="ftr" sz="quarter" idx="11"/>
          </p:nvPr>
        </p:nvSpPr>
        <p:spPr>
          <a:xfrm>
            <a:off x="1219200" y="6172200"/>
            <a:ext cx="5283200" cy="457200"/>
          </a:xfrm>
          <a:prstGeom prst="rect">
            <a:avLst/>
          </a:prstGeom>
        </p:spPr>
        <p:txBody>
          <a:bodyPr/>
          <a:lstStyle/>
          <a:p>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0" name="Slide Number Placeholder 28">
            <a:extLst>
              <a:ext uri="{FF2B5EF4-FFF2-40B4-BE49-F238E27FC236}">
                <a16:creationId xmlns:a16="http://schemas.microsoft.com/office/drawing/2014/main" id="{06591823-043F-448B-9D9B-75D8BBF9EA91}"/>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a:t>Click to edit Master title style</a:t>
            </a:r>
            <a:endParaRPr kumimoji="0" lang="en-US" dirty="0"/>
          </a:p>
        </p:txBody>
      </p:sp>
      <p:sp>
        <p:nvSpPr>
          <p:cNvPr id="3" name="Date Placeholder 2"/>
          <p:cNvSpPr>
            <a:spLocks noGrp="1"/>
          </p:cNvSpPr>
          <p:nvPr>
            <p:ph type="dt" sz="half" idx="10"/>
          </p:nvPr>
        </p:nvSpPr>
        <p:spPr/>
        <p:txBody>
          <a:bodyPr/>
          <a:lstStyle/>
          <a:p>
            <a:fld id="{2F9953F9-47A5-4552-AC6B-B8ACE4E4B703}" type="datetime1">
              <a:rPr lang="en-US" smtClean="0"/>
              <a:pPr/>
              <a:t>5/24/2019</a:t>
            </a:fld>
            <a:endParaRPr lang="en-US" dirty="0"/>
          </a:p>
        </p:txBody>
      </p:sp>
      <p:sp>
        <p:nvSpPr>
          <p:cNvPr id="4" name="Footer Placeholder 3"/>
          <p:cNvSpPr>
            <a:spLocks noGrp="1"/>
          </p:cNvSpPr>
          <p:nvPr>
            <p:ph type="ftr" sz="quarter" idx="11"/>
          </p:nvPr>
        </p:nvSpPr>
        <p:spPr>
          <a:xfrm>
            <a:off x="1219200" y="6172200"/>
            <a:ext cx="5283200" cy="457200"/>
          </a:xfrm>
          <a:prstGeom prst="rect">
            <a:avLst/>
          </a:prstGeom>
        </p:spPr>
        <p:txBody>
          <a:bodyPr/>
          <a:lstStyle/>
          <a:p>
            <a:endParaRPr lang="en-US" dirty="0"/>
          </a:p>
        </p:txBody>
      </p:sp>
      <p:pic>
        <p:nvPicPr>
          <p:cNvPr id="6" name="Picture 5" descr="ACF logo"/>
          <p:cNvPicPr>
            <a:picLocks noChangeAspect="1"/>
          </p:cNvPicPr>
          <p:nvPr userDrawn="1"/>
        </p:nvPicPr>
        <p:blipFill>
          <a:blip r:embed="rId2" cstate="print"/>
          <a:stretch>
            <a:fillRect/>
          </a:stretch>
        </p:blipFill>
        <p:spPr>
          <a:xfrm>
            <a:off x="406400" y="304800"/>
            <a:ext cx="713323" cy="978408"/>
          </a:xfrm>
          <a:prstGeom prst="rect">
            <a:avLst/>
          </a:prstGeom>
        </p:spPr>
      </p:pic>
      <p:sp>
        <p:nvSpPr>
          <p:cNvPr id="8" name="Slide Number Placeholder 28">
            <a:extLst>
              <a:ext uri="{FF2B5EF4-FFF2-40B4-BE49-F238E27FC236}">
                <a16:creationId xmlns:a16="http://schemas.microsoft.com/office/drawing/2014/main" id="{615F3002-1EBA-40CD-9430-35E6632FB0AC}"/>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0166F-270A-430A-B7B6-5A5211F92A8D}" type="datetime1">
              <a:rPr lang="en-US" smtClean="0"/>
              <a:pPr/>
              <a:t>5/24/2019</a:t>
            </a:fld>
            <a:endParaRPr lang="en-US" dirty="0"/>
          </a:p>
        </p:txBody>
      </p:sp>
      <p:sp>
        <p:nvSpPr>
          <p:cNvPr id="6" name="Slide Number Placeholder 28">
            <a:extLst>
              <a:ext uri="{FF2B5EF4-FFF2-40B4-BE49-F238E27FC236}">
                <a16:creationId xmlns:a16="http://schemas.microsoft.com/office/drawing/2014/main" id="{2ED4180A-45D4-410F-9DA1-8F9D65F016D3}"/>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9048EF-E2DE-4DED-BA38-A23A19A8CE6D}" type="datetime1">
              <a:rPr lang="en-US" smtClean="0"/>
              <a:pPr/>
              <a:t>5/24/2019</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pic>
        <p:nvPicPr>
          <p:cNvPr id="12" name="Picture 11" descr="HHS and ACF logos"/>
          <p:cNvPicPr>
            <a:picLocks noChangeAspect="1"/>
          </p:cNvPicPr>
          <p:nvPr userDrawn="1"/>
        </p:nvPicPr>
        <p:blipFill>
          <a:blip r:embed="rId2" cstate="print"/>
          <a:stretch>
            <a:fillRect/>
          </a:stretch>
        </p:blipFill>
        <p:spPr>
          <a:xfrm>
            <a:off x="1219200" y="6172201"/>
            <a:ext cx="3251200" cy="497701"/>
          </a:xfrm>
          <a:prstGeom prst="rect">
            <a:avLst/>
          </a:prstGeom>
        </p:spPr>
      </p:pic>
      <p:sp>
        <p:nvSpPr>
          <p:cNvPr id="10" name="Slide Number Placeholder 28">
            <a:extLst>
              <a:ext uri="{FF2B5EF4-FFF2-40B4-BE49-F238E27FC236}">
                <a16:creationId xmlns:a16="http://schemas.microsoft.com/office/drawing/2014/main" id="{32442497-87F8-4768-B4AB-5B41CE475FBE}"/>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6"/>
            <a:ext cx="9753600" cy="573975"/>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a:t>Click icon to add picture</a:t>
            </a:r>
          </a:p>
        </p:txBody>
      </p:sp>
      <p:sp>
        <p:nvSpPr>
          <p:cNvPr id="14" name="Date Placeholder 13"/>
          <p:cNvSpPr>
            <a:spLocks noGrp="1"/>
          </p:cNvSpPr>
          <p:nvPr>
            <p:ph type="dt" sz="half" idx="10"/>
          </p:nvPr>
        </p:nvSpPr>
        <p:spPr/>
        <p:txBody>
          <a:bodyPr/>
          <a:lstStyle/>
          <a:p>
            <a:fld id="{5054E3F8-9D44-4782-8AFD-15AA43072402}" type="datetime1">
              <a:rPr lang="en-US" smtClean="0"/>
              <a:pPr/>
              <a:t>5/24/2019</a:t>
            </a:fld>
            <a:endParaRPr lang="en-US" dirty="0"/>
          </a:p>
        </p:txBody>
      </p:sp>
      <p:sp>
        <p:nvSpPr>
          <p:cNvPr id="10" name="Slide Number Placeholder 28">
            <a:extLst>
              <a:ext uri="{FF2B5EF4-FFF2-40B4-BE49-F238E27FC236}">
                <a16:creationId xmlns:a16="http://schemas.microsoft.com/office/drawing/2014/main" id="{B4947F58-4A12-4B12-83FC-AFE5A054FC46}"/>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alpha val="75000"/>
              </a:schemeClr>
            </a:gs>
            <a:gs pos="64999">
              <a:srgbClr val="F0EBD5"/>
            </a:gs>
            <a:gs pos="100000">
              <a:srgbClr val="D1C39F"/>
            </a:gs>
          </a:gsLst>
          <a:lin ang="2700000" scaled="1"/>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ounded Rectangle 7"/>
          <p:cNvSpPr/>
          <p:nvPr/>
        </p:nvSpPr>
        <p:spPr>
          <a:xfrm>
            <a:off x="85344" y="69755"/>
            <a:ext cx="12017829" cy="6693408"/>
          </a:xfrm>
          <a:prstGeom prst="roundRect">
            <a:avLst>
              <a:gd name="adj" fmla="val 4929"/>
            </a:avLst>
          </a:prstGeom>
          <a:gradFill flip="none" rotWithShape="1">
            <a:gsLst>
              <a:gs pos="0">
                <a:schemeClr val="bg2">
                  <a:tint val="66000"/>
                  <a:satMod val="160000"/>
                </a:schemeClr>
              </a:gs>
              <a:gs pos="50000">
                <a:schemeClr val="bg2">
                  <a:tint val="44500"/>
                  <a:satMod val="160000"/>
                </a:schemeClr>
              </a:gs>
              <a:gs pos="100000">
                <a:schemeClr val="bg2">
                  <a:tint val="23500"/>
                  <a:satMod val="160000"/>
                </a:schemeClr>
              </a:gs>
            </a:gsLst>
            <a:path path="circle">
              <a:fillToRect l="50000" t="50000" r="50000" b="50000"/>
            </a:path>
            <a:tileRect/>
          </a:gradFill>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2" name="Title Placeholder 21"/>
          <p:cNvSpPr>
            <a:spLocks noGrp="1"/>
          </p:cNvSpPr>
          <p:nvPr>
            <p:ph type="title"/>
          </p:nvPr>
        </p:nvSpPr>
        <p:spPr>
          <a:xfrm>
            <a:off x="203200" y="274638"/>
            <a:ext cx="11785600" cy="1143000"/>
          </a:xfrm>
          <a:prstGeom prst="rect">
            <a:avLst/>
          </a:prstGeom>
          <a:solidFill>
            <a:schemeClr val="accent6"/>
          </a:solidFill>
        </p:spPr>
        <p:txBody>
          <a:bodyPr bIns="91440" anchor="b" anchorCtr="0">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lumMod val="25000"/>
                  </a:schemeClr>
                </a:solidFill>
              </a:defRPr>
            </a:lvl1pPr>
          </a:lstStyle>
          <a:p>
            <a:fld id="{A9DCDC86-81CA-40A8-8098-24B1A073828B}" type="datetime1">
              <a:rPr lang="en-US" smtClean="0"/>
              <a:pPr/>
              <a:t>5/24/2019</a:t>
            </a:fld>
            <a:endParaRPr lang="en-US" dirty="0"/>
          </a:p>
        </p:txBody>
      </p:sp>
      <p:sp>
        <p:nvSpPr>
          <p:cNvPr id="10" name="Slide Number Placeholder 22">
            <a:extLst>
              <a:ext uri="{FF2B5EF4-FFF2-40B4-BE49-F238E27FC236}">
                <a16:creationId xmlns:a16="http://schemas.microsoft.com/office/drawing/2014/main" id="{710F7319-85EB-45ED-B857-BF1FD850AD23}"/>
              </a:ext>
            </a:extLst>
          </p:cNvPr>
          <p:cNvSpPr>
            <a:spLocks noGrp="1"/>
          </p:cNvSpPr>
          <p:nvPr>
            <p:ph type="sldNum" sz="quarter" idx="4"/>
          </p:nvPr>
        </p:nvSpPr>
        <p:spPr>
          <a:xfrm>
            <a:off x="195072"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32540F5-BE53-4980-ABDE-DC5A5DE073A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latinLnBrk="0" hangingPunct="1">
        <a:spcBef>
          <a:spcPct val="0"/>
        </a:spcBef>
        <a:buNone/>
        <a:defRPr kumimoji="0" sz="4000" b="1" kern="1200">
          <a:solidFill>
            <a:schemeClr val="tx1"/>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rgbClr val="02475D"/>
          </a:solidFill>
          <a:latin typeface="+mn-lt"/>
          <a:ea typeface="+mn-ea"/>
          <a:cs typeface="+mn-cs"/>
        </a:defRPr>
      </a:lvl1pPr>
      <a:lvl2pPr marL="548640" indent="-228600" algn="l" rtl="0" eaLnBrk="1" latinLnBrk="0" hangingPunct="1">
        <a:spcBef>
          <a:spcPts val="370"/>
        </a:spcBef>
        <a:buClr>
          <a:schemeClr val="accent6"/>
        </a:buClr>
        <a:buSzPct val="85000"/>
        <a:buFont typeface="Wingdings 2"/>
        <a:buChar char=""/>
        <a:defRPr kumimoji="0" sz="2400" kern="1200">
          <a:solidFill>
            <a:schemeClr val="accent3">
              <a:lumMod val="50000"/>
            </a:schemeClr>
          </a:solidFill>
          <a:latin typeface="+mn-lt"/>
          <a:ea typeface="+mn-ea"/>
          <a:cs typeface="+mn-cs"/>
        </a:defRPr>
      </a:lvl2pPr>
      <a:lvl3pPr marL="822960" indent="-228600" algn="l" rtl="0" eaLnBrk="1" latinLnBrk="0" hangingPunct="1">
        <a:spcBef>
          <a:spcPts val="370"/>
        </a:spcBef>
        <a:buClr>
          <a:schemeClr val="bg2">
            <a:lumMod val="50000"/>
          </a:schemeClr>
        </a:buClr>
        <a:buSzPct val="85000"/>
        <a:buFont typeface="Wingdings 2"/>
        <a:buChar char=""/>
        <a:defRPr kumimoji="0" sz="2000" kern="1200">
          <a:solidFill>
            <a:schemeClr val="accent3">
              <a:lumMod val="50000"/>
            </a:schemeClr>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accent3">
              <a:lumMod val="50000"/>
            </a:schemeClr>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accent3">
              <a:lumMod val="50000"/>
            </a:schemeClr>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acf.hhs.gov/ocs/resource/dear-colleague-notice-on-liheap-fy-2019-funding-release"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crsreports.congress.gov/product/pdf/RL/RL3327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acf.hhs.gov/ocs/resource/liheap-disaster-relief-and-outreach-in-the-wake-of-recent-storms-and-power" TargetMode="External"/><Relationship Id="rId2" Type="http://schemas.openxmlformats.org/officeDocument/2006/relationships/hyperlink" Target="https://www.acf.hhs.gov/ocs/resource/liheap-im-on-costs-for-planning-and-administration-updated-information"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liheapch.acf.hhs.gov/state-delivery" TargetMode="External"/><Relationship Id="rId7" Type="http://schemas.openxmlformats.org/officeDocument/2006/relationships/hyperlink" Target="https://liheapch.acf.hhs.gov/Tribes/manual.htm" TargetMode="External"/><Relationship Id="rId2" Type="http://schemas.openxmlformats.org/officeDocument/2006/relationships/hyperlink" Target="https://liheapch.acf.hhs.gov/help" TargetMode="External"/><Relationship Id="rId1" Type="http://schemas.openxmlformats.org/officeDocument/2006/relationships/slideLayout" Target="../slideLayouts/slideLayout3.xml"/><Relationship Id="rId6" Type="http://schemas.openxmlformats.org/officeDocument/2006/relationships/hyperlink" Target="https://liheapch.acf.hhs.gov/sites/default/files/webfiles/docs/Moratorium_Crisis.pdf" TargetMode="External"/><Relationship Id="rId5" Type="http://schemas.openxmlformats.org/officeDocument/2006/relationships/hyperlink" Target="https://liheapch.acf.hhs.gov/Disconnect/disconnect.htm" TargetMode="External"/><Relationship Id="rId4" Type="http://schemas.openxmlformats.org/officeDocument/2006/relationships/hyperlink" Target="https://liheapch.acf.hhs.gov/tribal-delivery"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liheappm.acf.hhs.gov/data_warehouse/index.php?report=homepage"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362200" y="3124200"/>
            <a:ext cx="8077200" cy="1828800"/>
          </a:xfrm>
        </p:spPr>
        <p:txBody>
          <a:bodyPr>
            <a:normAutofit fontScale="92500" lnSpcReduction="10000"/>
          </a:bodyPr>
          <a:lstStyle/>
          <a:p>
            <a:r>
              <a:rPr lang="en-US" sz="2800" b="1" dirty="0" smtClean="0"/>
              <a:t>June 4, 2019</a:t>
            </a:r>
            <a:endParaRPr lang="en-US" sz="2800" b="1" dirty="0" smtClean="0"/>
          </a:p>
          <a:p>
            <a:endParaRPr lang="en-US" sz="2000" dirty="0" smtClean="0"/>
          </a:p>
          <a:p>
            <a:r>
              <a:rPr lang="en-US" sz="2000" dirty="0" smtClean="0"/>
              <a:t>Lauren Christopher, Director, Division of Energy Assistance</a:t>
            </a:r>
          </a:p>
          <a:p>
            <a:r>
              <a:rPr lang="en-US" sz="2000" dirty="0" smtClean="0"/>
              <a:t>Akm Rahman, Operations Branch Chief</a:t>
            </a:r>
          </a:p>
          <a:p>
            <a:r>
              <a:rPr lang="en-US" sz="2000" dirty="0" smtClean="0"/>
              <a:t>Holly Ravesloot, Policy Branch Chief</a:t>
            </a:r>
            <a:endParaRPr lang="en-US" sz="2000" dirty="0"/>
          </a:p>
        </p:txBody>
      </p:sp>
      <p:sp>
        <p:nvSpPr>
          <p:cNvPr id="3" name="Title 2"/>
          <p:cNvSpPr>
            <a:spLocks noGrp="1"/>
          </p:cNvSpPr>
          <p:nvPr>
            <p:ph type="ctrTitle"/>
          </p:nvPr>
        </p:nvSpPr>
        <p:spPr/>
        <p:txBody>
          <a:bodyPr/>
          <a:lstStyle/>
          <a:p>
            <a:r>
              <a:rPr lang="en-US" dirty="0"/>
              <a:t>NEUAC Breakfast </a:t>
            </a:r>
            <a:r>
              <a:rPr lang="en-US" dirty="0" smtClean="0"/>
              <a:t>Plenary:</a:t>
            </a:r>
            <a:br>
              <a:rPr lang="en-US" dirty="0" smtClean="0"/>
            </a:br>
            <a:r>
              <a:rPr lang="en-US" dirty="0" smtClean="0"/>
              <a:t>Dialogue with Federal Officials from HHS</a:t>
            </a:r>
            <a:endParaRPr lang="en-US" dirty="0"/>
          </a:p>
        </p:txBody>
      </p:sp>
      <p:sp>
        <p:nvSpPr>
          <p:cNvPr id="7" name="Slide Number Placeholder 28">
            <a:extLst>
              <a:ext uri="{FF2B5EF4-FFF2-40B4-BE49-F238E27FC236}">
                <a16:creationId xmlns:a16="http://schemas.microsoft.com/office/drawing/2014/main" id="{7DA42CBF-3FF7-4F8D-8E9D-7082BFBD72C5}"/>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Questions/Feedback</a:t>
            </a:r>
            <a:endParaRPr lang="en-US" dirty="0"/>
          </a:p>
        </p:txBody>
      </p:sp>
      <p:sp>
        <p:nvSpPr>
          <p:cNvPr id="6" name="Slide Number Placeholder 28">
            <a:extLst>
              <a:ext uri="{FF2B5EF4-FFF2-40B4-BE49-F238E27FC236}">
                <a16:creationId xmlns:a16="http://schemas.microsoft.com/office/drawing/2014/main" id="{8AC805BD-2208-4F1F-8C1E-FC5AA49A4418}"/>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10</a:t>
            </a:fld>
            <a:endParaRPr lang="en-US" dirty="0"/>
          </a:p>
        </p:txBody>
      </p:sp>
      <p:sp>
        <p:nvSpPr>
          <p:cNvPr id="7" name="Text Placeholder 2"/>
          <p:cNvSpPr txBox="1">
            <a:spLocks/>
          </p:cNvSpPr>
          <p:nvPr/>
        </p:nvSpPr>
        <p:spPr>
          <a:xfrm>
            <a:off x="914400" y="1834583"/>
            <a:ext cx="10363200" cy="984817"/>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rgbClr val="02475D"/>
                </a:solidFill>
                <a:latin typeface="+mn-lt"/>
                <a:ea typeface="+mn-ea"/>
                <a:cs typeface="+mn-cs"/>
              </a:defRPr>
            </a:lvl1pPr>
            <a:lvl2pPr marL="548640" indent="-228600" algn="l" rtl="0" eaLnBrk="1" latinLnBrk="0" hangingPunct="1">
              <a:spcBef>
                <a:spcPts val="370"/>
              </a:spcBef>
              <a:buClr>
                <a:schemeClr val="accent6"/>
              </a:buClr>
              <a:buSzPct val="85000"/>
              <a:buFont typeface="Wingdings 2"/>
              <a:buChar char=""/>
              <a:defRPr kumimoji="0" sz="2400" kern="1200">
                <a:solidFill>
                  <a:schemeClr val="accent3">
                    <a:lumMod val="50000"/>
                  </a:schemeClr>
                </a:solidFill>
                <a:latin typeface="+mn-lt"/>
                <a:ea typeface="+mn-ea"/>
                <a:cs typeface="+mn-cs"/>
              </a:defRPr>
            </a:lvl2pPr>
            <a:lvl3pPr marL="822960" indent="-228600" algn="l" rtl="0" eaLnBrk="1" latinLnBrk="0" hangingPunct="1">
              <a:spcBef>
                <a:spcPts val="370"/>
              </a:spcBef>
              <a:buClr>
                <a:schemeClr val="bg2">
                  <a:lumMod val="50000"/>
                </a:schemeClr>
              </a:buClr>
              <a:buSzPct val="85000"/>
              <a:buFont typeface="Wingdings 2"/>
              <a:buChar char=""/>
              <a:defRPr kumimoji="0" sz="2000" kern="1200">
                <a:solidFill>
                  <a:schemeClr val="accent3">
                    <a:lumMod val="50000"/>
                  </a:schemeClr>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accent3">
                    <a:lumMod val="50000"/>
                  </a:schemeClr>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accent3">
                    <a:lumMod val="50000"/>
                  </a:schemeClr>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342900" indent="-342900">
              <a:buFont typeface="Arial" panose="020B0604020202020204" pitchFamily="34" charset="0"/>
              <a:buChar char="•"/>
            </a:pPr>
            <a:r>
              <a:rPr lang="en-US" dirty="0" smtClean="0"/>
              <a:t>Questions of us?</a:t>
            </a:r>
          </a:p>
          <a:p>
            <a:pPr marL="342900"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8" name="Text Placeholder 2"/>
          <p:cNvSpPr txBox="1">
            <a:spLocks/>
          </p:cNvSpPr>
          <p:nvPr/>
        </p:nvSpPr>
        <p:spPr>
          <a:xfrm>
            <a:off x="914400" y="2552700"/>
            <a:ext cx="10363200" cy="8763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rgbClr val="02475D"/>
                </a:solidFill>
                <a:latin typeface="+mn-lt"/>
                <a:ea typeface="+mn-ea"/>
                <a:cs typeface="+mn-cs"/>
              </a:defRPr>
            </a:lvl1pPr>
            <a:lvl2pPr marL="548640" indent="-228600" algn="l" rtl="0" eaLnBrk="1" latinLnBrk="0" hangingPunct="1">
              <a:spcBef>
                <a:spcPts val="370"/>
              </a:spcBef>
              <a:buClr>
                <a:schemeClr val="accent6"/>
              </a:buClr>
              <a:buSzPct val="85000"/>
              <a:buFont typeface="Wingdings 2"/>
              <a:buChar char=""/>
              <a:defRPr kumimoji="0" sz="2400" kern="1200">
                <a:solidFill>
                  <a:schemeClr val="accent3">
                    <a:lumMod val="50000"/>
                  </a:schemeClr>
                </a:solidFill>
                <a:latin typeface="+mn-lt"/>
                <a:ea typeface="+mn-ea"/>
                <a:cs typeface="+mn-cs"/>
              </a:defRPr>
            </a:lvl2pPr>
            <a:lvl3pPr marL="822960" indent="-228600" algn="l" rtl="0" eaLnBrk="1" latinLnBrk="0" hangingPunct="1">
              <a:spcBef>
                <a:spcPts val="370"/>
              </a:spcBef>
              <a:buClr>
                <a:schemeClr val="bg2">
                  <a:lumMod val="50000"/>
                </a:schemeClr>
              </a:buClr>
              <a:buSzPct val="85000"/>
              <a:buFont typeface="Wingdings 2"/>
              <a:buChar char=""/>
              <a:defRPr kumimoji="0" sz="2000" kern="1200">
                <a:solidFill>
                  <a:schemeClr val="accent3">
                    <a:lumMod val="50000"/>
                  </a:schemeClr>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accent3">
                    <a:lumMod val="50000"/>
                  </a:schemeClr>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accent3">
                    <a:lumMod val="50000"/>
                  </a:schemeClr>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342900" indent="-342900">
              <a:buFont typeface="Arial" panose="020B0604020202020204" pitchFamily="34" charset="0"/>
              <a:buChar char="•"/>
            </a:pPr>
            <a:r>
              <a:rPr lang="en-US" dirty="0" smtClean="0"/>
              <a:t>Questions of you:</a:t>
            </a:r>
          </a:p>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b="1" dirty="0" smtClean="0"/>
          </a:p>
          <a:p>
            <a:pPr marL="617220" lvl="1"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9" name="Text Placeholder 2"/>
          <p:cNvSpPr txBox="1">
            <a:spLocks/>
          </p:cNvSpPr>
          <p:nvPr/>
        </p:nvSpPr>
        <p:spPr>
          <a:xfrm>
            <a:off x="1219200" y="3183340"/>
            <a:ext cx="10363200" cy="1284948"/>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rgbClr val="02475D"/>
                </a:solidFill>
                <a:latin typeface="+mn-lt"/>
                <a:ea typeface="+mn-ea"/>
                <a:cs typeface="+mn-cs"/>
              </a:defRPr>
            </a:lvl1pPr>
            <a:lvl2pPr marL="548640" indent="-228600" algn="l" rtl="0" eaLnBrk="1" latinLnBrk="0" hangingPunct="1">
              <a:spcBef>
                <a:spcPts val="370"/>
              </a:spcBef>
              <a:buClr>
                <a:schemeClr val="accent6"/>
              </a:buClr>
              <a:buSzPct val="85000"/>
              <a:buFont typeface="Wingdings 2"/>
              <a:buChar char=""/>
              <a:defRPr kumimoji="0" sz="2400" kern="1200">
                <a:solidFill>
                  <a:schemeClr val="accent3">
                    <a:lumMod val="50000"/>
                  </a:schemeClr>
                </a:solidFill>
                <a:latin typeface="+mn-lt"/>
                <a:ea typeface="+mn-ea"/>
                <a:cs typeface="+mn-cs"/>
              </a:defRPr>
            </a:lvl2pPr>
            <a:lvl3pPr marL="822960" indent="-228600" algn="l" rtl="0" eaLnBrk="1" latinLnBrk="0" hangingPunct="1">
              <a:spcBef>
                <a:spcPts val="370"/>
              </a:spcBef>
              <a:buClr>
                <a:schemeClr val="bg2">
                  <a:lumMod val="50000"/>
                </a:schemeClr>
              </a:buClr>
              <a:buSzPct val="85000"/>
              <a:buFont typeface="Wingdings 2"/>
              <a:buChar char=""/>
              <a:defRPr kumimoji="0" sz="2000" kern="1200">
                <a:solidFill>
                  <a:schemeClr val="accent3">
                    <a:lumMod val="50000"/>
                  </a:schemeClr>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accent3">
                    <a:lumMod val="50000"/>
                  </a:schemeClr>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accent3">
                    <a:lumMod val="50000"/>
                  </a:schemeClr>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617220" lvl="1" indent="-342900">
              <a:buFont typeface="Arial" panose="020B0604020202020204" pitchFamily="34" charset="0"/>
              <a:buChar char="•"/>
            </a:pPr>
            <a:r>
              <a:rPr lang="en-US" dirty="0" smtClean="0"/>
              <a:t>What is your involvement in your area’s LIHEAP Plan development process?  Is it what you expect/want it to be?</a:t>
            </a:r>
          </a:p>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10" name="Text Placeholder 2"/>
          <p:cNvSpPr txBox="1">
            <a:spLocks/>
          </p:cNvSpPr>
          <p:nvPr/>
        </p:nvSpPr>
        <p:spPr>
          <a:xfrm>
            <a:off x="1219200" y="3992322"/>
            <a:ext cx="10363200" cy="1576481"/>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rgbClr val="02475D"/>
                </a:solidFill>
                <a:latin typeface="+mn-lt"/>
                <a:ea typeface="+mn-ea"/>
                <a:cs typeface="+mn-cs"/>
              </a:defRPr>
            </a:lvl1pPr>
            <a:lvl2pPr marL="548640" indent="-228600" algn="l" rtl="0" eaLnBrk="1" latinLnBrk="0" hangingPunct="1">
              <a:spcBef>
                <a:spcPts val="370"/>
              </a:spcBef>
              <a:buClr>
                <a:schemeClr val="accent6"/>
              </a:buClr>
              <a:buSzPct val="85000"/>
              <a:buFont typeface="Wingdings 2"/>
              <a:buChar char=""/>
              <a:defRPr kumimoji="0" sz="2400" kern="1200">
                <a:solidFill>
                  <a:schemeClr val="accent3">
                    <a:lumMod val="50000"/>
                  </a:schemeClr>
                </a:solidFill>
                <a:latin typeface="+mn-lt"/>
                <a:ea typeface="+mn-ea"/>
                <a:cs typeface="+mn-cs"/>
              </a:defRPr>
            </a:lvl2pPr>
            <a:lvl3pPr marL="822960" indent="-228600" algn="l" rtl="0" eaLnBrk="1" latinLnBrk="0" hangingPunct="1">
              <a:spcBef>
                <a:spcPts val="370"/>
              </a:spcBef>
              <a:buClr>
                <a:schemeClr val="bg2">
                  <a:lumMod val="50000"/>
                </a:schemeClr>
              </a:buClr>
              <a:buSzPct val="85000"/>
              <a:buFont typeface="Wingdings 2"/>
              <a:buChar char=""/>
              <a:defRPr kumimoji="0" sz="2000" kern="1200">
                <a:solidFill>
                  <a:schemeClr val="accent3">
                    <a:lumMod val="50000"/>
                  </a:schemeClr>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accent3">
                    <a:lumMod val="50000"/>
                  </a:schemeClr>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accent3">
                    <a:lumMod val="50000"/>
                  </a:schemeClr>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r>
              <a:rPr lang="en-US" dirty="0" smtClean="0"/>
              <a:t>Do you feel the LIHEAP in your area is designed to address the most critical needs of your community?</a:t>
            </a:r>
          </a:p>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11" name="Text Placeholder 2"/>
          <p:cNvSpPr txBox="1">
            <a:spLocks/>
          </p:cNvSpPr>
          <p:nvPr/>
        </p:nvSpPr>
        <p:spPr>
          <a:xfrm>
            <a:off x="1211239" y="5109732"/>
            <a:ext cx="10363200" cy="1576481"/>
          </a:xfrm>
          <a:prstGeom prst="rect">
            <a:avLst/>
          </a:prstGeom>
        </p:spPr>
        <p:txBody>
          <a:bodyPr vert="horz">
            <a:normAutofit lnSpcReduction="10000"/>
          </a:bodyPr>
          <a:lstStyle>
            <a:lvl1pPr marL="274320" indent="-274320" algn="l" rtl="0" eaLnBrk="1" latinLnBrk="0" hangingPunct="1">
              <a:spcBef>
                <a:spcPts val="580"/>
              </a:spcBef>
              <a:buClr>
                <a:schemeClr val="accent1"/>
              </a:buClr>
              <a:buSzPct val="85000"/>
              <a:buFont typeface="Wingdings 2"/>
              <a:buChar char=""/>
              <a:defRPr kumimoji="0" sz="2600" kern="1200">
                <a:solidFill>
                  <a:srgbClr val="02475D"/>
                </a:solidFill>
                <a:latin typeface="+mn-lt"/>
                <a:ea typeface="+mn-ea"/>
                <a:cs typeface="+mn-cs"/>
              </a:defRPr>
            </a:lvl1pPr>
            <a:lvl2pPr marL="548640" indent="-228600" algn="l" rtl="0" eaLnBrk="1" latinLnBrk="0" hangingPunct="1">
              <a:spcBef>
                <a:spcPts val="370"/>
              </a:spcBef>
              <a:buClr>
                <a:schemeClr val="accent6"/>
              </a:buClr>
              <a:buSzPct val="85000"/>
              <a:buFont typeface="Wingdings 2"/>
              <a:buChar char=""/>
              <a:defRPr kumimoji="0" sz="2400" kern="1200">
                <a:solidFill>
                  <a:schemeClr val="accent3">
                    <a:lumMod val="50000"/>
                  </a:schemeClr>
                </a:solidFill>
                <a:latin typeface="+mn-lt"/>
                <a:ea typeface="+mn-ea"/>
                <a:cs typeface="+mn-cs"/>
              </a:defRPr>
            </a:lvl2pPr>
            <a:lvl3pPr marL="822960" indent="-228600" algn="l" rtl="0" eaLnBrk="1" latinLnBrk="0" hangingPunct="1">
              <a:spcBef>
                <a:spcPts val="370"/>
              </a:spcBef>
              <a:buClr>
                <a:schemeClr val="bg2">
                  <a:lumMod val="50000"/>
                </a:schemeClr>
              </a:buClr>
              <a:buSzPct val="85000"/>
              <a:buFont typeface="Wingdings 2"/>
              <a:buChar char=""/>
              <a:defRPr kumimoji="0" sz="2000" kern="1200">
                <a:solidFill>
                  <a:schemeClr val="accent3">
                    <a:lumMod val="50000"/>
                  </a:schemeClr>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accent3">
                    <a:lumMod val="50000"/>
                  </a:schemeClr>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accent3">
                    <a:lumMod val="50000"/>
                  </a:schemeClr>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r>
              <a:rPr lang="en-US" dirty="0" smtClean="0"/>
              <a:t>How would you assess the coordination of different energy assistance resources, e.g., leveraging of utility discounts, in-kind donations, tribal funds, etc.?</a:t>
            </a:r>
          </a:p>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dirty="0" smtClean="0"/>
          </a:p>
          <a:p>
            <a:pPr marL="617220" lvl="1"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25047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Agenda</a:t>
            </a:r>
          </a:p>
        </p:txBody>
      </p:sp>
      <p:sp>
        <p:nvSpPr>
          <p:cNvPr id="8" name="Content Placeholder 7"/>
          <p:cNvSpPr>
            <a:spLocks noGrp="1"/>
          </p:cNvSpPr>
          <p:nvPr>
            <p:ph sz="quarter" idx="1"/>
          </p:nvPr>
        </p:nvSpPr>
        <p:spPr/>
        <p:txBody>
          <a:bodyPr>
            <a:normAutofit/>
          </a:bodyPr>
          <a:lstStyle/>
          <a:p>
            <a:endParaRPr lang="en-US" dirty="0"/>
          </a:p>
          <a:p>
            <a:r>
              <a:rPr lang="en-US" dirty="0" smtClean="0"/>
              <a:t>FY 2019 Funding</a:t>
            </a:r>
          </a:p>
          <a:p>
            <a:r>
              <a:rPr lang="en-US" dirty="0" smtClean="0"/>
              <a:t>Assurance 7 of LIHEAP statute</a:t>
            </a:r>
          </a:p>
          <a:p>
            <a:r>
              <a:rPr lang="en-US" dirty="0" smtClean="0"/>
              <a:t>Program flexibility</a:t>
            </a:r>
          </a:p>
          <a:p>
            <a:r>
              <a:rPr lang="en-US" dirty="0" smtClean="0"/>
              <a:t>Assurance16 of LIHEAP statute</a:t>
            </a:r>
          </a:p>
          <a:p>
            <a:r>
              <a:rPr lang="en-US" dirty="0" smtClean="0"/>
              <a:t>Notable practices at the grantee level</a:t>
            </a:r>
          </a:p>
          <a:p>
            <a:r>
              <a:rPr lang="en-US" dirty="0" smtClean="0"/>
              <a:t>LIHEAP Clearinghouse</a:t>
            </a:r>
          </a:p>
          <a:p>
            <a:r>
              <a:rPr lang="en-US" dirty="0" smtClean="0"/>
              <a:t>LIHEAP public data and analytics</a:t>
            </a:r>
            <a:endParaRPr lang="en-US" dirty="0"/>
          </a:p>
          <a:p>
            <a:r>
              <a:rPr lang="en-US" dirty="0"/>
              <a:t>Questions and Answers</a:t>
            </a:r>
          </a:p>
          <a:p>
            <a:endParaRPr lang="en-US" dirty="0"/>
          </a:p>
        </p:txBody>
      </p:sp>
      <p:sp>
        <p:nvSpPr>
          <p:cNvPr id="6" name="Slide Number Placeholder 28">
            <a:extLst>
              <a:ext uri="{FF2B5EF4-FFF2-40B4-BE49-F238E27FC236}">
                <a16:creationId xmlns:a16="http://schemas.microsoft.com/office/drawing/2014/main" id="{C39E037A-02A3-4E30-9408-C5FB10E856AF}"/>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71F12EF-32FE-404F-9DFE-465CB150B3EB}"/>
              </a:ext>
            </a:extLst>
          </p:cNvPr>
          <p:cNvSpPr>
            <a:spLocks noGrp="1"/>
          </p:cNvSpPr>
          <p:nvPr>
            <p:ph type="title"/>
          </p:nvPr>
        </p:nvSpPr>
        <p:spPr/>
        <p:txBody>
          <a:bodyPr>
            <a:normAutofit/>
          </a:bodyPr>
          <a:lstStyle/>
          <a:p>
            <a:pPr algn="ctr"/>
            <a:r>
              <a:rPr lang="en-US" dirty="0" smtClean="0"/>
              <a:t>FY 2019 Budget</a:t>
            </a:r>
            <a:endParaRPr lang="en-US" dirty="0"/>
          </a:p>
        </p:txBody>
      </p:sp>
      <p:sp>
        <p:nvSpPr>
          <p:cNvPr id="8" name="Text Placeholder 7">
            <a:extLst>
              <a:ext uri="{FF2B5EF4-FFF2-40B4-BE49-F238E27FC236}">
                <a16:creationId xmlns:a16="http://schemas.microsoft.com/office/drawing/2014/main" id="{D2495012-468C-44CF-BF19-23EE3846DCED}"/>
              </a:ext>
            </a:extLst>
          </p:cNvPr>
          <p:cNvSpPr>
            <a:spLocks noGrp="1"/>
          </p:cNvSpPr>
          <p:nvPr>
            <p:ph type="body" idx="1"/>
          </p:nvPr>
        </p:nvSpPr>
        <p:spPr>
          <a:xfrm>
            <a:off x="963084" y="3505200"/>
            <a:ext cx="10363200" cy="3548062"/>
          </a:xfrm>
        </p:spPr>
        <p:txBody>
          <a:bodyPr>
            <a:normAutofit/>
          </a:bodyPr>
          <a:lstStyle/>
          <a:p>
            <a:pPr algn="ctr"/>
            <a:endParaRPr lang="en-US" dirty="0"/>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See</a:t>
            </a:r>
            <a:r>
              <a:rPr lang="en-US" dirty="0"/>
              <a:t>: </a:t>
            </a:r>
            <a:r>
              <a:rPr lang="en-US" dirty="0">
                <a:hlinkClick r:id="rId3"/>
              </a:rPr>
              <a:t>https://</a:t>
            </a:r>
            <a:r>
              <a:rPr lang="en-US" dirty="0" smtClean="0">
                <a:hlinkClick r:id="rId3"/>
              </a:rPr>
              <a:t>www.acf.hhs.gov/ocs/resource/dear-colleague-notice-on-liheap-fy-2019-funding-release</a:t>
            </a:r>
            <a:r>
              <a:rPr lang="en-US" dirty="0" smtClean="0"/>
              <a:t> </a:t>
            </a:r>
          </a:p>
          <a:p>
            <a:pPr marL="342900" indent="-342900">
              <a:buFont typeface="Arial" panose="020B0604020202020204" pitchFamily="34" charset="0"/>
              <a:buChar char="•"/>
            </a:pPr>
            <a:r>
              <a:rPr lang="en-US" dirty="0" smtClean="0"/>
              <a:t>FY 2018 Reallotment:  TBD</a:t>
            </a:r>
          </a:p>
          <a:p>
            <a:pPr marL="342900" indent="-342900">
              <a:buFont typeface="Arial" panose="020B0604020202020204" pitchFamily="34" charset="0"/>
              <a:buChar char="•"/>
            </a:pPr>
            <a:r>
              <a:rPr lang="en-US" dirty="0" smtClean="0"/>
              <a:t>Congression</a:t>
            </a:r>
            <a:r>
              <a:rPr lang="en-US" dirty="0" smtClean="0"/>
              <a:t>al </a:t>
            </a:r>
            <a:r>
              <a:rPr lang="en-US" dirty="0"/>
              <a:t>Research Service (CRS) </a:t>
            </a:r>
            <a:r>
              <a:rPr lang="en-US" dirty="0" smtClean="0"/>
              <a:t>Report: </a:t>
            </a:r>
            <a:r>
              <a:rPr lang="en-US" dirty="0">
                <a:hlinkClick r:id="rId4"/>
              </a:rPr>
              <a:t>https://</a:t>
            </a:r>
            <a:r>
              <a:rPr lang="en-US" dirty="0" smtClean="0">
                <a:hlinkClick r:id="rId4"/>
              </a:rPr>
              <a:t>crsreports.congress.gov/product/pdf/RL/RL33275</a:t>
            </a:r>
            <a:r>
              <a:rPr lang="en-US" dirty="0" smtClean="0"/>
              <a:t> </a:t>
            </a:r>
            <a:endParaRPr lang="en-US" dirty="0"/>
          </a:p>
          <a:p>
            <a:pPr algn="ctr"/>
            <a:endParaRPr lang="en-US" dirty="0"/>
          </a:p>
        </p:txBody>
      </p:sp>
      <p:sp>
        <p:nvSpPr>
          <p:cNvPr id="6" name="Slide Number Placeholder 28">
            <a:extLst>
              <a:ext uri="{FF2B5EF4-FFF2-40B4-BE49-F238E27FC236}">
                <a16:creationId xmlns:a16="http://schemas.microsoft.com/office/drawing/2014/main" id="{159DDC93-47B9-4FB1-95E8-9D551ECCB2A9}"/>
              </a:ext>
            </a:extLst>
          </p:cNvPr>
          <p:cNvSpPr>
            <a:spLocks noGrp="1"/>
          </p:cNvSpPr>
          <p:nvPr>
            <p:ph type="sldNum" sz="quarter" idx="12"/>
          </p:nvPr>
        </p:nvSpPr>
        <p:spPr>
          <a:xfrm>
            <a:off x="195072" y="6210300"/>
            <a:ext cx="457200" cy="457200"/>
          </a:xfrm>
        </p:spPr>
        <p:txBody>
          <a:bodyPr lIns="0" tIns="0" rIns="0" bIns="0">
            <a:noAutofit/>
          </a:bodyPr>
          <a:lstStyle>
            <a:lvl1pPr>
              <a:defRPr sz="1400">
                <a:solidFill>
                  <a:srgbClr val="FFFFFF"/>
                </a:solidFill>
              </a:defRPr>
            </a:lvl1pPr>
          </a:lstStyle>
          <a:p>
            <a:fld id="{232540F5-BE53-4980-ABDE-DC5A5DE073AE}" type="slidenum">
              <a:rPr lang="en-US" smtClean="0"/>
              <a:pPr/>
              <a:t>3</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176655552"/>
              </p:ext>
            </p:extLst>
          </p:nvPr>
        </p:nvGraphicFramePr>
        <p:xfrm>
          <a:off x="2080684" y="2628900"/>
          <a:ext cx="8128000" cy="1752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627828434"/>
                    </a:ext>
                  </a:extLst>
                </a:gridCol>
                <a:gridCol w="4064000">
                  <a:extLst>
                    <a:ext uri="{9D8B030D-6E8A-4147-A177-3AD203B41FA5}">
                      <a16:colId xmlns:a16="http://schemas.microsoft.com/office/drawing/2014/main" val="2374157430"/>
                    </a:ext>
                  </a:extLst>
                </a:gridCol>
              </a:tblGrid>
              <a:tr h="370840">
                <a:tc>
                  <a:txBody>
                    <a:bodyPr/>
                    <a:lstStyle/>
                    <a:p>
                      <a:r>
                        <a:rPr lang="en-US" b="1" dirty="0" smtClean="0">
                          <a:solidFill>
                            <a:schemeClr val="accent1">
                              <a:lumMod val="50000"/>
                            </a:schemeClr>
                          </a:solidFill>
                        </a:rPr>
                        <a:t>Total</a:t>
                      </a:r>
                      <a:r>
                        <a:rPr lang="en-US" b="1" baseline="0" dirty="0" smtClean="0">
                          <a:solidFill>
                            <a:schemeClr val="accent1">
                              <a:lumMod val="50000"/>
                            </a:schemeClr>
                          </a:solidFill>
                        </a:rPr>
                        <a:t> Funding Appropriated</a:t>
                      </a:r>
                      <a:endParaRPr lang="en-US" b="1" dirty="0">
                        <a:solidFill>
                          <a:schemeClr val="accent1">
                            <a:lumMod val="50000"/>
                          </a:schemeClr>
                        </a:solidFill>
                      </a:endParaRPr>
                    </a:p>
                  </a:txBody>
                  <a:tcPr/>
                </a:tc>
                <a:tc>
                  <a:txBody>
                    <a:bodyPr/>
                    <a:lstStyle/>
                    <a:p>
                      <a:r>
                        <a:rPr lang="en-US" b="1" dirty="0" smtClean="0">
                          <a:solidFill>
                            <a:schemeClr val="accent1">
                              <a:lumMod val="50000"/>
                            </a:schemeClr>
                          </a:solidFill>
                        </a:rPr>
                        <a:t>$3.65 Billion</a:t>
                      </a:r>
                      <a:endParaRPr lang="en-US" b="1" dirty="0">
                        <a:solidFill>
                          <a:schemeClr val="accent1">
                            <a:lumMod val="50000"/>
                          </a:schemeClr>
                        </a:solidFill>
                      </a:endParaRPr>
                    </a:p>
                  </a:txBody>
                  <a:tcPr/>
                </a:tc>
                <a:extLst>
                  <a:ext uri="{0D108BD9-81ED-4DB2-BD59-A6C34878D82A}">
                    <a16:rowId xmlns:a16="http://schemas.microsoft.com/office/drawing/2014/main" val="2684239108"/>
                  </a:ext>
                </a:extLst>
              </a:tr>
              <a:tr h="370840">
                <a:tc>
                  <a:txBody>
                    <a:bodyPr/>
                    <a:lstStyle/>
                    <a:p>
                      <a:r>
                        <a:rPr lang="en-US" b="1" dirty="0" smtClean="0">
                          <a:solidFill>
                            <a:schemeClr val="accent1">
                              <a:lumMod val="50000"/>
                            </a:schemeClr>
                          </a:solidFill>
                        </a:rPr>
                        <a:t>Total Funding to States</a:t>
                      </a:r>
                      <a:endParaRPr lang="en-US" b="1" dirty="0">
                        <a:solidFill>
                          <a:schemeClr val="accent1">
                            <a:lumMod val="50000"/>
                          </a:schemeClr>
                        </a:solidFill>
                      </a:endParaRPr>
                    </a:p>
                  </a:txBody>
                  <a:tcPr/>
                </a:tc>
                <a:tc>
                  <a:txBody>
                    <a:bodyPr/>
                    <a:lstStyle/>
                    <a:p>
                      <a:r>
                        <a:rPr lang="en-US" b="1" dirty="0" smtClean="0">
                          <a:solidFill>
                            <a:schemeClr val="accent1">
                              <a:lumMod val="50000"/>
                            </a:schemeClr>
                          </a:solidFill>
                        </a:rPr>
                        <a:t>$3.59 Billion</a:t>
                      </a:r>
                      <a:endParaRPr lang="en-US" b="1" dirty="0">
                        <a:solidFill>
                          <a:schemeClr val="accent1">
                            <a:lumMod val="50000"/>
                          </a:schemeClr>
                        </a:solidFill>
                      </a:endParaRPr>
                    </a:p>
                  </a:txBody>
                  <a:tcPr/>
                </a:tc>
                <a:extLst>
                  <a:ext uri="{0D108BD9-81ED-4DB2-BD59-A6C34878D82A}">
                    <a16:rowId xmlns:a16="http://schemas.microsoft.com/office/drawing/2014/main" val="38154168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accent1">
                              <a:lumMod val="50000"/>
                            </a:schemeClr>
                          </a:solidFill>
                        </a:rPr>
                        <a:t>Total Funding to Directly-Funded</a:t>
                      </a:r>
                      <a:r>
                        <a:rPr lang="en-US" b="1" baseline="0" dirty="0" smtClean="0">
                          <a:solidFill>
                            <a:schemeClr val="accent1">
                              <a:lumMod val="50000"/>
                            </a:schemeClr>
                          </a:solidFill>
                        </a:rPr>
                        <a:t> </a:t>
                      </a:r>
                      <a:r>
                        <a:rPr lang="en-US" b="1" dirty="0" smtClean="0">
                          <a:solidFill>
                            <a:schemeClr val="accent1">
                              <a:lumMod val="50000"/>
                            </a:schemeClr>
                          </a:solidFill>
                        </a:rPr>
                        <a:t>Tribes</a:t>
                      </a:r>
                      <a:endParaRPr lang="en-US" b="1" dirty="0">
                        <a:solidFill>
                          <a:schemeClr val="accent1">
                            <a:lumMod val="50000"/>
                          </a:schemeClr>
                        </a:solidFill>
                      </a:endParaRPr>
                    </a:p>
                  </a:txBody>
                  <a:tcPr/>
                </a:tc>
                <a:tc>
                  <a:txBody>
                    <a:bodyPr/>
                    <a:lstStyle/>
                    <a:p>
                      <a:r>
                        <a:rPr lang="en-US" b="1" dirty="0" smtClean="0">
                          <a:solidFill>
                            <a:schemeClr val="accent1">
                              <a:lumMod val="50000"/>
                            </a:schemeClr>
                          </a:solidFill>
                        </a:rPr>
                        <a:t>$40.7 Million</a:t>
                      </a:r>
                      <a:endParaRPr lang="en-US" b="1" dirty="0">
                        <a:solidFill>
                          <a:schemeClr val="accent1">
                            <a:lumMod val="50000"/>
                          </a:schemeClr>
                        </a:solidFill>
                      </a:endParaRPr>
                    </a:p>
                  </a:txBody>
                  <a:tcPr/>
                </a:tc>
                <a:extLst>
                  <a:ext uri="{0D108BD9-81ED-4DB2-BD59-A6C34878D82A}">
                    <a16:rowId xmlns:a16="http://schemas.microsoft.com/office/drawing/2014/main" val="19931136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accent1">
                              <a:lumMod val="50000"/>
                            </a:schemeClr>
                          </a:solidFill>
                        </a:rPr>
                        <a:t>Total Funding to Territories</a:t>
                      </a:r>
                      <a:endParaRPr lang="en-US" b="1" dirty="0">
                        <a:solidFill>
                          <a:schemeClr val="accent1">
                            <a:lumMod val="50000"/>
                          </a:schemeClr>
                        </a:solidFill>
                      </a:endParaRPr>
                    </a:p>
                  </a:txBody>
                  <a:tcPr/>
                </a:tc>
                <a:tc>
                  <a:txBody>
                    <a:bodyPr/>
                    <a:lstStyle/>
                    <a:p>
                      <a:r>
                        <a:rPr lang="en-US" b="1" dirty="0" smtClean="0">
                          <a:solidFill>
                            <a:schemeClr val="accent1">
                              <a:lumMod val="50000"/>
                            </a:schemeClr>
                          </a:solidFill>
                        </a:rPr>
                        <a:t>$18.2 Million</a:t>
                      </a:r>
                      <a:endParaRPr lang="en-US" b="1" dirty="0">
                        <a:solidFill>
                          <a:schemeClr val="accent1">
                            <a:lumMod val="50000"/>
                          </a:schemeClr>
                        </a:solidFill>
                      </a:endParaRPr>
                    </a:p>
                  </a:txBody>
                  <a:tcPr/>
                </a:tc>
                <a:extLst>
                  <a:ext uri="{0D108BD9-81ED-4DB2-BD59-A6C34878D82A}">
                    <a16:rowId xmlns:a16="http://schemas.microsoft.com/office/drawing/2014/main" val="1940092777"/>
                  </a:ext>
                </a:extLst>
              </a:tr>
            </a:tbl>
          </a:graphicData>
        </a:graphic>
      </p:graphicFrame>
    </p:spTree>
    <p:extLst>
      <p:ext uri="{BB962C8B-B14F-4D97-AF65-F5344CB8AC3E}">
        <p14:creationId xmlns:p14="http://schemas.microsoft.com/office/powerpoint/2010/main" val="403658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Assurance 7</a:t>
            </a:r>
            <a:endParaRPr lang="en-US" dirty="0"/>
          </a:p>
        </p:txBody>
      </p:sp>
      <p:sp>
        <p:nvSpPr>
          <p:cNvPr id="3" name="Text Placeholder 2"/>
          <p:cNvSpPr>
            <a:spLocks noGrp="1"/>
          </p:cNvSpPr>
          <p:nvPr>
            <p:ph type="body" idx="1"/>
          </p:nvPr>
        </p:nvSpPr>
        <p:spPr>
          <a:xfrm>
            <a:off x="963084" y="2971800"/>
            <a:ext cx="10363200" cy="3238500"/>
          </a:xfrm>
        </p:spPr>
        <p:txBody>
          <a:bodyPr>
            <a:normAutofit/>
          </a:bodyPr>
          <a:lstStyle/>
          <a:p>
            <a:pPr marL="342900" indent="-342900">
              <a:buFont typeface="Arial" panose="020B0604020202020204" pitchFamily="34" charset="0"/>
              <a:buChar char="•"/>
            </a:pPr>
            <a:r>
              <a:rPr lang="en-US" dirty="0" smtClean="0"/>
              <a:t>Consumer protections required</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Vendor agreements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Notices to LIHEAP applicants</a:t>
            </a:r>
          </a:p>
          <a:p>
            <a:pPr marL="342900" indent="-342900">
              <a:buFont typeface="Arial" panose="020B0604020202020204" pitchFamily="34" charset="0"/>
              <a:buChar char="•"/>
            </a:pPr>
            <a:endParaRPr lang="en-US" dirty="0"/>
          </a:p>
          <a:p>
            <a:pPr algn="r"/>
            <a:r>
              <a:rPr lang="en-US" dirty="0" smtClean="0"/>
              <a:t>42 USC 8624(b)(7)</a:t>
            </a:r>
            <a:endParaRPr lang="en-US" dirty="0"/>
          </a:p>
        </p:txBody>
      </p:sp>
      <p:sp>
        <p:nvSpPr>
          <p:cNvPr id="5" name="Slide Number Placeholder 4"/>
          <p:cNvSpPr>
            <a:spLocks noGrp="1"/>
          </p:cNvSpPr>
          <p:nvPr>
            <p:ph type="sldNum" sz="quarter" idx="12"/>
          </p:nvPr>
        </p:nvSpPr>
        <p:spPr/>
        <p:txBody>
          <a:bodyPr/>
          <a:lstStyle/>
          <a:p>
            <a:fld id="{232540F5-BE53-4980-ABDE-DC5A5DE073AE}" type="slidenum">
              <a:rPr lang="en-US" smtClean="0"/>
              <a:pPr/>
              <a:t>4</a:t>
            </a:fld>
            <a:endParaRPr lang="en-US" dirty="0"/>
          </a:p>
        </p:txBody>
      </p:sp>
    </p:spTree>
    <p:extLst>
      <p:ext uri="{BB962C8B-B14F-4D97-AF65-F5344CB8AC3E}">
        <p14:creationId xmlns:p14="http://schemas.microsoft.com/office/powerpoint/2010/main" val="2701652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Grantee Flexibility</a:t>
            </a:r>
            <a:endParaRPr lang="en-US" dirty="0"/>
          </a:p>
        </p:txBody>
      </p:sp>
      <p:sp>
        <p:nvSpPr>
          <p:cNvPr id="3" name="Text Placeholder 2"/>
          <p:cNvSpPr>
            <a:spLocks noGrp="1"/>
          </p:cNvSpPr>
          <p:nvPr>
            <p:ph type="body" idx="1"/>
          </p:nvPr>
        </p:nvSpPr>
        <p:spPr>
          <a:xfrm>
            <a:off x="963084" y="2547938"/>
            <a:ext cx="10363200" cy="4119562"/>
          </a:xfrm>
        </p:spPr>
        <p:txBody>
          <a:bodyPr>
            <a:normAutofit fontScale="92500" lnSpcReduction="20000"/>
          </a:bodyPr>
          <a:lstStyle/>
          <a:p>
            <a:pPr marL="342900" indent="-342900">
              <a:buFont typeface="Arial" panose="020B0604020202020204" pitchFamily="34" charset="0"/>
              <a:buChar char="•"/>
            </a:pPr>
            <a:r>
              <a:rPr lang="en-US" dirty="0" smtClean="0"/>
              <a:t>45 CFR 96.30(a) </a:t>
            </a:r>
          </a:p>
          <a:p>
            <a:pPr marL="891540" lvl="1" indent="-342900">
              <a:buFont typeface="Arial" panose="020B0604020202020204" pitchFamily="34" charset="0"/>
              <a:buChar char="•"/>
            </a:pPr>
            <a:r>
              <a:rPr lang="en-US" dirty="0" smtClean="0">
                <a:solidFill>
                  <a:schemeClr val="accent1">
                    <a:lumMod val="50000"/>
                  </a:schemeClr>
                </a:solidFill>
              </a:rPr>
              <a:t>Grantees must use the federal LIHEAP funding under the same rules as state/tribal/territory funding</a:t>
            </a:r>
          </a:p>
          <a:p>
            <a:pPr marL="342900" indent="-342900">
              <a:buFont typeface="Arial" panose="020B0604020202020204" pitchFamily="34" charset="0"/>
              <a:buChar char="•"/>
            </a:pPr>
            <a:r>
              <a:rPr lang="en-US" dirty="0" smtClean="0"/>
              <a:t>45 CFR 96.50(e)</a:t>
            </a:r>
          </a:p>
          <a:p>
            <a:pPr marL="891540" lvl="1" indent="-342900">
              <a:buFont typeface="Arial" panose="020B0604020202020204" pitchFamily="34" charset="0"/>
              <a:buChar char="•"/>
            </a:pPr>
            <a:r>
              <a:rPr lang="en-US" dirty="0" smtClean="0">
                <a:solidFill>
                  <a:schemeClr val="accent1">
                    <a:lumMod val="50000"/>
                  </a:schemeClr>
                </a:solidFill>
              </a:rPr>
              <a:t>Grantees have responsibility for primary interpretation of federal LIHEAP law unless HHS deems “clearly erroneous”</a:t>
            </a:r>
          </a:p>
          <a:p>
            <a:pPr marL="342900" indent="-342900">
              <a:buFont typeface="Arial" panose="020B0604020202020204" pitchFamily="34" charset="0"/>
              <a:buChar char="•"/>
            </a:pPr>
            <a:r>
              <a:rPr lang="en-US" dirty="0" smtClean="0"/>
              <a:t>Examples of flexibility within broad federal parameters:</a:t>
            </a:r>
          </a:p>
          <a:p>
            <a:pPr marL="891540" lvl="1" indent="-342900">
              <a:buFont typeface="Arial" panose="020B0604020202020204" pitchFamily="34" charset="0"/>
              <a:buChar char="•"/>
            </a:pPr>
            <a:r>
              <a:rPr lang="en-US" dirty="0" smtClean="0">
                <a:solidFill>
                  <a:schemeClr val="accent1">
                    <a:lumMod val="50000"/>
                  </a:schemeClr>
                </a:solidFill>
              </a:rPr>
              <a:t>Administrative </a:t>
            </a:r>
            <a:r>
              <a:rPr lang="en-US" dirty="0">
                <a:solidFill>
                  <a:schemeClr val="accent1">
                    <a:lumMod val="50000"/>
                  </a:schemeClr>
                </a:solidFill>
              </a:rPr>
              <a:t>costs definition (see:  </a:t>
            </a:r>
            <a:r>
              <a:rPr lang="en-US" dirty="0">
                <a:solidFill>
                  <a:schemeClr val="accent1">
                    <a:lumMod val="50000"/>
                  </a:schemeClr>
                </a:solidFill>
                <a:hlinkClick r:id="rId2"/>
              </a:rPr>
              <a:t>https://</a:t>
            </a:r>
            <a:r>
              <a:rPr lang="en-US" dirty="0" smtClean="0">
                <a:solidFill>
                  <a:schemeClr val="accent1">
                    <a:lumMod val="50000"/>
                  </a:schemeClr>
                </a:solidFill>
                <a:hlinkClick r:id="rId2"/>
              </a:rPr>
              <a:t>www.acf.hhs.gov/ocs/resource/liheap-im-on-costs-for-planning-and-administration-updated-information</a:t>
            </a:r>
            <a:r>
              <a:rPr lang="en-US" dirty="0" smtClean="0">
                <a:solidFill>
                  <a:schemeClr val="accent1">
                    <a:lumMod val="50000"/>
                  </a:schemeClr>
                </a:solidFill>
              </a:rPr>
              <a:t> )</a:t>
            </a:r>
          </a:p>
          <a:p>
            <a:pPr marL="891540" lvl="1" indent="-342900">
              <a:buFont typeface="Arial" panose="020B0604020202020204" pitchFamily="34" charset="0"/>
              <a:buChar char="•"/>
            </a:pPr>
            <a:r>
              <a:rPr lang="en-US" dirty="0" smtClean="0">
                <a:solidFill>
                  <a:schemeClr val="accent1">
                    <a:lumMod val="50000"/>
                  </a:schemeClr>
                </a:solidFill>
              </a:rPr>
              <a:t>Carryover funds</a:t>
            </a:r>
          </a:p>
          <a:p>
            <a:pPr marL="891540" lvl="1" indent="-342900">
              <a:buFont typeface="Arial" panose="020B0604020202020204" pitchFamily="34" charset="0"/>
              <a:buChar char="•"/>
            </a:pPr>
            <a:r>
              <a:rPr lang="en-US" dirty="0" smtClean="0">
                <a:solidFill>
                  <a:schemeClr val="accent1">
                    <a:lumMod val="50000"/>
                  </a:schemeClr>
                </a:solidFill>
              </a:rPr>
              <a:t>Component types offered</a:t>
            </a:r>
          </a:p>
          <a:p>
            <a:pPr marL="891540" lvl="1" indent="-342900">
              <a:buFont typeface="Arial" panose="020B0604020202020204" pitchFamily="34" charset="0"/>
              <a:buChar char="•"/>
            </a:pPr>
            <a:r>
              <a:rPr lang="en-US" dirty="0">
                <a:solidFill>
                  <a:schemeClr val="accent1">
                    <a:lumMod val="50000"/>
                  </a:schemeClr>
                </a:solidFill>
              </a:rPr>
              <a:t>Disaster intervention (see:  </a:t>
            </a:r>
            <a:r>
              <a:rPr lang="en-US" dirty="0">
                <a:solidFill>
                  <a:schemeClr val="accent1">
                    <a:lumMod val="50000"/>
                  </a:schemeClr>
                </a:solidFill>
                <a:hlinkClick r:id="rId3"/>
              </a:rPr>
              <a:t>https://www.acf.hhs.gov/ocs/resource/liheap-disaster-relief-and-outreach-in-the-wake-of-recent-storms-and-power</a:t>
            </a:r>
            <a:r>
              <a:rPr lang="en-US" dirty="0">
                <a:solidFill>
                  <a:schemeClr val="accent1">
                    <a:lumMod val="50000"/>
                  </a:schemeClr>
                </a:solidFill>
              </a:rPr>
              <a:t> ) </a:t>
            </a:r>
          </a:p>
          <a:p>
            <a:pPr marL="891540" lvl="1" indent="-342900">
              <a:buFont typeface="Arial" panose="020B0604020202020204" pitchFamily="34" charset="0"/>
              <a:buChar char="•"/>
            </a:pPr>
            <a:r>
              <a:rPr lang="en-US" dirty="0" smtClean="0">
                <a:solidFill>
                  <a:schemeClr val="accent1">
                    <a:lumMod val="50000"/>
                  </a:schemeClr>
                </a:solidFill>
              </a:rPr>
              <a:t>Benefit ranges</a:t>
            </a:r>
          </a:p>
          <a:p>
            <a:pPr marL="891540" lvl="1" indent="-342900">
              <a:buFont typeface="Arial" panose="020B0604020202020204" pitchFamily="34" charset="0"/>
              <a:buChar char="•"/>
            </a:pPr>
            <a:r>
              <a:rPr lang="en-US" dirty="0" smtClean="0">
                <a:solidFill>
                  <a:schemeClr val="accent1">
                    <a:lumMod val="50000"/>
                  </a:schemeClr>
                </a:solidFill>
              </a:rPr>
              <a:t>Eligibility rules</a:t>
            </a:r>
          </a:p>
          <a:p>
            <a:pPr marL="891540" lvl="1"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232540F5-BE53-4980-ABDE-DC5A5DE073AE}" type="slidenum">
              <a:rPr lang="en-US" smtClean="0"/>
              <a:pPr/>
              <a:t>5</a:t>
            </a:fld>
            <a:endParaRPr lang="en-US" dirty="0"/>
          </a:p>
        </p:txBody>
      </p:sp>
    </p:spTree>
    <p:extLst>
      <p:ext uri="{BB962C8B-B14F-4D97-AF65-F5344CB8AC3E}">
        <p14:creationId xmlns:p14="http://schemas.microsoft.com/office/powerpoint/2010/main" val="1494384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Assurance 16</a:t>
            </a:r>
            <a:endParaRPr lang="en-US" dirty="0"/>
          </a:p>
        </p:txBody>
      </p:sp>
      <p:sp>
        <p:nvSpPr>
          <p:cNvPr id="3" name="Text Placeholder 2"/>
          <p:cNvSpPr>
            <a:spLocks noGrp="1"/>
          </p:cNvSpPr>
          <p:nvPr>
            <p:ph type="body" idx="1"/>
          </p:nvPr>
        </p:nvSpPr>
        <p:spPr>
          <a:xfrm>
            <a:off x="963084" y="2728202"/>
            <a:ext cx="10363200" cy="3929062"/>
          </a:xfrm>
        </p:spPr>
        <p:txBody>
          <a:bodyPr>
            <a:normAutofit lnSpcReduction="10000"/>
          </a:bodyPr>
          <a:lstStyle/>
          <a:p>
            <a:pPr marL="342900" indent="-342900">
              <a:buFont typeface="Arial" panose="020B0604020202020204" pitchFamily="34" charset="0"/>
              <a:buChar char="•"/>
            </a:pPr>
            <a:r>
              <a:rPr lang="en-US" dirty="0" smtClean="0"/>
              <a:t>Optional, up to 5% of federal LIHEAP grant</a:t>
            </a:r>
          </a:p>
          <a:p>
            <a:pPr marL="342900" indent="-342900">
              <a:buFont typeface="Arial" panose="020B0604020202020204" pitchFamily="34" charset="0"/>
              <a:buChar char="•"/>
            </a:pPr>
            <a:r>
              <a:rPr lang="en-US" dirty="0" smtClean="0"/>
              <a:t>Broad flexibility</a:t>
            </a:r>
          </a:p>
          <a:p>
            <a:pPr marL="342900" indent="-342900">
              <a:buFont typeface="Arial" panose="020B0604020202020204" pitchFamily="34" charset="0"/>
              <a:buChar char="•"/>
            </a:pPr>
            <a:r>
              <a:rPr lang="en-US" dirty="0" smtClean="0"/>
              <a:t>Examples:</a:t>
            </a:r>
          </a:p>
          <a:p>
            <a:pPr marL="891540" lvl="1" indent="-342900">
              <a:buFont typeface="Arial" panose="020B0604020202020204" pitchFamily="34" charset="0"/>
              <a:buChar char="•"/>
            </a:pPr>
            <a:r>
              <a:rPr lang="en-US" b="1" dirty="0" smtClean="0">
                <a:solidFill>
                  <a:schemeClr val="accent1">
                    <a:lumMod val="50000"/>
                  </a:schemeClr>
                </a:solidFill>
              </a:rPr>
              <a:t>Energy efficiency kits and education</a:t>
            </a:r>
          </a:p>
          <a:p>
            <a:pPr marL="891540" lvl="1" indent="-342900">
              <a:buFont typeface="Arial" panose="020B0604020202020204" pitchFamily="34" charset="0"/>
              <a:buChar char="•"/>
            </a:pPr>
            <a:r>
              <a:rPr lang="en-US" b="1" dirty="0">
                <a:solidFill>
                  <a:schemeClr val="accent1">
                    <a:lumMod val="50000"/>
                  </a:schemeClr>
                </a:solidFill>
              </a:rPr>
              <a:t>Health and safety education/coaching as it relates to home energy usage</a:t>
            </a:r>
          </a:p>
          <a:p>
            <a:pPr marL="891540" lvl="1" indent="-342900">
              <a:buFont typeface="Arial" panose="020B0604020202020204" pitchFamily="34" charset="0"/>
              <a:buChar char="•"/>
            </a:pPr>
            <a:r>
              <a:rPr lang="en-US" b="1" dirty="0" smtClean="0">
                <a:solidFill>
                  <a:schemeClr val="accent1">
                    <a:lumMod val="50000"/>
                  </a:schemeClr>
                </a:solidFill>
              </a:rPr>
              <a:t>Budget coaching</a:t>
            </a:r>
          </a:p>
          <a:p>
            <a:pPr marL="891540" lvl="1" indent="-342900">
              <a:buFont typeface="Arial" panose="020B0604020202020204" pitchFamily="34" charset="0"/>
              <a:buChar char="•"/>
            </a:pPr>
            <a:r>
              <a:rPr lang="en-US" b="1" dirty="0" smtClean="0">
                <a:solidFill>
                  <a:schemeClr val="accent1">
                    <a:lumMod val="50000"/>
                  </a:schemeClr>
                </a:solidFill>
              </a:rPr>
              <a:t>Financial education classes</a:t>
            </a:r>
          </a:p>
          <a:p>
            <a:pPr marL="891540" lvl="1" indent="-342900">
              <a:buFont typeface="Arial" panose="020B0604020202020204" pitchFamily="34" charset="0"/>
              <a:buChar char="•"/>
            </a:pPr>
            <a:r>
              <a:rPr lang="en-US" b="1" dirty="0" smtClean="0">
                <a:solidFill>
                  <a:schemeClr val="accent1">
                    <a:lumMod val="50000"/>
                  </a:schemeClr>
                </a:solidFill>
              </a:rPr>
              <a:t>Intensive case management towards behavior change and benefit coordination</a:t>
            </a:r>
            <a:endParaRPr lang="en-US" b="1" dirty="0">
              <a:solidFill>
                <a:schemeClr val="accent1">
                  <a:lumMod val="50000"/>
                </a:schemeClr>
              </a:solidFill>
            </a:endParaRPr>
          </a:p>
          <a:p>
            <a:pPr lvl="1" indent="0"/>
            <a:endParaRPr lang="en-US" b="1" dirty="0" smtClean="0">
              <a:solidFill>
                <a:schemeClr val="accent1">
                  <a:lumMod val="50000"/>
                </a:schemeClr>
              </a:solidFill>
            </a:endParaRPr>
          </a:p>
          <a:p>
            <a:pPr lvl="1" indent="0"/>
            <a:endParaRPr lang="en-US" b="1" dirty="0">
              <a:solidFill>
                <a:schemeClr val="accent1">
                  <a:lumMod val="50000"/>
                </a:schemeClr>
              </a:solidFill>
            </a:endParaRPr>
          </a:p>
          <a:p>
            <a:pPr lvl="1" indent="0" algn="r"/>
            <a:r>
              <a:rPr lang="en-US" b="1" dirty="0">
                <a:solidFill>
                  <a:schemeClr val="accent1">
                    <a:lumMod val="50000"/>
                  </a:schemeClr>
                </a:solidFill>
              </a:rPr>
              <a:t>42 USC 8624(b</a:t>
            </a:r>
            <a:r>
              <a:rPr lang="en-US" b="1" dirty="0" smtClean="0">
                <a:solidFill>
                  <a:schemeClr val="accent1">
                    <a:lumMod val="50000"/>
                  </a:schemeClr>
                </a:solidFill>
              </a:rPr>
              <a:t>)(16)</a:t>
            </a:r>
            <a:endParaRPr lang="en-US" b="1" dirty="0">
              <a:solidFill>
                <a:schemeClr val="accent1">
                  <a:lumMod val="50000"/>
                </a:schemeClr>
              </a:solidFill>
            </a:endParaRPr>
          </a:p>
          <a:p>
            <a:pPr lvl="1" indent="0" algn="r"/>
            <a:endParaRPr lang="en-US" b="1" dirty="0" smtClean="0">
              <a:solidFill>
                <a:schemeClr val="accent1">
                  <a:lumMod val="50000"/>
                </a:schemeClr>
              </a:solidFill>
            </a:endParaRPr>
          </a:p>
        </p:txBody>
      </p:sp>
      <p:sp>
        <p:nvSpPr>
          <p:cNvPr id="5" name="Slide Number Placeholder 4"/>
          <p:cNvSpPr>
            <a:spLocks noGrp="1"/>
          </p:cNvSpPr>
          <p:nvPr>
            <p:ph type="sldNum" sz="quarter" idx="12"/>
          </p:nvPr>
        </p:nvSpPr>
        <p:spPr/>
        <p:txBody>
          <a:bodyPr/>
          <a:lstStyle/>
          <a:p>
            <a:fld id="{232540F5-BE53-4980-ABDE-DC5A5DE073AE}" type="slidenum">
              <a:rPr lang="en-US" smtClean="0"/>
              <a:pPr/>
              <a:t>6</a:t>
            </a:fld>
            <a:endParaRPr lang="en-US" dirty="0"/>
          </a:p>
        </p:txBody>
      </p:sp>
    </p:spTree>
    <p:extLst>
      <p:ext uri="{BB962C8B-B14F-4D97-AF65-F5344CB8AC3E}">
        <p14:creationId xmlns:p14="http://schemas.microsoft.com/office/powerpoint/2010/main" val="1840172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Notable Practices in the Field</a:t>
            </a:r>
            <a:endParaRPr lang="en-US" dirty="0"/>
          </a:p>
        </p:txBody>
      </p:sp>
      <p:sp>
        <p:nvSpPr>
          <p:cNvPr id="3" name="Text Placeholder 2"/>
          <p:cNvSpPr>
            <a:spLocks noGrp="1"/>
          </p:cNvSpPr>
          <p:nvPr>
            <p:ph type="body" idx="1"/>
          </p:nvPr>
        </p:nvSpPr>
        <p:spPr>
          <a:xfrm>
            <a:off x="963084" y="2667000"/>
            <a:ext cx="10363200" cy="3886200"/>
          </a:xfrm>
        </p:spPr>
        <p:txBody>
          <a:bodyPr>
            <a:normAutofit fontScale="92500" lnSpcReduction="10000"/>
          </a:bodyPr>
          <a:lstStyle/>
          <a:p>
            <a:pPr marL="342900" indent="-342900">
              <a:buFont typeface="Arial" panose="020B0604020202020204" pitchFamily="34" charset="0"/>
              <a:buChar char="•"/>
            </a:pPr>
            <a:r>
              <a:rPr lang="en-US" dirty="0" smtClean="0"/>
              <a:t>Centralized data exchanges with utilities</a:t>
            </a:r>
          </a:p>
          <a:p>
            <a:pPr marL="891540" lvl="1" indent="-342900">
              <a:buFont typeface="Arial" panose="020B0604020202020204" pitchFamily="34" charset="0"/>
              <a:buChar char="•"/>
            </a:pPr>
            <a:r>
              <a:rPr lang="en-US" dirty="0" smtClean="0">
                <a:solidFill>
                  <a:schemeClr val="accent1">
                    <a:lumMod val="50000"/>
                  </a:schemeClr>
                </a:solidFill>
              </a:rPr>
              <a:t>Intake systems allow data verification, e.g., with SNAP and SSA</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Policy changes from fair hearing process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Annual training for subgrantees/local agencies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Program input including stakeholder meetings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Varied outreach methods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232540F5-BE53-4980-ABDE-DC5A5DE073AE}" type="slidenum">
              <a:rPr lang="en-US" smtClean="0"/>
              <a:pPr/>
              <a:t>7</a:t>
            </a:fld>
            <a:endParaRPr lang="en-US" dirty="0"/>
          </a:p>
        </p:txBody>
      </p:sp>
    </p:spTree>
    <p:extLst>
      <p:ext uri="{BB962C8B-B14F-4D97-AF65-F5344CB8AC3E}">
        <p14:creationId xmlns:p14="http://schemas.microsoft.com/office/powerpoint/2010/main" val="1019139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LIHEAP Clearinghouse</a:t>
            </a:r>
            <a:endParaRPr lang="en-US" dirty="0"/>
          </a:p>
        </p:txBody>
      </p:sp>
      <p:sp>
        <p:nvSpPr>
          <p:cNvPr id="3" name="Text Placeholder 2"/>
          <p:cNvSpPr>
            <a:spLocks noGrp="1"/>
          </p:cNvSpPr>
          <p:nvPr>
            <p:ph type="body" idx="1"/>
          </p:nvPr>
        </p:nvSpPr>
        <p:spPr>
          <a:xfrm>
            <a:off x="955827" y="2647042"/>
            <a:ext cx="11353800" cy="3991429"/>
          </a:xfrm>
        </p:spPr>
        <p:txBody>
          <a:bodyPr>
            <a:normAutofit/>
          </a:bodyPr>
          <a:lstStyle/>
          <a:p>
            <a:pPr marL="342900" indent="-342900">
              <a:buFont typeface="Arial" panose="020B0604020202020204" pitchFamily="34" charset="0"/>
              <a:buChar char="•"/>
            </a:pPr>
            <a:r>
              <a:rPr lang="en-US" dirty="0" smtClean="0"/>
              <a:t>NEAR Hotline and Getting Help with Energy Bills </a:t>
            </a:r>
            <a:r>
              <a:rPr lang="en-US" dirty="0"/>
              <a:t>web page:  </a:t>
            </a:r>
            <a:r>
              <a:rPr lang="en-US" dirty="0">
                <a:hlinkClick r:id="rId2"/>
              </a:rPr>
              <a:t>https://</a:t>
            </a:r>
            <a:r>
              <a:rPr lang="en-US" dirty="0" smtClean="0">
                <a:hlinkClick r:id="rId2"/>
              </a:rPr>
              <a:t>liheapch.acf.hhs.gov/help</a:t>
            </a:r>
            <a:endParaRPr lang="en-US" dirty="0" smtClean="0"/>
          </a:p>
          <a:p>
            <a:pPr marL="342900" indent="-342900">
              <a:buFont typeface="Arial" panose="020B0604020202020204" pitchFamily="34" charset="0"/>
              <a:buChar char="•"/>
            </a:pPr>
            <a:r>
              <a:rPr lang="en-US" dirty="0" smtClean="0"/>
              <a:t>State and tribal program characteristics:</a:t>
            </a:r>
          </a:p>
          <a:p>
            <a:pPr marL="891540" lvl="1" indent="-342900">
              <a:buFont typeface="Arial" panose="020B0604020202020204" pitchFamily="34" charset="0"/>
              <a:buChar char="•"/>
            </a:pPr>
            <a:r>
              <a:rPr lang="en-US" sz="2000" dirty="0">
                <a:solidFill>
                  <a:schemeClr val="accent1">
                    <a:lumMod val="50000"/>
                  </a:schemeClr>
                </a:solidFill>
              </a:rPr>
              <a:t>States:  </a:t>
            </a:r>
            <a:r>
              <a:rPr lang="en-US" b="1" dirty="0">
                <a:hlinkClick r:id="rId3"/>
              </a:rPr>
              <a:t>https://</a:t>
            </a:r>
            <a:r>
              <a:rPr lang="en-US" b="1" dirty="0" smtClean="0">
                <a:hlinkClick r:id="rId3"/>
              </a:rPr>
              <a:t>liheapch.acf.hhs.gov/state-delivery</a:t>
            </a:r>
            <a:r>
              <a:rPr lang="en-US" b="1" dirty="0" smtClean="0"/>
              <a:t> </a:t>
            </a:r>
          </a:p>
          <a:p>
            <a:pPr marL="891540" lvl="1" indent="-342900">
              <a:buFont typeface="Arial" panose="020B0604020202020204" pitchFamily="34" charset="0"/>
              <a:buChar char="•"/>
            </a:pPr>
            <a:r>
              <a:rPr lang="en-US" b="1" dirty="0">
                <a:solidFill>
                  <a:schemeClr val="accent1">
                    <a:lumMod val="50000"/>
                  </a:schemeClr>
                </a:solidFill>
              </a:rPr>
              <a:t>Tribes:  </a:t>
            </a:r>
            <a:r>
              <a:rPr lang="en-US" b="1" dirty="0">
                <a:hlinkClick r:id="rId4"/>
              </a:rPr>
              <a:t>https://</a:t>
            </a:r>
            <a:r>
              <a:rPr lang="en-US" b="1" dirty="0" smtClean="0">
                <a:hlinkClick r:id="rId4"/>
              </a:rPr>
              <a:t>liheapch.acf.hhs.gov/tribal-delivery</a:t>
            </a:r>
            <a:endParaRPr lang="en-US" b="1" dirty="0" smtClean="0"/>
          </a:p>
          <a:p>
            <a:pPr marL="342900" indent="-342900">
              <a:buFont typeface="Arial" panose="020B0604020202020204" pitchFamily="34" charset="0"/>
              <a:buChar char="•"/>
            </a:pPr>
            <a:r>
              <a:rPr lang="en-US" dirty="0" smtClean="0"/>
              <a:t>State </a:t>
            </a:r>
            <a:r>
              <a:rPr lang="en-US" dirty="0"/>
              <a:t>disconnection/moratoria policies:  </a:t>
            </a:r>
            <a:r>
              <a:rPr lang="en-US" dirty="0">
                <a:hlinkClick r:id="rId5"/>
              </a:rPr>
              <a:t>https://</a:t>
            </a:r>
            <a:r>
              <a:rPr lang="en-US" dirty="0" smtClean="0">
                <a:hlinkClick r:id="rId5"/>
              </a:rPr>
              <a:t>liheapch.acf.hhs.gov/Disconnect/disconnect.htm</a:t>
            </a:r>
            <a:r>
              <a:rPr lang="en-US" dirty="0" smtClean="0"/>
              <a:t> </a:t>
            </a:r>
          </a:p>
          <a:p>
            <a:pPr marL="342900" indent="-342900">
              <a:buFont typeface="Arial" panose="020B0604020202020204" pitchFamily="34" charset="0"/>
              <a:buChar char="•"/>
            </a:pPr>
            <a:r>
              <a:rPr lang="en-US" dirty="0" smtClean="0"/>
              <a:t>Issue Briefs such as on </a:t>
            </a:r>
            <a:r>
              <a:rPr lang="en-US" dirty="0"/>
              <a:t>winter moratoria:  </a:t>
            </a:r>
            <a:r>
              <a:rPr lang="en-US" sz="2000" dirty="0">
                <a:hlinkClick r:id="rId6"/>
              </a:rPr>
              <a:t>https://</a:t>
            </a:r>
            <a:r>
              <a:rPr lang="en-US" sz="2000" dirty="0" smtClean="0">
                <a:hlinkClick r:id="rId6"/>
              </a:rPr>
              <a:t>liheapch.acf.hhs.gov/sites/default/files/webfiles/docs/Moratorium_Crisis.pdf</a:t>
            </a:r>
            <a:endParaRPr lang="en-US" sz="2000" dirty="0" smtClean="0"/>
          </a:p>
          <a:p>
            <a:pPr marL="342900" indent="-342900">
              <a:buFont typeface="Arial" panose="020B0604020202020204" pitchFamily="34" charset="0"/>
              <a:buChar char="•"/>
            </a:pPr>
            <a:r>
              <a:rPr lang="en-US" dirty="0" smtClean="0"/>
              <a:t>Grantee </a:t>
            </a:r>
            <a:r>
              <a:rPr lang="en-US" dirty="0"/>
              <a:t>Resource </a:t>
            </a:r>
            <a:r>
              <a:rPr lang="en-US" dirty="0" smtClean="0"/>
              <a:t>Guide: </a:t>
            </a:r>
            <a:r>
              <a:rPr lang="en-US" dirty="0">
                <a:hlinkClick r:id="rId7"/>
              </a:rPr>
              <a:t>https://</a:t>
            </a:r>
            <a:r>
              <a:rPr lang="en-US" dirty="0" smtClean="0">
                <a:hlinkClick r:id="rId7"/>
              </a:rPr>
              <a:t>liheapch.acf.hhs.gov/Tribes/manual.htm</a:t>
            </a:r>
            <a:endParaRPr lang="en-US" dirty="0" smtClean="0"/>
          </a:p>
          <a:p>
            <a:pPr marL="342900" indent="-342900">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232540F5-BE53-4980-ABDE-DC5A5DE073AE}" type="slidenum">
              <a:rPr lang="en-US" smtClean="0"/>
              <a:pPr/>
              <a:t>8</a:t>
            </a:fld>
            <a:endParaRPr lang="en-US" dirty="0"/>
          </a:p>
        </p:txBody>
      </p:sp>
    </p:spTree>
    <p:extLst>
      <p:ext uri="{BB962C8B-B14F-4D97-AF65-F5344CB8AC3E}">
        <p14:creationId xmlns:p14="http://schemas.microsoft.com/office/powerpoint/2010/main" val="2877961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LIHEAP Public Data and Analytics</a:t>
            </a:r>
            <a:endParaRPr lang="en-US" dirty="0"/>
          </a:p>
        </p:txBody>
      </p:sp>
      <p:sp>
        <p:nvSpPr>
          <p:cNvPr id="3" name="Text Placeholder 2"/>
          <p:cNvSpPr>
            <a:spLocks noGrp="1"/>
          </p:cNvSpPr>
          <p:nvPr>
            <p:ph type="body" idx="1"/>
          </p:nvPr>
        </p:nvSpPr>
        <p:spPr>
          <a:xfrm>
            <a:off x="838200" y="2581276"/>
            <a:ext cx="11353800" cy="3991429"/>
          </a:xfrm>
        </p:spPr>
        <p:txBody>
          <a:bodyPr>
            <a:normAutofit lnSpcReduction="10000"/>
          </a:bodyPr>
          <a:lstStyle/>
          <a:p>
            <a:pPr marL="342900" indent="-342900">
              <a:buFont typeface="Arial" panose="020B0604020202020204" pitchFamily="34" charset="0"/>
              <a:buChar char="•"/>
            </a:pPr>
            <a:r>
              <a:rPr lang="en-US" dirty="0" smtClean="0"/>
              <a:t>LIHEAP Data Warehouse with </a:t>
            </a:r>
            <a:r>
              <a:rPr lang="en-US" dirty="0"/>
              <a:t>data through FY 2017:  </a:t>
            </a:r>
            <a:r>
              <a:rPr lang="en-US" dirty="0">
                <a:hlinkClick r:id="rId2"/>
              </a:rPr>
              <a:t>https://</a:t>
            </a:r>
            <a:r>
              <a:rPr lang="en-US" dirty="0" smtClean="0">
                <a:hlinkClick r:id="rId2"/>
              </a:rPr>
              <a:t>liheappm.acf.hhs.gov/data_warehouse/index.php?report=homepage</a:t>
            </a:r>
            <a:endParaRPr lang="en-US" dirty="0" smtClean="0"/>
          </a:p>
          <a:p>
            <a:pPr marL="342900" indent="-342900">
              <a:buFont typeface="Arial" panose="020B0604020202020204" pitchFamily="34" charset="0"/>
              <a:buChar char="•"/>
            </a:pPr>
            <a:r>
              <a:rPr lang="en-US" dirty="0" smtClean="0"/>
              <a:t>State information, such as:</a:t>
            </a:r>
          </a:p>
          <a:p>
            <a:pPr marL="891540" lvl="1" indent="-342900">
              <a:buFont typeface="Arial" panose="020B0604020202020204" pitchFamily="34" charset="0"/>
              <a:buChar char="•"/>
            </a:pPr>
            <a:r>
              <a:rPr lang="en-US" dirty="0" smtClean="0">
                <a:solidFill>
                  <a:schemeClr val="accent1">
                    <a:lumMod val="50000"/>
                  </a:schemeClr>
                </a:solidFill>
              </a:rPr>
              <a:t>Assisted households by vulnerable type and poverty level</a:t>
            </a:r>
          </a:p>
          <a:p>
            <a:pPr marL="891540" lvl="1" indent="-342900">
              <a:buFont typeface="Arial" panose="020B0604020202020204" pitchFamily="34" charset="0"/>
              <a:buChar char="•"/>
            </a:pPr>
            <a:r>
              <a:rPr lang="en-US" dirty="0" smtClean="0">
                <a:solidFill>
                  <a:schemeClr val="accent1">
                    <a:lumMod val="50000"/>
                  </a:schemeClr>
                </a:solidFill>
              </a:rPr>
              <a:t>Average LIHEAP benefit amount by fuel type</a:t>
            </a:r>
          </a:p>
          <a:p>
            <a:pPr marL="891540" lvl="1" indent="-342900">
              <a:buFont typeface="Arial" panose="020B0604020202020204" pitchFamily="34" charset="0"/>
              <a:buChar char="•"/>
            </a:pPr>
            <a:r>
              <a:rPr lang="en-US" dirty="0" smtClean="0">
                <a:solidFill>
                  <a:schemeClr val="accent1">
                    <a:lumMod val="50000"/>
                  </a:schemeClr>
                </a:solidFill>
              </a:rPr>
              <a:t>Amount of LIHEAP funding spent towards each program component (heating, cooling, crisis, weatherization)</a:t>
            </a:r>
          </a:p>
          <a:p>
            <a:pPr marL="891540" lvl="1" indent="-342900">
              <a:buFont typeface="Arial" panose="020B0604020202020204" pitchFamily="34" charset="0"/>
              <a:buChar char="•"/>
            </a:pPr>
            <a:r>
              <a:rPr lang="en-US" dirty="0" smtClean="0">
                <a:solidFill>
                  <a:schemeClr val="accent1">
                    <a:lumMod val="50000"/>
                  </a:schemeClr>
                </a:solidFill>
              </a:rPr>
              <a:t>Home energy burden reduction and targeting of LIHEAP benefits</a:t>
            </a:r>
          </a:p>
          <a:p>
            <a:pPr marL="891540" lvl="1" indent="-342900">
              <a:buFont typeface="Arial" panose="020B0604020202020204" pitchFamily="34" charset="0"/>
              <a:buChar char="•"/>
            </a:pPr>
            <a:r>
              <a:rPr lang="en-US" dirty="0" smtClean="0">
                <a:solidFill>
                  <a:schemeClr val="accent1">
                    <a:lumMod val="50000"/>
                  </a:schemeClr>
                </a:solidFill>
              </a:rPr>
              <a:t>Restoration and prevention of loss of home energy service because of LIHEAP intervention</a:t>
            </a:r>
          </a:p>
          <a:p>
            <a:pPr marL="342900" indent="-342900">
              <a:buFont typeface="Arial" panose="020B0604020202020204" pitchFamily="34" charset="0"/>
              <a:buChar char="•"/>
            </a:pPr>
            <a:r>
              <a:rPr lang="en-US" dirty="0" smtClean="0"/>
              <a:t>Standard reports versus custom reports of all required data of states</a:t>
            </a:r>
          </a:p>
          <a:p>
            <a:pPr marL="342900" indent="-342900">
              <a:buFont typeface="Arial" panose="020B0604020202020204" pitchFamily="34" charset="0"/>
              <a:buChar char="•"/>
            </a:pPr>
            <a:r>
              <a:rPr lang="en-US" dirty="0" smtClean="0"/>
              <a:t>Search data for one state, a unique grouping of states, and national level</a:t>
            </a:r>
            <a:endParaRPr lang="en-US" dirty="0"/>
          </a:p>
        </p:txBody>
      </p:sp>
      <p:sp>
        <p:nvSpPr>
          <p:cNvPr id="5" name="Slide Number Placeholder 4"/>
          <p:cNvSpPr>
            <a:spLocks noGrp="1"/>
          </p:cNvSpPr>
          <p:nvPr>
            <p:ph type="sldNum" sz="quarter" idx="12"/>
          </p:nvPr>
        </p:nvSpPr>
        <p:spPr/>
        <p:txBody>
          <a:bodyPr/>
          <a:lstStyle/>
          <a:p>
            <a:fld id="{232540F5-BE53-4980-ABDE-DC5A5DE073AE}" type="slidenum">
              <a:rPr lang="en-US" smtClean="0"/>
              <a:pPr/>
              <a:t>9</a:t>
            </a:fld>
            <a:endParaRPr lang="en-US" dirty="0"/>
          </a:p>
        </p:txBody>
      </p:sp>
    </p:spTree>
    <p:extLst>
      <p:ext uri="{BB962C8B-B14F-4D97-AF65-F5344CB8AC3E}">
        <p14:creationId xmlns:p14="http://schemas.microsoft.com/office/powerpoint/2010/main" val="8031109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CF PPT Template Tan Background - August 2013">
  <a:themeElements>
    <a:clrScheme name="ACF Standard">
      <a:dk1>
        <a:srgbClr val="FFFFFF"/>
      </a:dk1>
      <a:lt1>
        <a:srgbClr val="CFC3AE"/>
      </a:lt1>
      <a:dk2>
        <a:srgbClr val="BCD9ED"/>
      </a:dk2>
      <a:lt2>
        <a:srgbClr val="CFC3AE"/>
      </a:lt2>
      <a:accent1>
        <a:srgbClr val="548AB0"/>
      </a:accent1>
      <a:accent2>
        <a:srgbClr val="FFFFFF"/>
      </a:accent2>
      <a:accent3>
        <a:srgbClr val="0099CC"/>
      </a:accent3>
      <a:accent4>
        <a:srgbClr val="CCBB9E"/>
      </a:accent4>
      <a:accent5>
        <a:srgbClr val="9E9273"/>
      </a:accent5>
      <a:accent6>
        <a:srgbClr val="264A64"/>
      </a:accent6>
      <a:hlink>
        <a:srgbClr val="00C8C3"/>
      </a:hlink>
      <a:folHlink>
        <a:srgbClr val="008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Client xmlns="a1d10bbe-ca6e-49d0-99c5-1b95a5099b1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28D158D25A3674C93282BFA29759E99" ma:contentTypeVersion="23" ma:contentTypeDescription="Create a new document." ma:contentTypeScope="" ma:versionID="2014c894e07df2da69b4776ad2fe0456">
  <xsd:schema xmlns:xsd="http://www.w3.org/2001/XMLSchema" xmlns:xs="http://www.w3.org/2001/XMLSchema" xmlns:p="http://schemas.microsoft.com/office/2006/metadata/properties" xmlns:ns2="a1d10bbe-ca6e-49d0-99c5-1b95a5099b17" xmlns:ns3="http://schemas.microsoft.com/sharepoint/v4" xmlns:ns4="317589a5-6733-4448-bf11-ef0b8885ab3a" xmlns:ns5="466157d6-b1a4-46e5-b735-2f32070d7130" targetNamespace="http://schemas.microsoft.com/office/2006/metadata/properties" ma:root="true" ma:fieldsID="8fc723a9611f251d67310ac7d78fd5b0" ns2:_="" ns3:_="" ns4:_="" ns5:_="">
    <xsd:import namespace="a1d10bbe-ca6e-49d0-99c5-1b95a5099b17"/>
    <xsd:import namespace="http://schemas.microsoft.com/sharepoint/v4"/>
    <xsd:import namespace="317589a5-6733-4448-bf11-ef0b8885ab3a"/>
    <xsd:import namespace="466157d6-b1a4-46e5-b735-2f32070d7130"/>
    <xsd:element name="properties">
      <xsd:complexType>
        <xsd:sequence>
          <xsd:element name="documentManagement">
            <xsd:complexType>
              <xsd:all>
                <xsd:element ref="ns2:Client" minOccurs="0"/>
                <xsd:element ref="ns3:IconOverlay"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d10bbe-ca6e-49d0-99c5-1b95a5099b17" elementFormDefault="qualified">
    <xsd:import namespace="http://schemas.microsoft.com/office/2006/documentManagement/types"/>
    <xsd:import namespace="http://schemas.microsoft.com/office/infopath/2007/PartnerControls"/>
    <xsd:element name="Client" ma:index="8" nillable="true" ma:displayName="Client Filter" ma:format="Dropdown" ma:internalName="Client">
      <xsd:simpleType>
        <xsd:restriction base="dms:Choice">
          <xsd:enumeration value="ABCDE"/>
          <xsd:enumeration value="FGHIJ"/>
          <xsd:enumeration value="KLMNO"/>
          <xsd:enumeration value="PQRST"/>
          <xsd:enumeration value="UVWXYZ"/>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7589a5-6733-4448-bf11-ef0b8885ab3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6157d6-b1a4-46e5-b735-2f32070d713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AAD42D-63D6-4858-B70A-1D1703956247}">
  <ds:schemaRefs>
    <ds:schemaRef ds:uri="http://schemas.microsoft.com/sharepoint/v3/contenttype/forms"/>
  </ds:schemaRefs>
</ds:datastoreItem>
</file>

<file path=customXml/itemProps2.xml><?xml version="1.0" encoding="utf-8"?>
<ds:datastoreItem xmlns:ds="http://schemas.openxmlformats.org/officeDocument/2006/customXml" ds:itemID="{817C30FA-915A-4545-A2E6-5137F84E261F}">
  <ds:schemaRefs>
    <ds:schemaRef ds:uri="http://purl.org/dc/dcmitype/"/>
    <ds:schemaRef ds:uri="a1d10bbe-ca6e-49d0-99c5-1b95a5099b17"/>
    <ds:schemaRef ds:uri="http://schemas.microsoft.com/office/2006/metadata/properties"/>
    <ds:schemaRef ds:uri="466157d6-b1a4-46e5-b735-2f32070d7130"/>
    <ds:schemaRef ds:uri="http://schemas.microsoft.com/office/2006/documentManagement/types"/>
    <ds:schemaRef ds:uri="http://schemas.microsoft.com/sharepoint/v4"/>
    <ds:schemaRef ds:uri="http://schemas.microsoft.com/office/infopath/2007/PartnerControls"/>
    <ds:schemaRef ds:uri="http://purl.org/dc/terms/"/>
    <ds:schemaRef ds:uri="http://purl.org/dc/elements/1.1/"/>
    <ds:schemaRef ds:uri="http://schemas.openxmlformats.org/package/2006/metadata/core-properties"/>
    <ds:schemaRef ds:uri="317589a5-6733-4448-bf11-ef0b8885ab3a"/>
    <ds:schemaRef ds:uri="http://www.w3.org/XML/1998/namespace"/>
  </ds:schemaRefs>
</ds:datastoreItem>
</file>

<file path=customXml/itemProps3.xml><?xml version="1.0" encoding="utf-8"?>
<ds:datastoreItem xmlns:ds="http://schemas.openxmlformats.org/officeDocument/2006/customXml" ds:itemID="{ED8007AD-3FCE-4A05-BE90-0FAF69D571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d10bbe-ca6e-49d0-99c5-1b95a5099b17"/>
    <ds:schemaRef ds:uri="http://schemas.microsoft.com/sharepoint/v4"/>
    <ds:schemaRef ds:uri="317589a5-6733-4448-bf11-ef0b8885ab3a"/>
    <ds:schemaRef ds:uri="466157d6-b1a4-46e5-b735-2f32070d71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ACF PPT Template Tan Background - August 2013</Template>
  <TotalTime>5983</TotalTime>
  <Words>880</Words>
  <Application>Microsoft Office PowerPoint</Application>
  <PresentationFormat>Widescreen</PresentationFormat>
  <Paragraphs>160</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 2</vt:lpstr>
      <vt:lpstr>ACF PPT Template Tan Background - August 2013</vt:lpstr>
      <vt:lpstr>NEUAC Breakfast Plenary: Dialogue with Federal Officials from HHS</vt:lpstr>
      <vt:lpstr>Agenda</vt:lpstr>
      <vt:lpstr>FY 2019 Budget</vt:lpstr>
      <vt:lpstr>Assurance 7</vt:lpstr>
      <vt:lpstr>Grantee Flexibility</vt:lpstr>
      <vt:lpstr>Assurance 16</vt:lpstr>
      <vt:lpstr>Notable Practices in the Field</vt:lpstr>
      <vt:lpstr>LIHEAP Clearinghouse</vt:lpstr>
      <vt:lpstr>LIHEAP Public Data and Analytics</vt:lpstr>
      <vt:lpstr>Questions/Feedback</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Akm R</dc:creator>
  <cp:lastModifiedBy>Lauren Christopher</cp:lastModifiedBy>
  <cp:revision>693</cp:revision>
  <cp:lastPrinted>2019-03-22T19:00:51Z</cp:lastPrinted>
  <dcterms:created xsi:type="dcterms:W3CDTF">2016-11-17T17:13:18Z</dcterms:created>
  <dcterms:modified xsi:type="dcterms:W3CDTF">2019-05-24T20:03:53Z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0x010100628D158D25A3674C93282BFA29759E99</vt:lpwstr>
  </property>
  <property fmtid="{D5CDD505-2E9C-101B-9397-08002B2CF9AE}" pid="3" name="Order">
    <vt:r8>1677400</vt:r8>
  </property>
  <property fmtid="{D5CDD505-2E9C-101B-9397-08002B2CF9AE}" pid="4" name="URL">
    <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