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handoutMasterIdLst>
    <p:handoutMasterId r:id="rId25"/>
  </p:handoutMasterIdLst>
  <p:sldIdLst>
    <p:sldId id="256" r:id="rId2"/>
    <p:sldId id="376" r:id="rId3"/>
    <p:sldId id="377" r:id="rId4"/>
    <p:sldId id="311" r:id="rId5"/>
    <p:sldId id="373" r:id="rId6"/>
    <p:sldId id="375" r:id="rId7"/>
    <p:sldId id="378" r:id="rId8"/>
    <p:sldId id="379" r:id="rId9"/>
    <p:sldId id="380" r:id="rId10"/>
    <p:sldId id="317" r:id="rId11"/>
    <p:sldId id="344" r:id="rId12"/>
    <p:sldId id="351" r:id="rId13"/>
    <p:sldId id="353" r:id="rId14"/>
    <p:sldId id="354" r:id="rId15"/>
    <p:sldId id="369" r:id="rId16"/>
    <p:sldId id="390" r:id="rId17"/>
    <p:sldId id="391" r:id="rId18"/>
    <p:sldId id="392" r:id="rId19"/>
    <p:sldId id="381" r:id="rId20"/>
    <p:sldId id="387" r:id="rId21"/>
    <p:sldId id="386" r:id="rId22"/>
    <p:sldId id="388" r:id="rId23"/>
    <p:sldId id="393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ew Lyons" initials="ML" lastIdx="1" clrIdx="0">
    <p:extLst>
      <p:ext uri="{19B8F6BF-5375-455C-9EA6-DF929625EA0E}">
        <p15:presenceInfo xmlns:p15="http://schemas.microsoft.com/office/powerpoint/2012/main" userId="S-1-5-21-1482476501-343818398-839522115-31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91" autoAdjust="0"/>
    <p:restoredTop sz="90929"/>
  </p:normalViewPr>
  <p:slideViewPr>
    <p:cSldViewPr>
      <p:cViewPr varScale="1">
        <p:scale>
          <a:sx n="116" d="100"/>
          <a:sy n="116" d="100"/>
        </p:scale>
        <p:origin x="16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>
                <a:effectLst/>
              </a:rPr>
              <a:t>LIHEAP Participation</a:t>
            </a:r>
            <a:r>
              <a:rPr lang="en-US" sz="1800" baseline="0" dirty="0" smtClean="0">
                <a:effectLst/>
              </a:rPr>
              <a:t> by Agency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chemeClr val="accent1"/>
              </a:solidFill>
              <a:ln w="2540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05D-4476-897E-719F4FF327D9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1"/>
              </a:solidFill>
              <a:ln w="2540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05D-4476-897E-719F4FF327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Agency 1</c:v>
                </c:pt>
                <c:pt idx="1">
                  <c:v>Agency 2</c:v>
                </c:pt>
                <c:pt idx="2">
                  <c:v>Agency 3</c:v>
                </c:pt>
                <c:pt idx="3">
                  <c:v>Agency 4</c:v>
                </c:pt>
                <c:pt idx="4">
                  <c:v>Agency 5</c:v>
                </c:pt>
                <c:pt idx="5">
                  <c:v>Agency 6</c:v>
                </c:pt>
                <c:pt idx="6">
                  <c:v>State Total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0.32</c:v>
                </c:pt>
                <c:pt idx="1">
                  <c:v>0.3</c:v>
                </c:pt>
                <c:pt idx="2">
                  <c:v>0.28999999999999998</c:v>
                </c:pt>
                <c:pt idx="3">
                  <c:v>0.09</c:v>
                </c:pt>
                <c:pt idx="4">
                  <c:v>0.09</c:v>
                </c:pt>
                <c:pt idx="5">
                  <c:v>0.05</c:v>
                </c:pt>
                <c:pt idx="6">
                  <c:v>0.17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05D-4476-897E-719F4FF327D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90615248"/>
        <c:axId val="690615640"/>
      </c:barChart>
      <c:catAx>
        <c:axId val="690615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615640"/>
        <c:crosses val="autoZero"/>
        <c:auto val="1"/>
        <c:lblAlgn val="ctr"/>
        <c:lblOffset val="100"/>
        <c:noMultiLvlLbl val="1"/>
      </c:catAx>
      <c:valAx>
        <c:axId val="6906156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615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>
                <a:effectLst/>
              </a:rPr>
              <a:t>Agency Participation by Sub-Region</a:t>
            </a:r>
          </a:p>
          <a:p>
            <a:pPr>
              <a:defRPr/>
            </a:pPr>
            <a:r>
              <a:rPr lang="en-US" sz="1800" dirty="0" smtClean="0">
                <a:effectLst/>
              </a:rPr>
              <a:t>Agency 5</a:t>
            </a:r>
            <a:endParaRPr lang="en-US" dirty="0">
              <a:effectLst/>
            </a:endParaRPr>
          </a:p>
        </c:rich>
      </c:tx>
      <c:layout>
        <c:manualLayout>
          <c:xMode val="edge"/>
          <c:yMode val="edge"/>
          <c:x val="0.2444528249568208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9214042360367443E-2"/>
          <c:y val="0.10976754399723941"/>
          <c:w val="0.90548958950329228"/>
          <c:h val="0.752151708128117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ABCD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Region 1</c:v>
                </c:pt>
                <c:pt idx="1">
                  <c:v>Region 2</c:v>
                </c:pt>
                <c:pt idx="2">
                  <c:v>Region 3</c:v>
                </c:pt>
                <c:pt idx="3">
                  <c:v>Region 4</c:v>
                </c:pt>
                <c:pt idx="4">
                  <c:v>Region 5</c:v>
                </c:pt>
                <c:pt idx="5">
                  <c:v>Region 6</c:v>
                </c:pt>
                <c:pt idx="6">
                  <c:v>Agency 5 Total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0.01</c:v>
                </c:pt>
                <c:pt idx="1">
                  <c:v>0.06</c:v>
                </c:pt>
                <c:pt idx="2">
                  <c:v>0.22</c:v>
                </c:pt>
                <c:pt idx="3">
                  <c:v>0.12</c:v>
                </c:pt>
                <c:pt idx="4">
                  <c:v>0.08</c:v>
                </c:pt>
                <c:pt idx="5">
                  <c:v>0.06</c:v>
                </c:pt>
                <c:pt idx="6">
                  <c:v>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49-43D9-9F3A-E1F90D75090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90616424"/>
        <c:axId val="690616816"/>
      </c:barChart>
      <c:catAx>
        <c:axId val="690616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616816"/>
        <c:crosses val="autoZero"/>
        <c:auto val="1"/>
        <c:lblAlgn val="ctr"/>
        <c:lblOffset val="100"/>
        <c:noMultiLvlLbl val="0"/>
      </c:catAx>
      <c:valAx>
        <c:axId val="69061681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616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>
                <a:effectLst/>
              </a:rPr>
              <a:t>LIHEAP Participation by Agency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9214042360367443E-2"/>
          <c:y val="0.10976754399723941"/>
          <c:w val="0.90548958950329228"/>
          <c:h val="0.752151708128117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Participation 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Agency 
1</c:v>
                </c:pt>
                <c:pt idx="1">
                  <c:v>Agency 
2</c:v>
                </c:pt>
                <c:pt idx="2">
                  <c:v>Agency 
3</c:v>
                </c:pt>
                <c:pt idx="3">
                  <c:v>Agency 
4</c:v>
                </c:pt>
                <c:pt idx="4">
                  <c:v>Agency 
5</c:v>
                </c:pt>
                <c:pt idx="5">
                  <c:v>Agency 
6</c:v>
                </c:pt>
                <c:pt idx="6">
                  <c:v>State Total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0.09</c:v>
                </c:pt>
                <c:pt idx="1">
                  <c:v>0.14000000000000001</c:v>
                </c:pt>
                <c:pt idx="2">
                  <c:v>0.14000000000000001</c:v>
                </c:pt>
                <c:pt idx="3">
                  <c:v>0.3</c:v>
                </c:pt>
                <c:pt idx="4">
                  <c:v>0.05</c:v>
                </c:pt>
                <c:pt idx="5">
                  <c:v>0.32</c:v>
                </c:pt>
                <c:pt idx="6">
                  <c:v>0.17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ED-4034-B5AF-49C2CB367E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Agency 
1</c:v>
                </c:pt>
                <c:pt idx="1">
                  <c:v>Agency 
2</c:v>
                </c:pt>
                <c:pt idx="2">
                  <c:v>Agency 
3</c:v>
                </c:pt>
                <c:pt idx="3">
                  <c:v>Agency 
4</c:v>
                </c:pt>
                <c:pt idx="4">
                  <c:v>Agency 
5</c:v>
                </c:pt>
                <c:pt idx="5">
                  <c:v>Agency 
6</c:v>
                </c:pt>
                <c:pt idx="6">
                  <c:v>State Total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ED-4034-B5AF-49C2CB367E0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90617600"/>
        <c:axId val="690617992"/>
      </c:barChart>
      <c:catAx>
        <c:axId val="690617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617992"/>
        <c:crosses val="autoZero"/>
        <c:auto val="1"/>
        <c:lblAlgn val="ctr"/>
        <c:lblOffset val="100"/>
        <c:noMultiLvlLbl val="0"/>
      </c:catAx>
      <c:valAx>
        <c:axId val="6906179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617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>
                <a:effectLst/>
              </a:rPr>
              <a:t>Average Application Processing Times</a:t>
            </a:r>
            <a:endParaRPr lang="en-US" dirty="0">
              <a:effectLst/>
            </a:endParaRPr>
          </a:p>
        </c:rich>
      </c:tx>
      <c:layout>
        <c:manualLayout>
          <c:xMode val="edge"/>
          <c:yMode val="edge"/>
          <c:x val="0.15528236736937345"/>
          <c:y val="4.04230496992937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9214042360367443E-2"/>
          <c:y val="0.10976754399723941"/>
          <c:w val="0.90548958950329228"/>
          <c:h val="0.752151708128117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Application Submission to Certification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Agency 
1</c:v>
                </c:pt>
                <c:pt idx="1">
                  <c:v>Agency 
2</c:v>
                </c:pt>
                <c:pt idx="2">
                  <c:v>Agency 
3</c:v>
                </c:pt>
                <c:pt idx="3">
                  <c:v>Agency 
4</c:v>
                </c:pt>
                <c:pt idx="4">
                  <c:v>Agency 
5</c:v>
                </c:pt>
                <c:pt idx="5">
                  <c:v>Agency 
6</c:v>
                </c:pt>
                <c:pt idx="6">
                  <c:v>State Total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55</c:v>
                </c:pt>
                <c:pt idx="1">
                  <c:v>49</c:v>
                </c:pt>
                <c:pt idx="2">
                  <c:v>40</c:v>
                </c:pt>
                <c:pt idx="3">
                  <c:v>21</c:v>
                </c:pt>
                <c:pt idx="4">
                  <c:v>21</c:v>
                </c:pt>
                <c:pt idx="5">
                  <c:v>15</c:v>
                </c:pt>
                <c:pt idx="6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77-4704-B0A3-D17A3569159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90618776"/>
        <c:axId val="690619168"/>
      </c:barChart>
      <c:catAx>
        <c:axId val="690618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619168"/>
        <c:crosses val="autoZero"/>
        <c:auto val="1"/>
        <c:lblAlgn val="ctr"/>
        <c:lblOffset val="100"/>
        <c:noMultiLvlLbl val="0"/>
      </c:catAx>
      <c:valAx>
        <c:axId val="69061916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618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329202460601257"/>
          <c:y val="0.16772851855202187"/>
          <c:w val="0.55672398848500737"/>
          <c:h val="0.119571314747704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>
                <a:effectLst/>
              </a:rPr>
              <a:t>Percentage of Applicants Denied</a:t>
            </a:r>
            <a:endParaRPr lang="en-US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9214042360367443E-2"/>
          <c:y val="0.10976754399723941"/>
          <c:w val="0.90548958950329228"/>
          <c:h val="0.752151708128117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New Applicants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Agency 
1</c:v>
                </c:pt>
                <c:pt idx="1">
                  <c:v>Agency 
2</c:v>
                </c:pt>
                <c:pt idx="2">
                  <c:v>Agency 
3</c:v>
                </c:pt>
                <c:pt idx="3">
                  <c:v>Agency 
4</c:v>
                </c:pt>
                <c:pt idx="4">
                  <c:v>Agency 
5</c:v>
                </c:pt>
                <c:pt idx="5">
                  <c:v>Agency 
6</c:v>
                </c:pt>
                <c:pt idx="6">
                  <c:v>State Total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0.3</c:v>
                </c:pt>
                <c:pt idx="1">
                  <c:v>0.18</c:v>
                </c:pt>
                <c:pt idx="2">
                  <c:v>0.17</c:v>
                </c:pt>
                <c:pt idx="3">
                  <c:v>0.17</c:v>
                </c:pt>
                <c:pt idx="4">
                  <c:v>0.11</c:v>
                </c:pt>
                <c:pt idx="5">
                  <c:v>0.1</c:v>
                </c:pt>
                <c:pt idx="6">
                  <c:v>0.18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41-463D-9F24-A441D1AEB06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90619952"/>
        <c:axId val="690620344"/>
      </c:barChart>
      <c:catAx>
        <c:axId val="69061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620344"/>
        <c:crosses val="autoZero"/>
        <c:auto val="1"/>
        <c:lblAlgn val="ctr"/>
        <c:lblOffset val="100"/>
        <c:noMultiLvlLbl val="0"/>
      </c:catAx>
      <c:valAx>
        <c:axId val="69062034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61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>
                <a:effectLst/>
              </a:rPr>
              <a:t>LIHEAP Participation by Agency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9214042360367443E-2"/>
          <c:y val="0.10976754399723941"/>
          <c:w val="0.90548958950329228"/>
          <c:h val="0.752151708128117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Application Submission to Certification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Agency 
1</c:v>
                </c:pt>
                <c:pt idx="1">
                  <c:v>Agency 
2</c:v>
                </c:pt>
                <c:pt idx="2">
                  <c:v>Agency 
3</c:v>
                </c:pt>
                <c:pt idx="3">
                  <c:v>Agency 
4</c:v>
                </c:pt>
                <c:pt idx="4">
                  <c:v>Agency 
5</c:v>
                </c:pt>
                <c:pt idx="5">
                  <c:v>Agency 
6</c:v>
                </c:pt>
                <c:pt idx="6">
                  <c:v>State Total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0.09</c:v>
                </c:pt>
                <c:pt idx="1">
                  <c:v>0.05</c:v>
                </c:pt>
                <c:pt idx="2">
                  <c:v>0.14000000000000001</c:v>
                </c:pt>
                <c:pt idx="3">
                  <c:v>0.14000000000000001</c:v>
                </c:pt>
                <c:pt idx="4">
                  <c:v>0.3</c:v>
                </c:pt>
                <c:pt idx="5">
                  <c:v>0.32</c:v>
                </c:pt>
                <c:pt idx="6">
                  <c:v>0.17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89-41EC-BF06-5973151F78E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90621128"/>
        <c:axId val="690621520"/>
      </c:barChart>
      <c:catAx>
        <c:axId val="690621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621520"/>
        <c:crosses val="autoZero"/>
        <c:auto val="1"/>
        <c:lblAlgn val="ctr"/>
        <c:lblOffset val="100"/>
        <c:noMultiLvlLbl val="0"/>
      </c:catAx>
      <c:valAx>
        <c:axId val="6906215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621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>
                <a:effectLst/>
              </a:rPr>
              <a:t>Reason for Denials</a:t>
            </a:r>
            <a:endParaRPr lang="en-US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9214042360367443E-2"/>
          <c:y val="0.10976754399723941"/>
          <c:w val="0.90548958950329228"/>
          <c:h val="0.752151708128117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Over-Income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098789378780097E-3"/>
                  <c:y val="5.312084993359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C03-48C7-BD0A-56C86760F57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995964595933031E-3"/>
                  <c:y val="-1.06241699867197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C03-48C7-BD0A-56C86760F57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098789378780158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C03-48C7-BD0A-56C86760F57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0197578757560194E-2"/>
                  <c:y val="2.65604249667994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C03-48C7-BD0A-56C86760F57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Over-Income</c:v>
                </c:pt>
                <c:pt idx="1">
                  <c:v>Missing Documentation</c:v>
                </c:pt>
                <c:pt idx="2">
                  <c:v>Heat Included in Subsidized Rent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0.19</c:v>
                </c:pt>
                <c:pt idx="1">
                  <c:v>0.71</c:v>
                </c:pt>
                <c:pt idx="2">
                  <c:v>0.06</c:v>
                </c:pt>
                <c:pt idx="3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C03-48C7-BD0A-56C86760F57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90627400"/>
        <c:axId val="690626616"/>
      </c:barChart>
      <c:catAx>
        <c:axId val="690627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626616"/>
        <c:crosses val="autoZero"/>
        <c:auto val="1"/>
        <c:lblAlgn val="ctr"/>
        <c:lblOffset val="100"/>
        <c:noMultiLvlLbl val="0"/>
      </c:catAx>
      <c:valAx>
        <c:axId val="69062661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627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Reason for Denial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Over Income</c:v>
                </c:pt>
                <c:pt idx="1">
                  <c:v>Missing Documentation</c:v>
                </c:pt>
                <c:pt idx="2">
                  <c:v>Heat Included in Subsidized Rent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0.43</c:v>
                </c:pt>
                <c:pt idx="1">
                  <c:v>0.33</c:v>
                </c:pt>
                <c:pt idx="2">
                  <c:v>0.14000000000000001</c:v>
                </c:pt>
                <c:pt idx="3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B8-4426-90C0-E287049565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Reason for Denial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Over Income</c:v>
                </c:pt>
                <c:pt idx="1">
                  <c:v>Missing Documentation</c:v>
                </c:pt>
                <c:pt idx="2">
                  <c:v>Heat Included in Subsidized Rent</c:v>
                </c:pt>
                <c:pt idx="3">
                  <c:v>Other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0.46</c:v>
                </c:pt>
                <c:pt idx="1">
                  <c:v>0.25</c:v>
                </c:pt>
                <c:pt idx="2">
                  <c:v>0.15</c:v>
                </c:pt>
                <c:pt idx="3">
                  <c:v>0.14000000000000001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3B8-4426-90C0-E2870495651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90628576"/>
        <c:axId val="690623480"/>
      </c:barChart>
      <c:catAx>
        <c:axId val="69062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623480"/>
        <c:crosses val="autoZero"/>
        <c:auto val="1"/>
        <c:lblAlgn val="ctr"/>
        <c:lblOffset val="100"/>
        <c:noMultiLvlLbl val="0"/>
      </c:catAx>
      <c:valAx>
        <c:axId val="690623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628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997693470134411"/>
          <c:y val="0.95087926509186349"/>
          <c:w val="0.51014714069832179"/>
          <c:h val="4.91207349081364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A776B9-FE58-4B5F-9F31-C7D0230B97A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B86647-82FA-4B6D-BE65-58BFC884CE5A}">
      <dgm:prSet/>
      <dgm:spPr/>
      <dgm:t>
        <a:bodyPr/>
        <a:lstStyle/>
        <a:p>
          <a:pPr rtl="0"/>
          <a:r>
            <a:rPr lang="en-US" dirty="0" smtClean="0"/>
            <a:t>LIHEAP Participation Trends</a:t>
          </a:r>
          <a:endParaRPr lang="en-US" dirty="0"/>
        </a:p>
      </dgm:t>
    </dgm:pt>
    <dgm:pt modelId="{D3B3A2E4-4113-40B6-BC3E-0E1213BA466C}" type="parTrans" cxnId="{7D9D8487-AEAF-4EAC-AE98-438AE5A51912}">
      <dgm:prSet/>
      <dgm:spPr/>
      <dgm:t>
        <a:bodyPr/>
        <a:lstStyle/>
        <a:p>
          <a:endParaRPr lang="en-US"/>
        </a:p>
      </dgm:t>
    </dgm:pt>
    <dgm:pt modelId="{E0326CA0-15F2-48BE-818B-197B5BCC530B}" type="sibTrans" cxnId="{7D9D8487-AEAF-4EAC-AE98-438AE5A51912}">
      <dgm:prSet/>
      <dgm:spPr/>
      <dgm:t>
        <a:bodyPr/>
        <a:lstStyle/>
        <a:p>
          <a:endParaRPr lang="en-US"/>
        </a:p>
      </dgm:t>
    </dgm:pt>
    <dgm:pt modelId="{BD98B148-9980-4A6E-9C50-AA4568E99B3A}">
      <dgm:prSet/>
      <dgm:spPr/>
      <dgm:t>
        <a:bodyPr/>
        <a:lstStyle/>
        <a:p>
          <a:pPr rtl="0"/>
          <a:r>
            <a:rPr lang="en-US" dirty="0" smtClean="0"/>
            <a:t>Policies to Increase Access to LIHEAP</a:t>
          </a:r>
          <a:endParaRPr lang="en-US" dirty="0"/>
        </a:p>
      </dgm:t>
    </dgm:pt>
    <dgm:pt modelId="{30B0EB7C-60DE-4941-9595-CE3B6F1C769A}" type="parTrans" cxnId="{D2C37762-22ED-40CC-A485-2115D3732DFF}">
      <dgm:prSet/>
      <dgm:spPr/>
      <dgm:t>
        <a:bodyPr/>
        <a:lstStyle/>
        <a:p>
          <a:endParaRPr lang="en-US"/>
        </a:p>
      </dgm:t>
    </dgm:pt>
    <dgm:pt modelId="{F3068FEB-0A4B-454D-9920-5C88516A0814}" type="sibTrans" cxnId="{D2C37762-22ED-40CC-A485-2115D3732DFF}">
      <dgm:prSet/>
      <dgm:spPr/>
      <dgm:t>
        <a:bodyPr/>
        <a:lstStyle/>
        <a:p>
          <a:endParaRPr lang="en-US"/>
        </a:p>
      </dgm:t>
    </dgm:pt>
    <dgm:pt modelId="{E872AE01-742A-4DA4-93D1-45C899E693E5}">
      <dgm:prSet/>
      <dgm:spPr/>
      <dgm:t>
        <a:bodyPr/>
        <a:lstStyle/>
        <a:p>
          <a:pPr rtl="0"/>
          <a:r>
            <a:rPr lang="en-US" dirty="0" smtClean="0"/>
            <a:t>Questions and Answers</a:t>
          </a:r>
          <a:endParaRPr lang="en-US" dirty="0"/>
        </a:p>
      </dgm:t>
    </dgm:pt>
    <dgm:pt modelId="{0CEAB125-639D-4A23-8CD3-188446D290CC}" type="parTrans" cxnId="{F410BE39-8A17-450A-82A5-D4FC98C2A730}">
      <dgm:prSet/>
      <dgm:spPr/>
      <dgm:t>
        <a:bodyPr/>
        <a:lstStyle/>
        <a:p>
          <a:endParaRPr lang="en-US"/>
        </a:p>
      </dgm:t>
    </dgm:pt>
    <dgm:pt modelId="{28688301-D99C-4ED6-80A8-3FF901527DA5}" type="sibTrans" cxnId="{F410BE39-8A17-450A-82A5-D4FC98C2A730}">
      <dgm:prSet/>
      <dgm:spPr/>
      <dgm:t>
        <a:bodyPr/>
        <a:lstStyle/>
        <a:p>
          <a:endParaRPr lang="en-US"/>
        </a:p>
      </dgm:t>
    </dgm:pt>
    <dgm:pt modelId="{D1153A43-E5E1-46E9-A7C4-503B35A8BA3C}">
      <dgm:prSet/>
      <dgm:spPr/>
      <dgm:t>
        <a:bodyPr/>
        <a:lstStyle/>
        <a:p>
          <a:pPr rtl="0"/>
          <a:r>
            <a:rPr lang="en-US" dirty="0" smtClean="0"/>
            <a:t>LIHEAP Outreach Analysis</a:t>
          </a:r>
          <a:endParaRPr lang="en-US" dirty="0"/>
        </a:p>
      </dgm:t>
    </dgm:pt>
    <dgm:pt modelId="{2C4CA1DE-490B-447D-9270-66D070C0DF4B}" type="parTrans" cxnId="{16425BF9-BAD1-4584-A90C-EA0DAFCC39A0}">
      <dgm:prSet/>
      <dgm:spPr/>
      <dgm:t>
        <a:bodyPr/>
        <a:lstStyle/>
        <a:p>
          <a:endParaRPr lang="en-US"/>
        </a:p>
      </dgm:t>
    </dgm:pt>
    <dgm:pt modelId="{F1ED7F35-504E-4D38-B7B9-700B35C18C55}" type="sibTrans" cxnId="{16425BF9-BAD1-4584-A90C-EA0DAFCC39A0}">
      <dgm:prSet/>
      <dgm:spPr/>
      <dgm:t>
        <a:bodyPr/>
        <a:lstStyle/>
        <a:p>
          <a:endParaRPr lang="en-US"/>
        </a:p>
      </dgm:t>
    </dgm:pt>
    <dgm:pt modelId="{61F889E9-21E3-4D28-BA05-5B55FB8F312F}" type="pres">
      <dgm:prSet presAssocID="{FAA776B9-FE58-4B5F-9F31-C7D0230B97A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27C3DF-E593-44D0-8A4F-B57B3389E7DC}" type="pres">
      <dgm:prSet presAssocID="{C6B86647-82FA-4B6D-BE65-58BFC884CE5A}" presName="parentLin" presStyleCnt="0"/>
      <dgm:spPr/>
    </dgm:pt>
    <dgm:pt modelId="{6780D903-B115-4088-B8DA-0BDE133607D3}" type="pres">
      <dgm:prSet presAssocID="{C6B86647-82FA-4B6D-BE65-58BFC884CE5A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35C59535-9C7A-47AC-BFDC-A2EBE35DA74E}" type="pres">
      <dgm:prSet presAssocID="{C6B86647-82FA-4B6D-BE65-58BFC884CE5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C2746E-D1B3-4A0A-8952-B6F07BB51A10}" type="pres">
      <dgm:prSet presAssocID="{C6B86647-82FA-4B6D-BE65-58BFC884CE5A}" presName="negativeSpace" presStyleCnt="0"/>
      <dgm:spPr/>
    </dgm:pt>
    <dgm:pt modelId="{E3EFEB95-2740-46EF-AB50-3D130E048B2E}" type="pres">
      <dgm:prSet presAssocID="{C6B86647-82FA-4B6D-BE65-58BFC884CE5A}" presName="childText" presStyleLbl="conFgAcc1" presStyleIdx="0" presStyleCnt="4">
        <dgm:presLayoutVars>
          <dgm:bulletEnabled val="1"/>
        </dgm:presLayoutVars>
      </dgm:prSet>
      <dgm:spPr/>
    </dgm:pt>
    <dgm:pt modelId="{B93F77ED-33E3-48BF-A670-D0181C90D85E}" type="pres">
      <dgm:prSet presAssocID="{E0326CA0-15F2-48BE-818B-197B5BCC530B}" presName="spaceBetweenRectangles" presStyleCnt="0"/>
      <dgm:spPr/>
    </dgm:pt>
    <dgm:pt modelId="{AAAF7434-94C8-4D9B-BF8E-42CC978F72CE}" type="pres">
      <dgm:prSet presAssocID="{D1153A43-E5E1-46E9-A7C4-503B35A8BA3C}" presName="parentLin" presStyleCnt="0"/>
      <dgm:spPr/>
    </dgm:pt>
    <dgm:pt modelId="{DA4AEE20-0C3D-49C7-92CA-8FFEB9791A54}" type="pres">
      <dgm:prSet presAssocID="{D1153A43-E5E1-46E9-A7C4-503B35A8BA3C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FE61F8CD-F3BF-4CAB-9171-3B3E2F8EFD9E}" type="pres">
      <dgm:prSet presAssocID="{D1153A43-E5E1-46E9-A7C4-503B35A8BA3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49764C-6A0A-4C24-A21A-937B694940B7}" type="pres">
      <dgm:prSet presAssocID="{D1153A43-E5E1-46E9-A7C4-503B35A8BA3C}" presName="negativeSpace" presStyleCnt="0"/>
      <dgm:spPr/>
    </dgm:pt>
    <dgm:pt modelId="{EBB557F3-03F2-407B-97AF-934FC03F1FDA}" type="pres">
      <dgm:prSet presAssocID="{D1153A43-E5E1-46E9-A7C4-503B35A8BA3C}" presName="childText" presStyleLbl="conFgAcc1" presStyleIdx="1" presStyleCnt="4">
        <dgm:presLayoutVars>
          <dgm:bulletEnabled val="1"/>
        </dgm:presLayoutVars>
      </dgm:prSet>
      <dgm:spPr/>
    </dgm:pt>
    <dgm:pt modelId="{C2A63A23-FB99-479F-8306-85CFD5C08FA1}" type="pres">
      <dgm:prSet presAssocID="{F1ED7F35-504E-4D38-B7B9-700B35C18C55}" presName="spaceBetweenRectangles" presStyleCnt="0"/>
      <dgm:spPr/>
    </dgm:pt>
    <dgm:pt modelId="{2964F17E-C151-4F32-9B5A-A7514AA885C5}" type="pres">
      <dgm:prSet presAssocID="{BD98B148-9980-4A6E-9C50-AA4568E99B3A}" presName="parentLin" presStyleCnt="0"/>
      <dgm:spPr/>
    </dgm:pt>
    <dgm:pt modelId="{02DE52E2-C38F-48CE-B640-0230141C44A3}" type="pres">
      <dgm:prSet presAssocID="{BD98B148-9980-4A6E-9C50-AA4568E99B3A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0EF062D1-5CCB-4E0A-A162-AA3F53B80E18}" type="pres">
      <dgm:prSet presAssocID="{BD98B148-9980-4A6E-9C50-AA4568E99B3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8FC018-303F-4EB1-9DE9-F24EF36A057A}" type="pres">
      <dgm:prSet presAssocID="{BD98B148-9980-4A6E-9C50-AA4568E99B3A}" presName="negativeSpace" presStyleCnt="0"/>
      <dgm:spPr/>
    </dgm:pt>
    <dgm:pt modelId="{97E878B8-4D97-4023-B1CB-3E1AEDEFCDD4}" type="pres">
      <dgm:prSet presAssocID="{BD98B148-9980-4A6E-9C50-AA4568E99B3A}" presName="childText" presStyleLbl="conFgAcc1" presStyleIdx="2" presStyleCnt="4">
        <dgm:presLayoutVars>
          <dgm:bulletEnabled val="1"/>
        </dgm:presLayoutVars>
      </dgm:prSet>
      <dgm:spPr/>
    </dgm:pt>
    <dgm:pt modelId="{07A1A2D3-9B9A-4666-8FD4-88FE30F6E4C4}" type="pres">
      <dgm:prSet presAssocID="{F3068FEB-0A4B-454D-9920-5C88516A0814}" presName="spaceBetweenRectangles" presStyleCnt="0"/>
      <dgm:spPr/>
    </dgm:pt>
    <dgm:pt modelId="{12B1A128-D944-4513-AF66-580711894909}" type="pres">
      <dgm:prSet presAssocID="{E872AE01-742A-4DA4-93D1-45C899E693E5}" presName="parentLin" presStyleCnt="0"/>
      <dgm:spPr/>
    </dgm:pt>
    <dgm:pt modelId="{9298E340-3AB8-4419-9726-EE83A2D18250}" type="pres">
      <dgm:prSet presAssocID="{E872AE01-742A-4DA4-93D1-45C899E693E5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D7C90287-7149-40C0-A62C-50BEB73DDC0C}" type="pres">
      <dgm:prSet presAssocID="{E872AE01-742A-4DA4-93D1-45C899E693E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765623-1BCC-4B39-828D-FB899E5025F0}" type="pres">
      <dgm:prSet presAssocID="{E872AE01-742A-4DA4-93D1-45C899E693E5}" presName="negativeSpace" presStyleCnt="0"/>
      <dgm:spPr/>
    </dgm:pt>
    <dgm:pt modelId="{B24C60C5-5D3E-4F8B-A442-0A4199C714F3}" type="pres">
      <dgm:prSet presAssocID="{E872AE01-742A-4DA4-93D1-45C899E693E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C934572-1830-425B-8DCB-910CCF54F7A7}" type="presOf" srcId="{BD98B148-9980-4A6E-9C50-AA4568E99B3A}" destId="{02DE52E2-C38F-48CE-B640-0230141C44A3}" srcOrd="0" destOrd="0" presId="urn:microsoft.com/office/officeart/2005/8/layout/list1"/>
    <dgm:cxn modelId="{22CF5B6D-C649-4E56-9B25-A9D51713D8F1}" type="presOf" srcId="{C6B86647-82FA-4B6D-BE65-58BFC884CE5A}" destId="{6780D903-B115-4088-B8DA-0BDE133607D3}" srcOrd="0" destOrd="0" presId="urn:microsoft.com/office/officeart/2005/8/layout/list1"/>
    <dgm:cxn modelId="{BDDC3BCD-ED04-4FD7-B63F-64743D4974FA}" type="presOf" srcId="{BD98B148-9980-4A6E-9C50-AA4568E99B3A}" destId="{0EF062D1-5CCB-4E0A-A162-AA3F53B80E18}" srcOrd="1" destOrd="0" presId="urn:microsoft.com/office/officeart/2005/8/layout/list1"/>
    <dgm:cxn modelId="{7D9D8487-AEAF-4EAC-AE98-438AE5A51912}" srcId="{FAA776B9-FE58-4B5F-9F31-C7D0230B97A5}" destId="{C6B86647-82FA-4B6D-BE65-58BFC884CE5A}" srcOrd="0" destOrd="0" parTransId="{D3B3A2E4-4113-40B6-BC3E-0E1213BA466C}" sibTransId="{E0326CA0-15F2-48BE-818B-197B5BCC530B}"/>
    <dgm:cxn modelId="{C3C6F36F-0F86-44A4-83F5-2576786C1CB2}" type="presOf" srcId="{FAA776B9-FE58-4B5F-9F31-C7D0230B97A5}" destId="{61F889E9-21E3-4D28-BA05-5B55FB8F312F}" srcOrd="0" destOrd="0" presId="urn:microsoft.com/office/officeart/2005/8/layout/list1"/>
    <dgm:cxn modelId="{51D629C2-F0B7-4726-A4A2-077883DC3485}" type="presOf" srcId="{C6B86647-82FA-4B6D-BE65-58BFC884CE5A}" destId="{35C59535-9C7A-47AC-BFDC-A2EBE35DA74E}" srcOrd="1" destOrd="0" presId="urn:microsoft.com/office/officeart/2005/8/layout/list1"/>
    <dgm:cxn modelId="{6A2C201B-AAE4-4745-A689-1D7DE887E7C8}" type="presOf" srcId="{E872AE01-742A-4DA4-93D1-45C899E693E5}" destId="{D7C90287-7149-40C0-A62C-50BEB73DDC0C}" srcOrd="1" destOrd="0" presId="urn:microsoft.com/office/officeart/2005/8/layout/list1"/>
    <dgm:cxn modelId="{A56FEA79-691B-4019-A5ED-D5BBD60999EA}" type="presOf" srcId="{E872AE01-742A-4DA4-93D1-45C899E693E5}" destId="{9298E340-3AB8-4419-9726-EE83A2D18250}" srcOrd="0" destOrd="0" presId="urn:microsoft.com/office/officeart/2005/8/layout/list1"/>
    <dgm:cxn modelId="{F410BE39-8A17-450A-82A5-D4FC98C2A730}" srcId="{FAA776B9-FE58-4B5F-9F31-C7D0230B97A5}" destId="{E872AE01-742A-4DA4-93D1-45C899E693E5}" srcOrd="3" destOrd="0" parTransId="{0CEAB125-639D-4A23-8CD3-188446D290CC}" sibTransId="{28688301-D99C-4ED6-80A8-3FF901527DA5}"/>
    <dgm:cxn modelId="{16425BF9-BAD1-4584-A90C-EA0DAFCC39A0}" srcId="{FAA776B9-FE58-4B5F-9F31-C7D0230B97A5}" destId="{D1153A43-E5E1-46E9-A7C4-503B35A8BA3C}" srcOrd="1" destOrd="0" parTransId="{2C4CA1DE-490B-447D-9270-66D070C0DF4B}" sibTransId="{F1ED7F35-504E-4D38-B7B9-700B35C18C55}"/>
    <dgm:cxn modelId="{D2C37762-22ED-40CC-A485-2115D3732DFF}" srcId="{FAA776B9-FE58-4B5F-9F31-C7D0230B97A5}" destId="{BD98B148-9980-4A6E-9C50-AA4568E99B3A}" srcOrd="2" destOrd="0" parTransId="{30B0EB7C-60DE-4941-9595-CE3B6F1C769A}" sibTransId="{F3068FEB-0A4B-454D-9920-5C88516A0814}"/>
    <dgm:cxn modelId="{7466478E-D23E-4A1F-8566-27147A8C678F}" type="presOf" srcId="{D1153A43-E5E1-46E9-A7C4-503B35A8BA3C}" destId="{FE61F8CD-F3BF-4CAB-9171-3B3E2F8EFD9E}" srcOrd="1" destOrd="0" presId="urn:microsoft.com/office/officeart/2005/8/layout/list1"/>
    <dgm:cxn modelId="{70A5B34C-5294-4EC5-9323-B1B872C4A79A}" type="presOf" srcId="{D1153A43-E5E1-46E9-A7C4-503B35A8BA3C}" destId="{DA4AEE20-0C3D-49C7-92CA-8FFEB9791A54}" srcOrd="0" destOrd="0" presId="urn:microsoft.com/office/officeart/2005/8/layout/list1"/>
    <dgm:cxn modelId="{618FD0F8-C980-4D43-B3A8-ACA7FA61DB8B}" type="presParOf" srcId="{61F889E9-21E3-4D28-BA05-5B55FB8F312F}" destId="{5327C3DF-E593-44D0-8A4F-B57B3389E7DC}" srcOrd="0" destOrd="0" presId="urn:microsoft.com/office/officeart/2005/8/layout/list1"/>
    <dgm:cxn modelId="{3CBADC96-2F24-4E93-A910-50ADE466B940}" type="presParOf" srcId="{5327C3DF-E593-44D0-8A4F-B57B3389E7DC}" destId="{6780D903-B115-4088-B8DA-0BDE133607D3}" srcOrd="0" destOrd="0" presId="urn:microsoft.com/office/officeart/2005/8/layout/list1"/>
    <dgm:cxn modelId="{EF0C2FB3-5DAD-4600-8027-7DB7D14D5DA7}" type="presParOf" srcId="{5327C3DF-E593-44D0-8A4F-B57B3389E7DC}" destId="{35C59535-9C7A-47AC-BFDC-A2EBE35DA74E}" srcOrd="1" destOrd="0" presId="urn:microsoft.com/office/officeart/2005/8/layout/list1"/>
    <dgm:cxn modelId="{D9D51C4F-30CC-4B35-9DC6-759C2988B12B}" type="presParOf" srcId="{61F889E9-21E3-4D28-BA05-5B55FB8F312F}" destId="{58C2746E-D1B3-4A0A-8952-B6F07BB51A10}" srcOrd="1" destOrd="0" presId="urn:microsoft.com/office/officeart/2005/8/layout/list1"/>
    <dgm:cxn modelId="{10D8927D-C098-4853-A342-1D57D71A3A75}" type="presParOf" srcId="{61F889E9-21E3-4D28-BA05-5B55FB8F312F}" destId="{E3EFEB95-2740-46EF-AB50-3D130E048B2E}" srcOrd="2" destOrd="0" presId="urn:microsoft.com/office/officeart/2005/8/layout/list1"/>
    <dgm:cxn modelId="{7B49C344-9F16-4F9E-AD37-D6C62AA2B26D}" type="presParOf" srcId="{61F889E9-21E3-4D28-BA05-5B55FB8F312F}" destId="{B93F77ED-33E3-48BF-A670-D0181C90D85E}" srcOrd="3" destOrd="0" presId="urn:microsoft.com/office/officeart/2005/8/layout/list1"/>
    <dgm:cxn modelId="{B8097F69-42A0-4AC6-8515-FBD762127FCD}" type="presParOf" srcId="{61F889E9-21E3-4D28-BA05-5B55FB8F312F}" destId="{AAAF7434-94C8-4D9B-BF8E-42CC978F72CE}" srcOrd="4" destOrd="0" presId="urn:microsoft.com/office/officeart/2005/8/layout/list1"/>
    <dgm:cxn modelId="{F8755A81-B721-405D-891C-010E36890732}" type="presParOf" srcId="{AAAF7434-94C8-4D9B-BF8E-42CC978F72CE}" destId="{DA4AEE20-0C3D-49C7-92CA-8FFEB9791A54}" srcOrd="0" destOrd="0" presId="urn:microsoft.com/office/officeart/2005/8/layout/list1"/>
    <dgm:cxn modelId="{37459729-3D40-4530-8916-E7648EEA1D59}" type="presParOf" srcId="{AAAF7434-94C8-4D9B-BF8E-42CC978F72CE}" destId="{FE61F8CD-F3BF-4CAB-9171-3B3E2F8EFD9E}" srcOrd="1" destOrd="0" presId="urn:microsoft.com/office/officeart/2005/8/layout/list1"/>
    <dgm:cxn modelId="{68D14926-0609-4BE9-82A6-1754A6B2B0CB}" type="presParOf" srcId="{61F889E9-21E3-4D28-BA05-5B55FB8F312F}" destId="{DF49764C-6A0A-4C24-A21A-937B694940B7}" srcOrd="5" destOrd="0" presId="urn:microsoft.com/office/officeart/2005/8/layout/list1"/>
    <dgm:cxn modelId="{FF863254-3EBB-4023-A2CC-349D33249DBE}" type="presParOf" srcId="{61F889E9-21E3-4D28-BA05-5B55FB8F312F}" destId="{EBB557F3-03F2-407B-97AF-934FC03F1FDA}" srcOrd="6" destOrd="0" presId="urn:microsoft.com/office/officeart/2005/8/layout/list1"/>
    <dgm:cxn modelId="{355B4924-2059-4A2E-95E7-D0BA9D624E37}" type="presParOf" srcId="{61F889E9-21E3-4D28-BA05-5B55FB8F312F}" destId="{C2A63A23-FB99-479F-8306-85CFD5C08FA1}" srcOrd="7" destOrd="0" presId="urn:microsoft.com/office/officeart/2005/8/layout/list1"/>
    <dgm:cxn modelId="{A730DD3B-7E9D-4B56-BD7C-71E1BC112599}" type="presParOf" srcId="{61F889E9-21E3-4D28-BA05-5B55FB8F312F}" destId="{2964F17E-C151-4F32-9B5A-A7514AA885C5}" srcOrd="8" destOrd="0" presId="urn:microsoft.com/office/officeart/2005/8/layout/list1"/>
    <dgm:cxn modelId="{1A76D180-93E7-4E55-8759-999AD8948478}" type="presParOf" srcId="{2964F17E-C151-4F32-9B5A-A7514AA885C5}" destId="{02DE52E2-C38F-48CE-B640-0230141C44A3}" srcOrd="0" destOrd="0" presId="urn:microsoft.com/office/officeart/2005/8/layout/list1"/>
    <dgm:cxn modelId="{B0B85BD3-F407-491E-BBB3-9F6EC0571096}" type="presParOf" srcId="{2964F17E-C151-4F32-9B5A-A7514AA885C5}" destId="{0EF062D1-5CCB-4E0A-A162-AA3F53B80E18}" srcOrd="1" destOrd="0" presId="urn:microsoft.com/office/officeart/2005/8/layout/list1"/>
    <dgm:cxn modelId="{A77F4EC4-7F95-4862-98D5-16FE4A56EA75}" type="presParOf" srcId="{61F889E9-21E3-4D28-BA05-5B55FB8F312F}" destId="{3D8FC018-303F-4EB1-9DE9-F24EF36A057A}" srcOrd="9" destOrd="0" presId="urn:microsoft.com/office/officeart/2005/8/layout/list1"/>
    <dgm:cxn modelId="{6FAA0BAB-FBB6-4CC7-ADF5-2DD3D29CF97B}" type="presParOf" srcId="{61F889E9-21E3-4D28-BA05-5B55FB8F312F}" destId="{97E878B8-4D97-4023-B1CB-3E1AEDEFCDD4}" srcOrd="10" destOrd="0" presId="urn:microsoft.com/office/officeart/2005/8/layout/list1"/>
    <dgm:cxn modelId="{D592774B-D94F-44A9-9191-7819D8769CBA}" type="presParOf" srcId="{61F889E9-21E3-4D28-BA05-5B55FB8F312F}" destId="{07A1A2D3-9B9A-4666-8FD4-88FE30F6E4C4}" srcOrd="11" destOrd="0" presId="urn:microsoft.com/office/officeart/2005/8/layout/list1"/>
    <dgm:cxn modelId="{5C1F9D13-A2E7-4E57-BAAF-DAF293EA1A4C}" type="presParOf" srcId="{61F889E9-21E3-4D28-BA05-5B55FB8F312F}" destId="{12B1A128-D944-4513-AF66-580711894909}" srcOrd="12" destOrd="0" presId="urn:microsoft.com/office/officeart/2005/8/layout/list1"/>
    <dgm:cxn modelId="{F8F1DE71-EA04-4F65-AF99-03C2607880F6}" type="presParOf" srcId="{12B1A128-D944-4513-AF66-580711894909}" destId="{9298E340-3AB8-4419-9726-EE83A2D18250}" srcOrd="0" destOrd="0" presId="urn:microsoft.com/office/officeart/2005/8/layout/list1"/>
    <dgm:cxn modelId="{F35D6ABC-99C9-4FB6-ABE8-A4EC7136F4A5}" type="presParOf" srcId="{12B1A128-D944-4513-AF66-580711894909}" destId="{D7C90287-7149-40C0-A62C-50BEB73DDC0C}" srcOrd="1" destOrd="0" presId="urn:microsoft.com/office/officeart/2005/8/layout/list1"/>
    <dgm:cxn modelId="{2A23AABA-57C4-4BA8-A296-A7623B7156CC}" type="presParOf" srcId="{61F889E9-21E3-4D28-BA05-5B55FB8F312F}" destId="{40765623-1BCC-4B39-828D-FB899E5025F0}" srcOrd="13" destOrd="0" presId="urn:microsoft.com/office/officeart/2005/8/layout/list1"/>
    <dgm:cxn modelId="{E1EB3FE4-04CB-4BD8-BCF0-9893C411A931}" type="presParOf" srcId="{61F889E9-21E3-4D28-BA05-5B55FB8F312F}" destId="{B24C60C5-5D3E-4F8B-A442-0A4199C714F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FF4DA7-FFB9-475E-BDF6-1EA396CCC95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3DBA4F-A169-4054-96AD-782FE3FD3C22}">
      <dgm:prSet/>
      <dgm:spPr/>
      <dgm:t>
        <a:bodyPr/>
        <a:lstStyle/>
        <a:p>
          <a:pPr rtl="0"/>
          <a:r>
            <a:rPr lang="en-US" b="0" i="0" dirty="0" smtClean="0"/>
            <a:t>Key Findings</a:t>
          </a:r>
          <a:endParaRPr lang="en-US" b="0" i="0" dirty="0"/>
        </a:p>
      </dgm:t>
    </dgm:pt>
    <dgm:pt modelId="{B4B2A454-8680-4C1B-9AB1-54E43B6A7B08}" type="parTrans" cxnId="{BB99F6A9-3E14-4D8E-A0BF-42323DF5B1B5}">
      <dgm:prSet/>
      <dgm:spPr/>
      <dgm:t>
        <a:bodyPr/>
        <a:lstStyle/>
        <a:p>
          <a:endParaRPr lang="en-US"/>
        </a:p>
      </dgm:t>
    </dgm:pt>
    <dgm:pt modelId="{AD978D3C-9651-4D81-B3AA-B71311CE9FB4}" type="sibTrans" cxnId="{BB99F6A9-3E14-4D8E-A0BF-42323DF5B1B5}">
      <dgm:prSet/>
      <dgm:spPr/>
      <dgm:t>
        <a:bodyPr/>
        <a:lstStyle/>
        <a:p>
          <a:endParaRPr lang="en-US"/>
        </a:p>
      </dgm:t>
    </dgm:pt>
    <dgm:pt modelId="{B85D5F14-B634-40D6-9485-F41EEBBAECB4}">
      <dgm:prSet/>
      <dgm:spPr/>
      <dgm:t>
        <a:bodyPr/>
        <a:lstStyle/>
        <a:p>
          <a:pPr rtl="0"/>
          <a:r>
            <a:rPr lang="en-US" dirty="0" smtClean="0"/>
            <a:t>Variation in LIHEAP participation by agency</a:t>
          </a:r>
          <a:endParaRPr lang="en-US" dirty="0"/>
        </a:p>
      </dgm:t>
    </dgm:pt>
    <dgm:pt modelId="{2AD07255-D87B-4FD1-961D-7A03179B8ABD}" type="parTrans" cxnId="{795C03B9-5F98-4BCA-91D9-2E656E8DB874}">
      <dgm:prSet/>
      <dgm:spPr/>
      <dgm:t>
        <a:bodyPr/>
        <a:lstStyle/>
        <a:p>
          <a:endParaRPr lang="en-US"/>
        </a:p>
      </dgm:t>
    </dgm:pt>
    <dgm:pt modelId="{16092840-C95B-4275-AFC3-1BC77449FBC4}" type="sibTrans" cxnId="{795C03B9-5F98-4BCA-91D9-2E656E8DB874}">
      <dgm:prSet/>
      <dgm:spPr/>
      <dgm:t>
        <a:bodyPr/>
        <a:lstStyle/>
        <a:p>
          <a:endParaRPr lang="en-US"/>
        </a:p>
      </dgm:t>
    </dgm:pt>
    <dgm:pt modelId="{AC545ED9-4497-467D-9EC3-924F9B613A43}">
      <dgm:prSet/>
      <dgm:spPr/>
      <dgm:t>
        <a:bodyPr/>
        <a:lstStyle/>
        <a:p>
          <a:pPr rtl="0"/>
          <a:r>
            <a:rPr lang="en-US" dirty="0" smtClean="0"/>
            <a:t>Variation in LIHEAP participation within agency service areas </a:t>
          </a:r>
          <a:endParaRPr lang="en-US" dirty="0"/>
        </a:p>
      </dgm:t>
    </dgm:pt>
    <dgm:pt modelId="{1FA4DB0F-1B3A-4DCE-B75A-A811427FEDD5}" type="parTrans" cxnId="{04D98281-CF6C-4ACD-AF76-8F4892286063}">
      <dgm:prSet/>
      <dgm:spPr/>
      <dgm:t>
        <a:bodyPr/>
        <a:lstStyle/>
        <a:p>
          <a:endParaRPr lang="en-US"/>
        </a:p>
      </dgm:t>
    </dgm:pt>
    <dgm:pt modelId="{9A27055B-AE52-40DC-B445-F6068D5C1A75}" type="sibTrans" cxnId="{04D98281-CF6C-4ACD-AF76-8F4892286063}">
      <dgm:prSet/>
      <dgm:spPr/>
      <dgm:t>
        <a:bodyPr/>
        <a:lstStyle/>
        <a:p>
          <a:endParaRPr lang="en-US"/>
        </a:p>
      </dgm:t>
    </dgm:pt>
    <dgm:pt modelId="{C072BC8C-FEEA-4BA5-BBA0-2453BDA23AA6}">
      <dgm:prSet/>
      <dgm:spPr/>
      <dgm:t>
        <a:bodyPr/>
        <a:lstStyle/>
        <a:p>
          <a:pPr rtl="0"/>
          <a:r>
            <a:rPr lang="en-US" b="0" i="0" dirty="0" smtClean="0"/>
            <a:t>Low denial rates and short application processing times correlated with high participation</a:t>
          </a:r>
          <a:endParaRPr lang="en-US" dirty="0"/>
        </a:p>
      </dgm:t>
    </dgm:pt>
    <dgm:pt modelId="{C35602C0-E8C3-4426-8E47-CA571CD56ED7}" type="parTrans" cxnId="{E8C5E321-E18A-4225-87F7-5240812401D5}">
      <dgm:prSet/>
      <dgm:spPr/>
      <dgm:t>
        <a:bodyPr/>
        <a:lstStyle/>
        <a:p>
          <a:endParaRPr lang="en-US"/>
        </a:p>
      </dgm:t>
    </dgm:pt>
    <dgm:pt modelId="{C02353E8-1D5B-4092-98E1-BC1000DFB1B8}" type="sibTrans" cxnId="{E8C5E321-E18A-4225-87F7-5240812401D5}">
      <dgm:prSet/>
      <dgm:spPr/>
      <dgm:t>
        <a:bodyPr/>
        <a:lstStyle/>
        <a:p>
          <a:endParaRPr lang="en-US"/>
        </a:p>
      </dgm:t>
    </dgm:pt>
    <dgm:pt modelId="{BD11B55C-B565-4E47-B074-633B92517525}">
      <dgm:prSet/>
      <dgm:spPr/>
      <dgm:t>
        <a:bodyPr/>
        <a:lstStyle/>
        <a:p>
          <a:pPr rtl="0"/>
          <a:r>
            <a:rPr lang="en-US" b="0" i="0" dirty="0" smtClean="0"/>
            <a:t>Large majority of denials are due to missing documentation rather than program ineligibility</a:t>
          </a:r>
        </a:p>
      </dgm:t>
    </dgm:pt>
    <dgm:pt modelId="{9F8AFE15-711E-404F-BC1F-4E7A625F3085}" type="parTrans" cxnId="{18D9D051-04F1-4D23-9F4F-BB75E18E1E4C}">
      <dgm:prSet/>
      <dgm:spPr/>
      <dgm:t>
        <a:bodyPr/>
        <a:lstStyle/>
        <a:p>
          <a:endParaRPr lang="en-US"/>
        </a:p>
      </dgm:t>
    </dgm:pt>
    <dgm:pt modelId="{754DDC61-B75A-4B15-9DE6-5280ABF3D660}" type="sibTrans" cxnId="{18D9D051-04F1-4D23-9F4F-BB75E18E1E4C}">
      <dgm:prSet/>
      <dgm:spPr/>
      <dgm:t>
        <a:bodyPr/>
        <a:lstStyle/>
        <a:p>
          <a:endParaRPr lang="en-US"/>
        </a:p>
      </dgm:t>
    </dgm:pt>
    <dgm:pt modelId="{417ECD59-FB20-4D6F-81F0-6582BE6C8DEF}">
      <dgm:prSet/>
      <dgm:spPr/>
      <dgm:t>
        <a:bodyPr/>
        <a:lstStyle/>
        <a:p>
          <a:pPr rtl="0"/>
          <a:r>
            <a:rPr lang="en-US" b="0" i="0" dirty="0" smtClean="0"/>
            <a:t>Key Recommendations</a:t>
          </a:r>
        </a:p>
      </dgm:t>
    </dgm:pt>
    <dgm:pt modelId="{997BA0AA-3BB0-423A-BA3C-BB559E50B330}" type="parTrans" cxnId="{9E798902-70F8-4D8F-B6B4-79F36015C82C}">
      <dgm:prSet/>
      <dgm:spPr/>
      <dgm:t>
        <a:bodyPr/>
        <a:lstStyle/>
        <a:p>
          <a:endParaRPr lang="en-US"/>
        </a:p>
      </dgm:t>
    </dgm:pt>
    <dgm:pt modelId="{D4B8CA59-7AAB-4215-ADDF-4298F55AB51A}" type="sibTrans" cxnId="{9E798902-70F8-4D8F-B6B4-79F36015C82C}">
      <dgm:prSet/>
      <dgm:spPr/>
      <dgm:t>
        <a:bodyPr/>
        <a:lstStyle/>
        <a:p>
          <a:endParaRPr lang="en-US"/>
        </a:p>
      </dgm:t>
    </dgm:pt>
    <dgm:pt modelId="{44070D59-8EE2-47FC-84F7-0794C3E57F01}">
      <dgm:prSet/>
      <dgm:spPr/>
      <dgm:t>
        <a:bodyPr/>
        <a:lstStyle/>
        <a:p>
          <a:pPr rtl="0"/>
          <a:r>
            <a:rPr lang="en-US" b="0" i="0" dirty="0" smtClean="0"/>
            <a:t>Develop strategies to reduce denial rates and improve application processing times</a:t>
          </a:r>
        </a:p>
      </dgm:t>
    </dgm:pt>
    <dgm:pt modelId="{9C6BE975-830F-4054-AE93-7A3A5954E36D}" type="parTrans" cxnId="{F0A9CDEF-6804-4E69-9BF4-2230F5EB5999}">
      <dgm:prSet/>
      <dgm:spPr/>
      <dgm:t>
        <a:bodyPr/>
        <a:lstStyle/>
        <a:p>
          <a:endParaRPr lang="en-US"/>
        </a:p>
      </dgm:t>
    </dgm:pt>
    <dgm:pt modelId="{D773D2A5-C69F-4C98-AA0F-3D54601460E1}" type="sibTrans" cxnId="{F0A9CDEF-6804-4E69-9BF4-2230F5EB5999}">
      <dgm:prSet/>
      <dgm:spPr/>
      <dgm:t>
        <a:bodyPr/>
        <a:lstStyle/>
        <a:p>
          <a:endParaRPr lang="en-US"/>
        </a:p>
      </dgm:t>
    </dgm:pt>
    <dgm:pt modelId="{776960A7-4022-4202-9647-68993C23B86B}">
      <dgm:prSet/>
      <dgm:spPr/>
      <dgm:t>
        <a:bodyPr/>
        <a:lstStyle/>
        <a:p>
          <a:pPr rtl="0"/>
          <a:endParaRPr lang="en-US" b="0" i="0" dirty="0" smtClean="0"/>
        </a:p>
      </dgm:t>
    </dgm:pt>
    <dgm:pt modelId="{B19E47B0-5701-4E7F-9CEF-6AA29542DC27}" type="parTrans" cxnId="{CE6B7924-CDAE-4F7D-A303-7E29AEB9A45E}">
      <dgm:prSet/>
      <dgm:spPr/>
      <dgm:t>
        <a:bodyPr/>
        <a:lstStyle/>
        <a:p>
          <a:endParaRPr lang="en-US"/>
        </a:p>
      </dgm:t>
    </dgm:pt>
    <dgm:pt modelId="{DEC61B49-8874-46F4-ACC8-83B36C4C8EF8}" type="sibTrans" cxnId="{CE6B7924-CDAE-4F7D-A303-7E29AEB9A45E}">
      <dgm:prSet/>
      <dgm:spPr/>
      <dgm:t>
        <a:bodyPr/>
        <a:lstStyle/>
        <a:p>
          <a:endParaRPr lang="en-US"/>
        </a:p>
      </dgm:t>
    </dgm:pt>
    <dgm:pt modelId="{82333ECB-0043-4012-B78B-17F765B3E539}">
      <dgm:prSet/>
      <dgm:spPr/>
      <dgm:t>
        <a:bodyPr/>
        <a:lstStyle/>
        <a:p>
          <a:pPr rtl="0"/>
          <a:r>
            <a:rPr lang="en-US" b="0" i="0" dirty="0" smtClean="0"/>
            <a:t>Identify technology enhancements to improve outreach to new applicants and retain existing recipients</a:t>
          </a:r>
        </a:p>
      </dgm:t>
    </dgm:pt>
    <dgm:pt modelId="{C545BA8B-4CF2-4F3F-AD7C-5393D42CBF62}" type="parTrans" cxnId="{5D0EB018-993E-42C6-8754-B1AC209A4922}">
      <dgm:prSet/>
      <dgm:spPr/>
      <dgm:t>
        <a:bodyPr/>
        <a:lstStyle/>
        <a:p>
          <a:endParaRPr lang="en-US"/>
        </a:p>
      </dgm:t>
    </dgm:pt>
    <dgm:pt modelId="{4C832E99-272C-4874-942B-53719C1662F9}" type="sibTrans" cxnId="{5D0EB018-993E-42C6-8754-B1AC209A4922}">
      <dgm:prSet/>
      <dgm:spPr/>
      <dgm:t>
        <a:bodyPr/>
        <a:lstStyle/>
        <a:p>
          <a:endParaRPr lang="en-US"/>
        </a:p>
      </dgm:t>
    </dgm:pt>
    <dgm:pt modelId="{B3E8A494-D82A-4C8A-A86D-4124732E7FEB}">
      <dgm:prSet/>
      <dgm:spPr/>
      <dgm:t>
        <a:bodyPr/>
        <a:lstStyle/>
        <a:p>
          <a:pPr rtl="0"/>
          <a:r>
            <a:rPr lang="en-US" b="0" i="0" dirty="0" smtClean="0"/>
            <a:t>Foster local partnerships to increase public awareness of LIHEAP and provide satellite application assistance</a:t>
          </a:r>
        </a:p>
      </dgm:t>
    </dgm:pt>
    <dgm:pt modelId="{1762B493-092E-4DD5-9C6A-891A60641428}" type="parTrans" cxnId="{E59F7967-1C54-462C-AC8F-066641D24F7B}">
      <dgm:prSet/>
      <dgm:spPr/>
      <dgm:t>
        <a:bodyPr/>
        <a:lstStyle/>
        <a:p>
          <a:endParaRPr lang="en-US"/>
        </a:p>
      </dgm:t>
    </dgm:pt>
    <dgm:pt modelId="{3DF99B1F-FABF-4AFB-8495-4B33FF3BC2E4}" type="sibTrans" cxnId="{E59F7967-1C54-462C-AC8F-066641D24F7B}">
      <dgm:prSet/>
      <dgm:spPr/>
      <dgm:t>
        <a:bodyPr/>
        <a:lstStyle/>
        <a:p>
          <a:endParaRPr lang="en-US"/>
        </a:p>
      </dgm:t>
    </dgm:pt>
    <dgm:pt modelId="{D4F69F28-0BAD-4601-B1C8-3C9E3D31C5A8}" type="pres">
      <dgm:prSet presAssocID="{DCFF4DA7-FFB9-475E-BDF6-1EA396CCC9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9DDC1D-1974-4D79-AE5C-015BF04FEE50}" type="pres">
      <dgm:prSet presAssocID="{093DBA4F-A169-4054-96AD-782FE3FD3C2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64CD07-A387-461D-9EB2-8525F51A49D5}" type="pres">
      <dgm:prSet presAssocID="{093DBA4F-A169-4054-96AD-782FE3FD3C2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5C1A8E-7E25-4D3F-B2AB-CF22C01AC02B}" type="pres">
      <dgm:prSet presAssocID="{417ECD59-FB20-4D6F-81F0-6582BE6C8DE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69BBCA-B1BA-4206-9F4E-03F4B868760A}" type="pres">
      <dgm:prSet presAssocID="{417ECD59-FB20-4D6F-81F0-6582BE6C8DE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A9CDEF-6804-4E69-9BF4-2230F5EB5999}" srcId="{417ECD59-FB20-4D6F-81F0-6582BE6C8DEF}" destId="{44070D59-8EE2-47FC-84F7-0794C3E57F01}" srcOrd="0" destOrd="0" parTransId="{9C6BE975-830F-4054-AE93-7A3A5954E36D}" sibTransId="{D773D2A5-C69F-4C98-AA0F-3D54601460E1}"/>
    <dgm:cxn modelId="{674CC999-7D6F-45FA-A9A4-7ED9A2A99943}" type="presOf" srcId="{44070D59-8EE2-47FC-84F7-0794C3E57F01}" destId="{F069BBCA-B1BA-4206-9F4E-03F4B868760A}" srcOrd="0" destOrd="0" presId="urn:microsoft.com/office/officeart/2005/8/layout/vList2"/>
    <dgm:cxn modelId="{1468D760-1A99-4246-9D45-35148C75E52B}" type="presOf" srcId="{093DBA4F-A169-4054-96AD-782FE3FD3C22}" destId="{CE9DDC1D-1974-4D79-AE5C-015BF04FEE50}" srcOrd="0" destOrd="0" presId="urn:microsoft.com/office/officeart/2005/8/layout/vList2"/>
    <dgm:cxn modelId="{795C03B9-5F98-4BCA-91D9-2E656E8DB874}" srcId="{093DBA4F-A169-4054-96AD-782FE3FD3C22}" destId="{B85D5F14-B634-40D6-9485-F41EEBBAECB4}" srcOrd="0" destOrd="0" parTransId="{2AD07255-D87B-4FD1-961D-7A03179B8ABD}" sibTransId="{16092840-C95B-4275-AFC3-1BC77449FBC4}"/>
    <dgm:cxn modelId="{F670F1FB-5E26-4CC1-A0C0-651928EFC90B}" type="presOf" srcId="{AC545ED9-4497-467D-9EC3-924F9B613A43}" destId="{B364CD07-A387-461D-9EB2-8525F51A49D5}" srcOrd="0" destOrd="1" presId="urn:microsoft.com/office/officeart/2005/8/layout/vList2"/>
    <dgm:cxn modelId="{5F9FAF3B-21AF-4CC3-ACB0-967B337D9EE8}" type="presOf" srcId="{DCFF4DA7-FFB9-475E-BDF6-1EA396CCC95F}" destId="{D4F69F28-0BAD-4601-B1C8-3C9E3D31C5A8}" srcOrd="0" destOrd="0" presId="urn:microsoft.com/office/officeart/2005/8/layout/vList2"/>
    <dgm:cxn modelId="{5D0EB018-993E-42C6-8754-B1AC209A4922}" srcId="{417ECD59-FB20-4D6F-81F0-6582BE6C8DEF}" destId="{82333ECB-0043-4012-B78B-17F765B3E539}" srcOrd="1" destOrd="0" parTransId="{C545BA8B-4CF2-4F3F-AD7C-5393D42CBF62}" sibTransId="{4C832E99-272C-4874-942B-53719C1662F9}"/>
    <dgm:cxn modelId="{E8C5E321-E18A-4225-87F7-5240812401D5}" srcId="{093DBA4F-A169-4054-96AD-782FE3FD3C22}" destId="{C072BC8C-FEEA-4BA5-BBA0-2453BDA23AA6}" srcOrd="2" destOrd="0" parTransId="{C35602C0-E8C3-4426-8E47-CA571CD56ED7}" sibTransId="{C02353E8-1D5B-4092-98E1-BC1000DFB1B8}"/>
    <dgm:cxn modelId="{04D98281-CF6C-4ACD-AF76-8F4892286063}" srcId="{093DBA4F-A169-4054-96AD-782FE3FD3C22}" destId="{AC545ED9-4497-467D-9EC3-924F9B613A43}" srcOrd="1" destOrd="0" parTransId="{1FA4DB0F-1B3A-4DCE-B75A-A811427FEDD5}" sibTransId="{9A27055B-AE52-40DC-B445-F6068D5C1A75}"/>
    <dgm:cxn modelId="{2C8813FC-988F-43F8-B40D-3AA882F27FB6}" type="presOf" srcId="{776960A7-4022-4202-9647-68993C23B86B}" destId="{F069BBCA-B1BA-4206-9F4E-03F4B868760A}" srcOrd="0" destOrd="3" presId="urn:microsoft.com/office/officeart/2005/8/layout/vList2"/>
    <dgm:cxn modelId="{95AB57BA-8E38-4A6F-8F9C-919D78ADA1D8}" type="presOf" srcId="{BD11B55C-B565-4E47-B074-633B92517525}" destId="{B364CD07-A387-461D-9EB2-8525F51A49D5}" srcOrd="0" destOrd="3" presId="urn:microsoft.com/office/officeart/2005/8/layout/vList2"/>
    <dgm:cxn modelId="{5134FB67-B709-4BEC-9726-EB18D4A5D3A2}" type="presOf" srcId="{B3E8A494-D82A-4C8A-A86D-4124732E7FEB}" destId="{F069BBCA-B1BA-4206-9F4E-03F4B868760A}" srcOrd="0" destOrd="2" presId="urn:microsoft.com/office/officeart/2005/8/layout/vList2"/>
    <dgm:cxn modelId="{9E798902-70F8-4D8F-B6B4-79F36015C82C}" srcId="{DCFF4DA7-FFB9-475E-BDF6-1EA396CCC95F}" destId="{417ECD59-FB20-4D6F-81F0-6582BE6C8DEF}" srcOrd="1" destOrd="0" parTransId="{997BA0AA-3BB0-423A-BA3C-BB559E50B330}" sibTransId="{D4B8CA59-7AAB-4215-ADDF-4298F55AB51A}"/>
    <dgm:cxn modelId="{CF500FBA-31D8-4E90-B833-D89689403139}" type="presOf" srcId="{C072BC8C-FEEA-4BA5-BBA0-2453BDA23AA6}" destId="{B364CD07-A387-461D-9EB2-8525F51A49D5}" srcOrd="0" destOrd="2" presId="urn:microsoft.com/office/officeart/2005/8/layout/vList2"/>
    <dgm:cxn modelId="{06DC8B23-2991-4380-AED5-2ADF2C3F6F8B}" type="presOf" srcId="{B85D5F14-B634-40D6-9485-F41EEBBAECB4}" destId="{B364CD07-A387-461D-9EB2-8525F51A49D5}" srcOrd="0" destOrd="0" presId="urn:microsoft.com/office/officeart/2005/8/layout/vList2"/>
    <dgm:cxn modelId="{CE6B7924-CDAE-4F7D-A303-7E29AEB9A45E}" srcId="{417ECD59-FB20-4D6F-81F0-6582BE6C8DEF}" destId="{776960A7-4022-4202-9647-68993C23B86B}" srcOrd="3" destOrd="0" parTransId="{B19E47B0-5701-4E7F-9CEF-6AA29542DC27}" sibTransId="{DEC61B49-8874-46F4-ACC8-83B36C4C8EF8}"/>
    <dgm:cxn modelId="{884135F0-CC33-462A-AFB3-9027FE177874}" type="presOf" srcId="{82333ECB-0043-4012-B78B-17F765B3E539}" destId="{F069BBCA-B1BA-4206-9F4E-03F4B868760A}" srcOrd="0" destOrd="1" presId="urn:microsoft.com/office/officeart/2005/8/layout/vList2"/>
    <dgm:cxn modelId="{67E502FB-046A-4B84-9ABC-3E11519C6C2D}" type="presOf" srcId="{417ECD59-FB20-4D6F-81F0-6582BE6C8DEF}" destId="{C75C1A8E-7E25-4D3F-B2AB-CF22C01AC02B}" srcOrd="0" destOrd="0" presId="urn:microsoft.com/office/officeart/2005/8/layout/vList2"/>
    <dgm:cxn modelId="{BB99F6A9-3E14-4D8E-A0BF-42323DF5B1B5}" srcId="{DCFF4DA7-FFB9-475E-BDF6-1EA396CCC95F}" destId="{093DBA4F-A169-4054-96AD-782FE3FD3C22}" srcOrd="0" destOrd="0" parTransId="{B4B2A454-8680-4C1B-9AB1-54E43B6A7B08}" sibTransId="{AD978D3C-9651-4D81-B3AA-B71311CE9FB4}"/>
    <dgm:cxn modelId="{18D9D051-04F1-4D23-9F4F-BB75E18E1E4C}" srcId="{093DBA4F-A169-4054-96AD-782FE3FD3C22}" destId="{BD11B55C-B565-4E47-B074-633B92517525}" srcOrd="3" destOrd="0" parTransId="{9F8AFE15-711E-404F-BC1F-4E7A625F3085}" sibTransId="{754DDC61-B75A-4B15-9DE6-5280ABF3D660}"/>
    <dgm:cxn modelId="{E59F7967-1C54-462C-AC8F-066641D24F7B}" srcId="{417ECD59-FB20-4D6F-81F0-6582BE6C8DEF}" destId="{B3E8A494-D82A-4C8A-A86D-4124732E7FEB}" srcOrd="2" destOrd="0" parTransId="{1762B493-092E-4DD5-9C6A-891A60641428}" sibTransId="{3DF99B1F-FABF-4AFB-8495-4B33FF3BC2E4}"/>
    <dgm:cxn modelId="{3FA58BF4-69D4-48D9-8916-40980CF2C2B4}" type="presParOf" srcId="{D4F69F28-0BAD-4601-B1C8-3C9E3D31C5A8}" destId="{CE9DDC1D-1974-4D79-AE5C-015BF04FEE50}" srcOrd="0" destOrd="0" presId="urn:microsoft.com/office/officeart/2005/8/layout/vList2"/>
    <dgm:cxn modelId="{B7F6CC16-3955-4772-A545-633D7D76E034}" type="presParOf" srcId="{D4F69F28-0BAD-4601-B1C8-3C9E3D31C5A8}" destId="{B364CD07-A387-461D-9EB2-8525F51A49D5}" srcOrd="1" destOrd="0" presId="urn:microsoft.com/office/officeart/2005/8/layout/vList2"/>
    <dgm:cxn modelId="{4B324998-595C-4661-98ED-40232D0EDDF9}" type="presParOf" srcId="{D4F69F28-0BAD-4601-B1C8-3C9E3D31C5A8}" destId="{C75C1A8E-7E25-4D3F-B2AB-CF22C01AC02B}" srcOrd="2" destOrd="0" presId="urn:microsoft.com/office/officeart/2005/8/layout/vList2"/>
    <dgm:cxn modelId="{72995A7F-ED5C-47BA-869E-8D3C64B05B0B}" type="presParOf" srcId="{D4F69F28-0BAD-4601-B1C8-3C9E3D31C5A8}" destId="{F069BBCA-B1BA-4206-9F4E-03F4B868760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3DE717-ADAB-489F-AA4E-8FEE115803F5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DCBC73-0A1B-44CD-B2EB-E378E3DCDE3C}">
      <dgm:prSet phldrT="[Text]"/>
      <dgm:spPr/>
      <dgm:t>
        <a:bodyPr/>
        <a:lstStyle/>
        <a:p>
          <a:r>
            <a:rPr lang="en-US" dirty="0"/>
            <a:t>Annual Conference</a:t>
          </a:r>
        </a:p>
      </dgm:t>
    </dgm:pt>
    <dgm:pt modelId="{323F2A16-940E-43AF-A2ED-5FCB1FB2960A}" type="parTrans" cxnId="{D713F01D-C605-421C-81A5-6EF439447892}">
      <dgm:prSet/>
      <dgm:spPr/>
      <dgm:t>
        <a:bodyPr/>
        <a:lstStyle/>
        <a:p>
          <a:endParaRPr lang="en-US"/>
        </a:p>
      </dgm:t>
    </dgm:pt>
    <dgm:pt modelId="{EB23AE64-75BB-4621-8FBE-1292E65D212C}" type="sibTrans" cxnId="{D713F01D-C605-421C-81A5-6EF439447892}">
      <dgm:prSet/>
      <dgm:spPr/>
      <dgm:t>
        <a:bodyPr/>
        <a:lstStyle/>
        <a:p>
          <a:endParaRPr lang="en-US"/>
        </a:p>
      </dgm:t>
    </dgm:pt>
    <dgm:pt modelId="{4DF774BF-8656-46D4-A017-5B4D6E1C1521}">
      <dgm:prSet phldrT="[Text]"/>
      <dgm:spPr/>
      <dgm:t>
        <a:bodyPr/>
        <a:lstStyle/>
        <a:p>
          <a:r>
            <a:rPr lang="en-US" dirty="0"/>
            <a:t>Color Coded Client Notifications</a:t>
          </a:r>
        </a:p>
      </dgm:t>
    </dgm:pt>
    <dgm:pt modelId="{3A7686B0-60C2-482A-9D78-1EA206C76A6D}" type="parTrans" cxnId="{5001E594-4ABE-4C38-AB24-FA4812A8DCA5}">
      <dgm:prSet/>
      <dgm:spPr/>
      <dgm:t>
        <a:bodyPr/>
        <a:lstStyle/>
        <a:p>
          <a:endParaRPr lang="en-US"/>
        </a:p>
      </dgm:t>
    </dgm:pt>
    <dgm:pt modelId="{F02F3B69-DA2D-4A04-8193-2C91DD444E94}" type="sibTrans" cxnId="{5001E594-4ABE-4C38-AB24-FA4812A8DCA5}">
      <dgm:prSet/>
      <dgm:spPr/>
      <dgm:t>
        <a:bodyPr/>
        <a:lstStyle/>
        <a:p>
          <a:endParaRPr lang="en-US"/>
        </a:p>
      </dgm:t>
    </dgm:pt>
    <dgm:pt modelId="{08CC6D4C-158A-435E-B274-1AC353C2A333}">
      <dgm:prSet phldrT="[Text]"/>
      <dgm:spPr/>
      <dgm:t>
        <a:bodyPr/>
        <a:lstStyle/>
        <a:p>
          <a:r>
            <a:rPr lang="en-US" dirty="0"/>
            <a:t>Partner Intake Sites</a:t>
          </a:r>
        </a:p>
      </dgm:t>
    </dgm:pt>
    <dgm:pt modelId="{0599570A-929B-483A-9B5D-74AB64B539FF}" type="parTrans" cxnId="{52208244-BFE1-4EF0-9016-F24826ABF94C}">
      <dgm:prSet/>
      <dgm:spPr/>
      <dgm:t>
        <a:bodyPr/>
        <a:lstStyle/>
        <a:p>
          <a:endParaRPr lang="en-US"/>
        </a:p>
      </dgm:t>
    </dgm:pt>
    <dgm:pt modelId="{A351E328-537A-4218-898B-EA05C27F4F62}" type="sibTrans" cxnId="{52208244-BFE1-4EF0-9016-F24826ABF94C}">
      <dgm:prSet/>
      <dgm:spPr/>
      <dgm:t>
        <a:bodyPr/>
        <a:lstStyle/>
        <a:p>
          <a:endParaRPr lang="en-US"/>
        </a:p>
      </dgm:t>
    </dgm:pt>
    <dgm:pt modelId="{791E0DEC-4ABF-438D-B75C-CEF6BDD72AEE}">
      <dgm:prSet phldrT="[Text]"/>
      <dgm:spPr/>
      <dgm:t>
        <a:bodyPr/>
        <a:lstStyle/>
        <a:p>
          <a:r>
            <a:rPr lang="en-US" dirty="0"/>
            <a:t>Automated phone calls</a:t>
          </a:r>
        </a:p>
      </dgm:t>
    </dgm:pt>
    <dgm:pt modelId="{FCEFA46F-1661-4695-B75E-EDBC797E726C}" type="parTrans" cxnId="{E6BF30AF-28EA-4193-93D7-0C6B0F967A84}">
      <dgm:prSet/>
      <dgm:spPr/>
      <dgm:t>
        <a:bodyPr/>
        <a:lstStyle/>
        <a:p>
          <a:endParaRPr lang="en-US"/>
        </a:p>
      </dgm:t>
    </dgm:pt>
    <dgm:pt modelId="{BF45D31C-E9BE-4077-BDEB-8E5115A8BFBA}" type="sibTrans" cxnId="{E6BF30AF-28EA-4193-93D7-0C6B0F967A84}">
      <dgm:prSet/>
      <dgm:spPr/>
      <dgm:t>
        <a:bodyPr/>
        <a:lstStyle/>
        <a:p>
          <a:endParaRPr lang="en-US"/>
        </a:p>
      </dgm:t>
    </dgm:pt>
    <dgm:pt modelId="{7737C6F8-D145-4711-8511-A43DFF5656BD}" type="pres">
      <dgm:prSet presAssocID="{6C3DE717-ADAB-489F-AA4E-8FEE115803F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4B2F1FE-A8B4-4C51-808C-DD14BE193724}" type="pres">
      <dgm:prSet presAssocID="{76DCBC73-0A1B-44CD-B2EB-E378E3DCDE3C}" presName="singleCycle" presStyleCnt="0"/>
      <dgm:spPr/>
    </dgm:pt>
    <dgm:pt modelId="{B79D5DB1-9360-4618-9CF5-F85BC6D2C117}" type="pres">
      <dgm:prSet presAssocID="{76DCBC73-0A1B-44CD-B2EB-E378E3DCDE3C}" presName="singleCenter" presStyleLbl="node1" presStyleIdx="0" presStyleCnt="4" custScaleX="154481" custScaleY="118314" custLinFactNeighborX="319" custLinFactNeighborY="-13170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7D51ED8C-CC50-4896-902B-FD95997A9465}" type="pres">
      <dgm:prSet presAssocID="{3A7686B0-60C2-482A-9D78-1EA206C76A6D}" presName="Name56" presStyleLbl="parChTrans1D2" presStyleIdx="0" presStyleCnt="3"/>
      <dgm:spPr/>
      <dgm:t>
        <a:bodyPr/>
        <a:lstStyle/>
        <a:p>
          <a:endParaRPr lang="en-US"/>
        </a:p>
      </dgm:t>
    </dgm:pt>
    <dgm:pt modelId="{768CD233-5814-4DB6-8EE3-2BD9F100F7E5}" type="pres">
      <dgm:prSet presAssocID="{4DF774BF-8656-46D4-A017-5B4D6E1C1521}" presName="text0" presStyleLbl="node1" presStyleIdx="1" presStyleCnt="4" custScaleX="218356" custScaleY="68784" custRadScaleRad="113518" custRadScaleInc="-4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44D3ED-A55F-44A8-B26F-037BA474CC33}" type="pres">
      <dgm:prSet presAssocID="{0599570A-929B-483A-9B5D-74AB64B539FF}" presName="Name56" presStyleLbl="parChTrans1D2" presStyleIdx="1" presStyleCnt="3"/>
      <dgm:spPr/>
      <dgm:t>
        <a:bodyPr/>
        <a:lstStyle/>
        <a:p>
          <a:endParaRPr lang="en-US"/>
        </a:p>
      </dgm:t>
    </dgm:pt>
    <dgm:pt modelId="{5E880E05-5BCD-4809-9D39-381F4B75A01B}" type="pres">
      <dgm:prSet presAssocID="{08CC6D4C-158A-435E-B274-1AC353C2A333}" presName="text0" presStyleLbl="node1" presStyleIdx="2" presStyleCnt="4" custScaleX="223114" custScaleY="73972" custRadScaleRad="130121" custRadScaleInc="-229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38CF74-7C29-4753-B414-14915880A910}" type="pres">
      <dgm:prSet presAssocID="{FCEFA46F-1661-4695-B75E-EDBC797E726C}" presName="Name56" presStyleLbl="parChTrans1D2" presStyleIdx="2" presStyleCnt="3"/>
      <dgm:spPr/>
      <dgm:t>
        <a:bodyPr/>
        <a:lstStyle/>
        <a:p>
          <a:endParaRPr lang="en-US"/>
        </a:p>
      </dgm:t>
    </dgm:pt>
    <dgm:pt modelId="{803AC04E-04EE-41C5-8452-BF8F8167B1B1}" type="pres">
      <dgm:prSet presAssocID="{791E0DEC-4ABF-438D-B75C-CEF6BDD72AEE}" presName="text0" presStyleLbl="node1" presStyleIdx="3" presStyleCnt="4" custScaleX="221179" custScaleY="73021" custRadScaleRad="121183" custRadScaleInc="210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BF30AF-28EA-4193-93D7-0C6B0F967A84}" srcId="{76DCBC73-0A1B-44CD-B2EB-E378E3DCDE3C}" destId="{791E0DEC-4ABF-438D-B75C-CEF6BDD72AEE}" srcOrd="2" destOrd="0" parTransId="{FCEFA46F-1661-4695-B75E-EDBC797E726C}" sibTransId="{BF45D31C-E9BE-4077-BDEB-8E5115A8BFBA}"/>
    <dgm:cxn modelId="{52208244-BFE1-4EF0-9016-F24826ABF94C}" srcId="{76DCBC73-0A1B-44CD-B2EB-E378E3DCDE3C}" destId="{08CC6D4C-158A-435E-B274-1AC353C2A333}" srcOrd="1" destOrd="0" parTransId="{0599570A-929B-483A-9B5D-74AB64B539FF}" sibTransId="{A351E328-537A-4218-898B-EA05C27F4F62}"/>
    <dgm:cxn modelId="{1B3793BD-F683-4376-8E8E-E491650B0B02}" type="presOf" srcId="{76DCBC73-0A1B-44CD-B2EB-E378E3DCDE3C}" destId="{B79D5DB1-9360-4618-9CF5-F85BC6D2C117}" srcOrd="0" destOrd="0" presId="urn:microsoft.com/office/officeart/2008/layout/RadialCluster"/>
    <dgm:cxn modelId="{2DC9F099-DC71-4EB4-BA06-8105A8887792}" type="presOf" srcId="{0599570A-929B-483A-9B5D-74AB64B539FF}" destId="{3F44D3ED-A55F-44A8-B26F-037BA474CC33}" srcOrd="0" destOrd="0" presId="urn:microsoft.com/office/officeart/2008/layout/RadialCluster"/>
    <dgm:cxn modelId="{BA1A98C3-B9A3-402B-AAC8-C5AB9CE65F0B}" type="presOf" srcId="{6C3DE717-ADAB-489F-AA4E-8FEE115803F5}" destId="{7737C6F8-D145-4711-8511-A43DFF5656BD}" srcOrd="0" destOrd="0" presId="urn:microsoft.com/office/officeart/2008/layout/RadialCluster"/>
    <dgm:cxn modelId="{191151D5-87BF-48ED-A5AB-3DDDBA2D4D4F}" type="presOf" srcId="{FCEFA46F-1661-4695-B75E-EDBC797E726C}" destId="{5D38CF74-7C29-4753-B414-14915880A910}" srcOrd="0" destOrd="0" presId="urn:microsoft.com/office/officeart/2008/layout/RadialCluster"/>
    <dgm:cxn modelId="{D713F01D-C605-421C-81A5-6EF439447892}" srcId="{6C3DE717-ADAB-489F-AA4E-8FEE115803F5}" destId="{76DCBC73-0A1B-44CD-B2EB-E378E3DCDE3C}" srcOrd="0" destOrd="0" parTransId="{323F2A16-940E-43AF-A2ED-5FCB1FB2960A}" sibTransId="{EB23AE64-75BB-4621-8FBE-1292E65D212C}"/>
    <dgm:cxn modelId="{671E9084-A0BC-4051-8DCA-6BE0B53F46DA}" type="presOf" srcId="{791E0DEC-4ABF-438D-B75C-CEF6BDD72AEE}" destId="{803AC04E-04EE-41C5-8452-BF8F8167B1B1}" srcOrd="0" destOrd="0" presId="urn:microsoft.com/office/officeart/2008/layout/RadialCluster"/>
    <dgm:cxn modelId="{5001E594-4ABE-4C38-AB24-FA4812A8DCA5}" srcId="{76DCBC73-0A1B-44CD-B2EB-E378E3DCDE3C}" destId="{4DF774BF-8656-46D4-A017-5B4D6E1C1521}" srcOrd="0" destOrd="0" parTransId="{3A7686B0-60C2-482A-9D78-1EA206C76A6D}" sibTransId="{F02F3B69-DA2D-4A04-8193-2C91DD444E94}"/>
    <dgm:cxn modelId="{239D041D-6B53-40E9-A680-2BA92FA01271}" type="presOf" srcId="{3A7686B0-60C2-482A-9D78-1EA206C76A6D}" destId="{7D51ED8C-CC50-4896-902B-FD95997A9465}" srcOrd="0" destOrd="0" presId="urn:microsoft.com/office/officeart/2008/layout/RadialCluster"/>
    <dgm:cxn modelId="{E12C2042-6E73-4561-B6A3-7F2D0A1579DA}" type="presOf" srcId="{4DF774BF-8656-46D4-A017-5B4D6E1C1521}" destId="{768CD233-5814-4DB6-8EE3-2BD9F100F7E5}" srcOrd="0" destOrd="0" presId="urn:microsoft.com/office/officeart/2008/layout/RadialCluster"/>
    <dgm:cxn modelId="{8D0BD489-ECD1-4BF5-ABFA-D62EE7C85E7C}" type="presOf" srcId="{08CC6D4C-158A-435E-B274-1AC353C2A333}" destId="{5E880E05-5BCD-4809-9D39-381F4B75A01B}" srcOrd="0" destOrd="0" presId="urn:microsoft.com/office/officeart/2008/layout/RadialCluster"/>
    <dgm:cxn modelId="{A0957CA7-DFAC-4FA9-A500-56F030948D38}" type="presParOf" srcId="{7737C6F8-D145-4711-8511-A43DFF5656BD}" destId="{64B2F1FE-A8B4-4C51-808C-DD14BE193724}" srcOrd="0" destOrd="0" presId="urn:microsoft.com/office/officeart/2008/layout/RadialCluster"/>
    <dgm:cxn modelId="{61DAB833-6780-4C4B-8E2A-D96640721226}" type="presParOf" srcId="{64B2F1FE-A8B4-4C51-808C-DD14BE193724}" destId="{B79D5DB1-9360-4618-9CF5-F85BC6D2C117}" srcOrd="0" destOrd="0" presId="urn:microsoft.com/office/officeart/2008/layout/RadialCluster"/>
    <dgm:cxn modelId="{E58BDDCE-9877-49DF-B9D0-A666AB797691}" type="presParOf" srcId="{64B2F1FE-A8B4-4C51-808C-DD14BE193724}" destId="{7D51ED8C-CC50-4896-902B-FD95997A9465}" srcOrd="1" destOrd="0" presId="urn:microsoft.com/office/officeart/2008/layout/RadialCluster"/>
    <dgm:cxn modelId="{21ACD492-5657-4B2C-89E4-D3C0BECDFB78}" type="presParOf" srcId="{64B2F1FE-A8B4-4C51-808C-DD14BE193724}" destId="{768CD233-5814-4DB6-8EE3-2BD9F100F7E5}" srcOrd="2" destOrd="0" presId="urn:microsoft.com/office/officeart/2008/layout/RadialCluster"/>
    <dgm:cxn modelId="{2F736FAD-87D5-4120-AAE3-B13BA310F3BB}" type="presParOf" srcId="{64B2F1FE-A8B4-4C51-808C-DD14BE193724}" destId="{3F44D3ED-A55F-44A8-B26F-037BA474CC33}" srcOrd="3" destOrd="0" presId="urn:microsoft.com/office/officeart/2008/layout/RadialCluster"/>
    <dgm:cxn modelId="{47587B38-4137-4059-8F09-6191F06D96C8}" type="presParOf" srcId="{64B2F1FE-A8B4-4C51-808C-DD14BE193724}" destId="{5E880E05-5BCD-4809-9D39-381F4B75A01B}" srcOrd="4" destOrd="0" presId="urn:microsoft.com/office/officeart/2008/layout/RadialCluster"/>
    <dgm:cxn modelId="{693996CB-BFE3-43BB-BCB5-1B1C31A693E4}" type="presParOf" srcId="{64B2F1FE-A8B4-4C51-808C-DD14BE193724}" destId="{5D38CF74-7C29-4753-B414-14915880A910}" srcOrd="5" destOrd="0" presId="urn:microsoft.com/office/officeart/2008/layout/RadialCluster"/>
    <dgm:cxn modelId="{52F74B9D-DEDC-4485-AC06-F255CC73FA5B}" type="presParOf" srcId="{64B2F1FE-A8B4-4C51-808C-DD14BE193724}" destId="{803AC04E-04EE-41C5-8452-BF8F8167B1B1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9DDC1D-1974-4D79-AE5C-015BF04FEE50}">
      <dsp:nvSpPr>
        <dsp:cNvPr id="0" name=""/>
        <dsp:cNvSpPr/>
      </dsp:nvSpPr>
      <dsp:spPr>
        <a:xfrm>
          <a:off x="0" y="195750"/>
          <a:ext cx="8361362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kern="1200" dirty="0" smtClean="0"/>
            <a:t>Key Findings</a:t>
          </a:r>
          <a:endParaRPr lang="en-US" sz="2300" b="0" i="0" kern="1200" dirty="0"/>
        </a:p>
      </dsp:txBody>
      <dsp:txXfrm>
        <a:off x="26273" y="222023"/>
        <a:ext cx="8308816" cy="485654"/>
      </dsp:txXfrm>
    </dsp:sp>
    <dsp:sp modelId="{B364CD07-A387-461D-9EB2-8525F51A49D5}">
      <dsp:nvSpPr>
        <dsp:cNvPr id="0" name=""/>
        <dsp:cNvSpPr/>
      </dsp:nvSpPr>
      <dsp:spPr>
        <a:xfrm>
          <a:off x="0" y="733950"/>
          <a:ext cx="8361362" cy="166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473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Variation in LIHEAP participation by agency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Variation in LIHEAP participation within agency service areas 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i="0" kern="1200" dirty="0" smtClean="0"/>
            <a:t>Low denial rates and short application processing times correlated with high participation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i="0" kern="1200" dirty="0" smtClean="0"/>
            <a:t>Large majority of denials are due to missing documentation rather than program ineligibility</a:t>
          </a:r>
        </a:p>
      </dsp:txBody>
      <dsp:txXfrm>
        <a:off x="0" y="733950"/>
        <a:ext cx="8361362" cy="1666350"/>
      </dsp:txXfrm>
    </dsp:sp>
    <dsp:sp modelId="{C75C1A8E-7E25-4D3F-B2AB-CF22C01AC02B}">
      <dsp:nvSpPr>
        <dsp:cNvPr id="0" name=""/>
        <dsp:cNvSpPr/>
      </dsp:nvSpPr>
      <dsp:spPr>
        <a:xfrm>
          <a:off x="0" y="2400300"/>
          <a:ext cx="8361362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kern="1200" dirty="0" smtClean="0"/>
            <a:t>Key Recommendations</a:t>
          </a:r>
        </a:p>
      </dsp:txBody>
      <dsp:txXfrm>
        <a:off x="26273" y="2426573"/>
        <a:ext cx="8308816" cy="485654"/>
      </dsp:txXfrm>
    </dsp:sp>
    <dsp:sp modelId="{F069BBCA-B1BA-4206-9F4E-03F4B868760A}">
      <dsp:nvSpPr>
        <dsp:cNvPr id="0" name=""/>
        <dsp:cNvSpPr/>
      </dsp:nvSpPr>
      <dsp:spPr>
        <a:xfrm>
          <a:off x="0" y="2938500"/>
          <a:ext cx="8361362" cy="166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473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i="0" kern="1200" dirty="0" smtClean="0"/>
            <a:t>Develop strategies to reduce denial rates and improve application processing times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i="0" kern="1200" dirty="0" smtClean="0"/>
            <a:t>Identify technology enhancements to improve outreach to new applicants and retain existing recipients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b="0" i="0" kern="1200" dirty="0" smtClean="0"/>
            <a:t>Foster local partnerships to increase public awareness of LIHEAP and provide satellite application assistance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800" b="0" i="0" kern="1200" dirty="0" smtClean="0"/>
        </a:p>
      </dsp:txBody>
      <dsp:txXfrm>
        <a:off x="0" y="2938500"/>
        <a:ext cx="8361362" cy="16663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D5DB1-9360-4618-9CF5-F85BC6D2C117}">
      <dsp:nvSpPr>
        <dsp:cNvPr id="0" name=""/>
        <dsp:cNvSpPr/>
      </dsp:nvSpPr>
      <dsp:spPr>
        <a:xfrm>
          <a:off x="3041638" y="1524016"/>
          <a:ext cx="2251171" cy="17241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Annual Conference</a:t>
          </a:r>
        </a:p>
      </dsp:txBody>
      <dsp:txXfrm>
        <a:off x="3125803" y="1608181"/>
        <a:ext cx="2082841" cy="1555798"/>
      </dsp:txXfrm>
    </dsp:sp>
    <dsp:sp modelId="{7D51ED8C-CC50-4896-902B-FD95997A9465}">
      <dsp:nvSpPr>
        <dsp:cNvPr id="0" name=""/>
        <dsp:cNvSpPr/>
      </dsp:nvSpPr>
      <dsp:spPr>
        <a:xfrm rot="16155249">
          <a:off x="3774041" y="1146996"/>
          <a:ext cx="7541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410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8CD233-5814-4DB6-8EE3-2BD9F100F7E5}">
      <dsp:nvSpPr>
        <dsp:cNvPr id="0" name=""/>
        <dsp:cNvSpPr/>
      </dsp:nvSpPr>
      <dsp:spPr>
        <a:xfrm>
          <a:off x="3075847" y="98400"/>
          <a:ext cx="2131932" cy="6715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Color Coded Client Notifications</a:t>
          </a:r>
        </a:p>
      </dsp:txBody>
      <dsp:txXfrm>
        <a:off x="3108631" y="131184"/>
        <a:ext cx="2066364" cy="606008"/>
      </dsp:txXfrm>
    </dsp:sp>
    <dsp:sp modelId="{3F44D3ED-A55F-44A8-B26F-037BA474CC33}">
      <dsp:nvSpPr>
        <dsp:cNvPr id="0" name=""/>
        <dsp:cNvSpPr/>
      </dsp:nvSpPr>
      <dsp:spPr>
        <a:xfrm rot="1606257">
          <a:off x="5236285" y="3191468"/>
          <a:ext cx="10546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469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880E05-5BCD-4809-9D39-381F4B75A01B}">
      <dsp:nvSpPr>
        <dsp:cNvPr id="0" name=""/>
        <dsp:cNvSpPr/>
      </dsp:nvSpPr>
      <dsp:spPr>
        <a:xfrm>
          <a:off x="5861049" y="3428998"/>
          <a:ext cx="2178387" cy="7222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Partner Intake Sites</a:t>
          </a:r>
        </a:p>
      </dsp:txBody>
      <dsp:txXfrm>
        <a:off x="5896305" y="3464254"/>
        <a:ext cx="2107875" cy="651718"/>
      </dsp:txXfrm>
    </dsp:sp>
    <dsp:sp modelId="{5D38CF74-7C29-4753-B414-14915880A910}">
      <dsp:nvSpPr>
        <dsp:cNvPr id="0" name=""/>
        <dsp:cNvSpPr/>
      </dsp:nvSpPr>
      <dsp:spPr>
        <a:xfrm rot="9104749">
          <a:off x="2171456" y="3209997"/>
          <a:ext cx="9253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2530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3AC04E-04EE-41C5-8452-BF8F8167B1B1}">
      <dsp:nvSpPr>
        <dsp:cNvPr id="0" name=""/>
        <dsp:cNvSpPr/>
      </dsp:nvSpPr>
      <dsp:spPr>
        <a:xfrm>
          <a:off x="483519" y="3429009"/>
          <a:ext cx="2159494" cy="7129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Automated phone calls</a:t>
          </a:r>
        </a:p>
      </dsp:txBody>
      <dsp:txXfrm>
        <a:off x="518322" y="3463812"/>
        <a:ext cx="2089888" cy="6433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823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823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CEA6AF-816A-4D33-A45C-F5D0A3679A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322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C2EA9-40FA-4F0B-9A71-59E3F3F1B6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5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F7C5F4-591A-4CCF-B50E-E1F8118250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15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4AC9FE-852D-4E35-BC75-C161B25A8F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087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B6952A-E9F8-4E45-B3DC-3969542D00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9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7D01E8-ACE7-4EED-AFA8-FA24408325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855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32B3E-0EDE-4529-8C53-01A80411EA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102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635DEF-9B6B-4F8F-BE76-F327C50997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947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6AA00C-955D-4FFF-8A8B-CD0919A07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8253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18037-AC9B-40C1-BA1A-9FBF3B66F5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691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24B1A6-18EA-4972-9D30-9C386E5925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9373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3B7D2-B5FD-4CEC-A3BF-3C49D14367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218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2C8ED0-1BD4-489C-ADAA-0B8DCD088AC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8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06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Freeform 207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Freeform 208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Freeform 209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Freeform 210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Freeform 211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6" name="Freeform 212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7" name="Freeform 213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8" name="Freeform 214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9" name="Freeform 215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0" name="Freeform 216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1" name="Freeform 217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2" name="Freeform 218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3" name="Freeform 219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4" name="Freeform 220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5" name="Freeform 221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6" name="Freeform 222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7" name="Freeform 223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8" name="Freeform 224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9" name="Freeform 225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0" name="Freeform 226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1" name="Freeform 227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2" name="Freeform 228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3" name="Freeform 229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4" name="Freeform 230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5" name="Freeform 231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6" name="Freeform 232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7" name="Freeform 233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8" name="Freeform 234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9" name="Freeform 235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0" name="Freeform 236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1" name="Freeform 237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2" name="Freeform 238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3" name="Freeform 239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4" name="Freeform 240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5" name="Freeform 241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6" name="Freeform 242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7" name="Freeform 243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8" name="Freeform 244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089" name="Picture 248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0" name="Rectangle 25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i="1" dirty="0" smtClean="0"/>
              <a:t>Policies to Increase Access to Low-Income Energy Programs</a:t>
            </a:r>
            <a:endParaRPr lang="en-US" altLang="en-US" i="1" dirty="0"/>
          </a:p>
        </p:txBody>
      </p:sp>
      <p:sp>
        <p:nvSpPr>
          <p:cNvPr id="2091" name="Rectangle 25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Massachusetts LIHEAP Case Study</a:t>
            </a:r>
          </a:p>
          <a:p>
            <a:endParaRPr lang="en-US" altLang="en-US" dirty="0"/>
          </a:p>
          <a:p>
            <a:r>
              <a:rPr lang="en-US" altLang="en-US" dirty="0" smtClean="0"/>
              <a:t>2019 National Energy &amp; Utility Affordability Conference</a:t>
            </a:r>
            <a:endParaRPr lang="en-US" altLang="en-US" dirty="0"/>
          </a:p>
        </p:txBody>
      </p:sp>
      <p:pic>
        <p:nvPicPr>
          <p:cNvPr id="2092" name="Picture 25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275"/>
            <a:ext cx="274320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3" name="Picture 246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4" name="Picture 249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3723" y="0"/>
            <a:ext cx="5622807" cy="1143000"/>
          </a:xfrm>
        </p:spPr>
        <p:txBody>
          <a:bodyPr/>
          <a:lstStyle/>
          <a:p>
            <a:pPr algn="l"/>
            <a:r>
              <a:rPr lang="en-US" altLang="en-US" dirty="0" smtClean="0"/>
              <a:t>LIHEAP Participation</a:t>
            </a:r>
            <a:endParaRPr lang="en-US" alt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10</a:t>
            </a:fld>
            <a:endParaRPr lang="en-US" altLang="en-US" sz="1000"/>
          </a:p>
        </p:txBody>
      </p:sp>
      <p:sp>
        <p:nvSpPr>
          <p:cNvPr id="6" name="TextBox 5"/>
          <p:cNvSpPr txBox="1"/>
          <p:nvPr/>
        </p:nvSpPr>
        <p:spPr>
          <a:xfrm>
            <a:off x="308618" y="6336860"/>
            <a:ext cx="3814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ACS (2012 – 2016</a:t>
            </a:r>
            <a:r>
              <a:rPr lang="en-US" sz="1200" dirty="0" smtClean="0"/>
              <a:t>) / FY 2018 LIHEAP Data File </a:t>
            </a:r>
            <a:endParaRPr lang="en-US" sz="1200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383072908"/>
              </p:ext>
            </p:extLst>
          </p:nvPr>
        </p:nvGraphicFramePr>
        <p:xfrm>
          <a:off x="648322" y="1489827"/>
          <a:ext cx="7472362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61619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98496" y="72049"/>
            <a:ext cx="5622807" cy="1143000"/>
          </a:xfrm>
        </p:spPr>
        <p:txBody>
          <a:bodyPr/>
          <a:lstStyle/>
          <a:p>
            <a:pPr algn="l"/>
            <a:r>
              <a:rPr lang="en-US" altLang="en-US" dirty="0" smtClean="0"/>
              <a:t>Regional Participation</a:t>
            </a:r>
            <a:endParaRPr lang="en-US" alt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11</a:t>
            </a:fld>
            <a:endParaRPr lang="en-US" altLang="en-US" sz="100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753676463"/>
              </p:ext>
            </p:extLst>
          </p:nvPr>
        </p:nvGraphicFramePr>
        <p:xfrm>
          <a:off x="622343" y="1367449"/>
          <a:ext cx="7472362" cy="5014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308618" y="6336860"/>
            <a:ext cx="3814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ACS (2012 – 2016</a:t>
            </a:r>
            <a:r>
              <a:rPr lang="en-US" sz="1200" dirty="0" smtClean="0"/>
              <a:t>) / FY 2018 LIHEAP Data File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14270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32774" y="0"/>
            <a:ext cx="5622807" cy="1143000"/>
          </a:xfrm>
        </p:spPr>
        <p:txBody>
          <a:bodyPr/>
          <a:lstStyle/>
          <a:p>
            <a:pPr algn="l"/>
            <a:r>
              <a:rPr lang="en-US" altLang="en-US" dirty="0" smtClean="0"/>
              <a:t>Application Processing</a:t>
            </a:r>
            <a:endParaRPr lang="en-US" alt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12</a:t>
            </a:fld>
            <a:endParaRPr lang="en-US" altLang="en-US" sz="100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113043933"/>
              </p:ext>
            </p:extLst>
          </p:nvPr>
        </p:nvGraphicFramePr>
        <p:xfrm>
          <a:off x="4538663" y="1403521"/>
          <a:ext cx="4648201" cy="5195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2664940" y="6419076"/>
            <a:ext cx="3814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ACS (2012 – 2016) / FY </a:t>
            </a:r>
            <a:r>
              <a:rPr lang="en-US" sz="1200" dirty="0"/>
              <a:t>2018 LIHEAP Data File </a:t>
            </a:r>
          </a:p>
        </p:txBody>
      </p:sp>
      <p:graphicFrame>
        <p:nvGraphicFramePr>
          <p:cNvPr id="49" name="Chart 48"/>
          <p:cNvGraphicFramePr/>
          <p:nvPr>
            <p:extLst>
              <p:ext uri="{D42A27DB-BD31-4B8C-83A1-F6EECF244321}">
                <p14:modId xmlns:p14="http://schemas.microsoft.com/office/powerpoint/2010/main" val="3155763740"/>
              </p:ext>
            </p:extLst>
          </p:nvPr>
        </p:nvGraphicFramePr>
        <p:xfrm>
          <a:off x="0" y="1388901"/>
          <a:ext cx="4508329" cy="5361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85565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2043" y="0"/>
            <a:ext cx="5622807" cy="1143000"/>
          </a:xfrm>
        </p:spPr>
        <p:txBody>
          <a:bodyPr/>
          <a:lstStyle/>
          <a:p>
            <a:pPr algn="l"/>
            <a:r>
              <a:rPr lang="en-US" altLang="en-US" dirty="0" smtClean="0"/>
              <a:t>Denials</a:t>
            </a:r>
            <a:endParaRPr lang="en-US" alt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13</a:t>
            </a:fld>
            <a:endParaRPr lang="en-US" altLang="en-US" sz="100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384929466"/>
              </p:ext>
            </p:extLst>
          </p:nvPr>
        </p:nvGraphicFramePr>
        <p:xfrm>
          <a:off x="55005" y="1520696"/>
          <a:ext cx="4330657" cy="5146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381000" y="6421310"/>
            <a:ext cx="3814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FY </a:t>
            </a:r>
            <a:r>
              <a:rPr lang="en-US" sz="1200" dirty="0"/>
              <a:t>2018 LIHEAP Data File </a:t>
            </a:r>
          </a:p>
        </p:txBody>
      </p:sp>
      <p:graphicFrame>
        <p:nvGraphicFramePr>
          <p:cNvPr id="49" name="Chart 48"/>
          <p:cNvGraphicFramePr/>
          <p:nvPr>
            <p:extLst>
              <p:ext uri="{D42A27DB-BD31-4B8C-83A1-F6EECF244321}">
                <p14:modId xmlns:p14="http://schemas.microsoft.com/office/powerpoint/2010/main" val="569282220"/>
              </p:ext>
            </p:extLst>
          </p:nvPr>
        </p:nvGraphicFramePr>
        <p:xfrm>
          <a:off x="4405506" y="1471998"/>
          <a:ext cx="4648201" cy="5195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5163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2043" y="0"/>
            <a:ext cx="5622807" cy="1143000"/>
          </a:xfrm>
        </p:spPr>
        <p:txBody>
          <a:bodyPr/>
          <a:lstStyle/>
          <a:p>
            <a:pPr algn="l"/>
            <a:r>
              <a:rPr lang="en-US" altLang="en-US" dirty="0" smtClean="0"/>
              <a:t>Denials</a:t>
            </a:r>
            <a:endParaRPr lang="en-US" alt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14</a:t>
            </a:fld>
            <a:endParaRPr lang="en-US" altLang="en-US" sz="100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935475731"/>
              </p:ext>
            </p:extLst>
          </p:nvPr>
        </p:nvGraphicFramePr>
        <p:xfrm>
          <a:off x="622343" y="1600200"/>
          <a:ext cx="7472362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381000" y="6421310"/>
            <a:ext cx="3814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FY </a:t>
            </a:r>
            <a:r>
              <a:rPr lang="en-US" sz="1200" dirty="0"/>
              <a:t>2018 LIHEAP Data File </a:t>
            </a:r>
          </a:p>
        </p:txBody>
      </p:sp>
    </p:spTree>
    <p:extLst>
      <p:ext uri="{BB962C8B-B14F-4D97-AF65-F5344CB8AC3E}">
        <p14:creationId xmlns:p14="http://schemas.microsoft.com/office/powerpoint/2010/main" val="2288503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45256" y="70974"/>
            <a:ext cx="6255544" cy="1143000"/>
          </a:xfrm>
        </p:spPr>
        <p:txBody>
          <a:bodyPr/>
          <a:lstStyle/>
          <a:p>
            <a:pPr algn="l"/>
            <a:r>
              <a:rPr lang="en-US" altLang="en-US" sz="3600" dirty="0" smtClean="0"/>
              <a:t>Findings and Recommendations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0631013"/>
              </p:ext>
            </p:extLst>
          </p:nvPr>
        </p:nvGraphicFramePr>
        <p:xfrm>
          <a:off x="388938" y="1600199"/>
          <a:ext cx="8361362" cy="4800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15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200473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596900" y="2667000"/>
            <a:ext cx="7772400" cy="1143000"/>
          </a:xfrm>
        </p:spPr>
        <p:txBody>
          <a:bodyPr/>
          <a:lstStyle/>
          <a:p>
            <a:r>
              <a:rPr lang="en-US" altLang="en-US" b="1" dirty="0" smtClean="0"/>
              <a:t>Policies to Increase Access to LIHEAP</a:t>
            </a:r>
            <a:endParaRPr lang="en-US" altLang="en-US" b="1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16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3199006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17</a:t>
            </a:fld>
            <a:endParaRPr lang="en-US" altLang="en-US" sz="1000"/>
          </a:p>
        </p:txBody>
      </p:sp>
      <p:sp>
        <p:nvSpPr>
          <p:cNvPr id="2" name="TextBox 1"/>
          <p:cNvSpPr txBox="1"/>
          <p:nvPr/>
        </p:nvSpPr>
        <p:spPr>
          <a:xfrm>
            <a:off x="30161" y="188483"/>
            <a:ext cx="6235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FY2019 Applications </a:t>
            </a:r>
          </a:p>
          <a:p>
            <a:r>
              <a:rPr lang="en-US" sz="3600" dirty="0" smtClean="0"/>
              <a:t>Pre-Government Shutdown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55638" y="1905000"/>
            <a:ext cx="7681912" cy="3733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187" y="2271433"/>
            <a:ext cx="8969626" cy="2315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697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18</a:t>
            </a:fld>
            <a:endParaRPr lang="en-US" altLang="en-US" sz="1000"/>
          </a:p>
        </p:txBody>
      </p:sp>
      <p:sp>
        <p:nvSpPr>
          <p:cNvPr id="2" name="TextBox 1"/>
          <p:cNvSpPr txBox="1"/>
          <p:nvPr/>
        </p:nvSpPr>
        <p:spPr>
          <a:xfrm>
            <a:off x="87187" y="192682"/>
            <a:ext cx="5611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FY2019 Applications </a:t>
            </a:r>
          </a:p>
          <a:p>
            <a:r>
              <a:rPr lang="en-US" sz="3600" dirty="0" smtClean="0"/>
              <a:t>Post-Government Shutdown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55638" y="1905000"/>
            <a:ext cx="7681912" cy="3733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187" y="2386233"/>
            <a:ext cx="8969626" cy="208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92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19</a:t>
            </a:fld>
            <a:endParaRPr lang="en-US" altLang="en-US" sz="1000"/>
          </a:p>
        </p:txBody>
      </p:sp>
      <p:sp>
        <p:nvSpPr>
          <p:cNvPr id="2" name="TextBox 1"/>
          <p:cNvSpPr txBox="1"/>
          <p:nvPr/>
        </p:nvSpPr>
        <p:spPr>
          <a:xfrm>
            <a:off x="-12657" y="211137"/>
            <a:ext cx="54657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FY2019 Applications for Full Program Year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55638" y="1905000"/>
            <a:ext cx="7681912" cy="3733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187" y="2271433"/>
            <a:ext cx="8969626" cy="2315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429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5575" y="171450"/>
            <a:ext cx="7772400" cy="971550"/>
          </a:xfrm>
        </p:spPr>
        <p:txBody>
          <a:bodyPr/>
          <a:lstStyle/>
          <a:p>
            <a:pPr algn="l"/>
            <a:r>
              <a:rPr lang="en-US" altLang="en-US" dirty="0"/>
              <a:t>Presentation Overview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841775"/>
              </p:ext>
            </p:extLst>
          </p:nvPr>
        </p:nvGraphicFramePr>
        <p:xfrm>
          <a:off x="655638" y="1685925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2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2701304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423454" y="476507"/>
            <a:ext cx="7772400" cy="732911"/>
          </a:xfrm>
        </p:spPr>
        <p:txBody>
          <a:bodyPr/>
          <a:lstStyle/>
          <a:p>
            <a:pPr algn="l"/>
            <a:r>
              <a:rPr lang="en-US" sz="3200" dirty="0"/>
              <a:t>Reason for Denial 2018 vs 2019</a:t>
            </a:r>
            <a:endParaRPr lang="en-US" altLang="en-US" sz="32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20</a:t>
            </a:fld>
            <a:endParaRPr lang="en-US" altLang="en-US" sz="1000"/>
          </a:p>
        </p:txBody>
      </p:sp>
      <p:graphicFrame>
        <p:nvGraphicFramePr>
          <p:cNvPr id="47" name="Chart 46"/>
          <p:cNvGraphicFramePr/>
          <p:nvPr>
            <p:extLst>
              <p:ext uri="{D42A27DB-BD31-4B8C-83A1-F6EECF244321}">
                <p14:modId xmlns:p14="http://schemas.microsoft.com/office/powerpoint/2010/main" val="1088376416"/>
              </p:ext>
            </p:extLst>
          </p:nvPr>
        </p:nvGraphicFramePr>
        <p:xfrm>
          <a:off x="838200" y="1524000"/>
          <a:ext cx="7543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800233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1906" y="348304"/>
            <a:ext cx="6388894" cy="732911"/>
          </a:xfrm>
        </p:spPr>
        <p:txBody>
          <a:bodyPr/>
          <a:lstStyle/>
          <a:p>
            <a:pPr algn="l"/>
            <a:r>
              <a:rPr lang="en-US" altLang="en-US" sz="3600" dirty="0" smtClean="0"/>
              <a:t>Best Practices from Annual Training</a:t>
            </a:r>
            <a:endParaRPr lang="en-US" altLang="en-US" sz="36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21</a:t>
            </a:fld>
            <a:endParaRPr lang="en-US" altLang="en-US" sz="1000"/>
          </a:p>
        </p:txBody>
      </p:sp>
      <p:graphicFrame>
        <p:nvGraphicFramePr>
          <p:cNvPr id="46" name="Diagram 45"/>
          <p:cNvGraphicFramePr/>
          <p:nvPr>
            <p:extLst>
              <p:ext uri="{D42A27DB-BD31-4B8C-83A1-F6EECF244321}">
                <p14:modId xmlns:p14="http://schemas.microsoft.com/office/powerpoint/2010/main" val="4146988140"/>
              </p:ext>
            </p:extLst>
          </p:nvPr>
        </p:nvGraphicFramePr>
        <p:xfrm>
          <a:off x="-83923" y="1923663"/>
          <a:ext cx="8315325" cy="4857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951525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510" y="232353"/>
            <a:ext cx="6250353" cy="732911"/>
          </a:xfrm>
        </p:spPr>
        <p:txBody>
          <a:bodyPr/>
          <a:lstStyle/>
          <a:p>
            <a:pPr algn="l"/>
            <a:r>
              <a:rPr lang="en-US" altLang="en-US" sz="4000" dirty="0" smtClean="0"/>
              <a:t>Progress and Next Steps</a:t>
            </a:r>
            <a:endParaRPr lang="en-US" alt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22</a:t>
            </a:fld>
            <a:endParaRPr lang="en-US" altLang="en-US" sz="1000"/>
          </a:p>
        </p:txBody>
      </p:sp>
      <p:sp>
        <p:nvSpPr>
          <p:cNvPr id="2" name="TextBox 1"/>
          <p:cNvSpPr txBox="1"/>
          <p:nvPr/>
        </p:nvSpPr>
        <p:spPr>
          <a:xfrm>
            <a:off x="596900" y="1768604"/>
            <a:ext cx="7861300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Over the course of heating season, incompletes trended downward.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1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By April, incompletes were down 7%.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With the spike in new applications at the end of the program year, incompletes increased to 3% higher that last year (Update as new data comes).</a:t>
            </a:r>
          </a:p>
          <a:p>
            <a:endParaRPr lang="en-US" sz="2000" dirty="0" smtClean="0"/>
          </a:p>
          <a:p>
            <a:r>
              <a:rPr lang="en-US" sz="2000" b="1" dirty="0" smtClean="0"/>
              <a:t>Next steps</a:t>
            </a:r>
          </a:p>
          <a:p>
            <a:endParaRPr lang="en-US" sz="11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Client portal prescreening and document upload.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Social Media ads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Increase partnerships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Down Arrow 4"/>
          <p:cNvSpPr/>
          <p:nvPr/>
        </p:nvSpPr>
        <p:spPr>
          <a:xfrm>
            <a:off x="5504656" y="2174382"/>
            <a:ext cx="268288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05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1906" y="161925"/>
            <a:ext cx="7772400" cy="1143000"/>
          </a:xfrm>
        </p:spPr>
        <p:txBody>
          <a:bodyPr/>
          <a:lstStyle/>
          <a:p>
            <a:pPr algn="l"/>
            <a:r>
              <a:rPr lang="en-US" altLang="en-US" sz="3600" dirty="0" smtClean="0"/>
              <a:t>Questions</a:t>
            </a:r>
            <a:endParaRPr lang="en-US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Ed Kiely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Massachusetts LIHEAP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Edward.Kiely@state.ma.us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Matthew Lyons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APPRISE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Matthew-Lyons@appriseinc.org</a:t>
            </a:r>
            <a:endParaRPr 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23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208199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596900" y="2667000"/>
            <a:ext cx="7772400" cy="1143000"/>
          </a:xfrm>
        </p:spPr>
        <p:txBody>
          <a:bodyPr/>
          <a:lstStyle/>
          <a:p>
            <a:r>
              <a:rPr lang="en-US" altLang="en-US" b="1" dirty="0" smtClean="0"/>
              <a:t>LIHEAP Participation Trends</a:t>
            </a:r>
            <a:endParaRPr lang="en-US" altLang="en-US" b="1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3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3838555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92193" y="-29705"/>
            <a:ext cx="5622807" cy="1143000"/>
          </a:xfrm>
        </p:spPr>
        <p:txBody>
          <a:bodyPr/>
          <a:lstStyle/>
          <a:p>
            <a:pPr algn="l"/>
            <a:r>
              <a:rPr lang="en-US" altLang="en-US" dirty="0" smtClean="0"/>
              <a:t>LIHEAP Recipients</a:t>
            </a:r>
            <a:endParaRPr lang="en-US" alt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4</a:t>
            </a:fld>
            <a:endParaRPr lang="en-US" altLang="en-US" sz="1000"/>
          </a:p>
        </p:txBody>
      </p:sp>
      <p:graphicFrame>
        <p:nvGraphicFramePr>
          <p:cNvPr id="50" name="Table 49">
            <a:extLst>
              <a:ext uri="{FF2B5EF4-FFF2-40B4-BE49-F238E27FC236}">
                <a16:creationId xmlns="" xmlns:a16="http://schemas.microsoft.com/office/drawing/2014/main" id="{D5739A7D-E1EF-40C3-86C5-3AFEC3A3B1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532063"/>
              </p:ext>
            </p:extLst>
          </p:nvPr>
        </p:nvGraphicFramePr>
        <p:xfrm>
          <a:off x="1546181" y="2031468"/>
          <a:ext cx="5194344" cy="371323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04938">
                  <a:extLst>
                    <a:ext uri="{9D8B030D-6E8A-4147-A177-3AD203B41FA5}">
                      <a16:colId xmlns="" xmlns:a16="http://schemas.microsoft.com/office/drawing/2014/main" val="384904332"/>
                    </a:ext>
                  </a:extLst>
                </a:gridCol>
                <a:gridCol w="1752600">
                  <a:extLst>
                    <a:ext uri="{9D8B030D-6E8A-4147-A177-3AD203B41FA5}">
                      <a16:colId xmlns="" xmlns:a16="http://schemas.microsoft.com/office/drawing/2014/main" val="30757842"/>
                    </a:ext>
                  </a:extLst>
                </a:gridCol>
                <a:gridCol w="2036806">
                  <a:extLst>
                    <a:ext uri="{9D8B030D-6E8A-4147-A177-3AD203B41FA5}">
                      <a16:colId xmlns="" xmlns:a16="http://schemas.microsoft.com/office/drawing/2014/main" val="1040320918"/>
                    </a:ext>
                  </a:extLst>
                </a:gridCol>
              </a:tblGrid>
              <a:tr h="310029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Fiscal Year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Massachusetts LIHEAP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57168498"/>
                  </a:ext>
                </a:extLst>
              </a:tr>
              <a:tr h="579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</a:rPr>
                        <a:t># Households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</a:rPr>
                        <a:t>% Change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2230708233"/>
                  </a:ext>
                </a:extLst>
              </a:tr>
              <a:tr h="4021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2012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200,303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3951095"/>
                  </a:ext>
                </a:extLst>
              </a:tr>
              <a:tr h="4021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2013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190,517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-5%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7273112"/>
                  </a:ext>
                </a:extLst>
              </a:tr>
              <a:tr h="4021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2014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183,009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-4%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9260695"/>
                  </a:ext>
                </a:extLst>
              </a:tr>
              <a:tr h="4021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2015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180,010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-2%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37383453"/>
                  </a:ext>
                </a:extLst>
              </a:tr>
              <a:tr h="3883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2016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164,763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-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8%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2541414"/>
                  </a:ext>
                </a:extLst>
              </a:tr>
              <a:tr h="3882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159,987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-3%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85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Change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-40,316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-20%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294867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01714" y="1316683"/>
            <a:ext cx="6296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LIHEAP Recipients </a:t>
            </a:r>
            <a:r>
              <a:rPr lang="en-US" sz="2800" smtClean="0"/>
              <a:t>FY 2012 </a:t>
            </a:r>
            <a:r>
              <a:rPr lang="en-US" sz="2800" dirty="0" smtClean="0"/>
              <a:t>– FY 2017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308618" y="6336860"/>
            <a:ext cx="3814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</a:t>
            </a:r>
            <a:r>
              <a:rPr lang="en-US" sz="1200" dirty="0" smtClean="0"/>
              <a:t>LIHEAP Data Warehouse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42431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92193" y="-29705"/>
            <a:ext cx="5622807" cy="1143000"/>
          </a:xfrm>
        </p:spPr>
        <p:txBody>
          <a:bodyPr/>
          <a:lstStyle/>
          <a:p>
            <a:pPr algn="l"/>
            <a:r>
              <a:rPr lang="en-US" altLang="en-US" dirty="0" smtClean="0"/>
              <a:t>Income-Eligible Served</a:t>
            </a:r>
            <a:endParaRPr lang="en-US" alt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5</a:t>
            </a:fld>
            <a:endParaRPr lang="en-US" altLang="en-US" sz="1000"/>
          </a:p>
        </p:txBody>
      </p:sp>
      <p:graphicFrame>
        <p:nvGraphicFramePr>
          <p:cNvPr id="50" name="Table 49">
            <a:extLst>
              <a:ext uri="{FF2B5EF4-FFF2-40B4-BE49-F238E27FC236}">
                <a16:creationId xmlns="" xmlns:a16="http://schemas.microsoft.com/office/drawing/2014/main" id="{D5739A7D-E1EF-40C3-86C5-3AFEC3A3B1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858905"/>
              </p:ext>
            </p:extLst>
          </p:nvPr>
        </p:nvGraphicFramePr>
        <p:xfrm>
          <a:off x="379477" y="2307509"/>
          <a:ext cx="7603996" cy="337409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30196">
                  <a:extLst>
                    <a:ext uri="{9D8B030D-6E8A-4147-A177-3AD203B41FA5}">
                      <a16:colId xmlns="" xmlns:a16="http://schemas.microsoft.com/office/drawing/2014/main" val="384904332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30757842"/>
                    </a:ext>
                  </a:extLst>
                </a:gridCol>
                <a:gridCol w="1981200">
                  <a:extLst>
                    <a:ext uri="{9D8B030D-6E8A-4147-A177-3AD203B41FA5}">
                      <a16:colId xmlns="" xmlns:a16="http://schemas.microsoft.com/office/drawing/2014/main" val="1040320918"/>
                    </a:ext>
                  </a:extLst>
                </a:gridCol>
                <a:gridCol w="2463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02116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Fiscal Year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Massachusetts LIHEAP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57168498"/>
                  </a:ext>
                </a:extLst>
              </a:tr>
              <a:tr h="579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</a:rPr>
                        <a:t>Income-Eligible Households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</a:rPr>
                        <a:t>Households Served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en-US" sz="18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of Income-Eligible Households Served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2230708233"/>
                  </a:ext>
                </a:extLst>
              </a:tr>
              <a:tr h="4021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2012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851,512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200,303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23.52%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3951095"/>
                  </a:ext>
                </a:extLst>
              </a:tr>
              <a:tr h="4021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2013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866,450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190,517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7273112"/>
                  </a:ext>
                </a:extLst>
              </a:tr>
              <a:tr h="4021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2014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859,275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183,009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9260695"/>
                  </a:ext>
                </a:extLst>
              </a:tr>
              <a:tr h="4021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2015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860,902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180,010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20.91%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37383453"/>
                  </a:ext>
                </a:extLst>
              </a:tr>
              <a:tr h="3883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2016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859,731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164,763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19.16%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2541414"/>
                  </a:ext>
                </a:extLst>
              </a:tr>
              <a:tr h="3882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856,746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159,987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1688" y="1316683"/>
            <a:ext cx="64960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Percent of LIHEAP Income-Eligible Served FY 2012 – FY 2017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308618" y="6336860"/>
            <a:ext cx="3814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</a:t>
            </a:r>
            <a:r>
              <a:rPr lang="en-US" sz="1200" dirty="0" smtClean="0"/>
              <a:t>LIHEAP Data Warehouse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16175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92193" y="-29705"/>
            <a:ext cx="6122870" cy="1143000"/>
          </a:xfrm>
        </p:spPr>
        <p:txBody>
          <a:bodyPr/>
          <a:lstStyle/>
          <a:p>
            <a:pPr algn="l"/>
            <a:r>
              <a:rPr lang="en-US" altLang="en-US" sz="3600" dirty="0" smtClean="0"/>
              <a:t>Vulnerable Populations Served</a:t>
            </a:r>
            <a:endParaRPr lang="en-US" altLang="en-US" sz="36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6</a:t>
            </a:fld>
            <a:endParaRPr lang="en-US" altLang="en-US" sz="1000"/>
          </a:p>
        </p:txBody>
      </p:sp>
      <p:graphicFrame>
        <p:nvGraphicFramePr>
          <p:cNvPr id="50" name="Table 49">
            <a:extLst>
              <a:ext uri="{FF2B5EF4-FFF2-40B4-BE49-F238E27FC236}">
                <a16:creationId xmlns="" xmlns:a16="http://schemas.microsoft.com/office/drawing/2014/main" id="{D5739A7D-E1EF-40C3-86C5-3AFEC3A3B1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850816"/>
              </p:ext>
            </p:extLst>
          </p:nvPr>
        </p:nvGraphicFramePr>
        <p:xfrm>
          <a:off x="388938" y="2730295"/>
          <a:ext cx="7603996" cy="337409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30196">
                  <a:extLst>
                    <a:ext uri="{9D8B030D-6E8A-4147-A177-3AD203B41FA5}">
                      <a16:colId xmlns="" xmlns:a16="http://schemas.microsoft.com/office/drawing/2014/main" val="384904332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30757842"/>
                    </a:ext>
                  </a:extLst>
                </a:gridCol>
                <a:gridCol w="1981200">
                  <a:extLst>
                    <a:ext uri="{9D8B030D-6E8A-4147-A177-3AD203B41FA5}">
                      <a16:colId xmlns="" xmlns:a16="http://schemas.microsoft.com/office/drawing/2014/main" val="1040320918"/>
                    </a:ext>
                  </a:extLst>
                </a:gridCol>
                <a:gridCol w="2463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02116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Fiscal Year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Massachusetts LIHEAP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57168498"/>
                  </a:ext>
                </a:extLst>
              </a:tr>
              <a:tr h="579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</a:rPr>
                        <a:t>% Elderly Served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 Disabled Served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 Child &lt; 6 Served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2230708233"/>
                  </a:ext>
                </a:extLst>
              </a:tr>
              <a:tr h="4021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2012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19.5%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17.0%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30.0%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3951095"/>
                  </a:ext>
                </a:extLst>
              </a:tr>
              <a:tr h="4021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2013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16.3%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27.7%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7273112"/>
                  </a:ext>
                </a:extLst>
              </a:tr>
              <a:tr h="4021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2014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25.8%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9260695"/>
                  </a:ext>
                </a:extLst>
              </a:tr>
              <a:tr h="4021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2015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37383453"/>
                  </a:ext>
                </a:extLst>
              </a:tr>
              <a:tr h="3883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2016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2541414"/>
                  </a:ext>
                </a:extLst>
              </a:tr>
              <a:tr h="3882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20.3%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1688" y="1316683"/>
            <a:ext cx="64960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Percent of LIHEAP Income-Eligible Vulnerable Populations Served </a:t>
            </a:r>
          </a:p>
          <a:p>
            <a:pPr algn="ctr"/>
            <a:r>
              <a:rPr lang="en-US" sz="2800" dirty="0" smtClean="0"/>
              <a:t>FY 2012 – FY 2017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308618" y="6336860"/>
            <a:ext cx="3814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</a:t>
            </a:r>
            <a:r>
              <a:rPr lang="en-US" sz="1200" dirty="0" smtClean="0"/>
              <a:t>LIHEAP Data Warehouse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56920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3210" y="161925"/>
            <a:ext cx="6335654" cy="1143000"/>
          </a:xfrm>
        </p:spPr>
        <p:txBody>
          <a:bodyPr/>
          <a:lstStyle/>
          <a:p>
            <a:pPr algn="l"/>
            <a:r>
              <a:rPr lang="en-US" altLang="en-US" sz="3400" dirty="0"/>
              <a:t>Interest in </a:t>
            </a:r>
            <a:r>
              <a:rPr lang="en-US" altLang="en-US" sz="3400" dirty="0" smtClean="0"/>
              <a:t>Outreach Research</a:t>
            </a:r>
            <a:endParaRPr lang="en-US" altLang="en-US" sz="34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7</a:t>
            </a:fld>
            <a:endParaRPr lang="en-US" altLang="en-US" sz="10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38175" y="1495682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Furnish in-depth information to understand: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Participation by local agency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Participation by low-income population segment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Best practices in application intake and outreach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549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596900" y="2667000"/>
            <a:ext cx="7772400" cy="1143000"/>
          </a:xfrm>
        </p:spPr>
        <p:txBody>
          <a:bodyPr/>
          <a:lstStyle/>
          <a:p>
            <a:r>
              <a:rPr lang="en-US" altLang="en-US" b="1" dirty="0" smtClean="0"/>
              <a:t>LIHEAP Outreach Analysis</a:t>
            </a:r>
            <a:endParaRPr lang="en-US" altLang="en-US" b="1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8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1270937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dirty="0"/>
              <a:t>Research </a:t>
            </a:r>
            <a:r>
              <a:rPr lang="en-US" altLang="en-US" dirty="0" smtClean="0"/>
              <a:t>Approach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Research Deliverables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Income-eligible population characteristics</a:t>
            </a:r>
          </a:p>
          <a:p>
            <a:r>
              <a:rPr lang="en-US" dirty="0" smtClean="0"/>
              <a:t>LIHEAP recipient population characteristics</a:t>
            </a:r>
          </a:p>
          <a:p>
            <a:r>
              <a:rPr lang="en-US" dirty="0" smtClean="0"/>
              <a:t>Program penetration rates</a:t>
            </a:r>
          </a:p>
          <a:p>
            <a:r>
              <a:rPr lang="en-US" dirty="0" smtClean="0"/>
              <a:t>Best practices in local intake and outreach</a:t>
            </a:r>
          </a:p>
          <a:p>
            <a:r>
              <a:rPr lang="en-US" dirty="0" smtClean="0"/>
              <a:t>Findings and recommendations to improve outreach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Data Sources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2018 LIHEAP Data File</a:t>
            </a:r>
          </a:p>
          <a:p>
            <a:r>
              <a:rPr lang="en-US" dirty="0" smtClean="0"/>
              <a:t>American Community Survey</a:t>
            </a:r>
          </a:p>
          <a:p>
            <a:r>
              <a:rPr lang="en-US" dirty="0" smtClean="0"/>
              <a:t>State and Local Outreach Protocols</a:t>
            </a:r>
          </a:p>
          <a:p>
            <a:r>
              <a:rPr lang="en-US" dirty="0" smtClean="0"/>
              <a:t>In-Depth Interviews</a:t>
            </a:r>
            <a:endParaRPr 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9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3431290359"/>
      </p:ext>
    </p:extLst>
  </p:cSld>
  <p:clrMapOvr>
    <a:masterClrMapping/>
  </p:clrMapOvr>
</p:sld>
</file>

<file path=ppt/theme/theme1.xml><?xml version="1.0" encoding="utf-8"?>
<a:theme xmlns:a="http://schemas.openxmlformats.org/drawingml/2006/main" name="Power Point Template - Cover and Page">
  <a:themeElements>
    <a:clrScheme name="Power Point Template - Cover and Pa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 Point Template - Cover and Pa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 Point Template - Cover and Pa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 Point Template - Cover and Pa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 Point Template - Cover and Page</Template>
  <TotalTime>2524</TotalTime>
  <Words>625</Words>
  <Application>Microsoft Office PowerPoint</Application>
  <PresentationFormat>On-screen Show (4:3)</PresentationFormat>
  <Paragraphs>207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Power Point Template - Cover and Page</vt:lpstr>
      <vt:lpstr>Policies to Increase Access to Low-Income Energy Programs</vt:lpstr>
      <vt:lpstr>Presentation Overview</vt:lpstr>
      <vt:lpstr>LIHEAP Participation Trends</vt:lpstr>
      <vt:lpstr>LIHEAP Recipients</vt:lpstr>
      <vt:lpstr>Income-Eligible Served</vt:lpstr>
      <vt:lpstr>Vulnerable Populations Served</vt:lpstr>
      <vt:lpstr>Interest in Outreach Research</vt:lpstr>
      <vt:lpstr>LIHEAP Outreach Analysis</vt:lpstr>
      <vt:lpstr>Research Approach</vt:lpstr>
      <vt:lpstr>LIHEAP Participation</vt:lpstr>
      <vt:lpstr>Regional Participation</vt:lpstr>
      <vt:lpstr>Application Processing</vt:lpstr>
      <vt:lpstr>Denials</vt:lpstr>
      <vt:lpstr>Denials</vt:lpstr>
      <vt:lpstr>Findings and Recommendations</vt:lpstr>
      <vt:lpstr>Policies to Increase Access to LIHEAP</vt:lpstr>
      <vt:lpstr>PowerPoint Presentation</vt:lpstr>
      <vt:lpstr>PowerPoint Presentation</vt:lpstr>
      <vt:lpstr>PowerPoint Presentation</vt:lpstr>
      <vt:lpstr>Reason for Denial 2018 vs 2019</vt:lpstr>
      <vt:lpstr>Best Practices from Annual Training</vt:lpstr>
      <vt:lpstr>Progress and Next Steps</vt:lpstr>
      <vt:lpstr>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Lyons</dc:creator>
  <cp:lastModifiedBy>Matthew Lyons</cp:lastModifiedBy>
  <cp:revision>197</cp:revision>
  <cp:lastPrinted>2019-05-14T16:24:48Z</cp:lastPrinted>
  <dcterms:created xsi:type="dcterms:W3CDTF">2018-08-06T15:39:09Z</dcterms:created>
  <dcterms:modified xsi:type="dcterms:W3CDTF">2019-05-17T13:56:33Z</dcterms:modified>
</cp:coreProperties>
</file>