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3"/>
  </p:notesMasterIdLst>
  <p:handoutMasterIdLst>
    <p:handoutMasterId r:id="rId14"/>
  </p:handoutMasterIdLst>
  <p:sldIdLst>
    <p:sldId id="256" r:id="rId2"/>
    <p:sldId id="634" r:id="rId3"/>
    <p:sldId id="635" r:id="rId4"/>
    <p:sldId id="633" r:id="rId5"/>
    <p:sldId id="644" r:id="rId6"/>
    <p:sldId id="643" r:id="rId7"/>
    <p:sldId id="645" r:id="rId8"/>
    <p:sldId id="638" r:id="rId9"/>
    <p:sldId id="641" r:id="rId10"/>
    <p:sldId id="639" r:id="rId11"/>
    <p:sldId id="630" r:id="rId1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9900"/>
    <a:srgbClr val="FFCC99"/>
    <a:srgbClr val="DDDDDD"/>
    <a:srgbClr val="FFCC00"/>
    <a:srgbClr val="FF6600"/>
    <a:srgbClr val="CC3300"/>
    <a:srgbClr val="0066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82353" autoAdjust="0"/>
  </p:normalViewPr>
  <p:slideViewPr>
    <p:cSldViewPr>
      <p:cViewPr varScale="1">
        <p:scale>
          <a:sx n="96" d="100"/>
          <a:sy n="96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3CFD7-13B8-4750-949A-C73F436AE609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</dgm:pt>
    <dgm:pt modelId="{6336DCE1-7FF3-42D0-B861-BC7F17AE07AC}">
      <dgm:prSet custT="1"/>
      <dgm:spPr/>
      <dgm:t>
        <a:bodyPr/>
        <a:lstStyle/>
        <a:p>
          <a:r>
            <a:rPr lang="en-US" sz="2000" dirty="0" smtClean="0">
              <a:solidFill>
                <a:schemeClr val="bg2"/>
              </a:solidFill>
            </a:rPr>
            <a:t>Identify the option of using 60% Area Median instead of the 150% of Federal Poverty</a:t>
          </a:r>
        </a:p>
      </dgm:t>
    </dgm:pt>
    <dgm:pt modelId="{209F4F82-B10C-4EEA-8315-991750FA105D}" type="parTrans" cxnId="{0CE46369-640C-4FF2-8512-7C960DBAC117}">
      <dgm:prSet/>
      <dgm:spPr/>
      <dgm:t>
        <a:bodyPr/>
        <a:lstStyle/>
        <a:p>
          <a:endParaRPr lang="en-US"/>
        </a:p>
      </dgm:t>
    </dgm:pt>
    <dgm:pt modelId="{2B2E48D2-41EA-4056-8B08-CA5CF6203ED8}" type="sibTrans" cxnId="{0CE46369-640C-4FF2-8512-7C960DBAC117}">
      <dgm:prSet/>
      <dgm:spPr/>
      <dgm:t>
        <a:bodyPr/>
        <a:lstStyle/>
        <a:p>
          <a:endParaRPr lang="en-US"/>
        </a:p>
      </dgm:t>
    </dgm:pt>
    <dgm:pt modelId="{26FEFC1F-5B5B-4981-9188-0FBF177BDA7B}">
      <dgm:prSet custT="1"/>
      <dgm:spPr/>
      <dgm:t>
        <a:bodyPr/>
        <a:lstStyle/>
        <a:p>
          <a:r>
            <a:rPr lang="en-US" sz="2000" dirty="0" smtClean="0">
              <a:solidFill>
                <a:schemeClr val="bg2"/>
              </a:solidFill>
            </a:rPr>
            <a:t>Tie that to a Presidential or Governor declaration</a:t>
          </a:r>
        </a:p>
      </dgm:t>
    </dgm:pt>
    <dgm:pt modelId="{553822C7-15BB-44F0-B773-5AABADB8E84B}" type="parTrans" cxnId="{C7ADD993-C38A-4A35-A2F0-C9B121725312}">
      <dgm:prSet/>
      <dgm:spPr/>
      <dgm:t>
        <a:bodyPr/>
        <a:lstStyle/>
        <a:p>
          <a:endParaRPr lang="en-US"/>
        </a:p>
      </dgm:t>
    </dgm:pt>
    <dgm:pt modelId="{E0B45950-EE5E-4FA4-B856-D657DEEA2D44}" type="sibTrans" cxnId="{C7ADD993-C38A-4A35-A2F0-C9B121725312}">
      <dgm:prSet/>
      <dgm:spPr/>
      <dgm:t>
        <a:bodyPr/>
        <a:lstStyle/>
        <a:p>
          <a:endParaRPr lang="en-US"/>
        </a:p>
      </dgm:t>
    </dgm:pt>
    <dgm:pt modelId="{09CD92DF-0471-4BAC-850C-7A3C1FBDB984}">
      <dgm:prSet custT="1"/>
      <dgm:spPr/>
      <dgm:t>
        <a:bodyPr/>
        <a:lstStyle/>
        <a:p>
          <a:r>
            <a:rPr lang="en-US" sz="2000" dirty="0" smtClean="0">
              <a:solidFill>
                <a:schemeClr val="bg2"/>
              </a:solidFill>
            </a:rPr>
            <a:t>Require prior written approval from state office</a:t>
          </a:r>
        </a:p>
      </dgm:t>
    </dgm:pt>
    <dgm:pt modelId="{6C438CC7-E6A3-474B-8456-701AB5333C33}" type="parTrans" cxnId="{76E7AB52-51AD-4FD3-ABB0-E2FAE7211A53}">
      <dgm:prSet/>
      <dgm:spPr/>
      <dgm:t>
        <a:bodyPr/>
        <a:lstStyle/>
        <a:p>
          <a:endParaRPr lang="en-US"/>
        </a:p>
      </dgm:t>
    </dgm:pt>
    <dgm:pt modelId="{629F4FAA-17EB-41FB-8348-3E86CCBEC754}" type="sibTrans" cxnId="{76E7AB52-51AD-4FD3-ABB0-E2FAE7211A53}">
      <dgm:prSet/>
      <dgm:spPr/>
      <dgm:t>
        <a:bodyPr/>
        <a:lstStyle/>
        <a:p>
          <a:endParaRPr lang="en-US"/>
        </a:p>
      </dgm:t>
    </dgm:pt>
    <dgm:pt modelId="{DD9B58E2-47DA-4075-A901-1B9F3676F279}">
      <dgm:prSet custT="1"/>
      <dgm:spPr/>
      <dgm:t>
        <a:bodyPr/>
        <a:lstStyle/>
        <a:p>
          <a:r>
            <a:rPr lang="en-US" sz="2000" dirty="0" smtClean="0">
              <a:solidFill>
                <a:schemeClr val="bg2"/>
              </a:solidFill>
            </a:rPr>
            <a:t>Allow for Placed Based and Displaced HHS assistance</a:t>
          </a:r>
        </a:p>
      </dgm:t>
    </dgm:pt>
    <dgm:pt modelId="{4087D7E8-02A0-41C3-BBBB-C2823C1FC89B}" type="parTrans" cxnId="{700D85D4-816B-42DD-B78E-B97C79274086}">
      <dgm:prSet/>
      <dgm:spPr/>
      <dgm:t>
        <a:bodyPr/>
        <a:lstStyle/>
        <a:p>
          <a:endParaRPr lang="en-US"/>
        </a:p>
      </dgm:t>
    </dgm:pt>
    <dgm:pt modelId="{A70B1780-E655-413B-8DC5-9FF1060BF29F}" type="sibTrans" cxnId="{700D85D4-816B-42DD-B78E-B97C79274086}">
      <dgm:prSet/>
      <dgm:spPr/>
      <dgm:t>
        <a:bodyPr/>
        <a:lstStyle/>
        <a:p>
          <a:endParaRPr lang="en-US"/>
        </a:p>
      </dgm:t>
    </dgm:pt>
    <dgm:pt modelId="{30B62C63-B5D4-4147-AD3A-516410AF1D2F}" type="pres">
      <dgm:prSet presAssocID="{1773CFD7-13B8-4750-949A-C73F436AE609}" presName="linearFlow" presStyleCnt="0">
        <dgm:presLayoutVars>
          <dgm:resizeHandles val="exact"/>
        </dgm:presLayoutVars>
      </dgm:prSet>
      <dgm:spPr/>
    </dgm:pt>
    <dgm:pt modelId="{9091B40B-F028-4D4C-8829-2ECDC0C6F560}" type="pres">
      <dgm:prSet presAssocID="{6336DCE1-7FF3-42D0-B861-BC7F17AE07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0C905-7239-4B29-9670-00182C85A225}" type="pres">
      <dgm:prSet presAssocID="{2B2E48D2-41EA-4056-8B08-CA5CF6203ED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FEACDD8-1C21-42C1-AC0B-5A2A3145B3A7}" type="pres">
      <dgm:prSet presAssocID="{2B2E48D2-41EA-4056-8B08-CA5CF6203ED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E12DB94-BFA6-4329-A484-916A58EDB8A8}" type="pres">
      <dgm:prSet presAssocID="{26FEFC1F-5B5B-4981-9188-0FBF177BDA7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33A6F-F909-409C-8F8B-319CE5A256B7}" type="pres">
      <dgm:prSet presAssocID="{E0B45950-EE5E-4FA4-B856-D657DEEA2D4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5A9E640-656F-4839-AE0B-34CAC0620BAB}" type="pres">
      <dgm:prSet presAssocID="{E0B45950-EE5E-4FA4-B856-D657DEEA2D4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0EE0E99-DFF4-47E8-92B7-26E142E13AC9}" type="pres">
      <dgm:prSet presAssocID="{09CD92DF-0471-4BAC-850C-7A3C1FBDB98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CFF55-4126-4ABA-B67A-0A7E30E2ACBD}" type="pres">
      <dgm:prSet presAssocID="{629F4FAA-17EB-41FB-8348-3E86CCBEC75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4C646D5-3380-493A-B5CE-1B11B83D7895}" type="pres">
      <dgm:prSet presAssocID="{629F4FAA-17EB-41FB-8348-3E86CCBEC75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0E44A82-0C1C-4E8C-8C3C-BC074838D096}" type="pres">
      <dgm:prSet presAssocID="{DD9B58E2-47DA-4075-A901-1B9F3676F27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9E4D12-574F-41F2-A784-D17DBDBAD097}" type="presOf" srcId="{09CD92DF-0471-4BAC-850C-7A3C1FBDB984}" destId="{80EE0E99-DFF4-47E8-92B7-26E142E13AC9}" srcOrd="0" destOrd="0" presId="urn:microsoft.com/office/officeart/2005/8/layout/process2"/>
    <dgm:cxn modelId="{78C5F012-93A3-46BA-8A1F-99E61932C9F1}" type="presOf" srcId="{2B2E48D2-41EA-4056-8B08-CA5CF6203ED8}" destId="{EFEACDD8-1C21-42C1-AC0B-5A2A3145B3A7}" srcOrd="1" destOrd="0" presId="urn:microsoft.com/office/officeart/2005/8/layout/process2"/>
    <dgm:cxn modelId="{C7ADD993-C38A-4A35-A2F0-C9B121725312}" srcId="{1773CFD7-13B8-4750-949A-C73F436AE609}" destId="{26FEFC1F-5B5B-4981-9188-0FBF177BDA7B}" srcOrd="1" destOrd="0" parTransId="{553822C7-15BB-44F0-B773-5AABADB8E84B}" sibTransId="{E0B45950-EE5E-4FA4-B856-D657DEEA2D44}"/>
    <dgm:cxn modelId="{B947E53C-AD97-4773-BA40-63AE9C5EB561}" type="presOf" srcId="{1773CFD7-13B8-4750-949A-C73F436AE609}" destId="{30B62C63-B5D4-4147-AD3A-516410AF1D2F}" srcOrd="0" destOrd="0" presId="urn:microsoft.com/office/officeart/2005/8/layout/process2"/>
    <dgm:cxn modelId="{923DA4D6-5418-4822-AA39-928BB9836059}" type="presOf" srcId="{2B2E48D2-41EA-4056-8B08-CA5CF6203ED8}" destId="{20F0C905-7239-4B29-9670-00182C85A225}" srcOrd="0" destOrd="0" presId="urn:microsoft.com/office/officeart/2005/8/layout/process2"/>
    <dgm:cxn modelId="{EA0B0A61-241E-4D95-8887-95FCC52D508A}" type="presOf" srcId="{E0B45950-EE5E-4FA4-B856-D657DEEA2D44}" destId="{15A9E640-656F-4839-AE0B-34CAC0620BAB}" srcOrd="1" destOrd="0" presId="urn:microsoft.com/office/officeart/2005/8/layout/process2"/>
    <dgm:cxn modelId="{76E7AB52-51AD-4FD3-ABB0-E2FAE7211A53}" srcId="{1773CFD7-13B8-4750-949A-C73F436AE609}" destId="{09CD92DF-0471-4BAC-850C-7A3C1FBDB984}" srcOrd="2" destOrd="0" parTransId="{6C438CC7-E6A3-474B-8456-701AB5333C33}" sibTransId="{629F4FAA-17EB-41FB-8348-3E86CCBEC754}"/>
    <dgm:cxn modelId="{E1DC7818-8DDF-4AFF-B669-2E2B560A6B03}" type="presOf" srcId="{6336DCE1-7FF3-42D0-B861-BC7F17AE07AC}" destId="{9091B40B-F028-4D4C-8829-2ECDC0C6F560}" srcOrd="0" destOrd="0" presId="urn:microsoft.com/office/officeart/2005/8/layout/process2"/>
    <dgm:cxn modelId="{0CE46369-640C-4FF2-8512-7C960DBAC117}" srcId="{1773CFD7-13B8-4750-949A-C73F436AE609}" destId="{6336DCE1-7FF3-42D0-B861-BC7F17AE07AC}" srcOrd="0" destOrd="0" parTransId="{209F4F82-B10C-4EEA-8315-991750FA105D}" sibTransId="{2B2E48D2-41EA-4056-8B08-CA5CF6203ED8}"/>
    <dgm:cxn modelId="{BD3B1062-B2C3-4C5E-B43A-044CD2276B3A}" type="presOf" srcId="{629F4FAA-17EB-41FB-8348-3E86CCBEC754}" destId="{44C646D5-3380-493A-B5CE-1B11B83D7895}" srcOrd="1" destOrd="0" presId="urn:microsoft.com/office/officeart/2005/8/layout/process2"/>
    <dgm:cxn modelId="{CD778BA8-29D0-45FC-8939-BE2F4D4732AF}" type="presOf" srcId="{26FEFC1F-5B5B-4981-9188-0FBF177BDA7B}" destId="{FE12DB94-BFA6-4329-A484-916A58EDB8A8}" srcOrd="0" destOrd="0" presId="urn:microsoft.com/office/officeart/2005/8/layout/process2"/>
    <dgm:cxn modelId="{700D85D4-816B-42DD-B78E-B97C79274086}" srcId="{1773CFD7-13B8-4750-949A-C73F436AE609}" destId="{DD9B58E2-47DA-4075-A901-1B9F3676F279}" srcOrd="3" destOrd="0" parTransId="{4087D7E8-02A0-41C3-BBBB-C2823C1FC89B}" sibTransId="{A70B1780-E655-413B-8DC5-9FF1060BF29F}"/>
    <dgm:cxn modelId="{3B6B4B54-1164-4D24-B0EA-259C85A6BE4D}" type="presOf" srcId="{E0B45950-EE5E-4FA4-B856-D657DEEA2D44}" destId="{83733A6F-F909-409C-8F8B-319CE5A256B7}" srcOrd="0" destOrd="0" presId="urn:microsoft.com/office/officeart/2005/8/layout/process2"/>
    <dgm:cxn modelId="{7DDAB52A-AB34-4821-8B14-B2E746EEC03A}" type="presOf" srcId="{DD9B58E2-47DA-4075-A901-1B9F3676F279}" destId="{40E44A82-0C1C-4E8C-8C3C-BC074838D096}" srcOrd="0" destOrd="0" presId="urn:microsoft.com/office/officeart/2005/8/layout/process2"/>
    <dgm:cxn modelId="{B883AC61-F57F-4107-9789-430413BDDE36}" type="presOf" srcId="{629F4FAA-17EB-41FB-8348-3E86CCBEC754}" destId="{665CFF55-4126-4ABA-B67A-0A7E30E2ACBD}" srcOrd="0" destOrd="0" presId="urn:microsoft.com/office/officeart/2005/8/layout/process2"/>
    <dgm:cxn modelId="{A62E65DB-37DB-40C7-BC62-1FE39EDB2628}" type="presParOf" srcId="{30B62C63-B5D4-4147-AD3A-516410AF1D2F}" destId="{9091B40B-F028-4D4C-8829-2ECDC0C6F560}" srcOrd="0" destOrd="0" presId="urn:microsoft.com/office/officeart/2005/8/layout/process2"/>
    <dgm:cxn modelId="{C4A8D012-CE37-4152-9894-F061AB5A71A9}" type="presParOf" srcId="{30B62C63-B5D4-4147-AD3A-516410AF1D2F}" destId="{20F0C905-7239-4B29-9670-00182C85A225}" srcOrd="1" destOrd="0" presId="urn:microsoft.com/office/officeart/2005/8/layout/process2"/>
    <dgm:cxn modelId="{ED3354A9-DA5B-4DD5-BB26-32824F3D4CAB}" type="presParOf" srcId="{20F0C905-7239-4B29-9670-00182C85A225}" destId="{EFEACDD8-1C21-42C1-AC0B-5A2A3145B3A7}" srcOrd="0" destOrd="0" presId="urn:microsoft.com/office/officeart/2005/8/layout/process2"/>
    <dgm:cxn modelId="{286B0B51-9750-487A-8340-531C85592BA5}" type="presParOf" srcId="{30B62C63-B5D4-4147-AD3A-516410AF1D2F}" destId="{FE12DB94-BFA6-4329-A484-916A58EDB8A8}" srcOrd="2" destOrd="0" presId="urn:microsoft.com/office/officeart/2005/8/layout/process2"/>
    <dgm:cxn modelId="{9DF5121B-238A-407D-9829-44646B3985FF}" type="presParOf" srcId="{30B62C63-B5D4-4147-AD3A-516410AF1D2F}" destId="{83733A6F-F909-409C-8F8B-319CE5A256B7}" srcOrd="3" destOrd="0" presId="urn:microsoft.com/office/officeart/2005/8/layout/process2"/>
    <dgm:cxn modelId="{F7437E1E-85BE-4D73-865C-C15526AAFE82}" type="presParOf" srcId="{83733A6F-F909-409C-8F8B-319CE5A256B7}" destId="{15A9E640-656F-4839-AE0B-34CAC0620BAB}" srcOrd="0" destOrd="0" presId="urn:microsoft.com/office/officeart/2005/8/layout/process2"/>
    <dgm:cxn modelId="{D5E0AC59-5353-4003-BECE-6237D17D8E9D}" type="presParOf" srcId="{30B62C63-B5D4-4147-AD3A-516410AF1D2F}" destId="{80EE0E99-DFF4-47E8-92B7-26E142E13AC9}" srcOrd="4" destOrd="0" presId="urn:microsoft.com/office/officeart/2005/8/layout/process2"/>
    <dgm:cxn modelId="{3EE838F5-AD5F-4D3C-B943-7E185D61BAC1}" type="presParOf" srcId="{30B62C63-B5D4-4147-AD3A-516410AF1D2F}" destId="{665CFF55-4126-4ABA-B67A-0A7E30E2ACBD}" srcOrd="5" destOrd="0" presId="urn:microsoft.com/office/officeart/2005/8/layout/process2"/>
    <dgm:cxn modelId="{343443D6-CE0C-468C-97A3-3A976355EC81}" type="presParOf" srcId="{665CFF55-4126-4ABA-B67A-0A7E30E2ACBD}" destId="{44C646D5-3380-493A-B5CE-1B11B83D7895}" srcOrd="0" destOrd="0" presId="urn:microsoft.com/office/officeart/2005/8/layout/process2"/>
    <dgm:cxn modelId="{5A89F564-0528-421C-B4F8-8A8F71207437}" type="presParOf" srcId="{30B62C63-B5D4-4147-AD3A-516410AF1D2F}" destId="{40E44A82-0C1C-4E8C-8C3C-BC074838D09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02DE3B-EE38-4CE3-938E-9D06D8B0E0C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CEB4ED-1898-4A24-9916-C385D14345CB}">
      <dgm:prSet phldrT="[Text]"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Pre-procure </a:t>
          </a:r>
          <a:r>
            <a:rPr lang="en-US" dirty="0" smtClean="0">
              <a:solidFill>
                <a:schemeClr val="bg2"/>
              </a:solidFill>
            </a:rPr>
            <a:t>hotels annually (w/vendor agreement)</a:t>
          </a:r>
          <a:endParaRPr lang="en-US" dirty="0">
            <a:solidFill>
              <a:schemeClr val="bg2"/>
            </a:solidFill>
          </a:endParaRPr>
        </a:p>
      </dgm:t>
    </dgm:pt>
    <dgm:pt modelId="{9A6BC917-9C0E-446B-B1F5-BFF0796D3519}" type="parTrans" cxnId="{3D5875D2-4AF0-4BF7-ADBA-D46836E3EF1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6B205A6-E4B4-43E2-9BE1-3723CA1E29C6}" type="sibTrans" cxnId="{3D5875D2-4AF0-4BF7-ADBA-D46836E3EF1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20FFF7E-9800-42C3-88F7-7D5C0DC578CA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Identify evacuation routes and shelter locations</a:t>
          </a:r>
        </a:p>
      </dgm:t>
    </dgm:pt>
    <dgm:pt modelId="{9431A399-FFE6-4325-8AC0-4E12F8F2165C}" type="parTrans" cxnId="{EAD7CB8A-035D-436A-B0A6-9070C85EB9F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766095A-6FD1-44DC-B6E9-FC37E2DA1B2D}" type="sibTrans" cxnId="{EAD7CB8A-035D-436A-B0A6-9070C85EB9FB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86B6C07-E38C-4FC7-A6A1-056455227BC9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Initiate communication with County Disaster Coordinator</a:t>
          </a:r>
        </a:p>
      </dgm:t>
    </dgm:pt>
    <dgm:pt modelId="{FD1805C4-14FB-405D-B1C0-388CE350A147}" type="parTrans" cxnId="{EF77FE29-B381-45A8-889F-1BE8B216CBB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4FAF6D1-0D65-4765-9489-BD2B42409152}" type="sibTrans" cxnId="{EF77FE29-B381-45A8-889F-1BE8B216CBB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3CAF104-9C04-40EB-B5C4-6E9C4761BD84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Manage expectations appropriately</a:t>
          </a:r>
        </a:p>
      </dgm:t>
    </dgm:pt>
    <dgm:pt modelId="{3D82CADD-3C69-422B-B560-3318F12F1E7D}" type="parTrans" cxnId="{5130D3CF-9195-4B2E-A89E-03BE49DF510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7A31E81-E75A-406E-9A27-85E52EE61D20}" type="sibTrans" cxnId="{5130D3CF-9195-4B2E-A89E-03BE49DF510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9EFF5CC-6320-427C-8F81-77BBAE1A9122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Participate in a pre-landfall conference call:</a:t>
          </a:r>
        </a:p>
      </dgm:t>
    </dgm:pt>
    <dgm:pt modelId="{546DA87E-902C-446F-A082-F21FC18049C2}" type="parTrans" cxnId="{9A6DFC64-4F6D-4DD6-8990-578E8936162C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00D580C-0971-4951-A231-5A51441A62EB}" type="sibTrans" cxnId="{9A6DFC64-4F6D-4DD6-8990-578E8936162C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EC89764-6F51-4B5E-92DF-6FB57B21118C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State and federal flexibility</a:t>
          </a:r>
        </a:p>
      </dgm:t>
    </dgm:pt>
    <dgm:pt modelId="{EDFC4409-CC89-4439-907E-5D2EB419CC14}" type="parTrans" cxnId="{06BE69C8-846B-4CA8-A6A3-25DA0851540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5B3D00B-73BC-4500-9ACA-FB34475A9695}" type="sibTrans" cxnId="{06BE69C8-846B-4CA8-A6A3-25DA0851540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25FC1C9-E852-44A5-B871-811EDB11984D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Eligibility guidelines</a:t>
          </a:r>
          <a:endParaRPr lang="en-US" dirty="0" smtClean="0">
            <a:solidFill>
              <a:schemeClr val="bg2"/>
            </a:solidFill>
          </a:endParaRPr>
        </a:p>
      </dgm:t>
    </dgm:pt>
    <dgm:pt modelId="{D4B9609D-B561-48C8-930E-E303F6ED5725}" type="parTrans" cxnId="{02D47FB2-E704-45A3-8E63-501757D99E2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8D484A7-8B92-4186-A903-93EFF9ACBEB8}" type="sibTrans" cxnId="{02D47FB2-E704-45A3-8E63-501757D99E28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30B2250-4D17-4431-8894-5F703011F205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Key staff </a:t>
          </a:r>
          <a:r>
            <a:rPr lang="en-US" dirty="0" smtClean="0">
              <a:solidFill>
                <a:schemeClr val="bg2"/>
              </a:solidFill>
            </a:rPr>
            <a:t>contacts (State and local agency)</a:t>
          </a:r>
          <a:endParaRPr lang="en-US" dirty="0" smtClean="0">
            <a:solidFill>
              <a:schemeClr val="bg2"/>
            </a:solidFill>
          </a:endParaRPr>
        </a:p>
      </dgm:t>
    </dgm:pt>
    <dgm:pt modelId="{C5E77545-1ACA-4186-94F6-3E52FF87D68D}" type="parTrans" cxnId="{ABB2439D-887A-48A9-B40A-9CDA22C43F0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4D46260-92F4-4C6D-BCA9-0A86CF86A5A8}" type="sibTrans" cxnId="{ABB2439D-887A-48A9-B40A-9CDA22C43F0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A8DB4F5-1264-4E8F-9BC9-A8F6593AD803}">
      <dgm:prSet/>
      <dgm:spPr/>
      <dgm:t>
        <a:bodyPr/>
        <a:lstStyle/>
        <a:p>
          <a:r>
            <a:rPr lang="en-US" dirty="0" smtClean="0">
              <a:solidFill>
                <a:srgbClr val="C00000"/>
              </a:solidFill>
            </a:rPr>
            <a:t>Alternative Communication </a:t>
          </a:r>
          <a:r>
            <a:rPr lang="en-US" dirty="0" smtClean="0">
              <a:solidFill>
                <a:srgbClr val="C00000"/>
              </a:solidFill>
            </a:rPr>
            <a:t>methods (State and local agency)</a:t>
          </a:r>
          <a:endParaRPr lang="en-US" dirty="0" smtClean="0">
            <a:solidFill>
              <a:srgbClr val="C00000"/>
            </a:solidFill>
          </a:endParaRPr>
        </a:p>
      </dgm:t>
    </dgm:pt>
    <dgm:pt modelId="{30DAA3EA-A6D6-4A29-AEA7-48F3C77445B9}" type="parTrans" cxnId="{24839554-3520-4611-80BC-0C33598154D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F34739C-FA01-406B-BE90-AA29DE05A389}" type="sibTrans" cxnId="{24839554-3520-4611-80BC-0C33598154D3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0FFE2D8-FEB4-4E82-AA8B-78747D779253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Back up plans – social </a:t>
          </a:r>
          <a:r>
            <a:rPr lang="en-US" dirty="0" smtClean="0">
              <a:solidFill>
                <a:schemeClr val="bg2"/>
              </a:solidFill>
            </a:rPr>
            <a:t>media – be careful</a:t>
          </a:r>
          <a:endParaRPr lang="en-US" dirty="0" smtClean="0">
            <a:solidFill>
              <a:schemeClr val="bg2"/>
            </a:solidFill>
          </a:endParaRPr>
        </a:p>
      </dgm:t>
    </dgm:pt>
    <dgm:pt modelId="{7E50F5DE-3341-424F-87B5-5B5DC42A87A5}" type="parTrans" cxnId="{E7CB9210-8282-4632-B8BD-70A5B4DDD22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3DEF0693-12E0-4E70-967D-12BD01BC9F82}" type="sibTrans" cxnId="{E7CB9210-8282-4632-B8BD-70A5B4DDD22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9324788-BBC6-4D34-A1F8-121F3D2DCBB6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Establish conference calls times and conference lines</a:t>
          </a:r>
        </a:p>
      </dgm:t>
    </dgm:pt>
    <dgm:pt modelId="{1F184F3B-E0E6-49BF-870E-10FEC49AD98A}" type="parTrans" cxnId="{C07E5A5A-7A00-45A9-8D47-BCAA7252FCC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E062363-EAC2-424E-AD74-9A1B8545B322}" type="sibTrans" cxnId="{C07E5A5A-7A00-45A9-8D47-BCAA7252FCC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4AEFDB3-F28F-498A-84E1-FF34BB46DC5F}" type="pres">
      <dgm:prSet presAssocID="{CE02DE3B-EE38-4CE3-938E-9D06D8B0E0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6B163-900E-4D2B-AA24-47AF4F9E9537}" type="pres">
      <dgm:prSet presAssocID="{9FCEB4ED-1898-4A24-9916-C385D14345CB}" presName="parentLin" presStyleCnt="0"/>
      <dgm:spPr/>
    </dgm:pt>
    <dgm:pt modelId="{80F039A1-D651-40C7-AC5D-8EE76F117A09}" type="pres">
      <dgm:prSet presAssocID="{9FCEB4ED-1898-4A24-9916-C385D14345C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7B2CA478-1561-4227-8806-DF8DCB1C9C1C}" type="pres">
      <dgm:prSet presAssocID="{9FCEB4ED-1898-4A24-9916-C385D14345C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C72A0-CD9D-4AC1-9A51-8617F3CDFAAD}" type="pres">
      <dgm:prSet presAssocID="{9FCEB4ED-1898-4A24-9916-C385D14345CB}" presName="negativeSpace" presStyleCnt="0"/>
      <dgm:spPr/>
    </dgm:pt>
    <dgm:pt modelId="{D2534CCE-7D8D-4364-9AC0-85FC41620496}" type="pres">
      <dgm:prSet presAssocID="{9FCEB4ED-1898-4A24-9916-C385D14345C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B334D-7574-403B-8214-A22D6B6CE17B}" type="pres">
      <dgm:prSet presAssocID="{96B205A6-E4B4-43E2-9BE1-3723CA1E29C6}" presName="spaceBetweenRectangles" presStyleCnt="0"/>
      <dgm:spPr/>
    </dgm:pt>
    <dgm:pt modelId="{5E62317A-1F1A-459B-9B8C-B6F7DE3B0065}" type="pres">
      <dgm:prSet presAssocID="{620FFF7E-9800-42C3-88F7-7D5C0DC578CA}" presName="parentLin" presStyleCnt="0"/>
      <dgm:spPr/>
    </dgm:pt>
    <dgm:pt modelId="{F120414E-F090-4ACB-BAE5-39DC73B168DB}" type="pres">
      <dgm:prSet presAssocID="{620FFF7E-9800-42C3-88F7-7D5C0DC578CA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5CB2F46-7DBC-4756-8D8F-A9F000F01A25}" type="pres">
      <dgm:prSet presAssocID="{620FFF7E-9800-42C3-88F7-7D5C0DC578C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CB565-7901-4713-89B0-D8F9B18F1CCC}" type="pres">
      <dgm:prSet presAssocID="{620FFF7E-9800-42C3-88F7-7D5C0DC578CA}" presName="negativeSpace" presStyleCnt="0"/>
      <dgm:spPr/>
    </dgm:pt>
    <dgm:pt modelId="{087F870D-AC01-49D5-89CE-18A947F79B17}" type="pres">
      <dgm:prSet presAssocID="{620FFF7E-9800-42C3-88F7-7D5C0DC578C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EE85E-BFF5-4E72-969E-CA51E53235CE}" type="pres">
      <dgm:prSet presAssocID="{8766095A-6FD1-44DC-B6E9-FC37E2DA1B2D}" presName="spaceBetweenRectangles" presStyleCnt="0"/>
      <dgm:spPr/>
    </dgm:pt>
    <dgm:pt modelId="{C1ED659B-2918-451F-87E9-FC5B76BCFD79}" type="pres">
      <dgm:prSet presAssocID="{886B6C07-E38C-4FC7-A6A1-056455227BC9}" presName="parentLin" presStyleCnt="0"/>
      <dgm:spPr/>
    </dgm:pt>
    <dgm:pt modelId="{3CFFDFE0-700E-4E9C-A5C1-5663ECCEE5C1}" type="pres">
      <dgm:prSet presAssocID="{886B6C07-E38C-4FC7-A6A1-056455227BC9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19D4A30-18BC-4C67-88E5-4A57D4DB8330}" type="pres">
      <dgm:prSet presAssocID="{886B6C07-E38C-4FC7-A6A1-056455227BC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72627-0D8B-429F-80C6-BCB6E71D06F7}" type="pres">
      <dgm:prSet presAssocID="{886B6C07-E38C-4FC7-A6A1-056455227BC9}" presName="negativeSpace" presStyleCnt="0"/>
      <dgm:spPr/>
    </dgm:pt>
    <dgm:pt modelId="{DBCE4C59-8DB1-4E61-B952-EB966228D775}" type="pres">
      <dgm:prSet presAssocID="{886B6C07-E38C-4FC7-A6A1-056455227BC9}" presName="childText" presStyleLbl="conFgAcc1" presStyleIdx="2" presStyleCnt="5">
        <dgm:presLayoutVars>
          <dgm:bulletEnabled val="1"/>
        </dgm:presLayoutVars>
      </dgm:prSet>
      <dgm:spPr/>
    </dgm:pt>
    <dgm:pt modelId="{B7DBC2C6-BB80-4C27-9728-BD52CC8CC905}" type="pres">
      <dgm:prSet presAssocID="{44FAF6D1-0D65-4765-9489-BD2B42409152}" presName="spaceBetweenRectangles" presStyleCnt="0"/>
      <dgm:spPr/>
    </dgm:pt>
    <dgm:pt modelId="{F04E8142-9985-4B9D-ABE6-B23CAA6B740B}" type="pres">
      <dgm:prSet presAssocID="{83CAF104-9C04-40EB-B5C4-6E9C4761BD84}" presName="parentLin" presStyleCnt="0"/>
      <dgm:spPr/>
    </dgm:pt>
    <dgm:pt modelId="{CC0CD296-FB3A-4971-BF04-0AFCFDCF492F}" type="pres">
      <dgm:prSet presAssocID="{83CAF104-9C04-40EB-B5C4-6E9C4761BD84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86FA6D3-1277-47B1-8194-309FA19F1809}" type="pres">
      <dgm:prSet presAssocID="{83CAF104-9C04-40EB-B5C4-6E9C4761BD8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A725B-E5DF-47E7-B8A4-4790E0A65217}" type="pres">
      <dgm:prSet presAssocID="{83CAF104-9C04-40EB-B5C4-6E9C4761BD84}" presName="negativeSpace" presStyleCnt="0"/>
      <dgm:spPr/>
    </dgm:pt>
    <dgm:pt modelId="{F979DFDA-97D2-4225-8CD2-ED02F55891C2}" type="pres">
      <dgm:prSet presAssocID="{83CAF104-9C04-40EB-B5C4-6E9C4761BD84}" presName="childText" presStyleLbl="conFgAcc1" presStyleIdx="3" presStyleCnt="5">
        <dgm:presLayoutVars>
          <dgm:bulletEnabled val="1"/>
        </dgm:presLayoutVars>
      </dgm:prSet>
      <dgm:spPr/>
    </dgm:pt>
    <dgm:pt modelId="{A6E5C855-F9D5-4E0F-9C24-93EECAAD695E}" type="pres">
      <dgm:prSet presAssocID="{37A31E81-E75A-406E-9A27-85E52EE61D20}" presName="spaceBetweenRectangles" presStyleCnt="0"/>
      <dgm:spPr/>
    </dgm:pt>
    <dgm:pt modelId="{10784D32-68B3-4BF9-9588-23D25A6F68E9}" type="pres">
      <dgm:prSet presAssocID="{C9EFF5CC-6320-427C-8F81-77BBAE1A9122}" presName="parentLin" presStyleCnt="0"/>
      <dgm:spPr/>
    </dgm:pt>
    <dgm:pt modelId="{7C1EABC6-5C7C-42F4-837B-5435A93D83CE}" type="pres">
      <dgm:prSet presAssocID="{C9EFF5CC-6320-427C-8F81-77BBAE1A912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B4AE01AA-1A81-43F3-907E-FC45BABED624}" type="pres">
      <dgm:prSet presAssocID="{C9EFF5CC-6320-427C-8F81-77BBAE1A91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540D-5B83-44AB-B540-283EA6CFE677}" type="pres">
      <dgm:prSet presAssocID="{C9EFF5CC-6320-427C-8F81-77BBAE1A9122}" presName="negativeSpace" presStyleCnt="0"/>
      <dgm:spPr/>
    </dgm:pt>
    <dgm:pt modelId="{C33CD147-A33C-438E-B7C1-4F7F69C7C8E1}" type="pres">
      <dgm:prSet presAssocID="{C9EFF5CC-6320-427C-8F81-77BBAE1A912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C52B45-A675-4EE0-A5D6-56CE17E8FEC3}" type="presOf" srcId="{83CAF104-9C04-40EB-B5C4-6E9C4761BD84}" destId="{C86FA6D3-1277-47B1-8194-309FA19F1809}" srcOrd="1" destOrd="0" presId="urn:microsoft.com/office/officeart/2005/8/layout/list1"/>
    <dgm:cxn modelId="{E7CB9210-8282-4632-B8BD-70A5B4DDD220}" srcId="{C9EFF5CC-6320-427C-8F81-77BBAE1A9122}" destId="{B0FFE2D8-FEB4-4E82-AA8B-78747D779253}" srcOrd="4" destOrd="0" parTransId="{7E50F5DE-3341-424F-87B5-5B5DC42A87A5}" sibTransId="{3DEF0693-12E0-4E70-967D-12BD01BC9F82}"/>
    <dgm:cxn modelId="{EF77FE29-B381-45A8-889F-1BE8B216CBB3}" srcId="{CE02DE3B-EE38-4CE3-938E-9D06D8B0E0C6}" destId="{886B6C07-E38C-4FC7-A6A1-056455227BC9}" srcOrd="2" destOrd="0" parTransId="{FD1805C4-14FB-405D-B1C0-388CE350A147}" sibTransId="{44FAF6D1-0D65-4765-9489-BD2B42409152}"/>
    <dgm:cxn modelId="{41903A82-FA18-4DF6-B5CF-21A7501DE8CA}" type="presOf" srcId="{5EC89764-6F51-4B5E-92DF-6FB57B21118C}" destId="{C33CD147-A33C-438E-B7C1-4F7F69C7C8E1}" srcOrd="0" destOrd="0" presId="urn:microsoft.com/office/officeart/2005/8/layout/list1"/>
    <dgm:cxn modelId="{3D5875D2-4AF0-4BF7-ADBA-D46836E3EF17}" srcId="{CE02DE3B-EE38-4CE3-938E-9D06D8B0E0C6}" destId="{9FCEB4ED-1898-4A24-9916-C385D14345CB}" srcOrd="0" destOrd="0" parTransId="{9A6BC917-9C0E-446B-B1F5-BFF0796D3519}" sibTransId="{96B205A6-E4B4-43E2-9BE1-3723CA1E29C6}"/>
    <dgm:cxn modelId="{24839554-3520-4611-80BC-0C33598154D3}" srcId="{C9EFF5CC-6320-427C-8F81-77BBAE1A9122}" destId="{7A8DB4F5-1264-4E8F-9BC9-A8F6593AD803}" srcOrd="3" destOrd="0" parTransId="{30DAA3EA-A6D6-4A29-AEA7-48F3C77445B9}" sibTransId="{CF34739C-FA01-406B-BE90-AA29DE05A389}"/>
    <dgm:cxn modelId="{ABB2439D-887A-48A9-B40A-9CDA22C43F02}" srcId="{C9EFF5CC-6320-427C-8F81-77BBAE1A9122}" destId="{230B2250-4D17-4431-8894-5F703011F205}" srcOrd="2" destOrd="0" parTransId="{C5E77545-1ACA-4186-94F6-3E52FF87D68D}" sibTransId="{E4D46260-92F4-4C6D-BCA9-0A86CF86A5A8}"/>
    <dgm:cxn modelId="{02D47FB2-E704-45A3-8E63-501757D99E28}" srcId="{C9EFF5CC-6320-427C-8F81-77BBAE1A9122}" destId="{325FC1C9-E852-44A5-B871-811EDB11984D}" srcOrd="1" destOrd="0" parTransId="{D4B9609D-B561-48C8-930E-E303F6ED5725}" sibTransId="{88D484A7-8B92-4186-A903-93EFF9ACBEB8}"/>
    <dgm:cxn modelId="{50555FAC-20A0-4A5E-83CF-74C903F11E4E}" type="presOf" srcId="{325FC1C9-E852-44A5-B871-811EDB11984D}" destId="{C33CD147-A33C-438E-B7C1-4F7F69C7C8E1}" srcOrd="0" destOrd="1" presId="urn:microsoft.com/office/officeart/2005/8/layout/list1"/>
    <dgm:cxn modelId="{51470EE2-BE72-4353-8100-BC9B7DD95F92}" type="presOf" srcId="{230B2250-4D17-4431-8894-5F703011F205}" destId="{C33CD147-A33C-438E-B7C1-4F7F69C7C8E1}" srcOrd="0" destOrd="2" presId="urn:microsoft.com/office/officeart/2005/8/layout/list1"/>
    <dgm:cxn modelId="{FCB7853E-E58D-444E-9AB0-0303D39A055A}" type="presOf" srcId="{C9EFF5CC-6320-427C-8F81-77BBAE1A9122}" destId="{B4AE01AA-1A81-43F3-907E-FC45BABED624}" srcOrd="1" destOrd="0" presId="urn:microsoft.com/office/officeart/2005/8/layout/list1"/>
    <dgm:cxn modelId="{5130D3CF-9195-4B2E-A89E-03BE49DF510E}" srcId="{CE02DE3B-EE38-4CE3-938E-9D06D8B0E0C6}" destId="{83CAF104-9C04-40EB-B5C4-6E9C4761BD84}" srcOrd="3" destOrd="0" parTransId="{3D82CADD-3C69-422B-B560-3318F12F1E7D}" sibTransId="{37A31E81-E75A-406E-9A27-85E52EE61D20}"/>
    <dgm:cxn modelId="{1CB44E53-BF2C-44CA-8A84-7C41463E79E5}" type="presOf" srcId="{620FFF7E-9800-42C3-88F7-7D5C0DC578CA}" destId="{B5CB2F46-7DBC-4756-8D8F-A9F000F01A25}" srcOrd="1" destOrd="0" presId="urn:microsoft.com/office/officeart/2005/8/layout/list1"/>
    <dgm:cxn modelId="{A8D0FA7A-5D7C-4AC0-A9C4-F514C1A3E062}" type="presOf" srcId="{E9324788-BBC6-4D34-A1F8-121F3D2DCBB6}" destId="{C33CD147-A33C-438E-B7C1-4F7F69C7C8E1}" srcOrd="0" destOrd="5" presId="urn:microsoft.com/office/officeart/2005/8/layout/list1"/>
    <dgm:cxn modelId="{E88DCCFB-D292-4A13-98E0-CB3C76CDC5BD}" type="presOf" srcId="{83CAF104-9C04-40EB-B5C4-6E9C4761BD84}" destId="{CC0CD296-FB3A-4971-BF04-0AFCFDCF492F}" srcOrd="0" destOrd="0" presId="urn:microsoft.com/office/officeart/2005/8/layout/list1"/>
    <dgm:cxn modelId="{2D653A9B-2762-4BC2-A72D-6BA1731C2046}" type="presOf" srcId="{CE02DE3B-EE38-4CE3-938E-9D06D8B0E0C6}" destId="{E4AEFDB3-F28F-498A-84E1-FF34BB46DC5F}" srcOrd="0" destOrd="0" presId="urn:microsoft.com/office/officeart/2005/8/layout/list1"/>
    <dgm:cxn modelId="{B97AE49A-84C9-4448-9295-66B6CEB6E734}" type="presOf" srcId="{9FCEB4ED-1898-4A24-9916-C385D14345CB}" destId="{7B2CA478-1561-4227-8806-DF8DCB1C9C1C}" srcOrd="1" destOrd="0" presId="urn:microsoft.com/office/officeart/2005/8/layout/list1"/>
    <dgm:cxn modelId="{D8954B44-2E1D-491C-A4A6-2032F7A1A217}" type="presOf" srcId="{C9EFF5CC-6320-427C-8F81-77BBAE1A9122}" destId="{7C1EABC6-5C7C-42F4-837B-5435A93D83CE}" srcOrd="0" destOrd="0" presId="urn:microsoft.com/office/officeart/2005/8/layout/list1"/>
    <dgm:cxn modelId="{C07E5A5A-7A00-45A9-8D47-BCAA7252FCC7}" srcId="{C9EFF5CC-6320-427C-8F81-77BBAE1A9122}" destId="{E9324788-BBC6-4D34-A1F8-121F3D2DCBB6}" srcOrd="5" destOrd="0" parTransId="{1F184F3B-E0E6-49BF-870E-10FEC49AD98A}" sibTransId="{4E062363-EAC2-424E-AD74-9A1B8545B322}"/>
    <dgm:cxn modelId="{85AA4C4F-7462-464F-9289-2F6259A8B82E}" type="presOf" srcId="{B0FFE2D8-FEB4-4E82-AA8B-78747D779253}" destId="{C33CD147-A33C-438E-B7C1-4F7F69C7C8E1}" srcOrd="0" destOrd="4" presId="urn:microsoft.com/office/officeart/2005/8/layout/list1"/>
    <dgm:cxn modelId="{EAD7CB8A-035D-436A-B0A6-9070C85EB9FB}" srcId="{CE02DE3B-EE38-4CE3-938E-9D06D8B0E0C6}" destId="{620FFF7E-9800-42C3-88F7-7D5C0DC578CA}" srcOrd="1" destOrd="0" parTransId="{9431A399-FFE6-4325-8AC0-4E12F8F2165C}" sibTransId="{8766095A-6FD1-44DC-B6E9-FC37E2DA1B2D}"/>
    <dgm:cxn modelId="{F71D46EE-A5B9-4A2A-BDD0-A83ABF76820D}" type="presOf" srcId="{886B6C07-E38C-4FC7-A6A1-056455227BC9}" destId="{3CFFDFE0-700E-4E9C-A5C1-5663ECCEE5C1}" srcOrd="0" destOrd="0" presId="urn:microsoft.com/office/officeart/2005/8/layout/list1"/>
    <dgm:cxn modelId="{58DBE2F4-DF3F-491B-9720-916A46173C07}" type="presOf" srcId="{620FFF7E-9800-42C3-88F7-7D5C0DC578CA}" destId="{F120414E-F090-4ACB-BAE5-39DC73B168DB}" srcOrd="0" destOrd="0" presId="urn:microsoft.com/office/officeart/2005/8/layout/list1"/>
    <dgm:cxn modelId="{9A6DFC64-4F6D-4DD6-8990-578E8936162C}" srcId="{CE02DE3B-EE38-4CE3-938E-9D06D8B0E0C6}" destId="{C9EFF5CC-6320-427C-8F81-77BBAE1A9122}" srcOrd="4" destOrd="0" parTransId="{546DA87E-902C-446F-A082-F21FC18049C2}" sibTransId="{C00D580C-0971-4951-A231-5A51441A62EB}"/>
    <dgm:cxn modelId="{DA28B108-AAE1-4DF7-AEB6-DAD139870763}" type="presOf" srcId="{886B6C07-E38C-4FC7-A6A1-056455227BC9}" destId="{219D4A30-18BC-4C67-88E5-4A57D4DB8330}" srcOrd="1" destOrd="0" presId="urn:microsoft.com/office/officeart/2005/8/layout/list1"/>
    <dgm:cxn modelId="{628B7D9E-9687-4BD0-8A4E-6D85CA71FB0A}" type="presOf" srcId="{7A8DB4F5-1264-4E8F-9BC9-A8F6593AD803}" destId="{C33CD147-A33C-438E-B7C1-4F7F69C7C8E1}" srcOrd="0" destOrd="3" presId="urn:microsoft.com/office/officeart/2005/8/layout/list1"/>
    <dgm:cxn modelId="{06BE69C8-846B-4CA8-A6A3-25DA08515406}" srcId="{C9EFF5CC-6320-427C-8F81-77BBAE1A9122}" destId="{5EC89764-6F51-4B5E-92DF-6FB57B21118C}" srcOrd="0" destOrd="0" parTransId="{EDFC4409-CC89-4439-907E-5D2EB419CC14}" sibTransId="{05B3D00B-73BC-4500-9ACA-FB34475A9695}"/>
    <dgm:cxn modelId="{64EA7B91-61DC-4D0D-8B9C-2BF5B0E58A79}" type="presOf" srcId="{9FCEB4ED-1898-4A24-9916-C385D14345CB}" destId="{80F039A1-D651-40C7-AC5D-8EE76F117A09}" srcOrd="0" destOrd="0" presId="urn:microsoft.com/office/officeart/2005/8/layout/list1"/>
    <dgm:cxn modelId="{99ED0660-FB62-42F0-A6A7-2900DD04C516}" type="presParOf" srcId="{E4AEFDB3-F28F-498A-84E1-FF34BB46DC5F}" destId="{0C26B163-900E-4D2B-AA24-47AF4F9E9537}" srcOrd="0" destOrd="0" presId="urn:microsoft.com/office/officeart/2005/8/layout/list1"/>
    <dgm:cxn modelId="{BC78BC38-D525-44DC-9F76-9870B2873D8E}" type="presParOf" srcId="{0C26B163-900E-4D2B-AA24-47AF4F9E9537}" destId="{80F039A1-D651-40C7-AC5D-8EE76F117A09}" srcOrd="0" destOrd="0" presId="urn:microsoft.com/office/officeart/2005/8/layout/list1"/>
    <dgm:cxn modelId="{BB6C5389-4FC9-4323-BE72-E18196898016}" type="presParOf" srcId="{0C26B163-900E-4D2B-AA24-47AF4F9E9537}" destId="{7B2CA478-1561-4227-8806-DF8DCB1C9C1C}" srcOrd="1" destOrd="0" presId="urn:microsoft.com/office/officeart/2005/8/layout/list1"/>
    <dgm:cxn modelId="{D1DBC337-EEB7-487F-9ADA-26FE9D385278}" type="presParOf" srcId="{E4AEFDB3-F28F-498A-84E1-FF34BB46DC5F}" destId="{51BC72A0-CD9D-4AC1-9A51-8617F3CDFAAD}" srcOrd="1" destOrd="0" presId="urn:microsoft.com/office/officeart/2005/8/layout/list1"/>
    <dgm:cxn modelId="{C405C371-C893-481F-B200-0C705E0A17C4}" type="presParOf" srcId="{E4AEFDB3-F28F-498A-84E1-FF34BB46DC5F}" destId="{D2534CCE-7D8D-4364-9AC0-85FC41620496}" srcOrd="2" destOrd="0" presId="urn:microsoft.com/office/officeart/2005/8/layout/list1"/>
    <dgm:cxn modelId="{DA324BFC-7417-444D-9EB5-05C3B0777475}" type="presParOf" srcId="{E4AEFDB3-F28F-498A-84E1-FF34BB46DC5F}" destId="{CDEB334D-7574-403B-8214-A22D6B6CE17B}" srcOrd="3" destOrd="0" presId="urn:microsoft.com/office/officeart/2005/8/layout/list1"/>
    <dgm:cxn modelId="{78827130-3C87-4B56-953F-8723138A8231}" type="presParOf" srcId="{E4AEFDB3-F28F-498A-84E1-FF34BB46DC5F}" destId="{5E62317A-1F1A-459B-9B8C-B6F7DE3B0065}" srcOrd="4" destOrd="0" presId="urn:microsoft.com/office/officeart/2005/8/layout/list1"/>
    <dgm:cxn modelId="{E25BF6C4-04D1-4065-AF8D-48DF272ABA22}" type="presParOf" srcId="{5E62317A-1F1A-459B-9B8C-B6F7DE3B0065}" destId="{F120414E-F090-4ACB-BAE5-39DC73B168DB}" srcOrd="0" destOrd="0" presId="urn:microsoft.com/office/officeart/2005/8/layout/list1"/>
    <dgm:cxn modelId="{4FFC9BA3-269A-4C5C-ADAF-3FD8C48F9139}" type="presParOf" srcId="{5E62317A-1F1A-459B-9B8C-B6F7DE3B0065}" destId="{B5CB2F46-7DBC-4756-8D8F-A9F000F01A25}" srcOrd="1" destOrd="0" presId="urn:microsoft.com/office/officeart/2005/8/layout/list1"/>
    <dgm:cxn modelId="{44385847-7D4C-4765-A973-F44E5766F95E}" type="presParOf" srcId="{E4AEFDB3-F28F-498A-84E1-FF34BB46DC5F}" destId="{C27CB565-7901-4713-89B0-D8F9B18F1CCC}" srcOrd="5" destOrd="0" presId="urn:microsoft.com/office/officeart/2005/8/layout/list1"/>
    <dgm:cxn modelId="{766EE3CC-81F7-451E-83C7-548CD3CD4597}" type="presParOf" srcId="{E4AEFDB3-F28F-498A-84E1-FF34BB46DC5F}" destId="{087F870D-AC01-49D5-89CE-18A947F79B17}" srcOrd="6" destOrd="0" presId="urn:microsoft.com/office/officeart/2005/8/layout/list1"/>
    <dgm:cxn modelId="{1553F42D-179C-4217-933C-6F156BB430B3}" type="presParOf" srcId="{E4AEFDB3-F28F-498A-84E1-FF34BB46DC5F}" destId="{C14EE85E-BFF5-4E72-969E-CA51E53235CE}" srcOrd="7" destOrd="0" presId="urn:microsoft.com/office/officeart/2005/8/layout/list1"/>
    <dgm:cxn modelId="{7FA80DA8-A423-4DD9-A05D-D1E08F2612C0}" type="presParOf" srcId="{E4AEFDB3-F28F-498A-84E1-FF34BB46DC5F}" destId="{C1ED659B-2918-451F-87E9-FC5B76BCFD79}" srcOrd="8" destOrd="0" presId="urn:microsoft.com/office/officeart/2005/8/layout/list1"/>
    <dgm:cxn modelId="{D182C085-01E4-4089-87C0-C23E7B47553D}" type="presParOf" srcId="{C1ED659B-2918-451F-87E9-FC5B76BCFD79}" destId="{3CFFDFE0-700E-4E9C-A5C1-5663ECCEE5C1}" srcOrd="0" destOrd="0" presId="urn:microsoft.com/office/officeart/2005/8/layout/list1"/>
    <dgm:cxn modelId="{7C5D8716-6CC0-4B21-BBAC-A86B6FC43DF6}" type="presParOf" srcId="{C1ED659B-2918-451F-87E9-FC5B76BCFD79}" destId="{219D4A30-18BC-4C67-88E5-4A57D4DB8330}" srcOrd="1" destOrd="0" presId="urn:microsoft.com/office/officeart/2005/8/layout/list1"/>
    <dgm:cxn modelId="{EA760255-784B-4429-BB20-C1B06AD85323}" type="presParOf" srcId="{E4AEFDB3-F28F-498A-84E1-FF34BB46DC5F}" destId="{5A472627-0D8B-429F-80C6-BCB6E71D06F7}" srcOrd="9" destOrd="0" presId="urn:microsoft.com/office/officeart/2005/8/layout/list1"/>
    <dgm:cxn modelId="{492FC8D9-D8D9-4ABC-8D44-D37FC833012F}" type="presParOf" srcId="{E4AEFDB3-F28F-498A-84E1-FF34BB46DC5F}" destId="{DBCE4C59-8DB1-4E61-B952-EB966228D775}" srcOrd="10" destOrd="0" presId="urn:microsoft.com/office/officeart/2005/8/layout/list1"/>
    <dgm:cxn modelId="{FC9ED264-39FB-46AD-9198-9BED9551A33F}" type="presParOf" srcId="{E4AEFDB3-F28F-498A-84E1-FF34BB46DC5F}" destId="{B7DBC2C6-BB80-4C27-9728-BD52CC8CC905}" srcOrd="11" destOrd="0" presId="urn:microsoft.com/office/officeart/2005/8/layout/list1"/>
    <dgm:cxn modelId="{18BD3EC0-41B4-4A94-9A94-540A8845AA1B}" type="presParOf" srcId="{E4AEFDB3-F28F-498A-84E1-FF34BB46DC5F}" destId="{F04E8142-9985-4B9D-ABE6-B23CAA6B740B}" srcOrd="12" destOrd="0" presId="urn:microsoft.com/office/officeart/2005/8/layout/list1"/>
    <dgm:cxn modelId="{9F3DF0F4-9795-4851-8953-7FB90E496E10}" type="presParOf" srcId="{F04E8142-9985-4B9D-ABE6-B23CAA6B740B}" destId="{CC0CD296-FB3A-4971-BF04-0AFCFDCF492F}" srcOrd="0" destOrd="0" presId="urn:microsoft.com/office/officeart/2005/8/layout/list1"/>
    <dgm:cxn modelId="{096A9E0D-571B-4088-86EA-082CE67C1BB3}" type="presParOf" srcId="{F04E8142-9985-4B9D-ABE6-B23CAA6B740B}" destId="{C86FA6D3-1277-47B1-8194-309FA19F1809}" srcOrd="1" destOrd="0" presId="urn:microsoft.com/office/officeart/2005/8/layout/list1"/>
    <dgm:cxn modelId="{E053BBB9-7BCF-4799-8434-60F582E0C5BB}" type="presParOf" srcId="{E4AEFDB3-F28F-498A-84E1-FF34BB46DC5F}" destId="{9E6A725B-E5DF-47E7-B8A4-4790E0A65217}" srcOrd="13" destOrd="0" presId="urn:microsoft.com/office/officeart/2005/8/layout/list1"/>
    <dgm:cxn modelId="{1385F7AC-9870-456A-AC2C-775CE24B7E76}" type="presParOf" srcId="{E4AEFDB3-F28F-498A-84E1-FF34BB46DC5F}" destId="{F979DFDA-97D2-4225-8CD2-ED02F55891C2}" srcOrd="14" destOrd="0" presId="urn:microsoft.com/office/officeart/2005/8/layout/list1"/>
    <dgm:cxn modelId="{D75B2948-BD74-4464-AA7D-40B48FBAE9A9}" type="presParOf" srcId="{E4AEFDB3-F28F-498A-84E1-FF34BB46DC5F}" destId="{A6E5C855-F9D5-4E0F-9C24-93EECAAD695E}" srcOrd="15" destOrd="0" presId="urn:microsoft.com/office/officeart/2005/8/layout/list1"/>
    <dgm:cxn modelId="{68577CD6-86E9-4DD3-A752-D9A83B6BC9FD}" type="presParOf" srcId="{E4AEFDB3-F28F-498A-84E1-FF34BB46DC5F}" destId="{10784D32-68B3-4BF9-9588-23D25A6F68E9}" srcOrd="16" destOrd="0" presId="urn:microsoft.com/office/officeart/2005/8/layout/list1"/>
    <dgm:cxn modelId="{21B1DCA1-90DF-4574-AEA5-C696C5B31DFC}" type="presParOf" srcId="{10784D32-68B3-4BF9-9588-23D25A6F68E9}" destId="{7C1EABC6-5C7C-42F4-837B-5435A93D83CE}" srcOrd="0" destOrd="0" presId="urn:microsoft.com/office/officeart/2005/8/layout/list1"/>
    <dgm:cxn modelId="{18299BA6-B936-4951-8F10-1879302B6296}" type="presParOf" srcId="{10784D32-68B3-4BF9-9588-23D25A6F68E9}" destId="{B4AE01AA-1A81-43F3-907E-FC45BABED624}" srcOrd="1" destOrd="0" presId="urn:microsoft.com/office/officeart/2005/8/layout/list1"/>
    <dgm:cxn modelId="{AE32668F-4289-4FA7-A4A5-D2182B6F4CB0}" type="presParOf" srcId="{E4AEFDB3-F28F-498A-84E1-FF34BB46DC5F}" destId="{FCF3540D-5B83-44AB-B540-283EA6CFE677}" srcOrd="17" destOrd="0" presId="urn:microsoft.com/office/officeart/2005/8/layout/list1"/>
    <dgm:cxn modelId="{3F821DE5-5402-49CC-989E-83782ADDF1CC}" type="presParOf" srcId="{E4AEFDB3-F28F-498A-84E1-FF34BB46DC5F}" destId="{C33CD147-A33C-438E-B7C1-4F7F69C7C8E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6A554-5668-4EF5-B644-DBFDFA283533}" type="doc">
      <dgm:prSet loTypeId="urn:microsoft.com/office/officeart/2005/8/layout/h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1242512-7DC9-406D-AF51-5FDA11C7CE94}">
      <dgm:prSet phldrT="[Text]" custT="1"/>
      <dgm:spPr/>
      <dgm:t>
        <a:bodyPr/>
        <a:lstStyle/>
        <a:p>
          <a:pPr algn="l"/>
          <a:r>
            <a:rPr lang="en-US" sz="2800" dirty="0" smtClean="0">
              <a:solidFill>
                <a:schemeClr val="bg2"/>
              </a:solidFill>
            </a:rPr>
            <a:t>States should reach out to OCS for a pre disaster Conference call</a:t>
          </a:r>
          <a:endParaRPr lang="en-US" sz="2800" dirty="0">
            <a:solidFill>
              <a:schemeClr val="bg2"/>
            </a:solidFill>
          </a:endParaRPr>
        </a:p>
      </dgm:t>
    </dgm:pt>
    <dgm:pt modelId="{125A7FA3-49CF-4B0A-AD79-1627A86905EF}" type="parTrans" cxnId="{1608983E-2E3F-4814-B4B6-6C2B2E5A957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2E8F533-2A79-421E-B61F-5DA837DB8B60}" type="sibTrans" cxnId="{1608983E-2E3F-4814-B4B6-6C2B2E5A957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7823723-B306-4F42-A5F1-B569FBC37268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Potential topics to discuss:</a:t>
          </a:r>
          <a:endParaRPr lang="en-US" dirty="0" smtClean="0">
            <a:solidFill>
              <a:schemeClr val="bg2"/>
            </a:solidFill>
          </a:endParaRPr>
        </a:p>
      </dgm:t>
    </dgm:pt>
    <dgm:pt modelId="{D4622BF4-747F-46FF-B313-3BD93DB3433B}" type="parTrans" cxnId="{4CE2DF39-5DDE-496B-97A8-51235E33787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78B437C-C32C-428E-BB92-F5AB6E649B9F}" type="sibTrans" cxnId="{4CE2DF39-5DDE-496B-97A8-51235E33787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6C12DB1-C949-4E55-ABA0-A80C9FAA4CD7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Any decisions the states need vetted</a:t>
          </a:r>
          <a:endParaRPr lang="en-US" dirty="0" smtClean="0">
            <a:solidFill>
              <a:schemeClr val="bg2"/>
            </a:solidFill>
          </a:endParaRPr>
        </a:p>
      </dgm:t>
    </dgm:pt>
    <dgm:pt modelId="{685727EC-05E3-4550-9F47-4F734230F0AF}" type="parTrans" cxnId="{F0CB3796-5331-41CB-9085-88E63D30FC0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00CA5EA-7584-42A7-941E-B6B7244A163A}" type="sibTrans" cxnId="{F0CB3796-5331-41CB-9085-88E63D30FC0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29E787D0-47C3-4A84-8AB7-401434F9895E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Any flexibilities that are available</a:t>
          </a:r>
          <a:endParaRPr lang="en-US" dirty="0" smtClean="0">
            <a:solidFill>
              <a:schemeClr val="bg2"/>
            </a:solidFill>
          </a:endParaRPr>
        </a:p>
      </dgm:t>
    </dgm:pt>
    <dgm:pt modelId="{71030028-7749-4EA1-A0C8-D688EF50C20C}" type="parTrans" cxnId="{3DFDBB17-F712-4EAD-A4FB-E23481DB7B3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3BE0305-83AF-4AFA-A191-FE7688C2DD4F}" type="sibTrans" cxnId="{3DFDBB17-F712-4EAD-A4FB-E23481DB7B32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FEA421B-521C-49A5-AA20-6462EB2DAA37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Coordination of communication and requests</a:t>
          </a:r>
          <a:endParaRPr lang="en-US" dirty="0" smtClean="0">
            <a:solidFill>
              <a:schemeClr val="bg2"/>
            </a:solidFill>
          </a:endParaRPr>
        </a:p>
      </dgm:t>
    </dgm:pt>
    <dgm:pt modelId="{1E0F2749-961F-4A7C-9DDB-AD43DB57BA7E}" type="parTrans" cxnId="{F6514E92-ECB5-49D3-83B8-13764AE8E85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DA72FF7-6E50-4555-A0AD-21A811238B97}" type="sibTrans" cxnId="{F6514E92-ECB5-49D3-83B8-13764AE8E85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48A4129-F633-42C2-9BB9-71CC1D1BFEC7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Identification of key state/tribe personnel and OCS point person</a:t>
          </a:r>
          <a:endParaRPr lang="en-US" dirty="0" smtClean="0">
            <a:solidFill>
              <a:schemeClr val="bg2"/>
            </a:solidFill>
          </a:endParaRPr>
        </a:p>
      </dgm:t>
    </dgm:pt>
    <dgm:pt modelId="{DF0AF2A7-B7DC-409F-B496-DCFCE8CFDC81}" type="parTrans" cxnId="{F4AD5892-70CF-4877-AB91-639BE6D0468C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47CF116-3D9F-4B64-944E-C170BFA90980}" type="sibTrans" cxnId="{F4AD5892-70CF-4877-AB91-639BE6D0468C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A08A889-5C8E-4323-81ED-694976A414BC}">
      <dgm:prSet/>
      <dgm:spPr/>
      <dgm:t>
        <a:bodyPr anchor="t"/>
        <a:lstStyle/>
        <a:p>
          <a:endParaRPr lang="en-US" dirty="0" smtClean="0">
            <a:solidFill>
              <a:schemeClr val="bg2"/>
            </a:solidFill>
          </a:endParaRPr>
        </a:p>
        <a:p>
          <a:endParaRPr lang="en-US" dirty="0" smtClean="0">
            <a:solidFill>
              <a:schemeClr val="bg2"/>
            </a:solidFill>
          </a:endParaRPr>
        </a:p>
        <a:p>
          <a:endParaRPr lang="en-US" dirty="0" smtClean="0">
            <a:solidFill>
              <a:schemeClr val="bg2"/>
            </a:solidFill>
          </a:endParaRPr>
        </a:p>
        <a:p>
          <a:endParaRPr lang="en-US" dirty="0" smtClean="0">
            <a:solidFill>
              <a:schemeClr val="bg2"/>
            </a:solidFill>
          </a:endParaRPr>
        </a:p>
        <a:p>
          <a:r>
            <a:rPr lang="en-US" dirty="0" smtClean="0">
              <a:solidFill>
                <a:schemeClr val="bg2"/>
              </a:solidFill>
            </a:rPr>
            <a:t>Reasonable </a:t>
          </a:r>
          <a:r>
            <a:rPr lang="en-US" dirty="0" smtClean="0">
              <a:solidFill>
                <a:schemeClr val="bg2"/>
              </a:solidFill>
            </a:rPr>
            <a:t>requests</a:t>
          </a:r>
          <a:endParaRPr lang="en-US" dirty="0" smtClean="0">
            <a:solidFill>
              <a:schemeClr val="bg2"/>
            </a:solidFill>
            <a:ea typeface="+mn-ea"/>
            <a:cs typeface="+mn-cs"/>
          </a:endParaRPr>
        </a:p>
      </dgm:t>
    </dgm:pt>
    <dgm:pt modelId="{7304821D-2A8B-4684-9CE6-FADFAC47CDEC}" type="parTrans" cxnId="{95835C89-F255-41A5-BF9C-20F9094B6EDD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0C7724A-7FC4-4B05-BBA2-388EB009BDD2}" type="sibTrans" cxnId="{95835C89-F255-41A5-BF9C-20F9094B6EDD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BF5F8B9-4F4C-4F4C-BC2C-77FE022F58FA}">
      <dgm:prSet/>
      <dgm:spPr/>
      <dgm:t>
        <a:bodyPr anchor="t"/>
        <a:lstStyle/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r>
            <a:rPr lang="en-US" dirty="0" smtClean="0">
              <a:solidFill>
                <a:schemeClr val="bg2"/>
              </a:solidFill>
              <a:ea typeface="+mn-ea"/>
              <a:cs typeface="+mn-cs"/>
            </a:rPr>
            <a:t>Reasonable </a:t>
          </a:r>
          <a:r>
            <a:rPr lang="en-US" dirty="0" smtClean="0">
              <a:solidFill>
                <a:schemeClr val="bg2"/>
              </a:solidFill>
              <a:ea typeface="+mn-ea"/>
              <a:cs typeface="+mn-cs"/>
            </a:rPr>
            <a:t>response times</a:t>
          </a:r>
        </a:p>
      </dgm:t>
    </dgm:pt>
    <dgm:pt modelId="{5F9EDFE3-4ECA-48D2-941D-F7BA55B7B0B7}" type="parTrans" cxnId="{E6BB5FB6-8FEB-4CE8-9285-19240080E07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9400211-7B09-4A42-ADA5-5E47FE46AEAC}" type="sibTrans" cxnId="{E6BB5FB6-8FEB-4CE8-9285-19240080E07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9472CB8-92B1-4504-AA0E-1AA7FC6A32B0}">
      <dgm:prSet/>
      <dgm:spPr/>
      <dgm:t>
        <a:bodyPr anchor="t"/>
        <a:lstStyle/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endParaRPr lang="en-US" dirty="0" smtClean="0">
            <a:solidFill>
              <a:schemeClr val="bg2"/>
            </a:solidFill>
            <a:ea typeface="+mn-ea"/>
            <a:cs typeface="+mn-cs"/>
          </a:endParaRPr>
        </a:p>
        <a:p>
          <a:r>
            <a:rPr lang="en-US" dirty="0" smtClean="0">
              <a:solidFill>
                <a:schemeClr val="bg2"/>
              </a:solidFill>
              <a:ea typeface="+mn-ea"/>
              <a:cs typeface="+mn-cs"/>
            </a:rPr>
            <a:t>Decisions </a:t>
          </a:r>
          <a:r>
            <a:rPr lang="en-US" dirty="0" smtClean="0">
              <a:solidFill>
                <a:schemeClr val="bg2"/>
              </a:solidFill>
              <a:ea typeface="+mn-ea"/>
              <a:cs typeface="+mn-cs"/>
            </a:rPr>
            <a:t>in writing</a:t>
          </a:r>
        </a:p>
      </dgm:t>
    </dgm:pt>
    <dgm:pt modelId="{6487988A-0161-428B-BD7B-FDAEFC514295}" type="parTrans" cxnId="{327C2B93-BE77-4E56-B01C-E3D971B674A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790C3BE-C56D-495E-A581-577FD6613940}" type="sibTrans" cxnId="{327C2B93-BE77-4E56-B01C-E3D971B674A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70AE20E4-15DD-4FF5-959F-AFA2278CAF0F}" type="pres">
      <dgm:prSet presAssocID="{BFD6A554-5668-4EF5-B644-DBFDFA2835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4A0398-F438-47C1-B164-C71C0ADE17B2}" type="pres">
      <dgm:prSet presAssocID="{A1242512-7DC9-406D-AF51-5FDA11C7CE94}" presName="roof" presStyleLbl="dkBgShp" presStyleIdx="0" presStyleCnt="2"/>
      <dgm:spPr/>
      <dgm:t>
        <a:bodyPr/>
        <a:lstStyle/>
        <a:p>
          <a:endParaRPr lang="en-US"/>
        </a:p>
      </dgm:t>
    </dgm:pt>
    <dgm:pt modelId="{43376499-4673-4355-B9C1-BF2952FF8579}" type="pres">
      <dgm:prSet presAssocID="{A1242512-7DC9-406D-AF51-5FDA11C7CE94}" presName="pillars" presStyleCnt="0"/>
      <dgm:spPr/>
    </dgm:pt>
    <dgm:pt modelId="{87106642-8440-492B-91B1-07A98CA926BD}" type="pres">
      <dgm:prSet presAssocID="{A1242512-7DC9-406D-AF51-5FDA11C7CE9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D64F1-B76A-42C3-A898-7A268C44125C}" type="pres">
      <dgm:prSet presAssocID="{EA08A889-5C8E-4323-81ED-694976A414BC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E9B8B-1103-496C-898D-E8240245ECF0}" type="pres">
      <dgm:prSet presAssocID="{4BF5F8B9-4F4C-4F4C-BC2C-77FE022F58F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3F8AA-4057-4F22-B31E-B1B83F79A8AF}" type="pres">
      <dgm:prSet presAssocID="{19472CB8-92B1-4504-AA0E-1AA7FC6A32B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EA603-BD40-4205-8558-DEA434D8E773}" type="pres">
      <dgm:prSet presAssocID="{A1242512-7DC9-406D-AF51-5FDA11C7CE94}" presName="base" presStyleLbl="dkBgShp" presStyleIdx="1" presStyleCnt="2"/>
      <dgm:spPr/>
    </dgm:pt>
  </dgm:ptLst>
  <dgm:cxnLst>
    <dgm:cxn modelId="{4ABB031E-A0F1-4946-A54B-1CB9503F0165}" type="presOf" srcId="{29E787D0-47C3-4A84-8AB7-401434F9895E}" destId="{87106642-8440-492B-91B1-07A98CA926BD}" srcOrd="0" destOrd="2" presId="urn:microsoft.com/office/officeart/2005/8/layout/hList3"/>
    <dgm:cxn modelId="{044BCD76-AAD4-48D7-8F52-7FB634FB5344}" type="presOf" srcId="{19472CB8-92B1-4504-AA0E-1AA7FC6A32B0}" destId="{2B73F8AA-4057-4F22-B31E-B1B83F79A8AF}" srcOrd="0" destOrd="0" presId="urn:microsoft.com/office/officeart/2005/8/layout/hList3"/>
    <dgm:cxn modelId="{76F546F0-AAA0-4524-B2CA-807569E986DA}" type="presOf" srcId="{EA08A889-5C8E-4323-81ED-694976A414BC}" destId="{29BD64F1-B76A-42C3-A898-7A268C44125C}" srcOrd="0" destOrd="0" presId="urn:microsoft.com/office/officeart/2005/8/layout/hList3"/>
    <dgm:cxn modelId="{F4AD5892-70CF-4877-AB91-639BE6D0468C}" srcId="{E7823723-B306-4F42-A5F1-B569FBC37268}" destId="{D48A4129-F633-42C2-9BB9-71CC1D1BFEC7}" srcOrd="3" destOrd="0" parTransId="{DF0AF2A7-B7DC-409F-B496-DCFCE8CFDC81}" sibTransId="{A47CF116-3D9F-4B64-944E-C170BFA90980}"/>
    <dgm:cxn modelId="{FF49A7B2-369C-43DD-97D4-12966488ABA3}" type="presOf" srcId="{86C12DB1-C949-4E55-ABA0-A80C9FAA4CD7}" destId="{87106642-8440-492B-91B1-07A98CA926BD}" srcOrd="0" destOrd="1" presId="urn:microsoft.com/office/officeart/2005/8/layout/hList3"/>
    <dgm:cxn modelId="{327C2B93-BE77-4E56-B01C-E3D971B674AE}" srcId="{A1242512-7DC9-406D-AF51-5FDA11C7CE94}" destId="{19472CB8-92B1-4504-AA0E-1AA7FC6A32B0}" srcOrd="3" destOrd="0" parTransId="{6487988A-0161-428B-BD7B-FDAEFC514295}" sibTransId="{8790C3BE-C56D-495E-A581-577FD6613940}"/>
    <dgm:cxn modelId="{4CE2DF39-5DDE-496B-97A8-51235E337879}" srcId="{A1242512-7DC9-406D-AF51-5FDA11C7CE94}" destId="{E7823723-B306-4F42-A5F1-B569FBC37268}" srcOrd="0" destOrd="0" parTransId="{D4622BF4-747F-46FF-B313-3BD93DB3433B}" sibTransId="{478B437C-C32C-428E-BB92-F5AB6E649B9F}"/>
    <dgm:cxn modelId="{3DFDBB17-F712-4EAD-A4FB-E23481DB7B32}" srcId="{E7823723-B306-4F42-A5F1-B569FBC37268}" destId="{29E787D0-47C3-4A84-8AB7-401434F9895E}" srcOrd="1" destOrd="0" parTransId="{71030028-7749-4EA1-A0C8-D688EF50C20C}" sibTransId="{A3BE0305-83AF-4AFA-A191-FE7688C2DD4F}"/>
    <dgm:cxn modelId="{A0D09E02-A01F-49D9-AC8B-5AE04B5D927F}" type="presOf" srcId="{D48A4129-F633-42C2-9BB9-71CC1D1BFEC7}" destId="{87106642-8440-492B-91B1-07A98CA926BD}" srcOrd="0" destOrd="4" presId="urn:microsoft.com/office/officeart/2005/8/layout/hList3"/>
    <dgm:cxn modelId="{3EB32A8F-5D00-431B-AC10-4F864314C66D}" type="presOf" srcId="{BFD6A554-5668-4EF5-B644-DBFDFA283533}" destId="{70AE20E4-15DD-4FF5-959F-AFA2278CAF0F}" srcOrd="0" destOrd="0" presId="urn:microsoft.com/office/officeart/2005/8/layout/hList3"/>
    <dgm:cxn modelId="{CBB6D30D-F959-4BF4-B4E9-16E4D7A71B9D}" type="presOf" srcId="{A1242512-7DC9-406D-AF51-5FDA11C7CE94}" destId="{CD4A0398-F438-47C1-B164-C71C0ADE17B2}" srcOrd="0" destOrd="0" presId="urn:microsoft.com/office/officeart/2005/8/layout/hList3"/>
    <dgm:cxn modelId="{E6BB5FB6-8FEB-4CE8-9285-19240080E071}" srcId="{A1242512-7DC9-406D-AF51-5FDA11C7CE94}" destId="{4BF5F8B9-4F4C-4F4C-BC2C-77FE022F58FA}" srcOrd="2" destOrd="0" parTransId="{5F9EDFE3-4ECA-48D2-941D-F7BA55B7B0B7}" sibTransId="{B9400211-7B09-4A42-ADA5-5E47FE46AEAC}"/>
    <dgm:cxn modelId="{2F5F6B37-5440-4A81-80A0-33D789592F2C}" type="presOf" srcId="{4FEA421B-521C-49A5-AA20-6462EB2DAA37}" destId="{87106642-8440-492B-91B1-07A98CA926BD}" srcOrd="0" destOrd="3" presId="urn:microsoft.com/office/officeart/2005/8/layout/hList3"/>
    <dgm:cxn modelId="{F0CB3796-5331-41CB-9085-88E63D30FC02}" srcId="{E7823723-B306-4F42-A5F1-B569FBC37268}" destId="{86C12DB1-C949-4E55-ABA0-A80C9FAA4CD7}" srcOrd="0" destOrd="0" parTransId="{685727EC-05E3-4550-9F47-4F734230F0AF}" sibTransId="{500CA5EA-7584-42A7-941E-B6B7244A163A}"/>
    <dgm:cxn modelId="{F6514E92-ECB5-49D3-83B8-13764AE8E85A}" srcId="{E7823723-B306-4F42-A5F1-B569FBC37268}" destId="{4FEA421B-521C-49A5-AA20-6462EB2DAA37}" srcOrd="2" destOrd="0" parTransId="{1E0F2749-961F-4A7C-9DDB-AD43DB57BA7E}" sibTransId="{0DA72FF7-6E50-4555-A0AD-21A811238B97}"/>
    <dgm:cxn modelId="{95835C89-F255-41A5-BF9C-20F9094B6EDD}" srcId="{A1242512-7DC9-406D-AF51-5FDA11C7CE94}" destId="{EA08A889-5C8E-4323-81ED-694976A414BC}" srcOrd="1" destOrd="0" parTransId="{7304821D-2A8B-4684-9CE6-FADFAC47CDEC}" sibTransId="{00C7724A-7FC4-4B05-BBA2-388EB009BDD2}"/>
    <dgm:cxn modelId="{5C64B81F-53AB-429E-B629-33B6E2B1F268}" type="presOf" srcId="{4BF5F8B9-4F4C-4F4C-BC2C-77FE022F58FA}" destId="{6C5E9B8B-1103-496C-898D-E8240245ECF0}" srcOrd="0" destOrd="0" presId="urn:microsoft.com/office/officeart/2005/8/layout/hList3"/>
    <dgm:cxn modelId="{AAD41FEF-EECA-4266-8982-C8D68FA37611}" type="presOf" srcId="{E7823723-B306-4F42-A5F1-B569FBC37268}" destId="{87106642-8440-492B-91B1-07A98CA926BD}" srcOrd="0" destOrd="0" presId="urn:microsoft.com/office/officeart/2005/8/layout/hList3"/>
    <dgm:cxn modelId="{1608983E-2E3F-4814-B4B6-6C2B2E5A9577}" srcId="{BFD6A554-5668-4EF5-B644-DBFDFA283533}" destId="{A1242512-7DC9-406D-AF51-5FDA11C7CE94}" srcOrd="0" destOrd="0" parTransId="{125A7FA3-49CF-4B0A-AD79-1627A86905EF}" sibTransId="{42E8F533-2A79-421E-B61F-5DA837DB8B60}"/>
    <dgm:cxn modelId="{07F03239-110A-4011-B01A-CCBC9926F2C3}" type="presParOf" srcId="{70AE20E4-15DD-4FF5-959F-AFA2278CAF0F}" destId="{CD4A0398-F438-47C1-B164-C71C0ADE17B2}" srcOrd="0" destOrd="0" presId="urn:microsoft.com/office/officeart/2005/8/layout/hList3"/>
    <dgm:cxn modelId="{9AF797BE-6561-40BD-A591-76072C9FD028}" type="presParOf" srcId="{70AE20E4-15DD-4FF5-959F-AFA2278CAF0F}" destId="{43376499-4673-4355-B9C1-BF2952FF8579}" srcOrd="1" destOrd="0" presId="urn:microsoft.com/office/officeart/2005/8/layout/hList3"/>
    <dgm:cxn modelId="{4611EDA5-F54A-4A51-8594-453DE5A17E12}" type="presParOf" srcId="{43376499-4673-4355-B9C1-BF2952FF8579}" destId="{87106642-8440-492B-91B1-07A98CA926BD}" srcOrd="0" destOrd="0" presId="urn:microsoft.com/office/officeart/2005/8/layout/hList3"/>
    <dgm:cxn modelId="{20824FA5-0774-4B40-BBDB-3F0EA0465A74}" type="presParOf" srcId="{43376499-4673-4355-B9C1-BF2952FF8579}" destId="{29BD64F1-B76A-42C3-A898-7A268C44125C}" srcOrd="1" destOrd="0" presId="urn:microsoft.com/office/officeart/2005/8/layout/hList3"/>
    <dgm:cxn modelId="{34CE1C60-D50B-4F22-99B9-E715E577454E}" type="presParOf" srcId="{43376499-4673-4355-B9C1-BF2952FF8579}" destId="{6C5E9B8B-1103-496C-898D-E8240245ECF0}" srcOrd="2" destOrd="0" presId="urn:microsoft.com/office/officeart/2005/8/layout/hList3"/>
    <dgm:cxn modelId="{6A2FAF00-2C7F-4283-8ADD-F02BE739AC2D}" type="presParOf" srcId="{43376499-4673-4355-B9C1-BF2952FF8579}" destId="{2B73F8AA-4057-4F22-B31E-B1B83F79A8AF}" srcOrd="3" destOrd="0" presId="urn:microsoft.com/office/officeart/2005/8/layout/hList3"/>
    <dgm:cxn modelId="{CF4421B2-AAA4-46AE-9582-4FAD9DA5C4CA}" type="presParOf" srcId="{70AE20E4-15DD-4FF5-959F-AFA2278CAF0F}" destId="{2D4EA603-BD40-4205-8558-DEA434D8E77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1B40B-F028-4D4C-8829-2ECDC0C6F560}">
      <dsp:nvSpPr>
        <dsp:cNvPr id="0" name=""/>
        <dsp:cNvSpPr/>
      </dsp:nvSpPr>
      <dsp:spPr>
        <a:xfrm>
          <a:off x="1758623" y="5107"/>
          <a:ext cx="3797953" cy="9494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Identify the option of using 60% Area Median instead of the 150% of Federal Poverty</a:t>
          </a:r>
        </a:p>
      </dsp:txBody>
      <dsp:txXfrm>
        <a:off x="1786433" y="32917"/>
        <a:ext cx="3742333" cy="893868"/>
      </dsp:txXfrm>
    </dsp:sp>
    <dsp:sp modelId="{20F0C905-7239-4B29-9670-00182C85A225}">
      <dsp:nvSpPr>
        <dsp:cNvPr id="0" name=""/>
        <dsp:cNvSpPr/>
      </dsp:nvSpPr>
      <dsp:spPr>
        <a:xfrm rot="5400000">
          <a:off x="3479570" y="978332"/>
          <a:ext cx="356058" cy="427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3529419" y="1013938"/>
        <a:ext cx="256361" cy="249241"/>
      </dsp:txXfrm>
    </dsp:sp>
    <dsp:sp modelId="{FE12DB94-BFA6-4329-A484-916A58EDB8A8}">
      <dsp:nvSpPr>
        <dsp:cNvPr id="0" name=""/>
        <dsp:cNvSpPr/>
      </dsp:nvSpPr>
      <dsp:spPr>
        <a:xfrm>
          <a:off x="1758623" y="1429339"/>
          <a:ext cx="3797953" cy="949488"/>
        </a:xfrm>
        <a:prstGeom prst="roundRect">
          <a:avLst>
            <a:gd name="adj" fmla="val 10000"/>
          </a:avLst>
        </a:prstGeom>
        <a:solidFill>
          <a:schemeClr val="accent4">
            <a:hueOff val="3600000"/>
            <a:satOff val="7729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Tie that to a Presidential or Governor declaration</a:t>
          </a:r>
        </a:p>
      </dsp:txBody>
      <dsp:txXfrm>
        <a:off x="1786433" y="1457149"/>
        <a:ext cx="3742333" cy="893868"/>
      </dsp:txXfrm>
    </dsp:sp>
    <dsp:sp modelId="{83733A6F-F909-409C-8F8B-319CE5A256B7}">
      <dsp:nvSpPr>
        <dsp:cNvPr id="0" name=""/>
        <dsp:cNvSpPr/>
      </dsp:nvSpPr>
      <dsp:spPr>
        <a:xfrm rot="5400000">
          <a:off x="3479570" y="2402565"/>
          <a:ext cx="356058" cy="427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00000"/>
            <a:satOff val="11594"/>
            <a:lumOff val="-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3529419" y="2438171"/>
        <a:ext cx="256361" cy="249241"/>
      </dsp:txXfrm>
    </dsp:sp>
    <dsp:sp modelId="{80EE0E99-DFF4-47E8-92B7-26E142E13AC9}">
      <dsp:nvSpPr>
        <dsp:cNvPr id="0" name=""/>
        <dsp:cNvSpPr/>
      </dsp:nvSpPr>
      <dsp:spPr>
        <a:xfrm>
          <a:off x="1758623" y="2853572"/>
          <a:ext cx="3797953" cy="949488"/>
        </a:xfrm>
        <a:prstGeom prst="roundRect">
          <a:avLst>
            <a:gd name="adj" fmla="val 10000"/>
          </a:avLst>
        </a:prstGeom>
        <a:solidFill>
          <a:schemeClr val="accent4">
            <a:hueOff val="7200000"/>
            <a:satOff val="15459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Require prior written approval from state office</a:t>
          </a:r>
        </a:p>
      </dsp:txBody>
      <dsp:txXfrm>
        <a:off x="1786433" y="2881382"/>
        <a:ext cx="3742333" cy="893868"/>
      </dsp:txXfrm>
    </dsp:sp>
    <dsp:sp modelId="{665CFF55-4126-4ABA-B67A-0A7E30E2ACBD}">
      <dsp:nvSpPr>
        <dsp:cNvPr id="0" name=""/>
        <dsp:cNvSpPr/>
      </dsp:nvSpPr>
      <dsp:spPr>
        <a:xfrm rot="5400000">
          <a:off x="3479570" y="3826797"/>
          <a:ext cx="356058" cy="427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-5400000">
        <a:off x="3529419" y="3862403"/>
        <a:ext cx="256361" cy="249241"/>
      </dsp:txXfrm>
    </dsp:sp>
    <dsp:sp modelId="{40E44A82-0C1C-4E8C-8C3C-BC074838D096}">
      <dsp:nvSpPr>
        <dsp:cNvPr id="0" name=""/>
        <dsp:cNvSpPr/>
      </dsp:nvSpPr>
      <dsp:spPr>
        <a:xfrm>
          <a:off x="1758623" y="4277804"/>
          <a:ext cx="3797953" cy="949488"/>
        </a:xfrm>
        <a:prstGeom prst="roundRect">
          <a:avLst>
            <a:gd name="adj" fmla="val 10000"/>
          </a:avLst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2"/>
              </a:solidFill>
            </a:rPr>
            <a:t>Allow for Placed Based and Displaced HHS assistance</a:t>
          </a:r>
        </a:p>
      </dsp:txBody>
      <dsp:txXfrm>
        <a:off x="1786433" y="4305614"/>
        <a:ext cx="3742333" cy="893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34CCE-7D8D-4364-9AC0-85FC41620496}">
      <dsp:nvSpPr>
        <dsp:cNvPr id="0" name=""/>
        <dsp:cNvSpPr/>
      </dsp:nvSpPr>
      <dsp:spPr>
        <a:xfrm>
          <a:off x="0" y="380174"/>
          <a:ext cx="7315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CA478-1561-4227-8806-DF8DCB1C9C1C}">
      <dsp:nvSpPr>
        <dsp:cNvPr id="0" name=""/>
        <dsp:cNvSpPr/>
      </dsp:nvSpPr>
      <dsp:spPr>
        <a:xfrm>
          <a:off x="365760" y="99734"/>
          <a:ext cx="5120640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</a:rPr>
            <a:t>Pre-procure </a:t>
          </a:r>
          <a:r>
            <a:rPr lang="en-US" sz="1900" kern="1200" dirty="0" smtClean="0">
              <a:solidFill>
                <a:schemeClr val="bg2"/>
              </a:solidFill>
            </a:rPr>
            <a:t>hotels annually (w/vendor agreement)</a:t>
          </a:r>
          <a:endParaRPr lang="en-US" sz="1900" kern="1200" dirty="0">
            <a:solidFill>
              <a:schemeClr val="bg2"/>
            </a:solidFill>
          </a:endParaRPr>
        </a:p>
      </dsp:txBody>
      <dsp:txXfrm>
        <a:off x="393140" y="127114"/>
        <a:ext cx="5065880" cy="506120"/>
      </dsp:txXfrm>
    </dsp:sp>
    <dsp:sp modelId="{087F870D-AC01-49D5-89CE-18A947F79B17}">
      <dsp:nvSpPr>
        <dsp:cNvPr id="0" name=""/>
        <dsp:cNvSpPr/>
      </dsp:nvSpPr>
      <dsp:spPr>
        <a:xfrm>
          <a:off x="0" y="1242015"/>
          <a:ext cx="7315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700000"/>
              <a:satOff val="579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B2F46-7DBC-4756-8D8F-A9F000F01A25}">
      <dsp:nvSpPr>
        <dsp:cNvPr id="0" name=""/>
        <dsp:cNvSpPr/>
      </dsp:nvSpPr>
      <dsp:spPr>
        <a:xfrm>
          <a:off x="365760" y="961575"/>
          <a:ext cx="5120640" cy="560880"/>
        </a:xfrm>
        <a:prstGeom prst="roundRect">
          <a:avLst/>
        </a:prstGeom>
        <a:solidFill>
          <a:schemeClr val="accent4">
            <a:hueOff val="2700000"/>
            <a:satOff val="5797"/>
            <a:lumOff val="-31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</a:rPr>
            <a:t>Identify evacuation routes and shelter locations</a:t>
          </a:r>
        </a:p>
      </dsp:txBody>
      <dsp:txXfrm>
        <a:off x="393140" y="988955"/>
        <a:ext cx="5065880" cy="506120"/>
      </dsp:txXfrm>
    </dsp:sp>
    <dsp:sp modelId="{DBCE4C59-8DB1-4E61-B952-EB966228D775}">
      <dsp:nvSpPr>
        <dsp:cNvPr id="0" name=""/>
        <dsp:cNvSpPr/>
      </dsp:nvSpPr>
      <dsp:spPr>
        <a:xfrm>
          <a:off x="0" y="2103855"/>
          <a:ext cx="7315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400000"/>
              <a:satOff val="11594"/>
              <a:lumOff val="-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4A30-18BC-4C67-88E5-4A57D4DB8330}">
      <dsp:nvSpPr>
        <dsp:cNvPr id="0" name=""/>
        <dsp:cNvSpPr/>
      </dsp:nvSpPr>
      <dsp:spPr>
        <a:xfrm>
          <a:off x="365760" y="1823415"/>
          <a:ext cx="5120640" cy="560880"/>
        </a:xfrm>
        <a:prstGeom prst="roundRect">
          <a:avLst/>
        </a:prstGeom>
        <a:solidFill>
          <a:schemeClr val="accent4">
            <a:hueOff val="5400000"/>
            <a:satOff val="11594"/>
            <a:lumOff val="-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</a:rPr>
            <a:t>Initiate communication with County Disaster Coordinator</a:t>
          </a:r>
        </a:p>
      </dsp:txBody>
      <dsp:txXfrm>
        <a:off x="393140" y="1850795"/>
        <a:ext cx="5065880" cy="506120"/>
      </dsp:txXfrm>
    </dsp:sp>
    <dsp:sp modelId="{F979DFDA-97D2-4225-8CD2-ED02F55891C2}">
      <dsp:nvSpPr>
        <dsp:cNvPr id="0" name=""/>
        <dsp:cNvSpPr/>
      </dsp:nvSpPr>
      <dsp:spPr>
        <a:xfrm>
          <a:off x="0" y="2965695"/>
          <a:ext cx="73152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100000"/>
              <a:satOff val="17391"/>
              <a:lumOff val="-9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FA6D3-1277-47B1-8194-309FA19F1809}">
      <dsp:nvSpPr>
        <dsp:cNvPr id="0" name=""/>
        <dsp:cNvSpPr/>
      </dsp:nvSpPr>
      <dsp:spPr>
        <a:xfrm>
          <a:off x="365760" y="2685255"/>
          <a:ext cx="5120640" cy="560880"/>
        </a:xfrm>
        <a:prstGeom prst="roundRect">
          <a:avLst/>
        </a:prstGeom>
        <a:solidFill>
          <a:schemeClr val="accent4">
            <a:hueOff val="8100000"/>
            <a:satOff val="17391"/>
            <a:lumOff val="-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</a:rPr>
            <a:t>Manage expectations appropriately</a:t>
          </a:r>
        </a:p>
      </dsp:txBody>
      <dsp:txXfrm>
        <a:off x="393140" y="2712635"/>
        <a:ext cx="5065880" cy="506120"/>
      </dsp:txXfrm>
    </dsp:sp>
    <dsp:sp modelId="{C33CD147-A33C-438E-B7C1-4F7F69C7C8E1}">
      <dsp:nvSpPr>
        <dsp:cNvPr id="0" name=""/>
        <dsp:cNvSpPr/>
      </dsp:nvSpPr>
      <dsp:spPr>
        <a:xfrm>
          <a:off x="0" y="3827535"/>
          <a:ext cx="7315200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800000"/>
              <a:satOff val="23188"/>
              <a:lumOff val="-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7741" tIns="395732" rIns="56774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2"/>
              </a:solidFill>
            </a:rPr>
            <a:t>State and federal flexibility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>
              <a:solidFill>
                <a:schemeClr val="bg2"/>
              </a:solidFill>
            </a:rPr>
            <a:t>Eligibility guidelines</a:t>
          </a:r>
          <a:endParaRPr lang="en-US" sz="1900" kern="1200" dirty="0" smtClean="0">
            <a:solidFill>
              <a:schemeClr val="bg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2"/>
              </a:solidFill>
            </a:rPr>
            <a:t>Key staff </a:t>
          </a:r>
          <a:r>
            <a:rPr lang="en-US" sz="1900" kern="1200" dirty="0" smtClean="0">
              <a:solidFill>
                <a:schemeClr val="bg2"/>
              </a:solidFill>
            </a:rPr>
            <a:t>contacts (State and local agency)</a:t>
          </a:r>
          <a:endParaRPr lang="en-US" sz="1900" kern="1200" dirty="0" smtClean="0">
            <a:solidFill>
              <a:schemeClr val="bg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rgbClr val="C00000"/>
              </a:solidFill>
            </a:rPr>
            <a:t>Alternative Communication </a:t>
          </a:r>
          <a:r>
            <a:rPr lang="en-US" sz="1900" kern="1200" dirty="0" smtClean="0">
              <a:solidFill>
                <a:srgbClr val="C00000"/>
              </a:solidFill>
            </a:rPr>
            <a:t>methods (State and local agency)</a:t>
          </a:r>
          <a:endParaRPr lang="en-US" sz="1900" kern="1200" dirty="0" smtClean="0">
            <a:solidFill>
              <a:srgbClr val="C0000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2"/>
              </a:solidFill>
            </a:rPr>
            <a:t>Back up plans – social </a:t>
          </a:r>
          <a:r>
            <a:rPr lang="en-US" sz="1900" kern="1200" dirty="0" smtClean="0">
              <a:solidFill>
                <a:schemeClr val="bg2"/>
              </a:solidFill>
            </a:rPr>
            <a:t>media – be careful</a:t>
          </a:r>
          <a:endParaRPr lang="en-US" sz="1900" kern="1200" dirty="0" smtClean="0">
            <a:solidFill>
              <a:schemeClr val="bg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bg2"/>
              </a:solidFill>
            </a:rPr>
            <a:t>Establish conference calls times and conference lines</a:t>
          </a:r>
        </a:p>
      </dsp:txBody>
      <dsp:txXfrm>
        <a:off x="0" y="3827535"/>
        <a:ext cx="7315200" cy="2214450"/>
      </dsp:txXfrm>
    </dsp:sp>
    <dsp:sp modelId="{B4AE01AA-1A81-43F3-907E-FC45BABED624}">
      <dsp:nvSpPr>
        <dsp:cNvPr id="0" name=""/>
        <dsp:cNvSpPr/>
      </dsp:nvSpPr>
      <dsp:spPr>
        <a:xfrm>
          <a:off x="365760" y="3547095"/>
          <a:ext cx="5120640" cy="560880"/>
        </a:xfrm>
        <a:prstGeom prst="roundRect">
          <a:avLst/>
        </a:prstGeom>
        <a:solidFill>
          <a:schemeClr val="accent4">
            <a:hueOff val="10800000"/>
            <a:satOff val="23188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</a:rPr>
            <a:t>Participate in a pre-landfall conference call:</a:t>
          </a:r>
        </a:p>
      </dsp:txBody>
      <dsp:txXfrm>
        <a:off x="393140" y="3574475"/>
        <a:ext cx="506588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A0398-F438-47C1-B164-C71C0ADE17B2}">
      <dsp:nvSpPr>
        <dsp:cNvPr id="0" name=""/>
        <dsp:cNvSpPr/>
      </dsp:nvSpPr>
      <dsp:spPr>
        <a:xfrm>
          <a:off x="0" y="0"/>
          <a:ext cx="7315200" cy="1440180"/>
        </a:xfrm>
        <a:prstGeom prst="rect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2"/>
              </a:solidFill>
            </a:rPr>
            <a:t>States should reach out to OCS for a pre disaster Conference call</a:t>
          </a:r>
          <a:endParaRPr lang="en-US" sz="2800" kern="1200" dirty="0">
            <a:solidFill>
              <a:schemeClr val="bg2"/>
            </a:solidFill>
          </a:endParaRPr>
        </a:p>
      </dsp:txBody>
      <dsp:txXfrm>
        <a:off x="0" y="0"/>
        <a:ext cx="7315200" cy="1440180"/>
      </dsp:txXfrm>
    </dsp:sp>
    <dsp:sp modelId="{87106642-8440-492B-91B1-07A98CA926BD}">
      <dsp:nvSpPr>
        <dsp:cNvPr id="0" name=""/>
        <dsp:cNvSpPr/>
      </dsp:nvSpPr>
      <dsp:spPr>
        <a:xfrm>
          <a:off x="0" y="1440180"/>
          <a:ext cx="1828799" cy="30243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>
              <a:solidFill>
                <a:schemeClr val="bg2"/>
              </a:solidFill>
            </a:rPr>
            <a:t>Potential topics to discuss:</a:t>
          </a:r>
          <a:endParaRPr lang="en-US" sz="1900" kern="1200" dirty="0" smtClean="0">
            <a:solidFill>
              <a:schemeClr val="bg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bg2"/>
              </a:solidFill>
            </a:rPr>
            <a:t>Any decisions the states need vetted</a:t>
          </a:r>
          <a:endParaRPr lang="en-US" sz="1500" kern="1200" dirty="0" smtClean="0">
            <a:solidFill>
              <a:schemeClr val="bg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bg2"/>
              </a:solidFill>
            </a:rPr>
            <a:t>Any flexibilities that are available</a:t>
          </a:r>
          <a:endParaRPr lang="en-US" sz="1500" kern="1200" dirty="0" smtClean="0">
            <a:solidFill>
              <a:schemeClr val="bg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bg2"/>
              </a:solidFill>
            </a:rPr>
            <a:t>Coordination of communication and requests</a:t>
          </a:r>
          <a:endParaRPr lang="en-US" sz="1500" kern="1200" dirty="0" smtClean="0">
            <a:solidFill>
              <a:schemeClr val="bg2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solidFill>
                <a:schemeClr val="bg2"/>
              </a:solidFill>
            </a:rPr>
            <a:t>Identification of key state/tribe personnel and OCS point person</a:t>
          </a:r>
          <a:endParaRPr lang="en-US" sz="1500" kern="1200" dirty="0" smtClean="0">
            <a:solidFill>
              <a:schemeClr val="bg2"/>
            </a:solidFill>
          </a:endParaRPr>
        </a:p>
      </dsp:txBody>
      <dsp:txXfrm>
        <a:off x="0" y="1440180"/>
        <a:ext cx="1828799" cy="3024378"/>
      </dsp:txXfrm>
    </dsp:sp>
    <dsp:sp modelId="{29BD64F1-B76A-42C3-A898-7A268C44125C}">
      <dsp:nvSpPr>
        <dsp:cNvPr id="0" name=""/>
        <dsp:cNvSpPr/>
      </dsp:nvSpPr>
      <dsp:spPr>
        <a:xfrm>
          <a:off x="1828800" y="1440180"/>
          <a:ext cx="1828799" cy="3024378"/>
        </a:xfrm>
        <a:prstGeom prst="rect">
          <a:avLst/>
        </a:prstGeom>
        <a:gradFill rotWithShape="0">
          <a:gsLst>
            <a:gs pos="0">
              <a:schemeClr val="accent3">
                <a:hueOff val="-4399949"/>
                <a:satOff val="-4828"/>
                <a:lumOff val="4640"/>
                <a:alphaOff val="0"/>
                <a:shade val="51000"/>
                <a:satMod val="130000"/>
              </a:schemeClr>
            </a:gs>
            <a:gs pos="80000">
              <a:schemeClr val="accent3">
                <a:hueOff val="-4399949"/>
                <a:satOff val="-4828"/>
                <a:lumOff val="4640"/>
                <a:alphaOff val="0"/>
                <a:shade val="93000"/>
                <a:satMod val="130000"/>
              </a:schemeClr>
            </a:gs>
            <a:gs pos="100000">
              <a:schemeClr val="accent3">
                <a:hueOff val="-4399949"/>
                <a:satOff val="-4828"/>
                <a:lumOff val="46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</a:rPr>
            <a:t>Reasonable </a:t>
          </a:r>
          <a:r>
            <a:rPr lang="en-US" sz="1900" kern="1200" dirty="0" smtClean="0">
              <a:solidFill>
                <a:schemeClr val="bg2"/>
              </a:solidFill>
            </a:rPr>
            <a:t>requests</a:t>
          </a: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</dsp:txBody>
      <dsp:txXfrm>
        <a:off x="1828800" y="1440180"/>
        <a:ext cx="1828799" cy="3024378"/>
      </dsp:txXfrm>
    </dsp:sp>
    <dsp:sp modelId="{6C5E9B8B-1103-496C-898D-E8240245ECF0}">
      <dsp:nvSpPr>
        <dsp:cNvPr id="0" name=""/>
        <dsp:cNvSpPr/>
      </dsp:nvSpPr>
      <dsp:spPr>
        <a:xfrm>
          <a:off x="3657599" y="1440180"/>
          <a:ext cx="1828799" cy="3024378"/>
        </a:xfrm>
        <a:prstGeom prst="rect">
          <a:avLst/>
        </a:prstGeom>
        <a:gradFill rotWithShape="0">
          <a:gsLst>
            <a:gs pos="0">
              <a:schemeClr val="accent3">
                <a:hueOff val="-8799899"/>
                <a:satOff val="-9656"/>
                <a:lumOff val="9281"/>
                <a:alphaOff val="0"/>
                <a:shade val="51000"/>
                <a:satMod val="130000"/>
              </a:schemeClr>
            </a:gs>
            <a:gs pos="80000">
              <a:schemeClr val="accent3">
                <a:hueOff val="-8799899"/>
                <a:satOff val="-9656"/>
                <a:lumOff val="9281"/>
                <a:alphaOff val="0"/>
                <a:shade val="93000"/>
                <a:satMod val="130000"/>
              </a:schemeClr>
            </a:gs>
            <a:gs pos="100000">
              <a:schemeClr val="accent3">
                <a:hueOff val="-8799899"/>
                <a:satOff val="-9656"/>
                <a:lumOff val="92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  <a:ea typeface="+mn-ea"/>
              <a:cs typeface="+mn-cs"/>
            </a:rPr>
            <a:t>Reasonable </a:t>
          </a:r>
          <a:r>
            <a:rPr lang="en-US" sz="1900" kern="1200" dirty="0" smtClean="0">
              <a:solidFill>
                <a:schemeClr val="bg2"/>
              </a:solidFill>
              <a:ea typeface="+mn-ea"/>
              <a:cs typeface="+mn-cs"/>
            </a:rPr>
            <a:t>response times</a:t>
          </a:r>
        </a:p>
      </dsp:txBody>
      <dsp:txXfrm>
        <a:off x="3657599" y="1440180"/>
        <a:ext cx="1828799" cy="3024378"/>
      </dsp:txXfrm>
    </dsp:sp>
    <dsp:sp modelId="{2B73F8AA-4057-4F22-B31E-B1B83F79A8AF}">
      <dsp:nvSpPr>
        <dsp:cNvPr id="0" name=""/>
        <dsp:cNvSpPr/>
      </dsp:nvSpPr>
      <dsp:spPr>
        <a:xfrm>
          <a:off x="5486399" y="1440180"/>
          <a:ext cx="1828799" cy="3024378"/>
        </a:xfrm>
        <a:prstGeom prst="rect">
          <a:avLst/>
        </a:prstGeom>
        <a:gradFill rotWithShape="0">
          <a:gsLst>
            <a:gs pos="0">
              <a:schemeClr val="accent3">
                <a:hueOff val="-13199848"/>
                <a:satOff val="-14484"/>
                <a:lumOff val="13921"/>
                <a:alphaOff val="0"/>
                <a:shade val="51000"/>
                <a:satMod val="130000"/>
              </a:schemeClr>
            </a:gs>
            <a:gs pos="80000">
              <a:schemeClr val="accent3">
                <a:hueOff val="-13199848"/>
                <a:satOff val="-14484"/>
                <a:lumOff val="13921"/>
                <a:alphaOff val="0"/>
                <a:shade val="93000"/>
                <a:satMod val="130000"/>
              </a:schemeClr>
            </a:gs>
            <a:gs pos="100000">
              <a:schemeClr val="accent3">
                <a:hueOff val="-13199848"/>
                <a:satOff val="-14484"/>
                <a:lumOff val="1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>
            <a:solidFill>
              <a:schemeClr val="bg2"/>
            </a:solidFill>
            <a:ea typeface="+mn-ea"/>
            <a:cs typeface="+mn-cs"/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2"/>
              </a:solidFill>
              <a:ea typeface="+mn-ea"/>
              <a:cs typeface="+mn-cs"/>
            </a:rPr>
            <a:t>Decisions </a:t>
          </a:r>
          <a:r>
            <a:rPr lang="en-US" sz="1900" kern="1200" dirty="0" smtClean="0">
              <a:solidFill>
                <a:schemeClr val="bg2"/>
              </a:solidFill>
              <a:ea typeface="+mn-ea"/>
              <a:cs typeface="+mn-cs"/>
            </a:rPr>
            <a:t>in writing</a:t>
          </a:r>
        </a:p>
      </dsp:txBody>
      <dsp:txXfrm>
        <a:off x="5486399" y="1440180"/>
        <a:ext cx="1828799" cy="3024378"/>
      </dsp:txXfrm>
    </dsp:sp>
    <dsp:sp modelId="{2D4EA603-BD40-4205-8558-DEA434D8E773}">
      <dsp:nvSpPr>
        <dsp:cNvPr id="0" name=""/>
        <dsp:cNvSpPr/>
      </dsp:nvSpPr>
      <dsp:spPr>
        <a:xfrm>
          <a:off x="0" y="4464558"/>
          <a:ext cx="7315200" cy="336042"/>
        </a:xfrm>
        <a:prstGeom prst="rect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t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t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b" anchorCtr="0" compatLnSpc="1">
            <a:prstTxWarp prst="textNoShape">
              <a:avLst/>
            </a:prstTxWarp>
          </a:bodyPr>
          <a:lstStyle>
            <a:lvl1pPr defTabSz="9128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F53AED2-75AC-4872-B4EB-F8C1047BE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02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832850"/>
            <a:ext cx="297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0" tIns="45591" rIns="91180" bIns="4559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F2BC41A-0358-47AB-8DA6-24C6818E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76967-3405-40B3-A745-BE05E9A80E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F122B-9893-451D-A001-8900CB3C68A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bigmfback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9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3276600" y="63976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endParaRPr lang="en-US" sz="1400" b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7" name="Picture 8" descr="TDHCA logo_blue_transparent.png"/>
          <p:cNvPicPr>
            <a:picLocks noChangeAspect="1"/>
          </p:cNvPicPr>
          <p:nvPr/>
        </p:nvPicPr>
        <p:blipFill>
          <a:blip r:embed="rId3" cstate="print"/>
          <a:srcRect l="7692" t="5128" r="5128" b="7692"/>
          <a:stretch>
            <a:fillRect/>
          </a:stretch>
        </p:blipFill>
        <p:spPr bwMode="auto">
          <a:xfrm>
            <a:off x="3444875" y="701675"/>
            <a:ext cx="219392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971800"/>
            <a:ext cx="6400800" cy="1447800"/>
          </a:xfrm>
          <a:solidFill>
            <a:schemeClr val="tx1"/>
          </a:solidFill>
          <a:ln w="12700">
            <a:round/>
          </a:ln>
          <a:effectLst/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19600"/>
            <a:ext cx="6400800" cy="457200"/>
          </a:xfrm>
          <a:solidFill>
            <a:schemeClr val="tx1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2000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524000"/>
            <a:ext cx="3581400" cy="472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524000"/>
            <a:ext cx="4038600" cy="228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3886200"/>
            <a:ext cx="4038600" cy="2357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76E7-9810-415B-98B6-40726C81F2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>
            <a:noAutofit/>
          </a:bodyPr>
          <a:lstStyle>
            <a:lvl1pPr marL="365760" indent="-365760">
              <a:spcBef>
                <a:spcPts val="600"/>
              </a:spcBef>
              <a:defRPr lang="en-US" sz="3200" dirty="0" smtClean="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822960" indent="-274320">
              <a:spcBef>
                <a:spcPts val="600"/>
              </a:spcBef>
              <a:defRPr lang="en-US" sz="2400" dirty="0" smtClean="0">
                <a:solidFill>
                  <a:srgbClr val="0066CC"/>
                </a:solidFill>
                <a:latin typeface="+mn-lt"/>
              </a:defRPr>
            </a:lvl2pPr>
            <a:lvl3pPr>
              <a:spcBef>
                <a:spcPts val="600"/>
              </a:spcBef>
              <a:defRPr lang="en-US" sz="2400" dirty="0" smtClean="0">
                <a:solidFill>
                  <a:srgbClr val="0066CC"/>
                </a:solidFill>
                <a:latin typeface="+mn-lt"/>
              </a:defRPr>
            </a:lvl3pPr>
            <a:lvl4pPr>
              <a:spcBef>
                <a:spcPts val="600"/>
              </a:spcBef>
              <a:defRPr lang="en-US" sz="2400" dirty="0" smtClean="0">
                <a:solidFill>
                  <a:srgbClr val="0066CC"/>
                </a:solidFill>
                <a:latin typeface="+mn-lt"/>
              </a:defRPr>
            </a:lvl4pPr>
            <a:lvl5pPr>
              <a:spcBef>
                <a:spcPts val="600"/>
              </a:spcBef>
              <a:defRPr lang="en-US" sz="2400" dirty="0">
                <a:solidFill>
                  <a:srgbClr val="0066CC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D075-DC09-4363-8924-9EA41ECEC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  <a:noFill/>
        </p:spPr>
        <p:txBody>
          <a:bodyPr/>
          <a:lstStyle>
            <a:lvl1pPr marL="0" indent="0">
              <a:tabLst/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87680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2F3B6-FB3E-4833-A34E-2AF878B859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  <a:noFill/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1447800"/>
            <a:ext cx="3886200" cy="72707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599" y="2174874"/>
            <a:ext cx="38862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2999" y="1447800"/>
            <a:ext cx="3810000" cy="727075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2999" y="2174874"/>
            <a:ext cx="3810001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F2E36-254C-44B0-8DA2-6BF74F7C8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990600" y="14478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990600" y="3810000"/>
            <a:ext cx="777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01F9-A083-456A-A025-CD40A2FC6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990600" y="1447800"/>
            <a:ext cx="7772400" cy="68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990600" y="2133600"/>
            <a:ext cx="77724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990600" y="3810000"/>
            <a:ext cx="7772400" cy="83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990600" y="4648200"/>
            <a:ext cx="7772400" cy="129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0AFB9-ABE3-4321-8B8B-2B919A205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90600" y="1447800"/>
            <a:ext cx="2438400" cy="4876800"/>
          </a:xfrm>
        </p:spPr>
        <p:txBody>
          <a:bodyPr/>
          <a:lstStyle>
            <a:lvl1pPr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29000" y="1447800"/>
            <a:ext cx="2514600" cy="4876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5943600" y="1447800"/>
            <a:ext cx="2819400" cy="487680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F11F-6B94-4242-BE5F-60FB31101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3581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11480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3581400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63C8E-38DC-4898-85F8-9ACD68B43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32AC0-7516-4200-BE03-35C9E0FA1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ppt-imag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45720" rIns="18288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Content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 baseline="0">
                <a:solidFill>
                  <a:srgbClr val="CC9900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2A077EC1-BCD8-4672-A07C-6750D1D93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Wingdings" pitchFamily="2" charset="2"/>
        <a:buChar char="v"/>
        <a:defRPr sz="32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SzPct val="65000"/>
        <a:buFont typeface="Wingdings" pitchFamily="2" charset="2"/>
        <a:buChar char="v"/>
        <a:defRPr sz="2400">
          <a:solidFill>
            <a:srgbClr val="0066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5"/>
          <p:cNvSpPr>
            <a:spLocks noGrp="1"/>
          </p:cNvSpPr>
          <p:nvPr>
            <p:ph type="ctrTitle" sz="quarter"/>
          </p:nvPr>
        </p:nvSpPr>
        <p:spPr>
          <a:ln w="9525">
            <a:miter lim="800000"/>
          </a:ln>
        </p:spPr>
        <p:txBody>
          <a:bodyPr/>
          <a:lstStyle/>
          <a:p>
            <a:r>
              <a:rPr lang="en-US" dirty="0" smtClean="0"/>
              <a:t>LIHEAP </a:t>
            </a:r>
            <a:r>
              <a:rPr lang="en-US" dirty="0" smtClean="0"/>
              <a:t>during Disasters</a:t>
            </a:r>
            <a:endParaRPr lang="en-US" dirty="0" smtClean="0"/>
          </a:p>
        </p:txBody>
      </p:sp>
      <p:sp>
        <p:nvSpPr>
          <p:cNvPr id="3075" name="Subtitle 7"/>
          <p:cNvSpPr>
            <a:spLocks noGrp="1"/>
          </p:cNvSpPr>
          <p:nvPr>
            <p:ph type="subTitle" sz="quarter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dirty="0" smtClean="0"/>
              <a:t>NEUAC June 2019</a:t>
            </a:r>
          </a:p>
          <a:p>
            <a:endParaRPr lang="en-US" dirty="0"/>
          </a:p>
          <a:p>
            <a:r>
              <a:rPr lang="en-US" dirty="0" smtClean="0"/>
              <a:t>Michael De Young – State of Texas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States and Tribes Need from 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447800"/>
            <a:ext cx="7848600" cy="4876800"/>
          </a:xfrm>
        </p:spPr>
        <p:txBody>
          <a:bodyPr/>
          <a:lstStyle/>
          <a:p>
            <a:pPr marL="342900" lvl="1" indent="-342900"/>
            <a:endParaRPr lang="en-US" dirty="0" smtClean="0">
              <a:ea typeface="+mn-ea"/>
              <a:cs typeface="+mn-cs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79238400"/>
              </p:ext>
            </p:extLst>
          </p:nvPr>
        </p:nvGraphicFramePr>
        <p:xfrm>
          <a:off x="914400" y="14478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Contact  Information</a:t>
            </a:r>
          </a:p>
        </p:txBody>
      </p:sp>
      <p:sp>
        <p:nvSpPr>
          <p:cNvPr id="5123" name="Content Placeholder 10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962400"/>
          </a:xfrm>
        </p:spPr>
        <p:txBody>
          <a:bodyPr/>
          <a:lstStyle/>
          <a:p>
            <a:pPr marL="365125" indent="-365125" algn="ctr">
              <a:lnSpc>
                <a:spcPct val="75000"/>
              </a:lnSpc>
              <a:buFont typeface="Wingdings" pitchFamily="2" charset="2"/>
              <a:buNone/>
            </a:pPr>
            <a:r>
              <a:rPr sz="2400" b="1" dirty="0"/>
              <a:t>TEXAS DEPARTMENT OF HOUSING</a:t>
            </a:r>
          </a:p>
          <a:p>
            <a:pPr marL="365125" indent="-365125" algn="ctr">
              <a:lnSpc>
                <a:spcPct val="75000"/>
              </a:lnSpc>
              <a:buFont typeface="Wingdings" pitchFamily="2" charset="2"/>
              <a:buNone/>
            </a:pPr>
            <a:r>
              <a:rPr sz="2400" b="1" dirty="0"/>
              <a:t>AND COMMUNITY AFFAIRS</a:t>
            </a:r>
          </a:p>
          <a:p>
            <a:pPr marL="365125" indent="-365125" algn="ctr">
              <a:buFont typeface="Wingdings" pitchFamily="2" charset="2"/>
              <a:buNone/>
            </a:pPr>
            <a:r>
              <a:rPr sz="2400" dirty="0" smtClean="0"/>
              <a:t>Michael De Young</a:t>
            </a:r>
          </a:p>
          <a:p>
            <a:pPr marL="365125" indent="-365125" algn="ctr">
              <a:buNone/>
            </a:pPr>
            <a:r>
              <a:rPr lang="en-US" sz="2400" dirty="0" smtClean="0"/>
              <a:t>Email: michael.deyoung@tdhca.state.tx.us</a:t>
            </a:r>
          </a:p>
          <a:p>
            <a:pPr marL="365125" indent="-365125" algn="ctr">
              <a:buFont typeface="Wingdings" pitchFamily="2" charset="2"/>
              <a:buNone/>
            </a:pPr>
            <a:endParaRPr sz="2400" dirty="0"/>
          </a:p>
          <a:p>
            <a:pPr marL="365125" indent="-365125" algn="ctr">
              <a:buFont typeface="Wingdings" pitchFamily="2" charset="2"/>
              <a:buNone/>
            </a:pPr>
            <a:r>
              <a:rPr sz="2400" dirty="0"/>
              <a:t>Phone: </a:t>
            </a:r>
            <a:r>
              <a:rPr sz="2400" dirty="0" smtClean="0"/>
              <a:t>512-475-2125</a:t>
            </a:r>
            <a:endParaRPr sz="2400" dirty="0"/>
          </a:p>
          <a:p>
            <a:pPr marL="365125" indent="-365125" algn="ctr">
              <a:buFont typeface="Wingdings" pitchFamily="2" charset="2"/>
              <a:buNone/>
            </a:pPr>
            <a:r>
              <a:rPr sz="2400" dirty="0" smtClean="0"/>
              <a:t>Web</a:t>
            </a:r>
            <a:r>
              <a:rPr sz="2400" dirty="0"/>
              <a:t>: www.tdhca.state.tx.us </a:t>
            </a: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B2CF05-15C7-431C-B646-42473E2F6138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5" name="Picture 5" descr="LE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57800"/>
            <a:ext cx="1903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848600" cy="6370725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Agencies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609600"/>
            <a:ext cx="2590800" cy="54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762000"/>
            <a:ext cx="2590800" cy="548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5715000"/>
            <a:ext cx="4572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6172200"/>
            <a:ext cx="49530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Path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4878"/>
          <a:stretch>
            <a:fillRect/>
          </a:stretch>
        </p:blipFill>
        <p:spPr bwMode="auto">
          <a:xfrm>
            <a:off x="1104900" y="1428750"/>
            <a:ext cx="69342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Rainfall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75" t="3488" r="15127" b="4746"/>
          <a:stretch>
            <a:fillRect/>
          </a:stretch>
        </p:blipFill>
        <p:spPr bwMode="auto">
          <a:xfrm>
            <a:off x="1162050" y="1431252"/>
            <a:ext cx="6819900" cy="3995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Square Miles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7954" t="5941" r="12754"/>
          <a:stretch>
            <a:fillRect/>
          </a:stretch>
        </p:blipFill>
        <p:spPr bwMode="auto">
          <a:xfrm>
            <a:off x="1257300" y="1211335"/>
            <a:ext cx="6629400" cy="443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LIHEAP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838200"/>
            <a:ext cx="7772400" cy="533400"/>
          </a:xfrm>
        </p:spPr>
        <p:txBody>
          <a:bodyPr/>
          <a:lstStyle/>
          <a:p>
            <a:pPr lvl="0">
              <a:buNone/>
            </a:pPr>
            <a:r>
              <a:rPr lang="en-US" sz="2400" dirty="0" smtClean="0">
                <a:solidFill>
                  <a:schemeClr val="bg2"/>
                </a:solidFill>
              </a:rPr>
              <a:t>In </a:t>
            </a:r>
            <a:r>
              <a:rPr lang="en-US" sz="2800" dirty="0" smtClean="0">
                <a:solidFill>
                  <a:schemeClr val="bg2"/>
                </a:solidFill>
              </a:rPr>
              <a:t>the</a:t>
            </a:r>
            <a:r>
              <a:rPr lang="en-US" sz="2400" dirty="0" smtClean="0">
                <a:solidFill>
                  <a:schemeClr val="bg2"/>
                </a:solidFill>
              </a:rPr>
              <a:t> Texas State Plan we :</a:t>
            </a:r>
          </a:p>
          <a:p>
            <a:pPr>
              <a:buNone/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914400" y="1397000"/>
          <a:ext cx="7315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lvl="0"/>
            <a:r>
              <a:rPr lang="en-US" dirty="0" smtClean="0"/>
              <a:t>TDHCA Requests Coastal Agencies to: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3468644"/>
              </p:ext>
            </p:extLst>
          </p:nvPr>
        </p:nvGraphicFramePr>
        <p:xfrm>
          <a:off x="914400" y="609600"/>
          <a:ext cx="7315200" cy="614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762000"/>
            <a:ext cx="7543800" cy="5867400"/>
          </a:xfrm>
        </p:spPr>
        <p:txBody>
          <a:bodyPr/>
          <a:lstStyle/>
          <a:p>
            <a:r>
              <a:rPr lang="en-US" dirty="0" smtClean="0"/>
              <a:t>Agency Disaster team</a:t>
            </a:r>
          </a:p>
          <a:p>
            <a:r>
              <a:rPr lang="en-US" dirty="0" smtClean="0"/>
              <a:t>Outside agencies mobilization to assist affected </a:t>
            </a:r>
            <a:r>
              <a:rPr lang="en-US" dirty="0" smtClean="0"/>
              <a:t>agencies?</a:t>
            </a:r>
            <a:endParaRPr lang="en-US" dirty="0" smtClean="0"/>
          </a:p>
          <a:p>
            <a:r>
              <a:rPr lang="en-US" dirty="0" smtClean="0"/>
              <a:t>Staff reassignments (WX to </a:t>
            </a:r>
            <a:r>
              <a:rPr lang="en-US" dirty="0" smtClean="0"/>
              <a:t>LIHEAP?) Training?</a:t>
            </a:r>
            <a:endParaRPr lang="en-US" dirty="0" smtClean="0"/>
          </a:p>
          <a:p>
            <a:r>
              <a:rPr lang="en-US" dirty="0" smtClean="0"/>
              <a:t>Interagency or inter-local agreements</a:t>
            </a:r>
          </a:p>
          <a:p>
            <a:pPr lvl="1"/>
            <a:r>
              <a:rPr lang="en-US" sz="2000" dirty="0" smtClean="0"/>
              <a:t>What's covered:  costs, who reports, deliverables and liabilities</a:t>
            </a:r>
          </a:p>
          <a:p>
            <a:r>
              <a:rPr lang="en-US" dirty="0" smtClean="0"/>
              <a:t>How to avoid </a:t>
            </a:r>
            <a:r>
              <a:rPr lang="en-US" dirty="0" smtClean="0"/>
              <a:t>duplication of benefits</a:t>
            </a:r>
          </a:p>
          <a:p>
            <a:r>
              <a:rPr lang="en-US" dirty="0" smtClean="0"/>
              <a:t>Care of CAA employees who are impacted</a:t>
            </a:r>
          </a:p>
          <a:p>
            <a:r>
              <a:rPr lang="en-US" dirty="0" smtClean="0"/>
              <a:t>Uniform Benefit </a:t>
            </a:r>
            <a:r>
              <a:rPr lang="en-US" dirty="0" smtClean="0"/>
              <a:t>matrix for the agency</a:t>
            </a:r>
            <a:endParaRPr lang="en-US" dirty="0" smtClean="0"/>
          </a:p>
          <a:p>
            <a:r>
              <a:rPr lang="en-US" dirty="0" smtClean="0"/>
              <a:t>Social Media – Blessing or curse?</a:t>
            </a:r>
          </a:p>
          <a:p>
            <a:r>
              <a:rPr lang="en-US" dirty="0" smtClean="0"/>
              <a:t>Manage </a:t>
            </a:r>
            <a:r>
              <a:rPr lang="en-US" dirty="0" smtClean="0"/>
              <a:t>Expectations – this starts early</a:t>
            </a:r>
            <a:endParaRPr lang="en-US" dirty="0" smtClean="0"/>
          </a:p>
          <a:p>
            <a:r>
              <a:rPr lang="en-US" dirty="0" smtClean="0"/>
              <a:t>Mobile Units:	</a:t>
            </a:r>
          </a:p>
          <a:p>
            <a:pPr lvl="1"/>
            <a:r>
              <a:rPr lang="en-US" sz="1800" dirty="0" smtClean="0"/>
              <a:t>Generators for air conditioning, lighting			</a:t>
            </a:r>
          </a:p>
          <a:p>
            <a:pPr lvl="1"/>
            <a:r>
              <a:rPr lang="en-US" sz="1800" dirty="0" smtClean="0"/>
              <a:t>Computers, Printers, </a:t>
            </a:r>
            <a:r>
              <a:rPr lang="en-US" sz="1800" dirty="0" smtClean="0"/>
              <a:t>Hot spots</a:t>
            </a:r>
          </a:p>
          <a:p>
            <a:pPr lvl="1"/>
            <a:r>
              <a:rPr lang="en-US" sz="1800" dirty="0" smtClean="0"/>
              <a:t>Tents and Chairs</a:t>
            </a:r>
          </a:p>
          <a:p>
            <a:pPr lvl="1"/>
            <a:r>
              <a:rPr lang="en-US" sz="1800" dirty="0" smtClean="0"/>
              <a:t>Magazines coloring books</a:t>
            </a:r>
          </a:p>
          <a:p>
            <a:pPr lvl="1"/>
            <a:r>
              <a:rPr lang="en-US" sz="1800" dirty="0" smtClean="0"/>
              <a:t>Water in coolers, snacks and personal items</a:t>
            </a:r>
          </a:p>
          <a:p>
            <a:pPr lvl="4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Hidalgo County Community Action Agency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05600" y="6400800"/>
            <a:ext cx="2133600" cy="320675"/>
          </a:xfrm>
        </p:spPr>
        <p:txBody>
          <a:bodyPr/>
          <a:lstStyle/>
          <a:p>
            <a:pPr>
              <a:defRPr/>
            </a:pPr>
            <a:fld id="{FECFF11F-6B94-4242-BE5F-60FB31101E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172" t="6138" r="15517" b="9974"/>
          <a:stretch>
            <a:fillRect/>
          </a:stretch>
        </p:blipFill>
        <p:spPr bwMode="auto">
          <a:xfrm>
            <a:off x="4724400" y="3605696"/>
            <a:ext cx="4191000" cy="249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1627" r="1186" b="14615"/>
          <a:stretch>
            <a:fillRect/>
          </a:stretch>
        </p:blipFill>
        <p:spPr bwMode="auto">
          <a:xfrm>
            <a:off x="914400" y="1447800"/>
            <a:ext cx="3429000" cy="3281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2850"/>
            <a:ext cx="1883049" cy="183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HCA_Master_PPT_2016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TDHCA_Master_PPT_2016</Template>
  <TotalTime>176</TotalTime>
  <Words>313</Words>
  <Application>Microsoft Office PowerPoint</Application>
  <PresentationFormat>On-screen Show (4:3)</PresentationFormat>
  <Paragraphs>88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TDHCA_Master_PPT_2016</vt:lpstr>
      <vt:lpstr>LIHEAP during Disasters</vt:lpstr>
      <vt:lpstr>The Agencies</vt:lpstr>
      <vt:lpstr>The Path</vt:lpstr>
      <vt:lpstr>The Rainfall</vt:lpstr>
      <vt:lpstr>The Square Miles</vt:lpstr>
      <vt:lpstr>LIHEAP Plan</vt:lpstr>
      <vt:lpstr>TDHCA Requests Coastal Agencies to: </vt:lpstr>
      <vt:lpstr>Best Practices</vt:lpstr>
      <vt:lpstr>Hidalgo County Community Action Agency </vt:lpstr>
      <vt:lpstr>What States and Tribes Need from OCS</vt:lpstr>
      <vt:lpstr>Contact  Information</vt:lpstr>
    </vt:vector>
  </TitlesOfParts>
  <Company>TDHCA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Hurricane Harvey</dc:title>
  <dc:creator>kkeith</dc:creator>
  <cp:lastModifiedBy>Michael DeYoung</cp:lastModifiedBy>
  <cp:revision>23</cp:revision>
  <dcterms:created xsi:type="dcterms:W3CDTF">2018-04-26T18:09:41Z</dcterms:created>
  <dcterms:modified xsi:type="dcterms:W3CDTF">2019-05-22T17:20:30Z</dcterms:modified>
</cp:coreProperties>
</file>