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29"/>
  </p:notesMasterIdLst>
  <p:sldIdLst>
    <p:sldId id="256" r:id="rId2"/>
    <p:sldId id="258" r:id="rId3"/>
    <p:sldId id="260" r:id="rId4"/>
    <p:sldId id="277" r:id="rId5"/>
    <p:sldId id="274" r:id="rId6"/>
    <p:sldId id="279" r:id="rId7"/>
    <p:sldId id="257" r:id="rId8"/>
    <p:sldId id="263" r:id="rId9"/>
    <p:sldId id="259" r:id="rId10"/>
    <p:sldId id="278" r:id="rId11"/>
    <p:sldId id="265" r:id="rId12"/>
    <p:sldId id="266" r:id="rId13"/>
    <p:sldId id="267" r:id="rId14"/>
    <p:sldId id="269" r:id="rId15"/>
    <p:sldId id="270" r:id="rId16"/>
    <p:sldId id="271" r:id="rId17"/>
    <p:sldId id="272" r:id="rId18"/>
    <p:sldId id="281" r:id="rId19"/>
    <p:sldId id="268" r:id="rId20"/>
    <p:sldId id="280" r:id="rId21"/>
    <p:sldId id="284" r:id="rId22"/>
    <p:sldId id="264" r:id="rId23"/>
    <p:sldId id="282" r:id="rId24"/>
    <p:sldId id="273" r:id="rId25"/>
    <p:sldId id="262" r:id="rId26"/>
    <p:sldId id="283" r:id="rId27"/>
    <p:sldId id="27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678" autoAdjust="0"/>
  </p:normalViewPr>
  <p:slideViewPr>
    <p:cSldViewPr>
      <p:cViewPr varScale="1">
        <p:scale>
          <a:sx n="103" d="100"/>
          <a:sy n="103" d="100"/>
        </p:scale>
        <p:origin x="-768" y="-42"/>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2682" y="-5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19DAAA-5329-49D0-AC7A-0A6C0A494570}" type="datetimeFigureOut">
              <a:rPr lang="en-US" smtClean="0"/>
              <a:t>6/2/2019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DF989A-3DC2-429C-A231-B5ADF779DA09}" type="slidenum">
              <a:rPr lang="en-US" smtClean="0"/>
              <a:t>‹#›</a:t>
            </a:fld>
            <a:endParaRPr lang="en-US"/>
          </a:p>
        </p:txBody>
      </p:sp>
    </p:spTree>
    <p:extLst>
      <p:ext uri="{BB962C8B-B14F-4D97-AF65-F5344CB8AC3E}">
        <p14:creationId xmlns:p14="http://schemas.microsoft.com/office/powerpoint/2010/main" val="816202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DF989A-3DC2-429C-A231-B5ADF779DA09}" type="slidenum">
              <a:rPr lang="en-US" smtClean="0"/>
              <a:t>1</a:t>
            </a:fld>
            <a:endParaRPr lang="en-US"/>
          </a:p>
        </p:txBody>
      </p:sp>
    </p:spTree>
    <p:extLst>
      <p:ext uri="{BB962C8B-B14F-4D97-AF65-F5344CB8AC3E}">
        <p14:creationId xmlns:p14="http://schemas.microsoft.com/office/powerpoint/2010/main" val="224743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a:t>
            </a:r>
            <a:r>
              <a:rPr lang="en-US" baseline="0" dirty="0" smtClean="0"/>
              <a:t> of Monique Fragua</a:t>
            </a:r>
          </a:p>
          <a:p>
            <a:r>
              <a:rPr lang="en-US" baseline="0" dirty="0" smtClean="0"/>
              <a:t>Teen Mother</a:t>
            </a:r>
          </a:p>
          <a:p>
            <a:r>
              <a:rPr lang="en-US" baseline="0" dirty="0" smtClean="0"/>
              <a:t>Schooling – Bachelors in , Masters in</a:t>
            </a:r>
          </a:p>
          <a:p>
            <a:r>
              <a:rPr lang="en-US" baseline="0" dirty="0" smtClean="0"/>
              <a:t>United Way – Don’t make decisions about me without me. </a:t>
            </a:r>
          </a:p>
        </p:txBody>
      </p:sp>
      <p:sp>
        <p:nvSpPr>
          <p:cNvPr id="4" name="Slide Number Placeholder 3"/>
          <p:cNvSpPr>
            <a:spLocks noGrp="1"/>
          </p:cNvSpPr>
          <p:nvPr>
            <p:ph type="sldNum" sz="quarter" idx="10"/>
          </p:nvPr>
        </p:nvSpPr>
        <p:spPr/>
        <p:txBody>
          <a:bodyPr/>
          <a:lstStyle/>
          <a:p>
            <a:fld id="{E3DF989A-3DC2-429C-A231-B5ADF779DA09}" type="slidenum">
              <a:rPr lang="en-US" smtClean="0"/>
              <a:t>22</a:t>
            </a:fld>
            <a:endParaRPr lang="en-US"/>
          </a:p>
        </p:txBody>
      </p:sp>
    </p:spTree>
    <p:extLst>
      <p:ext uri="{BB962C8B-B14F-4D97-AF65-F5344CB8AC3E}">
        <p14:creationId xmlns:p14="http://schemas.microsoft.com/office/powerpoint/2010/main" val="3375550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example of couple from Washington D.C.</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3DF989A-3DC2-429C-A231-B5ADF779DA09}" type="slidenum">
              <a:rPr lang="en-US" smtClean="0"/>
              <a:t>24</a:t>
            </a:fld>
            <a:endParaRPr lang="en-US"/>
          </a:p>
        </p:txBody>
      </p:sp>
    </p:spTree>
    <p:extLst>
      <p:ext uri="{BB962C8B-B14F-4D97-AF65-F5344CB8AC3E}">
        <p14:creationId xmlns:p14="http://schemas.microsoft.com/office/powerpoint/2010/main" val="3134179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Unconscious Goal</a:t>
            </a:r>
          </a:p>
          <a:p>
            <a:r>
              <a:rPr lang="en-US" dirty="0" smtClean="0"/>
              <a:t>Ambitiou</a:t>
            </a:r>
            <a:r>
              <a:rPr lang="en-US" baseline="0" dirty="0" smtClean="0"/>
              <a:t>s and Assertive – Sometimes we put a little bit more effort if that was our family.</a:t>
            </a:r>
            <a:endParaRPr lang="en-US" dirty="0"/>
          </a:p>
        </p:txBody>
      </p:sp>
      <p:sp>
        <p:nvSpPr>
          <p:cNvPr id="4" name="Slide Number Placeholder 3"/>
          <p:cNvSpPr>
            <a:spLocks noGrp="1"/>
          </p:cNvSpPr>
          <p:nvPr>
            <p:ph type="sldNum" sz="quarter" idx="10"/>
          </p:nvPr>
        </p:nvSpPr>
        <p:spPr/>
        <p:txBody>
          <a:bodyPr/>
          <a:lstStyle/>
          <a:p>
            <a:fld id="{E3DF989A-3DC2-429C-A231-B5ADF779DA09}" type="slidenum">
              <a:rPr lang="en-US" smtClean="0"/>
              <a:t>25</a:t>
            </a:fld>
            <a:endParaRPr lang="en-US"/>
          </a:p>
        </p:txBody>
      </p:sp>
    </p:spTree>
    <p:extLst>
      <p:ext uri="{BB962C8B-B14F-4D97-AF65-F5344CB8AC3E}">
        <p14:creationId xmlns:p14="http://schemas.microsoft.com/office/powerpoint/2010/main" val="47493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30000" dirty="0" smtClean="0"/>
              <a:t>st</a:t>
            </a:r>
            <a:r>
              <a:rPr lang="en-US" baseline="0" dirty="0" smtClean="0"/>
              <a:t> Year program became directly funded?</a:t>
            </a:r>
          </a:p>
          <a:p>
            <a:r>
              <a:rPr lang="en-US" dirty="0" smtClean="0"/>
              <a:t>Housed under</a:t>
            </a:r>
            <a:r>
              <a:rPr lang="en-US" baseline="0" dirty="0" smtClean="0"/>
              <a:t> the Senior Citizens Program which is under the Jemez Health and Human Services Department.</a:t>
            </a:r>
          </a:p>
          <a:p>
            <a:endParaRPr lang="en-US" dirty="0"/>
          </a:p>
        </p:txBody>
      </p:sp>
      <p:sp>
        <p:nvSpPr>
          <p:cNvPr id="4" name="Slide Number Placeholder 3"/>
          <p:cNvSpPr>
            <a:spLocks noGrp="1"/>
          </p:cNvSpPr>
          <p:nvPr>
            <p:ph type="sldNum" sz="quarter" idx="10"/>
          </p:nvPr>
        </p:nvSpPr>
        <p:spPr/>
        <p:txBody>
          <a:bodyPr/>
          <a:lstStyle/>
          <a:p>
            <a:fld id="{E3DF989A-3DC2-429C-A231-B5ADF779DA09}" type="slidenum">
              <a:rPr lang="en-US" smtClean="0"/>
              <a:t>2</a:t>
            </a:fld>
            <a:endParaRPr lang="en-US"/>
          </a:p>
        </p:txBody>
      </p:sp>
    </p:spTree>
    <p:extLst>
      <p:ext uri="{BB962C8B-B14F-4D97-AF65-F5344CB8AC3E}">
        <p14:creationId xmlns:p14="http://schemas.microsoft.com/office/powerpoint/2010/main" val="1420215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of Self- Lights/Electricity</a:t>
            </a:r>
            <a:r>
              <a:rPr lang="en-US" baseline="0" dirty="0" smtClean="0"/>
              <a:t> accidentally shut off.</a:t>
            </a:r>
            <a:endParaRPr lang="en-US" dirty="0"/>
          </a:p>
        </p:txBody>
      </p:sp>
      <p:sp>
        <p:nvSpPr>
          <p:cNvPr id="4" name="Slide Number Placeholder 3"/>
          <p:cNvSpPr>
            <a:spLocks noGrp="1"/>
          </p:cNvSpPr>
          <p:nvPr>
            <p:ph type="sldNum" sz="quarter" idx="10"/>
          </p:nvPr>
        </p:nvSpPr>
        <p:spPr/>
        <p:txBody>
          <a:bodyPr/>
          <a:lstStyle/>
          <a:p>
            <a:fld id="{E3DF989A-3DC2-429C-A231-B5ADF779DA09}" type="slidenum">
              <a:rPr lang="en-US" smtClean="0"/>
              <a:t>4</a:t>
            </a:fld>
            <a:endParaRPr lang="en-US"/>
          </a:p>
        </p:txBody>
      </p:sp>
    </p:spTree>
    <p:extLst>
      <p:ext uri="{BB962C8B-B14F-4D97-AF65-F5344CB8AC3E}">
        <p14:creationId xmlns:p14="http://schemas.microsoft.com/office/powerpoint/2010/main" val="4185153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Audit of homes</a:t>
            </a:r>
          </a:p>
          <a:p>
            <a:r>
              <a:rPr lang="en-US" dirty="0" smtClean="0"/>
              <a:t>Referrals</a:t>
            </a:r>
            <a:r>
              <a:rPr lang="en-US" baseline="0" dirty="0" smtClean="0"/>
              <a:t> to other outlets that can provide more extensive service such as federal grants or home improvement loans, for those that qualify.</a:t>
            </a:r>
          </a:p>
          <a:p>
            <a:r>
              <a:rPr lang="en-US" baseline="0" dirty="0" smtClean="0"/>
              <a:t>Helps identify services needed within the community.</a:t>
            </a:r>
            <a:endParaRPr lang="en-US" dirty="0"/>
          </a:p>
        </p:txBody>
      </p:sp>
      <p:sp>
        <p:nvSpPr>
          <p:cNvPr id="4" name="Slide Number Placeholder 3"/>
          <p:cNvSpPr>
            <a:spLocks noGrp="1"/>
          </p:cNvSpPr>
          <p:nvPr>
            <p:ph type="sldNum" sz="quarter" idx="10"/>
          </p:nvPr>
        </p:nvSpPr>
        <p:spPr/>
        <p:txBody>
          <a:bodyPr/>
          <a:lstStyle/>
          <a:p>
            <a:fld id="{E3DF989A-3DC2-429C-A231-B5ADF779DA09}" type="slidenum">
              <a:rPr lang="en-US" smtClean="0"/>
              <a:t>11</a:t>
            </a:fld>
            <a:endParaRPr lang="en-US"/>
          </a:p>
        </p:txBody>
      </p:sp>
    </p:spTree>
    <p:extLst>
      <p:ext uri="{BB962C8B-B14F-4D97-AF65-F5344CB8AC3E}">
        <p14:creationId xmlns:p14="http://schemas.microsoft.com/office/powerpoint/2010/main" val="2720767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Forest Thinning Grant</a:t>
            </a:r>
          </a:p>
          <a:p>
            <a:r>
              <a:rPr lang="en-US" dirty="0" smtClean="0"/>
              <a:t>Allowed those not eligible</a:t>
            </a:r>
            <a:r>
              <a:rPr lang="en-US" baseline="0" dirty="0" smtClean="0"/>
              <a:t> for LIHEAP services to receive a service.</a:t>
            </a:r>
          </a:p>
          <a:p>
            <a:r>
              <a:rPr lang="en-US" baseline="0" dirty="0" smtClean="0"/>
              <a:t>Outreach for LIHEAP by word of mouth and seeing others get wood so some clients come in to apply for service.</a:t>
            </a:r>
          </a:p>
          <a:p>
            <a:endParaRPr lang="en-US" dirty="0"/>
          </a:p>
        </p:txBody>
      </p:sp>
      <p:sp>
        <p:nvSpPr>
          <p:cNvPr id="4" name="Slide Number Placeholder 3"/>
          <p:cNvSpPr>
            <a:spLocks noGrp="1"/>
          </p:cNvSpPr>
          <p:nvPr>
            <p:ph type="sldNum" sz="quarter" idx="10"/>
          </p:nvPr>
        </p:nvSpPr>
        <p:spPr/>
        <p:txBody>
          <a:bodyPr/>
          <a:lstStyle/>
          <a:p>
            <a:fld id="{E3DF989A-3DC2-429C-A231-B5ADF779DA09}" type="slidenum">
              <a:rPr lang="en-US" smtClean="0"/>
              <a:t>13</a:t>
            </a:fld>
            <a:endParaRPr lang="en-US"/>
          </a:p>
        </p:txBody>
      </p:sp>
    </p:spTree>
    <p:extLst>
      <p:ext uri="{BB962C8B-B14F-4D97-AF65-F5344CB8AC3E}">
        <p14:creationId xmlns:p14="http://schemas.microsoft.com/office/powerpoint/2010/main" val="2490365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Isadore’s story of having his mom unplug</a:t>
            </a:r>
            <a:r>
              <a:rPr lang="en-US" baseline="0" dirty="0" smtClean="0"/>
              <a:t> her curling iron and cell phone charger.</a:t>
            </a:r>
          </a:p>
          <a:p>
            <a:r>
              <a:rPr lang="en-US" baseline="0" dirty="0" smtClean="0"/>
              <a:t>Story of student who urged her mom to come get assistance </a:t>
            </a:r>
          </a:p>
          <a:p>
            <a:r>
              <a:rPr lang="en-US" baseline="0" dirty="0" smtClean="0"/>
              <a:t>Sometimes adults may not want to admit to needing assistance but the kids will have no problem tell you like it is.</a:t>
            </a:r>
            <a:endParaRPr lang="en-US" dirty="0"/>
          </a:p>
        </p:txBody>
      </p:sp>
      <p:sp>
        <p:nvSpPr>
          <p:cNvPr id="4" name="Slide Number Placeholder 3"/>
          <p:cNvSpPr>
            <a:spLocks noGrp="1"/>
          </p:cNvSpPr>
          <p:nvPr>
            <p:ph type="sldNum" sz="quarter" idx="10"/>
          </p:nvPr>
        </p:nvSpPr>
        <p:spPr/>
        <p:txBody>
          <a:bodyPr/>
          <a:lstStyle/>
          <a:p>
            <a:fld id="{E3DF989A-3DC2-429C-A231-B5ADF779DA09}" type="slidenum">
              <a:rPr lang="en-US" smtClean="0"/>
              <a:t>14</a:t>
            </a:fld>
            <a:endParaRPr lang="en-US"/>
          </a:p>
        </p:txBody>
      </p:sp>
    </p:spTree>
    <p:extLst>
      <p:ext uri="{BB962C8B-B14F-4D97-AF65-F5344CB8AC3E}">
        <p14:creationId xmlns:p14="http://schemas.microsoft.com/office/powerpoint/2010/main" val="3097303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Exchange Cell Phone Numbers</a:t>
            </a:r>
            <a:endParaRPr lang="en-US" dirty="0"/>
          </a:p>
        </p:txBody>
      </p:sp>
      <p:sp>
        <p:nvSpPr>
          <p:cNvPr id="4" name="Slide Number Placeholder 3"/>
          <p:cNvSpPr>
            <a:spLocks noGrp="1"/>
          </p:cNvSpPr>
          <p:nvPr>
            <p:ph type="sldNum" sz="quarter" idx="10"/>
          </p:nvPr>
        </p:nvSpPr>
        <p:spPr/>
        <p:txBody>
          <a:bodyPr/>
          <a:lstStyle/>
          <a:p>
            <a:fld id="{E3DF989A-3DC2-429C-A231-B5ADF779DA09}" type="slidenum">
              <a:rPr lang="en-US" smtClean="0"/>
              <a:t>15</a:t>
            </a:fld>
            <a:endParaRPr lang="en-US"/>
          </a:p>
        </p:txBody>
      </p:sp>
    </p:spTree>
    <p:extLst>
      <p:ext uri="{BB962C8B-B14F-4D97-AF65-F5344CB8AC3E}">
        <p14:creationId xmlns:p14="http://schemas.microsoft.com/office/powerpoint/2010/main" val="207926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we don’t use our portion it is redirected to other tribes.</a:t>
            </a:r>
          </a:p>
          <a:p>
            <a:endParaRPr lang="en-US" dirty="0"/>
          </a:p>
        </p:txBody>
      </p:sp>
      <p:sp>
        <p:nvSpPr>
          <p:cNvPr id="4" name="Slide Number Placeholder 3"/>
          <p:cNvSpPr>
            <a:spLocks noGrp="1"/>
          </p:cNvSpPr>
          <p:nvPr>
            <p:ph type="sldNum" sz="quarter" idx="10"/>
          </p:nvPr>
        </p:nvSpPr>
        <p:spPr/>
        <p:txBody>
          <a:bodyPr/>
          <a:lstStyle/>
          <a:p>
            <a:fld id="{E3DF989A-3DC2-429C-A231-B5ADF779DA09}" type="slidenum">
              <a:rPr lang="en-US" smtClean="0"/>
              <a:t>16</a:t>
            </a:fld>
            <a:endParaRPr lang="en-US"/>
          </a:p>
        </p:txBody>
      </p:sp>
    </p:spTree>
    <p:extLst>
      <p:ext uri="{BB962C8B-B14F-4D97-AF65-F5344CB8AC3E}">
        <p14:creationId xmlns:p14="http://schemas.microsoft.com/office/powerpoint/2010/main" val="1163133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Behavioral</a:t>
            </a:r>
            <a:r>
              <a:rPr lang="en-US" baseline="0" dirty="0" smtClean="0"/>
              <a:t> </a:t>
            </a:r>
            <a:r>
              <a:rPr lang="en-US" dirty="0" smtClean="0"/>
              <a:t>Risk Factors Surveillance</a:t>
            </a:r>
            <a:r>
              <a:rPr lang="en-US" baseline="0" dirty="0" smtClean="0"/>
              <a:t> System (BRFSS)</a:t>
            </a:r>
            <a:r>
              <a:rPr lang="en-US" dirty="0" smtClean="0"/>
              <a:t> Survey</a:t>
            </a:r>
            <a:endParaRPr lang="en-US" dirty="0"/>
          </a:p>
        </p:txBody>
      </p:sp>
      <p:sp>
        <p:nvSpPr>
          <p:cNvPr id="4" name="Slide Number Placeholder 3"/>
          <p:cNvSpPr>
            <a:spLocks noGrp="1"/>
          </p:cNvSpPr>
          <p:nvPr>
            <p:ph type="sldNum" sz="quarter" idx="10"/>
          </p:nvPr>
        </p:nvSpPr>
        <p:spPr/>
        <p:txBody>
          <a:bodyPr/>
          <a:lstStyle/>
          <a:p>
            <a:fld id="{E3DF989A-3DC2-429C-A231-B5ADF779DA09}" type="slidenum">
              <a:rPr lang="en-US" smtClean="0"/>
              <a:t>17</a:t>
            </a:fld>
            <a:endParaRPr lang="en-US"/>
          </a:p>
        </p:txBody>
      </p:sp>
    </p:spTree>
    <p:extLst>
      <p:ext uri="{BB962C8B-B14F-4D97-AF65-F5344CB8AC3E}">
        <p14:creationId xmlns:p14="http://schemas.microsoft.com/office/powerpoint/2010/main" val="2821144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F1AE45A-C271-459F-BECA-85F57DA45DEE}" type="datetimeFigureOut">
              <a:rPr lang="en-US" smtClean="0"/>
              <a:t>6/2/2019</a:t>
            </a:fld>
            <a:endParaRPr lang="en-US"/>
          </a:p>
        </p:txBody>
      </p:sp>
      <p:sp>
        <p:nvSpPr>
          <p:cNvPr id="8" name="Slide Number Placeholder 7"/>
          <p:cNvSpPr>
            <a:spLocks noGrp="1"/>
          </p:cNvSpPr>
          <p:nvPr>
            <p:ph type="sldNum" sz="quarter" idx="11"/>
          </p:nvPr>
        </p:nvSpPr>
        <p:spPr/>
        <p:txBody>
          <a:bodyPr/>
          <a:lstStyle/>
          <a:p>
            <a:fld id="{F9565928-A969-4ED9-8AB9-B0CD61BD0B4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AE45A-C271-459F-BECA-85F57DA45DEE}" type="datetimeFigureOut">
              <a:rPr lang="en-US" smtClean="0"/>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65928-A969-4ED9-8AB9-B0CD61BD0B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AE45A-C271-459F-BECA-85F57DA45DEE}" type="datetimeFigureOut">
              <a:rPr lang="en-US" smtClean="0"/>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65928-A969-4ED9-8AB9-B0CD61BD0B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F1AE45A-C271-459F-BECA-85F57DA45DEE}" type="datetimeFigureOut">
              <a:rPr lang="en-US" smtClean="0"/>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65928-A969-4ED9-8AB9-B0CD61BD0B4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1AE45A-C271-459F-BECA-85F57DA45DEE}" type="datetimeFigureOut">
              <a:rPr lang="en-US" smtClean="0"/>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65928-A969-4ED9-8AB9-B0CD61BD0B4B}"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F1AE45A-C271-459F-BECA-85F57DA45DEE}" type="datetimeFigureOut">
              <a:rPr lang="en-US" smtClean="0"/>
              <a:t>6/2/2019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65928-A969-4ED9-8AB9-B0CD61BD0B4B}"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F1AE45A-C271-459F-BECA-85F57DA45DEE}" type="datetimeFigureOut">
              <a:rPr lang="en-US" smtClean="0"/>
              <a:t>6/2/2019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565928-A969-4ED9-8AB9-B0CD61BD0B4B}"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1AE45A-C271-459F-BECA-85F57DA45DEE}" type="datetimeFigureOut">
              <a:rPr lang="en-US" smtClean="0"/>
              <a:t>6/2/2019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565928-A969-4ED9-8AB9-B0CD61BD0B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AE45A-C271-459F-BECA-85F57DA45DEE}" type="datetimeFigureOut">
              <a:rPr lang="en-US" smtClean="0"/>
              <a:t>6/2/2019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565928-A969-4ED9-8AB9-B0CD61BD0B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AE45A-C271-459F-BECA-85F57DA45DEE}" type="datetimeFigureOut">
              <a:rPr lang="en-US" smtClean="0"/>
              <a:t>6/2/2019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65928-A969-4ED9-8AB9-B0CD61BD0B4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AE45A-C271-459F-BECA-85F57DA45DEE}" type="datetimeFigureOut">
              <a:rPr lang="en-US" smtClean="0"/>
              <a:t>6/2/2019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65928-A969-4ED9-8AB9-B0CD61BD0B4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F1AE45A-C271-459F-BECA-85F57DA45DEE}" type="datetimeFigureOut">
              <a:rPr lang="en-US" smtClean="0"/>
              <a:t>6/2/2019</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9565928-A969-4ED9-8AB9-B0CD61BD0B4B}"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liheappm.acf.hhs.gov/assessment/#nb"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Outreach to Vulnerable Populations</a:t>
            </a:r>
            <a:endParaRPr lang="en-US" dirty="0"/>
          </a:p>
        </p:txBody>
      </p:sp>
      <p:sp>
        <p:nvSpPr>
          <p:cNvPr id="3" name="Subtitle 2"/>
          <p:cNvSpPr>
            <a:spLocks noGrp="1"/>
          </p:cNvSpPr>
          <p:nvPr>
            <p:ph type="subTitle" idx="1"/>
          </p:nvPr>
        </p:nvSpPr>
        <p:spPr>
          <a:xfrm>
            <a:off x="304800" y="5562600"/>
            <a:ext cx="8062912" cy="1066800"/>
          </a:xfrm>
        </p:spPr>
        <p:txBody>
          <a:bodyPr>
            <a:normAutofit fontScale="85000" lnSpcReduction="10000"/>
          </a:bodyPr>
          <a:lstStyle/>
          <a:p>
            <a:pPr algn="l"/>
            <a:r>
              <a:rPr lang="en-US" dirty="0" smtClean="0">
                <a:solidFill>
                  <a:schemeClr val="accent2"/>
                </a:solidFill>
              </a:rPr>
              <a:t>Monica Toya</a:t>
            </a:r>
          </a:p>
          <a:p>
            <a:pPr algn="l"/>
            <a:r>
              <a:rPr lang="en-US" dirty="0" smtClean="0">
                <a:solidFill>
                  <a:schemeClr val="accent2"/>
                </a:solidFill>
              </a:rPr>
              <a:t>June 3, 2019</a:t>
            </a:r>
          </a:p>
          <a:p>
            <a:pPr algn="l"/>
            <a:r>
              <a:rPr lang="en-US" dirty="0" smtClean="0">
                <a:solidFill>
                  <a:schemeClr val="accent2"/>
                </a:solidFill>
              </a:rPr>
              <a:t>National Energy and Utility Affordability Coalition Conference</a:t>
            </a:r>
            <a:endParaRPr lang="en-US" dirty="0">
              <a:solidFill>
                <a:schemeClr val="accent2"/>
              </a:solidFill>
            </a:endParaRPr>
          </a:p>
        </p:txBody>
      </p:sp>
      <p:sp>
        <p:nvSpPr>
          <p:cNvPr id="4" name="Subtitle 2"/>
          <p:cNvSpPr txBox="1">
            <a:spLocks/>
          </p:cNvSpPr>
          <p:nvPr/>
        </p:nvSpPr>
        <p:spPr>
          <a:xfrm>
            <a:off x="609600" y="3352800"/>
            <a:ext cx="8062912" cy="9144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r>
              <a:rPr lang="en-US" dirty="0" smtClean="0"/>
              <a:t>Tribal Track</a:t>
            </a:r>
          </a:p>
        </p:txBody>
      </p:sp>
    </p:spTree>
    <p:extLst>
      <p:ext uri="{BB962C8B-B14F-4D97-AF65-F5344CB8AC3E}">
        <p14:creationId xmlns:p14="http://schemas.microsoft.com/office/powerpoint/2010/main" val="2896926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066800"/>
          </a:xfrm>
        </p:spPr>
        <p:txBody>
          <a:bodyPr/>
          <a:lstStyle/>
          <a:p>
            <a:r>
              <a:rPr lang="en-US" sz="4600" dirty="0" smtClean="0"/>
              <a:t>Jemez Senior Citizens Program</a:t>
            </a:r>
            <a:endParaRPr lang="en-US" sz="4600" dirty="0"/>
          </a:p>
        </p:txBody>
      </p:sp>
      <p:sp>
        <p:nvSpPr>
          <p:cNvPr id="2" name="Content Placeholder 1"/>
          <p:cNvSpPr>
            <a:spLocks noGrp="1"/>
          </p:cNvSpPr>
          <p:nvPr>
            <p:ph idx="1"/>
          </p:nvPr>
        </p:nvSpPr>
        <p:spPr>
          <a:xfrm>
            <a:off x="457200" y="1752600"/>
            <a:ext cx="8229600" cy="4267200"/>
          </a:xfrm>
        </p:spPr>
        <p:txBody>
          <a:bodyPr>
            <a:normAutofit/>
          </a:bodyPr>
          <a:lstStyle/>
          <a:p>
            <a:pPr marL="0" indent="0">
              <a:buNone/>
            </a:pPr>
            <a:r>
              <a:rPr lang="en-US" dirty="0" smtClean="0"/>
              <a:t>GOAL: </a:t>
            </a:r>
            <a:r>
              <a:rPr lang="en-US" dirty="0" smtClean="0"/>
              <a:t>Ease of Access to one of the most vulnerable populations, elders</a:t>
            </a:r>
            <a:r>
              <a:rPr lang="en-US" dirty="0" smtClean="0"/>
              <a:t>.</a:t>
            </a:r>
          </a:p>
          <a:p>
            <a:pPr marL="0" indent="0">
              <a:buNone/>
            </a:pPr>
            <a:endParaRPr lang="en-US" dirty="0" smtClean="0"/>
          </a:p>
          <a:p>
            <a:r>
              <a:rPr lang="en-US" dirty="0" smtClean="0"/>
              <a:t>LIHEAP office located within the Senior Citizens Program building.</a:t>
            </a:r>
          </a:p>
          <a:p>
            <a:r>
              <a:rPr lang="en-US" dirty="0" smtClean="0"/>
              <a:t>Outreach during lunch to congregate recipients, flyers distributed to homebound meals recipients, and during other programmatic or clinical functions</a:t>
            </a:r>
            <a:r>
              <a:rPr lang="en-US" dirty="0" smtClean="0"/>
              <a:t>.</a:t>
            </a:r>
          </a:p>
          <a:p>
            <a:r>
              <a:rPr lang="en-US" dirty="0" smtClean="0"/>
              <a:t>Will conduct home visits as needed.</a:t>
            </a:r>
            <a:endParaRPr lang="en-US" dirty="0"/>
          </a:p>
        </p:txBody>
      </p:sp>
    </p:spTree>
    <p:extLst>
      <p:ext uri="{BB962C8B-B14F-4D97-AF65-F5344CB8AC3E}">
        <p14:creationId xmlns:p14="http://schemas.microsoft.com/office/powerpoint/2010/main" val="2363996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381000"/>
            <a:ext cx="7391400" cy="838200"/>
          </a:xfrm>
        </p:spPr>
        <p:txBody>
          <a:bodyPr/>
          <a:lstStyle/>
          <a:p>
            <a:r>
              <a:rPr lang="en-US" sz="4400" dirty="0" smtClean="0"/>
              <a:t>Jemez Housing Department</a:t>
            </a:r>
            <a:endParaRPr lang="en-US" sz="4400" dirty="0"/>
          </a:p>
        </p:txBody>
      </p:sp>
      <p:sp>
        <p:nvSpPr>
          <p:cNvPr id="2" name="Content Placeholder 1"/>
          <p:cNvSpPr>
            <a:spLocks noGrp="1"/>
          </p:cNvSpPr>
          <p:nvPr>
            <p:ph idx="1"/>
          </p:nvPr>
        </p:nvSpPr>
        <p:spPr/>
        <p:txBody>
          <a:bodyPr>
            <a:normAutofit/>
          </a:bodyPr>
          <a:lstStyle/>
          <a:p>
            <a:pPr marL="0" indent="0">
              <a:buNone/>
            </a:pPr>
            <a:r>
              <a:rPr lang="en-US" dirty="0" smtClean="0"/>
              <a:t>GOAL: </a:t>
            </a:r>
            <a:r>
              <a:rPr lang="en-US" dirty="0"/>
              <a:t>To weatherize homes and ensure safe, healthy environments for families to live in.</a:t>
            </a:r>
          </a:p>
          <a:p>
            <a:r>
              <a:rPr lang="en-US" dirty="0" smtClean="0"/>
              <a:t>Weatherization Program Partner</a:t>
            </a:r>
          </a:p>
          <a:p>
            <a:r>
              <a:rPr lang="en-US" dirty="0"/>
              <a:t>Meet twice annually to discuss partnership successes or to suggest improvements for the coming year.</a:t>
            </a:r>
          </a:p>
          <a:p>
            <a:r>
              <a:rPr lang="en-US" dirty="0" smtClean="0"/>
              <a:t>Allows </a:t>
            </a:r>
            <a:r>
              <a:rPr lang="en-US" dirty="0" smtClean="0"/>
              <a:t>increased service provision with limited funding.</a:t>
            </a:r>
          </a:p>
          <a:p>
            <a:r>
              <a:rPr lang="en-US" dirty="0"/>
              <a:t>LIHEAP Provides the materials, the Housing Department force crew provides the labor</a:t>
            </a:r>
            <a:r>
              <a:rPr lang="en-US" dirty="0" smtClean="0"/>
              <a:t>.</a:t>
            </a:r>
          </a:p>
          <a:p>
            <a:r>
              <a:rPr lang="en-US" dirty="0" smtClean="0"/>
              <a:t>Referrals </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4800"/>
            <a:ext cx="990600" cy="974876"/>
          </a:xfrm>
          <a:prstGeom prst="rect">
            <a:avLst/>
          </a:prstGeom>
        </p:spPr>
      </p:pic>
    </p:spTree>
    <p:extLst>
      <p:ext uri="{BB962C8B-B14F-4D97-AF65-F5344CB8AC3E}">
        <p14:creationId xmlns:p14="http://schemas.microsoft.com/office/powerpoint/2010/main" val="1457653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304800"/>
            <a:ext cx="7394331" cy="1405128"/>
          </a:xfrm>
        </p:spPr>
        <p:txBody>
          <a:bodyPr>
            <a:noAutofit/>
          </a:bodyPr>
          <a:lstStyle/>
          <a:p>
            <a:r>
              <a:rPr lang="en-US" sz="4400" dirty="0" smtClean="0"/>
              <a:t>Jemez Vocational Rehabilitation Program</a:t>
            </a:r>
            <a:endParaRPr lang="en-US" sz="4400" dirty="0"/>
          </a:p>
        </p:txBody>
      </p:sp>
      <p:sp>
        <p:nvSpPr>
          <p:cNvPr id="2" name="Content Placeholder 1"/>
          <p:cNvSpPr>
            <a:spLocks noGrp="1"/>
          </p:cNvSpPr>
          <p:nvPr>
            <p:ph idx="1"/>
          </p:nvPr>
        </p:nvSpPr>
        <p:spPr>
          <a:xfrm>
            <a:off x="457200" y="1981200"/>
            <a:ext cx="8229600" cy="3429000"/>
          </a:xfrm>
        </p:spPr>
        <p:txBody>
          <a:bodyPr/>
          <a:lstStyle/>
          <a:p>
            <a:pPr marL="0" indent="0">
              <a:buNone/>
            </a:pPr>
            <a:r>
              <a:rPr lang="en-US" dirty="0" smtClean="0"/>
              <a:t>GOAL: </a:t>
            </a:r>
            <a:r>
              <a:rPr lang="en-US" dirty="0" smtClean="0"/>
              <a:t>To assist in reaching disabled </a:t>
            </a:r>
            <a:r>
              <a:rPr lang="en-US" dirty="0" smtClean="0"/>
              <a:t>individuals and to create financially self sustaining households.</a:t>
            </a:r>
          </a:p>
          <a:p>
            <a:pPr marL="0" indent="0">
              <a:buNone/>
            </a:pPr>
            <a:endParaRPr lang="en-US" dirty="0" smtClean="0"/>
          </a:p>
          <a:p>
            <a:r>
              <a:rPr lang="en-US" dirty="0" smtClean="0"/>
              <a:t>Annual Financial Management/Education Class</a:t>
            </a:r>
          </a:p>
          <a:p>
            <a:pPr lvl="1"/>
            <a:r>
              <a:rPr lang="en-US" dirty="0" smtClean="0"/>
              <a:t>Use </a:t>
            </a:r>
            <a:r>
              <a:rPr lang="en-US" dirty="0" smtClean="0"/>
              <a:t>several methods including envelope method and the Consumer Financial Protection Bureau (CFPB) Behind on Bills? Start with One Step curriculum</a:t>
            </a:r>
            <a:r>
              <a:rPr lang="en-US" dirty="0" smtClean="0"/>
              <a:t>.</a:t>
            </a:r>
          </a:p>
          <a:p>
            <a:pPr lvl="1"/>
            <a:r>
              <a:rPr lang="en-US" dirty="0" smtClean="0"/>
              <a:t>Presenter is trained by CPFB</a:t>
            </a:r>
            <a:endParaRPr lang="en-US" dirty="0"/>
          </a:p>
          <a:p>
            <a:r>
              <a:rPr lang="en-US" dirty="0" smtClean="0"/>
              <a:t>Referrals</a:t>
            </a:r>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146" y="168442"/>
            <a:ext cx="1157654" cy="1584158"/>
          </a:xfrm>
          <a:prstGeom prst="rect">
            <a:avLst/>
          </a:prstGeom>
        </p:spPr>
      </p:pic>
    </p:spTree>
    <p:extLst>
      <p:ext uri="{BB962C8B-B14F-4D97-AF65-F5344CB8AC3E}">
        <p14:creationId xmlns:p14="http://schemas.microsoft.com/office/powerpoint/2010/main" val="2704336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382000" cy="1600200"/>
          </a:xfrm>
        </p:spPr>
        <p:txBody>
          <a:bodyPr>
            <a:noAutofit/>
          </a:bodyPr>
          <a:lstStyle/>
          <a:p>
            <a:r>
              <a:rPr lang="en-US" sz="3800" dirty="0" smtClean="0"/>
              <a:t>Jemez Natural </a:t>
            </a:r>
            <a:r>
              <a:rPr lang="en-US" sz="3800" dirty="0" smtClean="0"/>
              <a:t>Resources </a:t>
            </a:r>
            <a:r>
              <a:rPr lang="en-US" sz="3800" dirty="0" smtClean="0"/>
              <a:t>Department &amp; </a:t>
            </a:r>
            <a:r>
              <a:rPr lang="en-US" sz="3800" dirty="0" err="1" smtClean="0"/>
              <a:t>Walatowa</a:t>
            </a:r>
            <a:r>
              <a:rPr lang="en-US" sz="3800" dirty="0" smtClean="0"/>
              <a:t> Timber Industries</a:t>
            </a:r>
            <a:endParaRPr lang="en-US" sz="3800" dirty="0"/>
          </a:p>
        </p:txBody>
      </p:sp>
      <p:sp>
        <p:nvSpPr>
          <p:cNvPr id="2" name="Content Placeholder 1"/>
          <p:cNvSpPr>
            <a:spLocks noGrp="1"/>
          </p:cNvSpPr>
          <p:nvPr>
            <p:ph idx="1"/>
          </p:nvPr>
        </p:nvSpPr>
        <p:spPr>
          <a:xfrm>
            <a:off x="457200" y="2057400"/>
            <a:ext cx="8229600" cy="4191000"/>
          </a:xfrm>
        </p:spPr>
        <p:txBody>
          <a:bodyPr>
            <a:normAutofit lnSpcReduction="10000"/>
          </a:bodyPr>
          <a:lstStyle/>
          <a:p>
            <a:pPr marL="0" indent="0">
              <a:buNone/>
            </a:pPr>
            <a:r>
              <a:rPr lang="en-US" dirty="0" smtClean="0"/>
              <a:t>GOAL: </a:t>
            </a:r>
            <a:r>
              <a:rPr lang="en-US" dirty="0" smtClean="0"/>
              <a:t>To supplement LIHEAP services provided to clients who are 55 years of age and over, including those not eligible for LIHEAP</a:t>
            </a:r>
            <a:r>
              <a:rPr lang="en-US" dirty="0" smtClean="0"/>
              <a:t>.</a:t>
            </a:r>
          </a:p>
          <a:p>
            <a:pPr marL="0" indent="0">
              <a:buNone/>
            </a:pPr>
            <a:endParaRPr lang="en-US" dirty="0" smtClean="0"/>
          </a:p>
          <a:p>
            <a:r>
              <a:rPr lang="en-US" dirty="0" smtClean="0"/>
              <a:t>Made possible by a forest thinning grant awarded to </a:t>
            </a:r>
            <a:r>
              <a:rPr lang="en-US" dirty="0" smtClean="0"/>
              <a:t>NRD.</a:t>
            </a:r>
          </a:p>
          <a:p>
            <a:r>
              <a:rPr lang="en-US" dirty="0" smtClean="0"/>
              <a:t>Provides </a:t>
            </a:r>
            <a:r>
              <a:rPr lang="en-US" dirty="0" smtClean="0"/>
              <a:t>½ cord of fire wood to each home.</a:t>
            </a:r>
          </a:p>
          <a:p>
            <a:r>
              <a:rPr lang="en-US" dirty="0" smtClean="0"/>
              <a:t>Must have a wood burning stove in their home.</a:t>
            </a:r>
          </a:p>
          <a:p>
            <a:r>
              <a:rPr lang="en-US" dirty="0" smtClean="0"/>
              <a:t>LIHEAP &amp; Senior Center: intake, WTI: wood, NRD: contracts </a:t>
            </a:r>
            <a:r>
              <a:rPr lang="en-US" dirty="0"/>
              <a:t>with a tribal member to </a:t>
            </a:r>
            <a:r>
              <a:rPr lang="en-US" dirty="0" smtClean="0"/>
              <a:t>deliver.</a:t>
            </a:r>
          </a:p>
          <a:p>
            <a:r>
              <a:rPr lang="en-US" dirty="0" smtClean="0"/>
              <a:t>Referrals</a:t>
            </a:r>
            <a:endParaRPr lang="en-US" dirty="0"/>
          </a:p>
        </p:txBody>
      </p:sp>
    </p:spTree>
    <p:extLst>
      <p:ext uri="{BB962C8B-B14F-4D97-AF65-F5344CB8AC3E}">
        <p14:creationId xmlns:p14="http://schemas.microsoft.com/office/powerpoint/2010/main" val="1582918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Local Schools</a:t>
            </a:r>
            <a:endParaRPr lang="en-US" dirty="0"/>
          </a:p>
        </p:txBody>
      </p:sp>
      <p:sp>
        <p:nvSpPr>
          <p:cNvPr id="2" name="Content Placeholder 1"/>
          <p:cNvSpPr>
            <a:spLocks noGrp="1"/>
          </p:cNvSpPr>
          <p:nvPr>
            <p:ph idx="1"/>
          </p:nvPr>
        </p:nvSpPr>
        <p:spPr>
          <a:xfrm>
            <a:off x="457200" y="2133600"/>
            <a:ext cx="8229600" cy="3992563"/>
          </a:xfrm>
        </p:spPr>
        <p:txBody>
          <a:bodyPr>
            <a:normAutofit fontScale="92500" lnSpcReduction="10000"/>
          </a:bodyPr>
          <a:lstStyle/>
          <a:p>
            <a:pPr marL="0" indent="0">
              <a:buNone/>
            </a:pPr>
            <a:r>
              <a:rPr lang="en-US" dirty="0" smtClean="0"/>
              <a:t>GOAL: </a:t>
            </a:r>
            <a:r>
              <a:rPr lang="en-US" dirty="0" smtClean="0"/>
              <a:t>Energy Efficiency Education &amp; access to another vulnerable population, the youth</a:t>
            </a:r>
            <a:r>
              <a:rPr lang="en-US" dirty="0" smtClean="0"/>
              <a:t>.</a:t>
            </a:r>
          </a:p>
          <a:p>
            <a:pPr marL="0" indent="0">
              <a:buNone/>
            </a:pPr>
            <a:endParaRPr lang="en-US" dirty="0" smtClean="0"/>
          </a:p>
          <a:p>
            <a:r>
              <a:rPr lang="en-US" dirty="0" smtClean="0"/>
              <a:t>2 local </a:t>
            </a:r>
            <a:r>
              <a:rPr lang="en-US" dirty="0"/>
              <a:t>e</a:t>
            </a:r>
            <a:r>
              <a:rPr lang="en-US" dirty="0" smtClean="0"/>
              <a:t>lementary schools and one middle </a:t>
            </a:r>
            <a:r>
              <a:rPr lang="en-US" dirty="0" smtClean="0"/>
              <a:t>s</a:t>
            </a:r>
            <a:r>
              <a:rPr lang="en-US" dirty="0" smtClean="0"/>
              <a:t>chool</a:t>
            </a:r>
          </a:p>
          <a:p>
            <a:r>
              <a:rPr lang="en-US" dirty="0" smtClean="0"/>
              <a:t>Present </a:t>
            </a:r>
            <a:r>
              <a:rPr lang="en-US" dirty="0" smtClean="0"/>
              <a:t>to individuals classrooms.</a:t>
            </a:r>
          </a:p>
          <a:p>
            <a:r>
              <a:rPr lang="en-US" dirty="0" smtClean="0"/>
              <a:t>Provide educational materials that will serve as reminders to students. I.e. bookmarks, coloring books, playing cards, etc.</a:t>
            </a:r>
          </a:p>
          <a:p>
            <a:r>
              <a:rPr lang="en-US" dirty="0" smtClean="0"/>
              <a:t>Gives a sense of responsibility to students for energy efficiency in their homes.</a:t>
            </a:r>
          </a:p>
          <a:p>
            <a:r>
              <a:rPr lang="en-US" dirty="0" smtClean="0"/>
              <a:t>Referrals</a:t>
            </a:r>
            <a:endParaRPr lang="en-US" dirty="0"/>
          </a:p>
        </p:txBody>
      </p:sp>
      <p:pic>
        <p:nvPicPr>
          <p:cNvPr id="4099" name="Picture 3" descr="C:\Users\mtoya\AppData\Local\Microsoft\Windows\INetCache\IE\NAQCH0C5\school_house_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702240" cy="1719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552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295400"/>
          </a:xfrm>
        </p:spPr>
        <p:txBody>
          <a:bodyPr/>
          <a:lstStyle/>
          <a:p>
            <a:r>
              <a:rPr lang="en-US" dirty="0" smtClean="0"/>
              <a:t>Local Utilities</a:t>
            </a:r>
            <a:endParaRPr lang="en-US" dirty="0"/>
          </a:p>
        </p:txBody>
      </p:sp>
      <p:sp>
        <p:nvSpPr>
          <p:cNvPr id="2" name="Content Placeholder 1"/>
          <p:cNvSpPr>
            <a:spLocks noGrp="1"/>
          </p:cNvSpPr>
          <p:nvPr>
            <p:ph idx="1"/>
          </p:nvPr>
        </p:nvSpPr>
        <p:spPr>
          <a:xfrm>
            <a:off x="457200" y="1905000"/>
            <a:ext cx="8229600" cy="4114800"/>
          </a:xfrm>
        </p:spPr>
        <p:txBody>
          <a:bodyPr/>
          <a:lstStyle/>
          <a:p>
            <a:pPr marL="0" indent="0">
              <a:buNone/>
            </a:pPr>
            <a:r>
              <a:rPr lang="en-US" dirty="0" smtClean="0"/>
              <a:t>GOAL</a:t>
            </a:r>
            <a:r>
              <a:rPr lang="en-US" dirty="0"/>
              <a:t>: Improved working relationships for client </a:t>
            </a:r>
            <a:r>
              <a:rPr lang="en-US" dirty="0" smtClean="0"/>
              <a:t>advocacy.</a:t>
            </a:r>
          </a:p>
          <a:p>
            <a:pPr marL="0" indent="0">
              <a:buNone/>
            </a:pPr>
            <a:endParaRPr lang="en-US" dirty="0"/>
          </a:p>
          <a:p>
            <a:r>
              <a:rPr lang="en-US" dirty="0" smtClean="0"/>
              <a:t>Jemez Mountains Electric Coop</a:t>
            </a:r>
          </a:p>
          <a:p>
            <a:pPr lvl="1"/>
            <a:r>
              <a:rPr lang="en-US" dirty="0" smtClean="0"/>
              <a:t>Educational Presentations: How to Read Your Bill, Shut-off </a:t>
            </a:r>
            <a:r>
              <a:rPr lang="en-US" dirty="0" smtClean="0"/>
              <a:t>Moratorium</a:t>
            </a:r>
            <a:endParaRPr lang="en-US" dirty="0" smtClean="0"/>
          </a:p>
          <a:p>
            <a:r>
              <a:rPr lang="en-US" dirty="0" smtClean="0"/>
              <a:t>Propane Companies – 5 Local Vendors</a:t>
            </a:r>
          </a:p>
          <a:p>
            <a:r>
              <a:rPr lang="en-US" dirty="0" smtClean="0"/>
              <a:t>Contracted Wood Vendor</a:t>
            </a:r>
          </a:p>
          <a:p>
            <a:r>
              <a:rPr lang="en-US" dirty="0" err="1" smtClean="0"/>
              <a:t>Walatowa</a:t>
            </a:r>
            <a:r>
              <a:rPr lang="en-US" dirty="0" smtClean="0"/>
              <a:t> Timber Industries – Wood and </a:t>
            </a:r>
            <a:r>
              <a:rPr lang="en-US" dirty="0" smtClean="0"/>
              <a:t>Pellets</a:t>
            </a:r>
          </a:p>
          <a:p>
            <a:r>
              <a:rPr lang="en-US" dirty="0" smtClean="0"/>
              <a:t>Referrals</a:t>
            </a:r>
            <a:endParaRPr lang="en-US" dirty="0" smtClean="0"/>
          </a:p>
        </p:txBody>
      </p:sp>
      <p:pic>
        <p:nvPicPr>
          <p:cNvPr id="5123" name="Picture 3" descr="C:\Users\mtoya\AppData\Local\Microsoft\Windows\INetCache\IE\2F4JBQ0D\lightbulb_cutie_mark_request_by_rildraw-d4nupih[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76200"/>
            <a:ext cx="974645" cy="98011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mtoya\AppData\Local\Microsoft\Windows\INetCache\IE\RJCJAIT9\propane-156510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933450"/>
            <a:ext cx="1828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2800" y="457200"/>
            <a:ext cx="1200150" cy="952500"/>
          </a:xfrm>
          <a:prstGeom prst="rect">
            <a:avLst/>
          </a:prstGeom>
        </p:spPr>
      </p:pic>
    </p:spTree>
    <p:extLst>
      <p:ext uri="{BB962C8B-B14F-4D97-AF65-F5344CB8AC3E}">
        <p14:creationId xmlns:p14="http://schemas.microsoft.com/office/powerpoint/2010/main" val="2862456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9800" y="914400"/>
            <a:ext cx="6477000" cy="871728"/>
          </a:xfrm>
          <a:ln>
            <a:noFill/>
          </a:ln>
        </p:spPr>
        <p:txBody>
          <a:bodyPr>
            <a:noAutofit/>
          </a:bodyPr>
          <a:lstStyle/>
          <a:p>
            <a:r>
              <a:rPr lang="en-US" sz="4000" dirty="0" smtClean="0"/>
              <a:t>NM </a:t>
            </a:r>
            <a:r>
              <a:rPr lang="en-US" sz="4000" dirty="0" err="1" smtClean="0"/>
              <a:t>Energy$mart</a:t>
            </a:r>
            <a:r>
              <a:rPr lang="en-US" sz="4000" dirty="0" smtClean="0"/>
              <a:t> Program</a:t>
            </a:r>
            <a:endParaRPr lang="en-US" sz="4000" dirty="0"/>
          </a:p>
        </p:txBody>
      </p:sp>
      <p:sp>
        <p:nvSpPr>
          <p:cNvPr id="2" name="Content Placeholder 1"/>
          <p:cNvSpPr>
            <a:spLocks noGrp="1"/>
          </p:cNvSpPr>
          <p:nvPr>
            <p:ph idx="1"/>
          </p:nvPr>
        </p:nvSpPr>
        <p:spPr>
          <a:xfrm>
            <a:off x="838200" y="2514600"/>
            <a:ext cx="7408333" cy="3687763"/>
          </a:xfrm>
        </p:spPr>
        <p:txBody>
          <a:bodyPr>
            <a:normAutofit fontScale="92500" lnSpcReduction="20000"/>
          </a:bodyPr>
          <a:lstStyle/>
          <a:p>
            <a:pPr marL="0" indent="0">
              <a:buNone/>
            </a:pPr>
            <a:r>
              <a:rPr lang="en-US" dirty="0" smtClean="0"/>
              <a:t>GOAL: </a:t>
            </a:r>
            <a:r>
              <a:rPr lang="en-US" dirty="0" smtClean="0"/>
              <a:t>To provide a broader array of weatherization services to the Pueblo of Jemez community</a:t>
            </a:r>
            <a:r>
              <a:rPr lang="en-US" dirty="0" smtClean="0"/>
              <a:t>.</a:t>
            </a:r>
          </a:p>
          <a:p>
            <a:pPr marL="0" indent="0">
              <a:buNone/>
            </a:pPr>
            <a:endParaRPr lang="en-US" dirty="0" smtClean="0"/>
          </a:p>
          <a:p>
            <a:r>
              <a:rPr lang="en-US" dirty="0" smtClean="0"/>
              <a:t>State Program - funding received by DOE with specific allocation for tribes.</a:t>
            </a:r>
          </a:p>
          <a:p>
            <a:r>
              <a:rPr lang="en-US" dirty="0" smtClean="0"/>
              <a:t>LIHEAP conducts intakes but is not part of approval </a:t>
            </a:r>
            <a:r>
              <a:rPr lang="en-US" dirty="0"/>
              <a:t>p</a:t>
            </a:r>
            <a:r>
              <a:rPr lang="en-US" dirty="0" smtClean="0"/>
              <a:t>rocess</a:t>
            </a:r>
            <a:r>
              <a:rPr lang="en-US" dirty="0" smtClean="0"/>
              <a:t>.</a:t>
            </a:r>
          </a:p>
          <a:p>
            <a:r>
              <a:rPr lang="en-US" dirty="0" smtClean="0"/>
              <a:t>Conduct Extensive Home Audits </a:t>
            </a:r>
          </a:p>
          <a:p>
            <a:r>
              <a:rPr lang="en-US" dirty="0" smtClean="0"/>
              <a:t>Higher Budget Per Home</a:t>
            </a:r>
          </a:p>
          <a:p>
            <a:r>
              <a:rPr lang="en-US" dirty="0" smtClean="0"/>
              <a:t>LIHEAP can supplement service, if needed.</a:t>
            </a:r>
          </a:p>
          <a:p>
            <a:r>
              <a:rPr lang="en-US" dirty="0" smtClean="0"/>
              <a:t>Referrals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04800"/>
            <a:ext cx="2184003" cy="1668578"/>
          </a:xfrm>
          <a:prstGeom prst="rect">
            <a:avLst/>
          </a:prstGeom>
        </p:spPr>
      </p:pic>
    </p:spTree>
    <p:extLst>
      <p:ext uri="{BB962C8B-B14F-4D97-AF65-F5344CB8AC3E}">
        <p14:creationId xmlns:p14="http://schemas.microsoft.com/office/powerpoint/2010/main" val="2540411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Other Programs</a:t>
            </a:r>
            <a:endParaRPr lang="en-US" dirty="0"/>
          </a:p>
        </p:txBody>
      </p:sp>
      <p:sp>
        <p:nvSpPr>
          <p:cNvPr id="2" name="Content Placeholder 1"/>
          <p:cNvSpPr>
            <a:spLocks noGrp="1"/>
          </p:cNvSpPr>
          <p:nvPr>
            <p:ph idx="1"/>
          </p:nvPr>
        </p:nvSpPr>
        <p:spPr>
          <a:xfrm>
            <a:off x="457200" y="1981200"/>
            <a:ext cx="8229600" cy="4144963"/>
          </a:xfrm>
        </p:spPr>
        <p:txBody>
          <a:bodyPr/>
          <a:lstStyle/>
          <a:p>
            <a:r>
              <a:rPr lang="en-US" dirty="0"/>
              <a:t>Jemez Social Services, JHHS Medical Benefits Coordinator/Program, Jemez Behavioral </a:t>
            </a:r>
            <a:r>
              <a:rPr lang="en-US" dirty="0" smtClean="0"/>
              <a:t>Health</a:t>
            </a:r>
          </a:p>
          <a:p>
            <a:pPr lvl="1"/>
            <a:r>
              <a:rPr lang="en-US" dirty="0" smtClean="0"/>
              <a:t>Referrals completed by staff of all programs.</a:t>
            </a:r>
            <a:endParaRPr lang="en-US" dirty="0" smtClean="0"/>
          </a:p>
          <a:p>
            <a:r>
              <a:rPr lang="en-US" dirty="0" err="1" smtClean="0"/>
              <a:t>Hemish</a:t>
            </a:r>
            <a:r>
              <a:rPr lang="en-US" dirty="0" smtClean="0"/>
              <a:t> </a:t>
            </a:r>
            <a:r>
              <a:rPr lang="en-US" dirty="0"/>
              <a:t>Public </a:t>
            </a:r>
            <a:r>
              <a:rPr lang="en-US" dirty="0" smtClean="0"/>
              <a:t>Health</a:t>
            </a:r>
          </a:p>
          <a:p>
            <a:pPr lvl="1"/>
            <a:r>
              <a:rPr lang="en-US" dirty="0" smtClean="0"/>
              <a:t>Conducted tribal survey with help of Albuquerque Area Southwest Tribal Epidemiology Center.</a:t>
            </a:r>
          </a:p>
          <a:p>
            <a:pPr lvl="1"/>
            <a:r>
              <a:rPr lang="en-US" dirty="0" smtClean="0"/>
              <a:t>Allows the tribe to get a snapshot of behavioral risk factors and how it relates to service provision</a:t>
            </a:r>
            <a:r>
              <a:rPr lang="en-US" dirty="0" smtClean="0"/>
              <a:t>.</a:t>
            </a:r>
          </a:p>
          <a:p>
            <a:pPr lvl="1"/>
            <a:r>
              <a:rPr lang="en-US" dirty="0" smtClean="0"/>
              <a:t>Community Health Representatives assist in referral/intake process.</a:t>
            </a:r>
            <a:endParaRPr lang="en-US" dirty="0" smtClean="0"/>
          </a:p>
        </p:txBody>
      </p:sp>
    </p:spTree>
    <p:extLst>
      <p:ext uri="{BB962C8B-B14F-4D97-AF65-F5344CB8AC3E}">
        <p14:creationId xmlns:p14="http://schemas.microsoft.com/office/powerpoint/2010/main" val="1908469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81000"/>
            <a:ext cx="8458200" cy="5638800"/>
          </a:xfrm>
          <a:prstGeom prst="rect">
            <a:avLst/>
          </a:prstGeom>
        </p:spPr>
      </p:pic>
    </p:spTree>
    <p:extLst>
      <p:ext uri="{BB962C8B-B14F-4D97-AF65-F5344CB8AC3E}">
        <p14:creationId xmlns:p14="http://schemas.microsoft.com/office/powerpoint/2010/main" val="384080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57200" y="160436"/>
            <a:ext cx="8229600" cy="880872"/>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solidFill>
                  <a:schemeClr val="tx2"/>
                </a:solidFill>
                <a:latin typeface="+mn-lt"/>
              </a:rPr>
              <a:t>Resources</a:t>
            </a:r>
            <a:endParaRPr lang="en-US" sz="4800" dirty="0">
              <a:solidFill>
                <a:schemeClr val="tx2"/>
              </a:solidFill>
              <a:latin typeface="+mn-lt"/>
            </a:endParaRPr>
          </a:p>
        </p:txBody>
      </p:sp>
      <p:sp>
        <p:nvSpPr>
          <p:cNvPr id="6" name="Content Placeholder 1"/>
          <p:cNvSpPr txBox="1">
            <a:spLocks/>
          </p:cNvSpPr>
          <p:nvPr/>
        </p:nvSpPr>
        <p:spPr>
          <a:xfrm>
            <a:off x="489527" y="1143000"/>
            <a:ext cx="8229600" cy="4572000"/>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t>Program Advertisements and Announcements</a:t>
            </a:r>
          </a:p>
          <a:p>
            <a:pPr lvl="1"/>
            <a:r>
              <a:rPr lang="en-US" dirty="0"/>
              <a:t>Local Newsletter/Newspaper</a:t>
            </a:r>
          </a:p>
          <a:p>
            <a:pPr lvl="1"/>
            <a:r>
              <a:rPr lang="en-US" dirty="0"/>
              <a:t>Social Media</a:t>
            </a:r>
          </a:p>
          <a:p>
            <a:pPr lvl="1"/>
            <a:r>
              <a:rPr lang="en-US" dirty="0"/>
              <a:t>Flyer Distribution</a:t>
            </a:r>
          </a:p>
          <a:p>
            <a:pPr lvl="1"/>
            <a:r>
              <a:rPr lang="en-US" dirty="0"/>
              <a:t>Organization wide </a:t>
            </a:r>
            <a:r>
              <a:rPr lang="en-US" dirty="0" smtClean="0"/>
              <a:t>E-mail</a:t>
            </a:r>
          </a:p>
          <a:p>
            <a:pPr lvl="1"/>
            <a:r>
              <a:rPr lang="en-US" dirty="0" smtClean="0"/>
              <a:t>Tribal Marquee</a:t>
            </a:r>
            <a:endParaRPr lang="en-US" dirty="0"/>
          </a:p>
          <a:p>
            <a:r>
              <a:rPr lang="en-US" dirty="0" smtClean="0"/>
              <a:t>Energy Efficiency Outreach Materials</a:t>
            </a:r>
          </a:p>
          <a:p>
            <a:r>
              <a:rPr lang="en-US" b="1" dirty="0" smtClean="0">
                <a:solidFill>
                  <a:schemeClr val="tx2"/>
                </a:solidFill>
              </a:rPr>
              <a:t>Federal LIHEAP Office</a:t>
            </a:r>
          </a:p>
          <a:p>
            <a:pPr lvl="1"/>
            <a:r>
              <a:rPr lang="en-US" dirty="0" smtClean="0"/>
              <a:t>Tribal Manual</a:t>
            </a:r>
          </a:p>
          <a:p>
            <a:pPr lvl="1"/>
            <a:r>
              <a:rPr lang="en-US" dirty="0" smtClean="0"/>
              <a:t>LIHEAP </a:t>
            </a:r>
            <a:r>
              <a:rPr lang="en-US" dirty="0"/>
              <a:t>Virtual </a:t>
            </a:r>
            <a:r>
              <a:rPr lang="en-US" dirty="0" smtClean="0"/>
              <a:t>Library </a:t>
            </a:r>
            <a:r>
              <a:rPr lang="en-US" sz="2000" dirty="0" smtClean="0">
                <a:hlinkClick r:id="rId2"/>
              </a:rPr>
              <a:t>https</a:t>
            </a:r>
            <a:r>
              <a:rPr lang="en-US" sz="2000" dirty="0">
                <a:hlinkClick r:id="rId2"/>
              </a:rPr>
              <a:t>://liheappm.acf.hhs.gov/assessment/#</a:t>
            </a:r>
            <a:r>
              <a:rPr lang="en-US" sz="2000" dirty="0" smtClean="0">
                <a:hlinkClick r:id="rId2"/>
              </a:rPr>
              <a:t>nb</a:t>
            </a:r>
            <a:endParaRPr lang="en-US" sz="2000" dirty="0" smtClean="0"/>
          </a:p>
          <a:p>
            <a:pPr lvl="1"/>
            <a:r>
              <a:rPr lang="en-US" dirty="0" smtClean="0"/>
              <a:t>Annual trainings create opportunities for networking.</a:t>
            </a:r>
            <a:endParaRPr lang="en-US" dirty="0"/>
          </a:p>
          <a:p>
            <a:pPr lvl="1"/>
            <a:endParaRPr lang="en-US" dirty="0" smtClean="0"/>
          </a:p>
        </p:txBody>
      </p:sp>
    </p:spTree>
    <p:extLst>
      <p:ext uri="{BB962C8B-B14F-4D97-AF65-F5344CB8AC3E}">
        <p14:creationId xmlns:p14="http://schemas.microsoft.com/office/powerpoint/2010/main" val="3554205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142875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1828800" y="685800"/>
            <a:ext cx="7162800" cy="1323975"/>
          </a:xfrm>
        </p:spPr>
        <p:txBody>
          <a:bodyPr>
            <a:noAutofit/>
          </a:bodyPr>
          <a:lstStyle/>
          <a:p>
            <a:r>
              <a:rPr lang="en-US" sz="3000" dirty="0" smtClean="0"/>
              <a:t>Program </a:t>
            </a:r>
            <a:r>
              <a:rPr lang="en-US" sz="3000" dirty="0" smtClean="0"/>
              <a:t>Background: Low Income Home Energy Assistance Program</a:t>
            </a:r>
            <a:endParaRPr lang="en-US" sz="3000" dirty="0"/>
          </a:p>
        </p:txBody>
      </p:sp>
      <p:sp>
        <p:nvSpPr>
          <p:cNvPr id="2" name="Content Placeholder 1"/>
          <p:cNvSpPr>
            <a:spLocks noGrp="1"/>
          </p:cNvSpPr>
          <p:nvPr>
            <p:ph idx="1"/>
          </p:nvPr>
        </p:nvSpPr>
        <p:spPr>
          <a:xfrm>
            <a:off x="685800" y="2576870"/>
            <a:ext cx="4114799" cy="3595329"/>
          </a:xfrm>
        </p:spPr>
        <p:txBody>
          <a:bodyPr>
            <a:normAutofit lnSpcReduction="10000"/>
          </a:bodyPr>
          <a:lstStyle/>
          <a:p>
            <a:pPr>
              <a:buSzPct val="75000"/>
            </a:pPr>
            <a:r>
              <a:rPr lang="en-US" dirty="0" err="1"/>
              <a:t>Walatowa</a:t>
            </a:r>
            <a:r>
              <a:rPr lang="en-US" dirty="0"/>
              <a:t> - </a:t>
            </a:r>
          </a:p>
          <a:p>
            <a:pPr marL="0" indent="0">
              <a:buSzPct val="75000"/>
              <a:buNone/>
            </a:pPr>
            <a:r>
              <a:rPr lang="en-US" dirty="0"/>
              <a:t>    Pueblo of Jemez, </a:t>
            </a:r>
            <a:r>
              <a:rPr lang="en-US" dirty="0" smtClean="0"/>
              <a:t>NM</a:t>
            </a:r>
          </a:p>
          <a:p>
            <a:pPr>
              <a:buSzPct val="75000"/>
            </a:pPr>
            <a:r>
              <a:rPr lang="en-US" dirty="0" smtClean="0"/>
              <a:t>Housed </a:t>
            </a:r>
            <a:r>
              <a:rPr lang="en-US" dirty="0"/>
              <a:t>under the Senior Citizens </a:t>
            </a:r>
            <a:r>
              <a:rPr lang="en-US" dirty="0" smtClean="0"/>
              <a:t>Program, </a:t>
            </a:r>
            <a:r>
              <a:rPr lang="en-US" dirty="0" smtClean="0"/>
              <a:t>JHHS.</a:t>
            </a:r>
          </a:p>
          <a:p>
            <a:pPr>
              <a:buSzPct val="75000"/>
            </a:pPr>
            <a:r>
              <a:rPr lang="en-US" dirty="0" smtClean="0"/>
              <a:t>Funding </a:t>
            </a:r>
            <a:r>
              <a:rPr lang="en-US" dirty="0" smtClean="0"/>
              <a:t>is </a:t>
            </a:r>
            <a:r>
              <a:rPr lang="en-US" dirty="0" smtClean="0"/>
              <a:t>minimal.</a:t>
            </a:r>
          </a:p>
          <a:p>
            <a:pPr>
              <a:buSzPct val="75000"/>
            </a:pPr>
            <a:r>
              <a:rPr lang="en-US" dirty="0" smtClean="0"/>
              <a:t>Service </a:t>
            </a:r>
            <a:r>
              <a:rPr lang="en-US" dirty="0" smtClean="0"/>
              <a:t>Boundary </a:t>
            </a:r>
            <a:r>
              <a:rPr lang="en-US" dirty="0" smtClean="0"/>
              <a:t>is defined by </a:t>
            </a:r>
            <a:r>
              <a:rPr lang="en-US" dirty="0" smtClean="0"/>
              <a:t>the reservation boundary.</a:t>
            </a:r>
          </a:p>
          <a:p>
            <a:pPr lvl="1">
              <a:buSzPct val="75000"/>
              <a:buFont typeface="Arial" panose="020B0604020202020204" pitchFamily="34" charset="0"/>
              <a:buChar char="•"/>
            </a:pPr>
            <a:endParaRPr lang="en-US" dirty="0" smtClean="0"/>
          </a:p>
          <a:p>
            <a:pPr marL="0" indent="0">
              <a:buNone/>
            </a:pP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819400"/>
            <a:ext cx="3467100" cy="3064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9501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4648200"/>
            <a:ext cx="7128876"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Consumerfinance.gov</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Title 2"/>
          <p:cNvSpPr txBox="1">
            <a:spLocks/>
          </p:cNvSpPr>
          <p:nvPr/>
        </p:nvSpPr>
        <p:spPr>
          <a:xfrm>
            <a:off x="457200" y="160436"/>
            <a:ext cx="8229600" cy="880872"/>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solidFill>
                  <a:schemeClr val="tx2"/>
                </a:solidFill>
                <a:latin typeface="+mn-lt"/>
              </a:rPr>
              <a:t>Resources</a:t>
            </a:r>
            <a:endParaRPr lang="en-US" sz="4800" dirty="0">
              <a:solidFill>
                <a:schemeClr val="tx2"/>
              </a:solidFill>
              <a:latin typeface="+mn-lt"/>
            </a:endParaRPr>
          </a:p>
        </p:txBody>
      </p:sp>
      <p:sp>
        <p:nvSpPr>
          <p:cNvPr id="6" name="Content Placeholder 1"/>
          <p:cNvSpPr txBox="1">
            <a:spLocks/>
          </p:cNvSpPr>
          <p:nvPr/>
        </p:nvSpPr>
        <p:spPr>
          <a:xfrm>
            <a:off x="489527" y="1143000"/>
            <a:ext cx="8229600" cy="3581400"/>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b="1" dirty="0" smtClean="0">
                <a:solidFill>
                  <a:schemeClr val="tx2"/>
                </a:solidFill>
              </a:rPr>
              <a:t>Consumer Financial Protection Bureau</a:t>
            </a:r>
          </a:p>
          <a:p>
            <a:pPr marL="457200" lvl="1" indent="0">
              <a:buNone/>
            </a:pPr>
            <a:r>
              <a:rPr lang="en-US" dirty="0"/>
              <a:t>We aim to make consumer </a:t>
            </a:r>
            <a:r>
              <a:rPr lang="en-US" dirty="0" smtClean="0"/>
              <a:t>financial markets </a:t>
            </a:r>
            <a:r>
              <a:rPr lang="en-US" dirty="0"/>
              <a:t>work for consumers, responsible providers, and the economy as a whole. We protect consumers from unfair, deceptive, or abusive practices and take action against companies that break the law. We arm people with the information, steps, and tools that they need to make smart financial decisions.</a:t>
            </a:r>
          </a:p>
          <a:p>
            <a:pPr lvl="1"/>
            <a:r>
              <a:rPr lang="en-US" dirty="0" smtClean="0"/>
              <a:t>Aides in goal of creating financial self sustaining households</a:t>
            </a:r>
            <a:endParaRPr lang="en-US" dirty="0"/>
          </a:p>
          <a:p>
            <a:pPr lvl="1"/>
            <a:r>
              <a:rPr lang="en-US" dirty="0" smtClean="0"/>
              <a:t>Vast amount of resources</a:t>
            </a:r>
          </a:p>
          <a:p>
            <a:pPr lvl="2"/>
            <a:r>
              <a:rPr lang="en-US" dirty="0" smtClean="0"/>
              <a:t>Train </a:t>
            </a:r>
            <a:r>
              <a:rPr lang="en-US" dirty="0"/>
              <a:t>the Trainer</a:t>
            </a:r>
          </a:p>
          <a:p>
            <a:pPr lvl="2"/>
            <a:r>
              <a:rPr lang="en-US" dirty="0"/>
              <a:t>Consumer Direct Education</a:t>
            </a:r>
          </a:p>
          <a:p>
            <a:pPr lvl="2"/>
            <a:r>
              <a:rPr lang="en-US" dirty="0"/>
              <a:t>Available for print or you can request material to be mailed to </a:t>
            </a:r>
            <a:r>
              <a:rPr lang="en-US" dirty="0" smtClean="0"/>
              <a:t>you.</a:t>
            </a:r>
          </a:p>
          <a:p>
            <a:pPr lvl="2"/>
            <a:endParaRPr lang="en-US" dirty="0"/>
          </a:p>
          <a:p>
            <a:pPr marL="914400" lvl="2" indent="0">
              <a:buNone/>
            </a:pPr>
            <a:endParaRPr lang="en-US" dirty="0"/>
          </a:p>
          <a:p>
            <a:pPr lvl="2"/>
            <a:endParaRPr lang="en-US" dirty="0"/>
          </a:p>
          <a:p>
            <a:pPr lvl="1"/>
            <a:endParaRPr lang="en-US" dirty="0" smtClean="0"/>
          </a:p>
        </p:txBody>
      </p:sp>
    </p:spTree>
    <p:extLst>
      <p:ext uri="{BB962C8B-B14F-4D97-AF65-F5344CB8AC3E}">
        <p14:creationId xmlns:p14="http://schemas.microsoft.com/office/powerpoint/2010/main" val="4289432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528" y="457201"/>
            <a:ext cx="8570943" cy="5486399"/>
          </a:xfrm>
          <a:prstGeom prst="rect">
            <a:avLst/>
          </a:prstGeom>
        </p:spPr>
      </p:pic>
    </p:spTree>
    <p:extLst>
      <p:ext uri="{BB962C8B-B14F-4D97-AF65-F5344CB8AC3E}">
        <p14:creationId xmlns:p14="http://schemas.microsoft.com/office/powerpoint/2010/main" val="3374029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What You Do Now Can Make a Difference Later</a:t>
            </a:r>
            <a:endParaRPr lang="en-US" dirty="0"/>
          </a:p>
        </p:txBody>
      </p:sp>
      <p:sp>
        <p:nvSpPr>
          <p:cNvPr id="2" name="Content Placeholder 1"/>
          <p:cNvSpPr>
            <a:spLocks noGrp="1"/>
          </p:cNvSpPr>
          <p:nvPr>
            <p:ph idx="1"/>
          </p:nvPr>
        </p:nvSpPr>
        <p:spPr>
          <a:xfrm>
            <a:off x="533400" y="2133600"/>
            <a:ext cx="3962399" cy="3810000"/>
          </a:xfrm>
        </p:spPr>
        <p:txBody>
          <a:bodyPr>
            <a:normAutofit lnSpcReduction="10000"/>
          </a:bodyPr>
          <a:lstStyle/>
          <a:p>
            <a:r>
              <a:rPr lang="en-US" dirty="0" smtClean="0"/>
              <a:t>Meet Monique Fragua</a:t>
            </a:r>
          </a:p>
          <a:p>
            <a:r>
              <a:rPr lang="en-US" dirty="0" smtClean="0"/>
              <a:t>Currently</a:t>
            </a:r>
            <a:r>
              <a:rPr lang="en-US" dirty="0"/>
              <a:t>, Vice-President of Commercial Enterprises, Indian Pueblos Marketing Inc. and Indian Pueblo Cultural </a:t>
            </a:r>
            <a:r>
              <a:rPr lang="en-US" dirty="0" smtClean="0"/>
              <a:t>Center</a:t>
            </a:r>
          </a:p>
          <a:p>
            <a:r>
              <a:rPr lang="en-US" dirty="0" smtClean="0"/>
              <a:t>Invited </a:t>
            </a:r>
            <a:r>
              <a:rPr lang="en-US" dirty="0"/>
              <a:t>to speak at </a:t>
            </a:r>
            <a:r>
              <a:rPr lang="en-US" dirty="0" err="1" smtClean="0"/>
              <a:t>TedxABQ</a:t>
            </a:r>
            <a:endParaRPr lang="en-US" dirty="0" smtClean="0"/>
          </a:p>
          <a:p>
            <a:endParaRPr lang="en-US" dirty="0"/>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34209"/>
          <a:stretch/>
        </p:blipFill>
        <p:spPr>
          <a:xfrm>
            <a:off x="5093524" y="2209800"/>
            <a:ext cx="3080142" cy="3584431"/>
          </a:xfrm>
          <a:prstGeom prst="rect">
            <a:avLst/>
          </a:prstGeom>
        </p:spPr>
      </p:pic>
      <p:sp>
        <p:nvSpPr>
          <p:cNvPr id="5" name="Rectangle 4"/>
          <p:cNvSpPr/>
          <p:nvPr/>
        </p:nvSpPr>
        <p:spPr>
          <a:xfrm>
            <a:off x="127000" y="5966614"/>
            <a:ext cx="8763000" cy="461665"/>
          </a:xfrm>
          <a:prstGeom prst="rect">
            <a:avLst/>
          </a:prstGeom>
          <a:noFill/>
        </p:spPr>
        <p:txBody>
          <a:bodyPr wrap="square" lIns="91440" tIns="45720" rIns="91440" bIns="45720">
            <a:spAutoFit/>
          </a:bodyPr>
          <a:lstStyle/>
          <a:p>
            <a:pPr algn="ct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Favorite Quote: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“We’re looking for a hand up, not a handout.”</a:t>
            </a:r>
            <a:endPar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42455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100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100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28600"/>
            <a:ext cx="6324600" cy="6324600"/>
          </a:xfrm>
          <a:prstGeom prst="rect">
            <a:avLst/>
          </a:prstGeom>
        </p:spPr>
      </p:pic>
    </p:spTree>
    <p:extLst>
      <p:ext uri="{BB962C8B-B14F-4D97-AF65-F5344CB8AC3E}">
        <p14:creationId xmlns:p14="http://schemas.microsoft.com/office/powerpoint/2010/main" val="17017226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smtClean="0"/>
              <a:t>Everyone </a:t>
            </a:r>
            <a:r>
              <a:rPr lang="en-US" dirty="0" smtClean="0"/>
              <a:t>Has </a:t>
            </a:r>
            <a:r>
              <a:rPr lang="en-US" dirty="0" smtClean="0"/>
              <a:t>a Story</a:t>
            </a:r>
            <a:endParaRPr lang="en-US" dirty="0"/>
          </a:p>
        </p:txBody>
      </p:sp>
      <p:sp>
        <p:nvSpPr>
          <p:cNvPr id="2" name="Content Placeholder 1"/>
          <p:cNvSpPr>
            <a:spLocks noGrp="1"/>
          </p:cNvSpPr>
          <p:nvPr>
            <p:ph idx="1"/>
          </p:nvPr>
        </p:nvSpPr>
        <p:spPr>
          <a:xfrm>
            <a:off x="457200" y="1447800"/>
            <a:ext cx="8229600" cy="5029200"/>
          </a:xfrm>
        </p:spPr>
        <p:txBody>
          <a:bodyPr>
            <a:normAutofit/>
          </a:bodyPr>
          <a:lstStyle/>
          <a:p>
            <a:r>
              <a:rPr lang="en-US" dirty="0" smtClean="0"/>
              <a:t>Everyone </a:t>
            </a:r>
            <a:r>
              <a:rPr lang="en-US" dirty="0"/>
              <a:t>is someone’s </a:t>
            </a:r>
            <a:r>
              <a:rPr lang="en-US" dirty="0" smtClean="0"/>
              <a:t>child.</a:t>
            </a:r>
            <a:endParaRPr lang="en-US" dirty="0"/>
          </a:p>
          <a:p>
            <a:r>
              <a:rPr lang="en-US" dirty="0" smtClean="0"/>
              <a:t>Look at the similarities </a:t>
            </a:r>
            <a:r>
              <a:rPr lang="en-US" dirty="0"/>
              <a:t>between ourselves and </a:t>
            </a:r>
            <a:r>
              <a:rPr lang="en-US" dirty="0" smtClean="0"/>
              <a:t>others. What </a:t>
            </a:r>
            <a:r>
              <a:rPr lang="en-US" dirty="0"/>
              <a:t>got them in that </a:t>
            </a:r>
            <a:r>
              <a:rPr lang="en-US" dirty="0" smtClean="0"/>
              <a:t>situation? That </a:t>
            </a:r>
            <a:r>
              <a:rPr lang="en-US" dirty="0"/>
              <a:t>could be me. </a:t>
            </a:r>
          </a:p>
          <a:p>
            <a:r>
              <a:rPr lang="en-US" dirty="0" smtClean="0"/>
              <a:t>Get </a:t>
            </a:r>
            <a:r>
              <a:rPr lang="en-US" dirty="0"/>
              <a:t>away from </a:t>
            </a:r>
            <a:r>
              <a:rPr lang="en-US" dirty="0" smtClean="0"/>
              <a:t>stereotypes</a:t>
            </a:r>
          </a:p>
          <a:p>
            <a:endParaRPr lang="en-US" dirty="0" smtClean="0"/>
          </a:p>
          <a:p>
            <a:endParaRPr lang="en-US" dirty="0"/>
          </a:p>
          <a:p>
            <a:endParaRPr lang="en-US" dirty="0" smtClean="0"/>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3657600"/>
            <a:ext cx="3352800" cy="2514600"/>
          </a:xfrm>
          <a:prstGeom prst="rect">
            <a:avLst/>
          </a:prstGeom>
        </p:spPr>
      </p:pic>
    </p:spTree>
    <p:extLst>
      <p:ext uri="{BB962C8B-B14F-4D97-AF65-F5344CB8AC3E}">
        <p14:creationId xmlns:p14="http://schemas.microsoft.com/office/powerpoint/2010/main" val="639913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990600"/>
          </a:xfrm>
        </p:spPr>
        <p:txBody>
          <a:bodyPr/>
          <a:lstStyle/>
          <a:p>
            <a:r>
              <a:rPr lang="en-US" sz="4200" dirty="0" smtClean="0"/>
              <a:t>What’s Your Place in Their Story?</a:t>
            </a:r>
            <a:endParaRPr lang="en-US" sz="4200" dirty="0"/>
          </a:p>
        </p:txBody>
      </p:sp>
      <p:sp>
        <p:nvSpPr>
          <p:cNvPr id="2" name="Content Placeholder 1"/>
          <p:cNvSpPr>
            <a:spLocks noGrp="1"/>
          </p:cNvSpPr>
          <p:nvPr>
            <p:ph idx="1"/>
          </p:nvPr>
        </p:nvSpPr>
        <p:spPr>
          <a:xfrm>
            <a:off x="457200" y="1447800"/>
            <a:ext cx="8229600" cy="4678363"/>
          </a:xfrm>
        </p:spPr>
        <p:txBody>
          <a:bodyPr>
            <a:normAutofit/>
          </a:bodyPr>
          <a:lstStyle/>
          <a:p>
            <a:r>
              <a:rPr lang="en-US" dirty="0" smtClean="0"/>
              <a:t>Listen to understand</a:t>
            </a:r>
          </a:p>
          <a:p>
            <a:r>
              <a:rPr lang="en-US" dirty="0" smtClean="0"/>
              <a:t>Build Trust</a:t>
            </a:r>
            <a:endParaRPr lang="en-US" dirty="0" smtClean="0"/>
          </a:p>
          <a:p>
            <a:r>
              <a:rPr lang="en-US" dirty="0" smtClean="0"/>
              <a:t>Be their biggest </a:t>
            </a:r>
            <a:r>
              <a:rPr lang="en-US" dirty="0" smtClean="0"/>
              <a:t>advocate, become a momma bear when needed.</a:t>
            </a:r>
          </a:p>
          <a:p>
            <a:r>
              <a:rPr lang="en-US" dirty="0" smtClean="0"/>
              <a:t>Use </a:t>
            </a:r>
            <a:r>
              <a:rPr lang="en-US" dirty="0" smtClean="0"/>
              <a:t>what you know and draw from it.</a:t>
            </a:r>
          </a:p>
          <a:p>
            <a:r>
              <a:rPr lang="en-US" dirty="0" smtClean="0"/>
              <a:t>“Take the wheel and steer it.” – Andrew </a:t>
            </a:r>
            <a:r>
              <a:rPr lang="en-US" dirty="0" smtClean="0"/>
              <a:t>Stanton</a:t>
            </a:r>
          </a:p>
          <a:p>
            <a:r>
              <a:rPr lang="en-US" dirty="0" smtClean="0"/>
              <a:t>EMPOWER</a:t>
            </a:r>
          </a:p>
          <a:p>
            <a:pPr marL="0" indent="0">
              <a:buNone/>
            </a:pPr>
            <a:endParaRPr lang="en-US" dirty="0"/>
          </a:p>
          <a:p>
            <a:pPr marL="0" indent="0" algn="ctr">
              <a:buNone/>
            </a:pPr>
            <a:r>
              <a:rPr lang="en-US" dirty="0">
                <a:solidFill>
                  <a:schemeClr val="accent3"/>
                </a:solidFill>
              </a:rPr>
              <a:t>“Frankly, there isn’t anyone you couldn’t learn to love once you’ve heard their story.” </a:t>
            </a:r>
          </a:p>
          <a:p>
            <a:pPr marL="0" indent="0" algn="ctr">
              <a:buNone/>
            </a:pPr>
            <a:r>
              <a:rPr lang="en-US" sz="2000" dirty="0">
                <a:solidFill>
                  <a:schemeClr val="accent3">
                    <a:lumMod val="60000"/>
                    <a:lumOff val="40000"/>
                  </a:schemeClr>
                </a:solidFill>
              </a:rPr>
              <a:t>(social worker via Ted Talk by </a:t>
            </a:r>
            <a:r>
              <a:rPr lang="en-US" sz="2000" dirty="0" smtClean="0">
                <a:solidFill>
                  <a:schemeClr val="accent3">
                    <a:lumMod val="60000"/>
                    <a:lumOff val="40000"/>
                  </a:schemeClr>
                </a:solidFill>
              </a:rPr>
              <a:t>Andrew </a:t>
            </a:r>
            <a:r>
              <a:rPr lang="en-US" sz="2000" dirty="0">
                <a:solidFill>
                  <a:schemeClr val="accent3">
                    <a:lumMod val="60000"/>
                    <a:lumOff val="40000"/>
                  </a:schemeClr>
                </a:solidFill>
              </a:rPr>
              <a:t>Stanton)</a:t>
            </a:r>
          </a:p>
          <a:p>
            <a:pPr marL="0" indent="0">
              <a:buNone/>
            </a:pPr>
            <a:endParaRPr lang="en-US" dirty="0"/>
          </a:p>
        </p:txBody>
      </p:sp>
    </p:spTree>
    <p:extLst>
      <p:ext uri="{BB962C8B-B14F-4D97-AF65-F5344CB8AC3E}">
        <p14:creationId xmlns:p14="http://schemas.microsoft.com/office/powerpoint/2010/main" val="2283335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371600"/>
            <a:ext cx="7924790" cy="3962400"/>
          </a:xfrm>
          <a:prstGeom prst="rect">
            <a:avLst/>
          </a:prstGeom>
        </p:spPr>
      </p:pic>
    </p:spTree>
    <p:extLst>
      <p:ext uri="{BB962C8B-B14F-4D97-AF65-F5344CB8AC3E}">
        <p14:creationId xmlns:p14="http://schemas.microsoft.com/office/powerpoint/2010/main" val="2267784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262" y="838200"/>
            <a:ext cx="7896225" cy="4876800"/>
          </a:xfrm>
        </p:spPr>
        <p:txBody>
          <a:bodyPr>
            <a:normAutofit fontScale="90000"/>
          </a:bodyPr>
          <a:lstStyle/>
          <a:p>
            <a:r>
              <a:rPr lang="en-US" dirty="0"/>
              <a:t>What will you do to make a difference in someone’s life today</a:t>
            </a:r>
            <a:r>
              <a:rPr lang="en-US" dirty="0" smtClean="0"/>
              <a:t>?</a:t>
            </a:r>
            <a:br>
              <a:rPr lang="en-US" dirty="0" smtClean="0"/>
            </a:br>
            <a:r>
              <a:rPr lang="en-US" sz="2200" dirty="0" smtClean="0"/>
              <a:t/>
            </a:r>
            <a:br>
              <a:rPr lang="en-US" sz="2200" dirty="0" smtClean="0"/>
            </a:br>
            <a:r>
              <a:rPr lang="en-US" dirty="0"/>
              <a:t/>
            </a:r>
            <a:br>
              <a:rPr lang="en-US" dirty="0"/>
            </a:br>
            <a:r>
              <a:rPr lang="en-US" dirty="0" smtClean="0"/>
              <a:t/>
            </a:r>
            <a:br>
              <a:rPr lang="en-US" dirty="0" smtClean="0"/>
            </a:br>
            <a:r>
              <a:rPr lang="en-US" dirty="0" smtClean="0"/>
              <a:t>What </a:t>
            </a:r>
            <a:r>
              <a:rPr lang="en-US" dirty="0" smtClean="0"/>
              <a:t>is your place in their story</a:t>
            </a:r>
            <a:r>
              <a:rPr lang="en-US" dirty="0" smtClean="0"/>
              <a:t>?</a:t>
            </a:r>
            <a:endParaRPr lang="en-US" dirty="0"/>
          </a:p>
        </p:txBody>
      </p:sp>
    </p:spTree>
    <p:extLst>
      <p:ext uri="{BB962C8B-B14F-4D97-AF65-F5344CB8AC3E}">
        <p14:creationId xmlns:p14="http://schemas.microsoft.com/office/powerpoint/2010/main" val="1734099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Pueblo of Jemez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7" y="152400"/>
            <a:ext cx="624944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ueblo of Jemez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13" y="3810831"/>
            <a:ext cx="3906387" cy="26042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9931" y="2819400"/>
            <a:ext cx="4334164" cy="276999"/>
          </a:xfrm>
          <a:prstGeom prst="rect">
            <a:avLst/>
          </a:prstGeom>
          <a:noFill/>
        </p:spPr>
        <p:txBody>
          <a:bodyPr wrap="square" rtlCol="0">
            <a:spAutoFit/>
          </a:bodyPr>
          <a:lstStyle/>
          <a:p>
            <a:r>
              <a:rPr lang="en-US" sz="1200" dirty="0" smtClean="0"/>
              <a:t>Photo Credit: Indianpueblo.org</a:t>
            </a:r>
            <a:endParaRPr lang="en-US" sz="1200" dirty="0"/>
          </a:p>
        </p:txBody>
      </p:sp>
      <p:sp>
        <p:nvSpPr>
          <p:cNvPr id="11" name="TextBox 10"/>
          <p:cNvSpPr txBox="1"/>
          <p:nvPr/>
        </p:nvSpPr>
        <p:spPr>
          <a:xfrm>
            <a:off x="685800" y="6415089"/>
            <a:ext cx="2366818" cy="276999"/>
          </a:xfrm>
          <a:prstGeom prst="rect">
            <a:avLst/>
          </a:prstGeom>
          <a:noFill/>
        </p:spPr>
        <p:txBody>
          <a:bodyPr wrap="square" rtlCol="0">
            <a:spAutoFit/>
          </a:bodyPr>
          <a:lstStyle/>
          <a:p>
            <a:r>
              <a:rPr lang="en-US" sz="1200" dirty="0" smtClean="0"/>
              <a:t>Photo Credit: earthwalks.org</a:t>
            </a:r>
            <a:endParaRPr lang="en-US" sz="1200"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2528"/>
          <a:stretch/>
        </p:blipFill>
        <p:spPr>
          <a:xfrm>
            <a:off x="4800600" y="3810831"/>
            <a:ext cx="3962400" cy="2599494"/>
          </a:xfrm>
          <a:prstGeom prst="rect">
            <a:avLst/>
          </a:prstGeom>
        </p:spPr>
      </p:pic>
      <p:sp>
        <p:nvSpPr>
          <p:cNvPr id="13" name="TextBox 12"/>
          <p:cNvSpPr txBox="1"/>
          <p:nvPr/>
        </p:nvSpPr>
        <p:spPr>
          <a:xfrm>
            <a:off x="7010400" y="6425388"/>
            <a:ext cx="1433513" cy="276999"/>
          </a:xfrm>
          <a:prstGeom prst="rect">
            <a:avLst/>
          </a:prstGeom>
          <a:noFill/>
        </p:spPr>
        <p:txBody>
          <a:bodyPr wrap="square" rtlCol="0">
            <a:spAutoFit/>
          </a:bodyPr>
          <a:lstStyle/>
          <a:p>
            <a:r>
              <a:rPr lang="en-US" sz="1200" dirty="0" smtClean="0"/>
              <a:t>Photo Credit: Self</a:t>
            </a:r>
            <a:endParaRPr lang="en-US" sz="1200" dirty="0"/>
          </a:p>
        </p:txBody>
      </p:sp>
      <p:sp>
        <p:nvSpPr>
          <p:cNvPr id="8" name="Rectangle 7"/>
          <p:cNvSpPr/>
          <p:nvPr/>
        </p:nvSpPr>
        <p:spPr>
          <a:xfrm>
            <a:off x="1523999" y="2967335"/>
            <a:ext cx="6249445"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Jemez Pueblo, NM</a:t>
            </a:r>
            <a:endParaRPr lang="en-US" sz="5400" b="1" cap="none" spc="0" dirty="0">
              <a:ln/>
              <a:solidFill>
                <a:schemeClr val="accent3"/>
              </a:solidFill>
              <a:effectLst/>
            </a:endParaRPr>
          </a:p>
        </p:txBody>
      </p:sp>
    </p:spTree>
    <p:extLst>
      <p:ext uri="{BB962C8B-B14F-4D97-AF65-F5344CB8AC3E}">
        <p14:creationId xmlns:p14="http://schemas.microsoft.com/office/powerpoint/2010/main" val="526757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80899"/>
            <a:ext cx="8534400" cy="4892565"/>
          </a:xfrm>
          <a:prstGeom prst="rect">
            <a:avLst/>
          </a:prstGeom>
        </p:spPr>
      </p:pic>
    </p:spTree>
    <p:extLst>
      <p:ext uri="{BB962C8B-B14F-4D97-AF65-F5344CB8AC3E}">
        <p14:creationId xmlns:p14="http://schemas.microsoft.com/office/powerpoint/2010/main" val="226047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Outreach Populations</a:t>
            </a:r>
            <a:endParaRPr lang="en-US" sz="4800" dirty="0"/>
          </a:p>
        </p:txBody>
      </p:sp>
      <p:sp>
        <p:nvSpPr>
          <p:cNvPr id="2" name="Content Placeholder 1"/>
          <p:cNvSpPr>
            <a:spLocks noGrp="1"/>
          </p:cNvSpPr>
          <p:nvPr>
            <p:ph idx="1"/>
          </p:nvPr>
        </p:nvSpPr>
        <p:spPr>
          <a:xfrm>
            <a:off x="457200" y="2286000"/>
            <a:ext cx="8229600" cy="2438400"/>
          </a:xfrm>
        </p:spPr>
        <p:txBody>
          <a:bodyPr/>
          <a:lstStyle/>
          <a:p>
            <a:pPr>
              <a:buFont typeface="Wingdings" panose="05000000000000000000" pitchFamily="2" charset="2"/>
              <a:buChar char="v"/>
            </a:pPr>
            <a:r>
              <a:rPr lang="en-US" dirty="0" smtClean="0"/>
              <a:t>Working Low-Income Consumers</a:t>
            </a:r>
          </a:p>
          <a:p>
            <a:pPr>
              <a:buFont typeface="Wingdings" panose="05000000000000000000" pitchFamily="2" charset="2"/>
              <a:buChar char="v"/>
            </a:pPr>
            <a:r>
              <a:rPr lang="en-US" dirty="0" smtClean="0"/>
              <a:t>Fixed Income Consumers</a:t>
            </a:r>
          </a:p>
          <a:p>
            <a:pPr>
              <a:buFont typeface="Wingdings" panose="05000000000000000000" pitchFamily="2" charset="2"/>
              <a:buChar char="v"/>
            </a:pPr>
            <a:r>
              <a:rPr lang="en-US" dirty="0" smtClean="0"/>
              <a:t>Self-Employed</a:t>
            </a:r>
          </a:p>
          <a:p>
            <a:pPr>
              <a:buFont typeface="Wingdings" panose="05000000000000000000" pitchFamily="2" charset="2"/>
              <a:buChar char="v"/>
            </a:pPr>
            <a:r>
              <a:rPr lang="en-US" dirty="0" smtClean="0"/>
              <a:t>Unemployed</a:t>
            </a:r>
          </a:p>
          <a:p>
            <a:pPr>
              <a:buFont typeface="Wingdings" panose="05000000000000000000" pitchFamily="2" charset="2"/>
              <a:buChar char="v"/>
            </a:pPr>
            <a:r>
              <a:rPr lang="en-US" dirty="0" smtClean="0"/>
              <a:t>Temporarily Unemployed</a:t>
            </a:r>
            <a:endParaRPr lang="en-US" dirty="0"/>
          </a:p>
        </p:txBody>
      </p:sp>
    </p:spTree>
    <p:extLst>
      <p:ext uri="{BB962C8B-B14F-4D97-AF65-F5344CB8AC3E}">
        <p14:creationId xmlns:p14="http://schemas.microsoft.com/office/powerpoint/2010/main" val="2285460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772400" cy="2438400"/>
          </a:xfrm>
        </p:spPr>
        <p:txBody>
          <a:bodyPr/>
          <a:lstStyle/>
          <a:p>
            <a:r>
              <a:rPr lang="en-US" dirty="0" smtClean="0"/>
              <a:t>Vulnerable Household Members</a:t>
            </a:r>
            <a:br>
              <a:rPr lang="en-US" dirty="0" smtClean="0"/>
            </a:br>
            <a:r>
              <a:rPr lang="en-US" sz="3400" dirty="0" smtClean="0"/>
              <a:t>(As defined by LIHEAP</a:t>
            </a:r>
            <a:r>
              <a:rPr lang="en-US" sz="3400" dirty="0" smtClean="0"/>
              <a:t>)</a:t>
            </a:r>
            <a:endParaRPr lang="en-US" sz="3400" dirty="0"/>
          </a:p>
        </p:txBody>
      </p:sp>
      <p:sp>
        <p:nvSpPr>
          <p:cNvPr id="3" name="Text Placeholder 2"/>
          <p:cNvSpPr>
            <a:spLocks noGrp="1"/>
          </p:cNvSpPr>
          <p:nvPr>
            <p:ph type="body" idx="1"/>
          </p:nvPr>
        </p:nvSpPr>
        <p:spPr>
          <a:xfrm>
            <a:off x="1219200" y="4267200"/>
            <a:ext cx="6629400" cy="939801"/>
          </a:xfrm>
        </p:spPr>
        <p:txBody>
          <a:bodyPr>
            <a:noAutofit/>
          </a:bodyPr>
          <a:lstStyle/>
          <a:p>
            <a:r>
              <a:rPr lang="en-US" sz="3000" dirty="0" smtClean="0"/>
              <a:t>Elder 60+, Child 5 and Younger, Disabled Individual</a:t>
            </a:r>
            <a:endParaRPr lang="en-US" sz="3000" dirty="0"/>
          </a:p>
        </p:txBody>
      </p:sp>
    </p:spTree>
    <p:extLst>
      <p:ext uri="{BB962C8B-B14F-4D97-AF65-F5344CB8AC3E}">
        <p14:creationId xmlns:p14="http://schemas.microsoft.com/office/powerpoint/2010/main" val="1301951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600200"/>
          </a:xfrm>
        </p:spPr>
        <p:txBody>
          <a:bodyPr>
            <a:normAutofit/>
          </a:bodyPr>
          <a:lstStyle/>
          <a:p>
            <a:r>
              <a:rPr lang="en-US" sz="4800" dirty="0" smtClean="0"/>
              <a:t>Key Factor in Outreach: </a:t>
            </a:r>
            <a:br>
              <a:rPr lang="en-US" sz="4800" dirty="0" smtClean="0"/>
            </a:br>
            <a:r>
              <a:rPr lang="en-US" sz="4800" dirty="0" smtClean="0"/>
              <a:t>Developing Relationships</a:t>
            </a:r>
            <a:endParaRPr lang="en-US" sz="4800" dirty="0"/>
          </a:p>
        </p:txBody>
      </p:sp>
      <p:sp>
        <p:nvSpPr>
          <p:cNvPr id="2" name="Content Placeholder 1"/>
          <p:cNvSpPr>
            <a:spLocks noGrp="1"/>
          </p:cNvSpPr>
          <p:nvPr>
            <p:ph idx="1"/>
          </p:nvPr>
        </p:nvSpPr>
        <p:spPr>
          <a:xfrm>
            <a:off x="457200" y="2667000"/>
            <a:ext cx="8229600" cy="3047999"/>
          </a:xfrm>
        </p:spPr>
        <p:txBody>
          <a:bodyPr>
            <a:normAutofit/>
          </a:bodyPr>
          <a:lstStyle/>
          <a:p>
            <a:pPr>
              <a:buSzPct val="75000"/>
              <a:buFont typeface="Wingdings" panose="05000000000000000000" pitchFamily="2" charset="2"/>
              <a:buChar char="v"/>
            </a:pPr>
            <a:r>
              <a:rPr lang="en-US" sz="4000" dirty="0" smtClean="0"/>
              <a:t>Collaborators/Collaborations</a:t>
            </a:r>
          </a:p>
          <a:p>
            <a:pPr>
              <a:buSzPct val="75000"/>
              <a:buFont typeface="Wingdings" panose="05000000000000000000" pitchFamily="2" charset="2"/>
              <a:buChar char="v"/>
            </a:pPr>
            <a:r>
              <a:rPr lang="en-US" sz="4000" dirty="0" smtClean="0"/>
              <a:t>Resources</a:t>
            </a:r>
          </a:p>
          <a:p>
            <a:pPr>
              <a:buSzPct val="75000"/>
              <a:buFont typeface="Wingdings" panose="05000000000000000000" pitchFamily="2" charset="2"/>
              <a:buChar char="v"/>
            </a:pPr>
            <a:r>
              <a:rPr lang="en-US" sz="4000" dirty="0" smtClean="0"/>
              <a:t>Clients: What’s your part in their story?</a:t>
            </a:r>
          </a:p>
        </p:txBody>
      </p:sp>
    </p:spTree>
    <p:extLst>
      <p:ext uri="{BB962C8B-B14F-4D97-AF65-F5344CB8AC3E}">
        <p14:creationId xmlns:p14="http://schemas.microsoft.com/office/powerpoint/2010/main" val="928471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1524000"/>
          </a:xfrm>
        </p:spPr>
        <p:txBody>
          <a:bodyPr>
            <a:normAutofit/>
          </a:bodyPr>
          <a:lstStyle/>
          <a:p>
            <a:r>
              <a:rPr lang="en-US" sz="6000" dirty="0" smtClean="0"/>
              <a:t>Collaborations</a:t>
            </a:r>
            <a:endParaRPr lang="en-US" sz="6000" dirty="0"/>
          </a:p>
        </p:txBody>
      </p:sp>
      <p:sp>
        <p:nvSpPr>
          <p:cNvPr id="5" name="TextBox 4"/>
          <p:cNvSpPr txBox="1"/>
          <p:nvPr/>
        </p:nvSpPr>
        <p:spPr>
          <a:xfrm>
            <a:off x="1828800" y="4511780"/>
            <a:ext cx="5519460" cy="553998"/>
          </a:xfrm>
          <a:prstGeom prst="rect">
            <a:avLst/>
          </a:prstGeom>
          <a:noFill/>
        </p:spPr>
        <p:txBody>
          <a:bodyPr wrap="none" rtlCol="0">
            <a:spAutoFit/>
          </a:bodyPr>
          <a:lstStyle/>
          <a:p>
            <a:r>
              <a:rPr lang="en-US" sz="3000" dirty="0" smtClean="0">
                <a:solidFill>
                  <a:schemeClr val="accent5"/>
                </a:solidFill>
              </a:rPr>
              <a:t>Identifying Local Collaborators</a:t>
            </a:r>
            <a:endParaRPr lang="en-US" sz="3000" dirty="0">
              <a:solidFill>
                <a:schemeClr val="accent5"/>
              </a:solidFill>
            </a:endParaRPr>
          </a:p>
        </p:txBody>
      </p:sp>
    </p:spTree>
    <p:extLst>
      <p:ext uri="{BB962C8B-B14F-4D97-AF65-F5344CB8AC3E}">
        <p14:creationId xmlns:p14="http://schemas.microsoft.com/office/powerpoint/2010/main" val="2351226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600200"/>
          </a:xfrm>
        </p:spPr>
        <p:txBody>
          <a:bodyPr>
            <a:normAutofit/>
          </a:bodyPr>
          <a:lstStyle/>
          <a:p>
            <a:r>
              <a:rPr lang="en-US" sz="4000" dirty="0"/>
              <a:t>Identifying Local </a:t>
            </a:r>
            <a:r>
              <a:rPr lang="en-US" sz="4000" dirty="0" smtClean="0"/>
              <a:t>Collaborators:</a:t>
            </a:r>
            <a:r>
              <a:rPr lang="en-US" sz="4000" dirty="0"/>
              <a:t/>
            </a:r>
            <a:br>
              <a:rPr lang="en-US" sz="4000" dirty="0"/>
            </a:br>
            <a:r>
              <a:rPr lang="en-US" sz="4000" dirty="0" smtClean="0"/>
              <a:t>Know Who Your Partners Are</a:t>
            </a:r>
            <a:endParaRPr lang="en-US" sz="4000" dirty="0"/>
          </a:p>
        </p:txBody>
      </p:sp>
      <p:sp>
        <p:nvSpPr>
          <p:cNvPr id="2" name="Content Placeholder 1"/>
          <p:cNvSpPr>
            <a:spLocks noGrp="1"/>
          </p:cNvSpPr>
          <p:nvPr>
            <p:ph idx="1"/>
          </p:nvPr>
        </p:nvSpPr>
        <p:spPr>
          <a:xfrm>
            <a:off x="762000" y="2133600"/>
            <a:ext cx="7619999" cy="3962401"/>
          </a:xfrm>
        </p:spPr>
        <p:txBody>
          <a:bodyPr>
            <a:normAutofit fontScale="85000" lnSpcReduction="20000"/>
          </a:bodyPr>
          <a:lstStyle/>
          <a:p>
            <a:pPr marL="0" indent="0">
              <a:buNone/>
            </a:pPr>
            <a:r>
              <a:rPr lang="en-US" dirty="0" smtClean="0"/>
              <a:t>My Collaborators/Partners:</a:t>
            </a:r>
          </a:p>
          <a:p>
            <a:pPr>
              <a:buSzPct val="75000"/>
              <a:buFont typeface="Wingdings" panose="05000000000000000000" pitchFamily="2" charset="2"/>
              <a:buChar char="v"/>
            </a:pPr>
            <a:r>
              <a:rPr lang="en-US" dirty="0" smtClean="0"/>
              <a:t>Jemez Senior Citizens Center</a:t>
            </a:r>
          </a:p>
          <a:p>
            <a:pPr>
              <a:buBlip>
                <a:blip r:embed="rId2"/>
              </a:buBlip>
            </a:pPr>
            <a:r>
              <a:rPr lang="en-US" dirty="0" smtClean="0"/>
              <a:t>Jemez Housing Department</a:t>
            </a:r>
          </a:p>
          <a:p>
            <a:pPr>
              <a:buBlip>
                <a:blip r:embed="rId3"/>
              </a:buBlip>
            </a:pPr>
            <a:r>
              <a:rPr lang="en-US" dirty="0" smtClean="0"/>
              <a:t>Jemez Vocational Rehabilitation Program</a:t>
            </a:r>
          </a:p>
          <a:p>
            <a:pPr>
              <a:buBlip>
                <a:blip r:embed="rId4"/>
              </a:buBlip>
            </a:pPr>
            <a:r>
              <a:rPr lang="en-US" dirty="0"/>
              <a:t>J</a:t>
            </a:r>
            <a:r>
              <a:rPr lang="en-US" dirty="0" smtClean="0"/>
              <a:t>emez </a:t>
            </a:r>
            <a:r>
              <a:rPr lang="en-US" dirty="0"/>
              <a:t>Natural Resource </a:t>
            </a:r>
            <a:r>
              <a:rPr lang="en-US" dirty="0" smtClean="0"/>
              <a:t>Department</a:t>
            </a:r>
          </a:p>
          <a:p>
            <a:pPr>
              <a:buBlip>
                <a:blip r:embed="rId4"/>
              </a:buBlip>
            </a:pPr>
            <a:r>
              <a:rPr lang="en-US" dirty="0" err="1" smtClean="0"/>
              <a:t>Walatowa</a:t>
            </a:r>
            <a:r>
              <a:rPr lang="en-US" dirty="0" smtClean="0"/>
              <a:t> Timber Industries</a:t>
            </a:r>
          </a:p>
          <a:p>
            <a:pPr>
              <a:buBlip>
                <a:blip r:embed="rId5"/>
              </a:buBlip>
            </a:pPr>
            <a:r>
              <a:rPr lang="en-US" dirty="0" smtClean="0"/>
              <a:t>Local Schools</a:t>
            </a:r>
          </a:p>
          <a:p>
            <a:pPr>
              <a:buBlip>
                <a:blip r:embed="rId6"/>
              </a:buBlip>
            </a:pPr>
            <a:r>
              <a:rPr lang="en-US" dirty="0" smtClean="0"/>
              <a:t>Local Utilities</a:t>
            </a:r>
          </a:p>
          <a:p>
            <a:pPr>
              <a:buBlip>
                <a:blip r:embed="rId7"/>
              </a:buBlip>
            </a:pPr>
            <a:r>
              <a:rPr lang="en-US" dirty="0" smtClean="0"/>
              <a:t>NM </a:t>
            </a:r>
            <a:r>
              <a:rPr lang="en-US" dirty="0" err="1" smtClean="0"/>
              <a:t>Energy$mart</a:t>
            </a:r>
            <a:r>
              <a:rPr lang="en-US" dirty="0" smtClean="0"/>
              <a:t> Program</a:t>
            </a:r>
          </a:p>
          <a:p>
            <a:pPr>
              <a:buSzPct val="75000"/>
              <a:buFont typeface="Wingdings" panose="05000000000000000000" pitchFamily="2" charset="2"/>
              <a:buChar char="v"/>
            </a:pPr>
            <a:r>
              <a:rPr lang="en-US" dirty="0" smtClean="0"/>
              <a:t>State LIHEAP</a:t>
            </a:r>
          </a:p>
          <a:p>
            <a:pPr>
              <a:buSzPct val="75000"/>
              <a:buFont typeface="Wingdings" panose="05000000000000000000" pitchFamily="2" charset="2"/>
              <a:buChar char="v"/>
            </a:pPr>
            <a:r>
              <a:rPr lang="en-US" dirty="0" smtClean="0"/>
              <a:t>Other Programs: Jemez Social Services, JHHS Medical Benefits Coordinator/Program, Jemez Behavioral Health, </a:t>
            </a:r>
            <a:r>
              <a:rPr lang="en-US" dirty="0" err="1" smtClean="0"/>
              <a:t>Hemish</a:t>
            </a:r>
            <a:r>
              <a:rPr lang="en-US" dirty="0" smtClean="0"/>
              <a:t> Public Health</a:t>
            </a:r>
            <a:endParaRPr lang="en-US" dirty="0"/>
          </a:p>
        </p:txBody>
      </p:sp>
    </p:spTree>
    <p:extLst>
      <p:ext uri="{BB962C8B-B14F-4D97-AF65-F5344CB8AC3E}">
        <p14:creationId xmlns:p14="http://schemas.microsoft.com/office/powerpoint/2010/main" val="33808599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3909</TotalTime>
  <Words>1222</Words>
  <Application>Microsoft Office PowerPoint</Application>
  <PresentationFormat>On-screen Show (4:3)</PresentationFormat>
  <Paragraphs>183</Paragraphs>
  <Slides>27</Slides>
  <Notes>12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Executive</vt:lpstr>
      <vt:lpstr>Outreach to Vulnerable Populations</vt:lpstr>
      <vt:lpstr>Program Background: Low Income Home Energy Assistance Program</vt:lpstr>
      <vt:lpstr>PowerPoint Presentation</vt:lpstr>
      <vt:lpstr>PowerPoint Presentation</vt:lpstr>
      <vt:lpstr>Outreach Populations</vt:lpstr>
      <vt:lpstr>Vulnerable Household Members (As defined by LIHEAP)</vt:lpstr>
      <vt:lpstr>Key Factor in Outreach:  Developing Relationships</vt:lpstr>
      <vt:lpstr>Collaborations</vt:lpstr>
      <vt:lpstr>Identifying Local Collaborators: Know Who Your Partners Are</vt:lpstr>
      <vt:lpstr>Jemez Senior Citizens Program</vt:lpstr>
      <vt:lpstr>Jemez Housing Department</vt:lpstr>
      <vt:lpstr>Jemez Vocational Rehabilitation Program</vt:lpstr>
      <vt:lpstr>Jemez Natural Resources Department &amp; Walatowa Timber Industries</vt:lpstr>
      <vt:lpstr>Local Schools</vt:lpstr>
      <vt:lpstr>Local Utilities</vt:lpstr>
      <vt:lpstr>NM Energy$mart Program</vt:lpstr>
      <vt:lpstr>Other Programs</vt:lpstr>
      <vt:lpstr>PowerPoint Presentation</vt:lpstr>
      <vt:lpstr>PowerPoint Presentation</vt:lpstr>
      <vt:lpstr>PowerPoint Presentation</vt:lpstr>
      <vt:lpstr>PowerPoint Presentation</vt:lpstr>
      <vt:lpstr>What You Do Now Can Make a Difference Later</vt:lpstr>
      <vt:lpstr>PowerPoint Presentation</vt:lpstr>
      <vt:lpstr>Everyone Has a Story</vt:lpstr>
      <vt:lpstr>What’s Your Place in Their Story?</vt:lpstr>
      <vt:lpstr>PowerPoint Presentation</vt:lpstr>
      <vt:lpstr>What will you do to make a difference in someone’s life today?    What is your place in their story?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Outreach to Vulnerable Populations</dc:title>
  <dc:creator>Monica F. Toya</dc:creator>
  <cp:lastModifiedBy>Monica F. Toya</cp:lastModifiedBy>
  <cp:revision>68</cp:revision>
  <dcterms:created xsi:type="dcterms:W3CDTF">2019-05-31T00:34:12Z</dcterms:created>
  <dcterms:modified xsi:type="dcterms:W3CDTF">2019-06-03T03:29:03Z</dcterms:modified>
</cp:coreProperties>
</file>