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70" r:id="rId26"/>
    <p:sldId id="281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Lato" panose="020B0604020202020204" charset="0"/>
      <p:regular r:id="rId33"/>
      <p:bold r:id="rId34"/>
      <p:italic r:id="rId35"/>
      <p:boldItalic r:id="rId36"/>
    </p:embeddedFont>
    <p:embeddedFont>
      <p:font typeface="Times" panose="02020603050405020304" pitchFamily="18" charset="0"/>
      <p:regular r:id="rId37"/>
      <p:bold r:id="rId38"/>
      <p:italic r:id="rId39"/>
      <p:boldItalic r:id="rId40"/>
    </p:embeddedFont>
    <p:embeddedFont>
      <p:font typeface="Verdana" panose="020B060403050404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i1F4nogAdpHYBATNdtYoO6LjWu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8" name="Google Shape;13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70" name="Google Shape;370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reason we went after this project relates to our larger initiatives which I will talk about in subsequent slides. Challenges have emerged as the U.S. and global economies continues to evolve and the electric industry undergoes a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transformation driven by technology: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• Income Inequality — Income equality in America has worsened over the past three decades. Income disparity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between urban and rural areas has increased significantly since rural electrification started. (Co-ops serve 92% of PPC)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• Barriers to Adoption of Renewables — As the utility industry continues to deploy renewable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resources, some segments of the consumer population, especially rural America, are at risk of being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left behind.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• Energy Affordability — Energy affordability remains a key challenge. The percentage of disposable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household income that goes to pay a family’s energy bills disproportionately affects consumers in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rural areas. In some U.S. counties, low-income households face an energy burden that is 6 to 7 times higher than moderate or affluent households. “Energy affordability” is generally defined by advocates as total combined monthly household spending for energy, transportation and housing of less than 45% of monthly income; then you add in other costs such as healthcare and housing, things get harder for rural communities.</a:t>
            </a:r>
            <a:endParaRPr/>
          </a:p>
        </p:txBody>
      </p:sp>
      <p:sp>
        <p:nvSpPr>
          <p:cNvPr id="162" name="Google Shape;16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ACCESS project aims to decrease energy burden on low-income members, while increasing grid benefits and opening opportunities for economic growth through rural cooperative solar initiatives. Importantly, we seek to reduce the costs of solar investments for the co-ops as well, in order to further facilitate the ability for co-ops to provide solar options for all of their consumer-members.  A key component of this effort is to extend beyond initiatives that currently exist and develop </a:t>
            </a:r>
            <a:r>
              <a:rPr lang="en-US" sz="1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financial models and program designs, which will be field tested by the Leader Co-ops.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 co-ops – 6 of them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0"/>
          <p:cNvSpPr txBox="1">
            <a:spLocks noGrp="1"/>
          </p:cNvSpPr>
          <p:nvPr>
            <p:ph type="title"/>
          </p:nvPr>
        </p:nvSpPr>
        <p:spPr>
          <a:xfrm>
            <a:off x="480060" y="1"/>
            <a:ext cx="8229600" cy="789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body" idx="1"/>
          </p:nvPr>
        </p:nvSpPr>
        <p:spPr>
          <a:xfrm>
            <a:off x="480060" y="1030843"/>
            <a:ext cx="8229600" cy="337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1"/>
          <p:cNvSpPr txBox="1">
            <a:spLocks noGrp="1"/>
          </p:cNvSpPr>
          <p:nvPr>
            <p:ph type="title"/>
          </p:nvPr>
        </p:nvSpPr>
        <p:spPr>
          <a:xfrm>
            <a:off x="480060" y="1"/>
            <a:ext cx="8229600" cy="789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2"/>
          <p:cNvSpPr txBox="1">
            <a:spLocks noGrp="1"/>
          </p:cNvSpPr>
          <p:nvPr>
            <p:ph type="title"/>
          </p:nvPr>
        </p:nvSpPr>
        <p:spPr>
          <a:xfrm>
            <a:off x="480061" y="0"/>
            <a:ext cx="8259785" cy="788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2"/>
          <p:cNvSpPr txBox="1">
            <a:spLocks noGrp="1"/>
          </p:cNvSpPr>
          <p:nvPr>
            <p:ph type="body" idx="1"/>
          </p:nvPr>
        </p:nvSpPr>
        <p:spPr>
          <a:xfrm>
            <a:off x="480060" y="1507331"/>
            <a:ext cx="8261033" cy="278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body" idx="2"/>
          </p:nvPr>
        </p:nvSpPr>
        <p:spPr>
          <a:xfrm>
            <a:off x="480060" y="1028105"/>
            <a:ext cx="8259785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3"/>
          <p:cNvSpPr txBox="1">
            <a:spLocks noGrp="1"/>
          </p:cNvSpPr>
          <p:nvPr>
            <p:ph type="ctrTitle"/>
          </p:nvPr>
        </p:nvSpPr>
        <p:spPr>
          <a:xfrm>
            <a:off x="1807742" y="1510903"/>
            <a:ext cx="6858000" cy="1575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3"/>
          <p:cNvSpPr txBox="1">
            <a:spLocks noGrp="1"/>
          </p:cNvSpPr>
          <p:nvPr>
            <p:ph type="subTitle" idx="1"/>
          </p:nvPr>
        </p:nvSpPr>
        <p:spPr>
          <a:xfrm>
            <a:off x="1807742" y="3159143"/>
            <a:ext cx="6858000" cy="78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 sz="16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2" name="Google Shape;102;p33"/>
          <p:cNvSpPr txBox="1">
            <a:spLocks noGrp="1"/>
          </p:cNvSpPr>
          <p:nvPr>
            <p:ph type="body" idx="2"/>
          </p:nvPr>
        </p:nvSpPr>
        <p:spPr>
          <a:xfrm>
            <a:off x="3386511" y="257175"/>
            <a:ext cx="5279231" cy="429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None/>
              <a:defRPr/>
            </a:lvl3pPr>
            <a:lvl4pPr marL="1828800" lvl="3" indent="-228600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imes"/>
              <a:buNone/>
              <a:defRPr/>
            </a:lvl4pPr>
            <a:lvl5pPr marL="2286000" lvl="4" indent="-228600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ime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3"/>
          <p:cNvSpPr txBox="1">
            <a:spLocks noGrp="1"/>
          </p:cNvSpPr>
          <p:nvPr>
            <p:ph type="body" idx="3"/>
          </p:nvPr>
        </p:nvSpPr>
        <p:spPr>
          <a:xfrm>
            <a:off x="1807742" y="4441984"/>
            <a:ext cx="6858000" cy="24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4"/>
          <p:cNvSpPr txBox="1">
            <a:spLocks noGrp="1"/>
          </p:cNvSpPr>
          <p:nvPr>
            <p:ph type="title"/>
          </p:nvPr>
        </p:nvSpPr>
        <p:spPr>
          <a:xfrm>
            <a:off x="480060" y="1"/>
            <a:ext cx="8229600" cy="789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4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4"/>
          <p:cNvSpPr txBox="1">
            <a:spLocks noGrp="1"/>
          </p:cNvSpPr>
          <p:nvPr>
            <p:ph type="sldNum" idx="12"/>
          </p:nvPr>
        </p:nvSpPr>
        <p:spPr>
          <a:xfrm>
            <a:off x="8208968" y="4647206"/>
            <a:ext cx="64167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34"/>
          <p:cNvSpPr/>
          <p:nvPr/>
        </p:nvSpPr>
        <p:spPr>
          <a:xfrm>
            <a:off x="0" y="4"/>
            <a:ext cx="9144000" cy="95864"/>
          </a:xfrm>
          <a:prstGeom prst="rect">
            <a:avLst/>
          </a:prstGeom>
          <a:solidFill>
            <a:srgbClr val="81BC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4"/>
          <p:cNvSpPr/>
          <p:nvPr/>
        </p:nvSpPr>
        <p:spPr>
          <a:xfrm>
            <a:off x="0" y="5054207"/>
            <a:ext cx="9144000" cy="95864"/>
          </a:xfrm>
          <a:prstGeom prst="rect">
            <a:avLst/>
          </a:prstGeom>
          <a:solidFill>
            <a:srgbClr val="81BC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5"/>
          <p:cNvSpPr txBox="1">
            <a:spLocks noGrp="1"/>
          </p:cNvSpPr>
          <p:nvPr>
            <p:ph type="body" idx="1"/>
          </p:nvPr>
        </p:nvSpPr>
        <p:spPr>
          <a:xfrm>
            <a:off x="480060" y="1029890"/>
            <a:ext cx="4037409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3" name="Google Shape;113;p35"/>
          <p:cNvSpPr txBox="1">
            <a:spLocks noGrp="1"/>
          </p:cNvSpPr>
          <p:nvPr>
            <p:ph type="body" idx="2"/>
          </p:nvPr>
        </p:nvSpPr>
        <p:spPr>
          <a:xfrm>
            <a:off x="480060" y="1553766"/>
            <a:ext cx="4037409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35"/>
          <p:cNvSpPr txBox="1">
            <a:spLocks noGrp="1"/>
          </p:cNvSpPr>
          <p:nvPr>
            <p:ph type="body" idx="3"/>
          </p:nvPr>
        </p:nvSpPr>
        <p:spPr>
          <a:xfrm>
            <a:off x="4627958" y="1029890"/>
            <a:ext cx="4040983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5" name="Google Shape;115;p35"/>
          <p:cNvSpPr txBox="1">
            <a:spLocks noGrp="1"/>
          </p:cNvSpPr>
          <p:nvPr>
            <p:ph type="body" idx="4"/>
          </p:nvPr>
        </p:nvSpPr>
        <p:spPr>
          <a:xfrm>
            <a:off x="4627958" y="1553766"/>
            <a:ext cx="4040983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35"/>
          <p:cNvSpPr txBox="1">
            <a:spLocks noGrp="1"/>
          </p:cNvSpPr>
          <p:nvPr>
            <p:ph type="title"/>
          </p:nvPr>
        </p:nvSpPr>
        <p:spPr>
          <a:xfrm>
            <a:off x="480060" y="0"/>
            <a:ext cx="8208168" cy="78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No Powerhills GREEN">
  <p:cSld name="Title &amp; Text No Powerhills GREEN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6"/>
          <p:cNvSpPr/>
          <p:nvPr/>
        </p:nvSpPr>
        <p:spPr>
          <a:xfrm>
            <a:off x="0" y="-214312"/>
            <a:ext cx="9144000" cy="45189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6"/>
          <p:cNvSpPr txBox="1">
            <a:spLocks noGrp="1"/>
          </p:cNvSpPr>
          <p:nvPr>
            <p:ph type="title"/>
          </p:nvPr>
        </p:nvSpPr>
        <p:spPr>
          <a:xfrm>
            <a:off x="480060" y="1"/>
            <a:ext cx="8229600" cy="789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6"/>
          <p:cNvSpPr txBox="1">
            <a:spLocks noGrp="1"/>
          </p:cNvSpPr>
          <p:nvPr>
            <p:ph type="body" idx="1"/>
          </p:nvPr>
        </p:nvSpPr>
        <p:spPr>
          <a:xfrm>
            <a:off x="480060" y="1507331"/>
            <a:ext cx="8261033" cy="278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46"/>
          <p:cNvSpPr txBox="1">
            <a:spLocks noGrp="1"/>
          </p:cNvSpPr>
          <p:nvPr>
            <p:ph type="body" idx="2"/>
          </p:nvPr>
        </p:nvSpPr>
        <p:spPr>
          <a:xfrm>
            <a:off x="480060" y="1028105"/>
            <a:ext cx="8259785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Only">
  <p:cSld name="3_Title Only">
    <p:bg>
      <p:bgPr>
        <a:solidFill>
          <a:schemeClr val="lt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7"/>
          <p:cNvSpPr txBox="1">
            <a:spLocks noGrp="1"/>
          </p:cNvSpPr>
          <p:nvPr>
            <p:ph type="title"/>
          </p:nvPr>
        </p:nvSpPr>
        <p:spPr>
          <a:xfrm>
            <a:off x="480060" y="1"/>
            <a:ext cx="8229600" cy="789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7"/>
          <p:cNvSpPr txBox="1">
            <a:spLocks noGrp="1"/>
          </p:cNvSpPr>
          <p:nvPr>
            <p:ph type="dt" idx="10"/>
          </p:nvPr>
        </p:nvSpPr>
        <p:spPr>
          <a:xfrm>
            <a:off x="6796278" y="4649724"/>
            <a:ext cx="139760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7"/>
          <p:cNvSpPr txBox="1">
            <a:spLocks noGrp="1"/>
          </p:cNvSpPr>
          <p:nvPr>
            <p:ph type="sldNum" idx="12"/>
          </p:nvPr>
        </p:nvSpPr>
        <p:spPr>
          <a:xfrm>
            <a:off x="8209668" y="4649724"/>
            <a:ext cx="64167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| Pg.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6" name="Google Shape;126;p47"/>
          <p:cNvCxnSpPr/>
          <p:nvPr/>
        </p:nvCxnSpPr>
        <p:spPr>
          <a:xfrm>
            <a:off x="478172" y="785813"/>
            <a:ext cx="8209026" cy="0"/>
          </a:xfrm>
          <a:prstGeom prst="straightConnector1">
            <a:avLst/>
          </a:prstGeom>
          <a:noFill/>
          <a:ln w="28575" cap="flat" cmpd="sng">
            <a:solidFill>
              <a:srgbClr val="068B5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Blank Slide">
  <p:cSld name="4_Blank Slide">
    <p:bg>
      <p:bgPr>
        <a:solidFill>
          <a:schemeClr val="lt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8"/>
          <p:cNvSpPr txBox="1">
            <a:spLocks noGrp="1"/>
          </p:cNvSpPr>
          <p:nvPr>
            <p:ph type="dt" idx="10"/>
          </p:nvPr>
        </p:nvSpPr>
        <p:spPr>
          <a:xfrm>
            <a:off x="6796278" y="4649724"/>
            <a:ext cx="139760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8"/>
          <p:cNvSpPr txBox="1">
            <a:spLocks noGrp="1"/>
          </p:cNvSpPr>
          <p:nvPr>
            <p:ph type="sldNum" idx="12"/>
          </p:nvPr>
        </p:nvSpPr>
        <p:spPr>
          <a:xfrm>
            <a:off x="8209668" y="4649724"/>
            <a:ext cx="64167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| Pg.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9"/>
          <p:cNvSpPr txBox="1">
            <a:spLocks noGrp="1"/>
          </p:cNvSpPr>
          <p:nvPr>
            <p:ph type="title"/>
          </p:nvPr>
        </p:nvSpPr>
        <p:spPr>
          <a:xfrm>
            <a:off x="480060" y="1"/>
            <a:ext cx="8229600" cy="789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9"/>
          <p:cNvSpPr txBox="1">
            <a:spLocks noGrp="1"/>
          </p:cNvSpPr>
          <p:nvPr>
            <p:ph type="sldNum" idx="12"/>
          </p:nvPr>
        </p:nvSpPr>
        <p:spPr>
          <a:xfrm>
            <a:off x="8208968" y="4647206"/>
            <a:ext cx="64167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" name="Google Shape;133;p49"/>
          <p:cNvSpPr txBox="1">
            <a:spLocks noGrp="1"/>
          </p:cNvSpPr>
          <p:nvPr>
            <p:ph type="body" idx="1"/>
          </p:nvPr>
        </p:nvSpPr>
        <p:spPr>
          <a:xfrm>
            <a:off x="457201" y="1599007"/>
            <a:ext cx="7891463" cy="321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3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Noto Sans Symbols"/>
              <a:buChar char="▪"/>
              <a:defRPr sz="1650">
                <a:solidFill>
                  <a:srgbClr val="41414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333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1"/>
              </a:buClr>
              <a:buSzPts val="1650"/>
              <a:buChar char="•"/>
              <a:defRPr sz="1650">
                <a:solidFill>
                  <a:srgbClr val="41414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333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1"/>
              </a:buClr>
              <a:buSzPts val="1650"/>
              <a:buChar char="•"/>
              <a:defRPr sz="1650">
                <a:solidFill>
                  <a:srgbClr val="41414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333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1"/>
              </a:buClr>
              <a:buSzPts val="1650"/>
              <a:buChar char="•"/>
              <a:defRPr sz="1650">
                <a:solidFill>
                  <a:srgbClr val="41414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333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1"/>
              </a:buClr>
              <a:buSzPts val="1650"/>
              <a:buChar char="•"/>
              <a:defRPr sz="1650">
                <a:solidFill>
                  <a:srgbClr val="41414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49"/>
          <p:cNvSpPr txBox="1">
            <a:spLocks noGrp="1"/>
          </p:cNvSpPr>
          <p:nvPr>
            <p:ph type="body" idx="2"/>
          </p:nvPr>
        </p:nvSpPr>
        <p:spPr>
          <a:xfrm>
            <a:off x="457199" y="1078706"/>
            <a:ext cx="7891464" cy="520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285"/>
              </a:buClr>
              <a:buSzPts val="2100"/>
              <a:buChar char="•"/>
              <a:defRPr>
                <a:solidFill>
                  <a:srgbClr val="808285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2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2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3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43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4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9"/>
          <p:cNvSpPr txBox="1">
            <a:spLocks noGrp="1"/>
          </p:cNvSpPr>
          <p:nvPr>
            <p:ph type="title"/>
          </p:nvPr>
        </p:nvSpPr>
        <p:spPr>
          <a:xfrm>
            <a:off x="480060" y="1"/>
            <a:ext cx="8229600" cy="789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body" idx="1"/>
          </p:nvPr>
        </p:nvSpPr>
        <p:spPr>
          <a:xfrm>
            <a:off x="480060" y="1030843"/>
            <a:ext cx="8229600" cy="337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dt" idx="10"/>
          </p:nvPr>
        </p:nvSpPr>
        <p:spPr>
          <a:xfrm>
            <a:off x="6798311" y="4647206"/>
            <a:ext cx="139760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sldNum" idx="12"/>
          </p:nvPr>
        </p:nvSpPr>
        <p:spPr>
          <a:xfrm>
            <a:off x="8208968" y="4647206"/>
            <a:ext cx="64167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| Pg.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9" name="Google Shape;89;p2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80061" y="4526602"/>
            <a:ext cx="1100381" cy="47219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7.png"/><Relationship Id="rId4" Type="http://schemas.openxmlformats.org/officeDocument/2006/relationships/hyperlink" Target="http://roanokeelectric.com/CommunitySola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operative.com/programs-services/bts/access/Pages/default.asp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"/>
          <p:cNvSpPr txBox="1"/>
          <p:nvPr/>
        </p:nvSpPr>
        <p:spPr>
          <a:xfrm>
            <a:off x="304800" y="1632406"/>
            <a:ext cx="592755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AD2327"/>
                </a:solidFill>
                <a:latin typeface="Lato"/>
                <a:ea typeface="Lato"/>
                <a:cs typeface="Lato"/>
                <a:sym typeface="Lato"/>
              </a:rPr>
              <a:t>A look Into Rural America: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"/>
          <p:cNvSpPr txBox="1"/>
          <p:nvPr/>
        </p:nvSpPr>
        <p:spPr>
          <a:xfrm>
            <a:off x="304799" y="3187928"/>
            <a:ext cx="7459580" cy="819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rgbClr val="42648C"/>
                </a:solidFill>
                <a:latin typeface="Lato"/>
                <a:ea typeface="Lato"/>
                <a:cs typeface="Lato"/>
                <a:sym typeface="Lato"/>
              </a:rPr>
              <a:t>Adaora Ifebigh, Program Director, Energy Access at NRECA</a:t>
            </a:r>
            <a:endParaRPr sz="1200" dirty="0">
              <a:solidFill>
                <a:srgbClr val="42648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rgbClr val="42648C"/>
                </a:solidFill>
                <a:latin typeface="Lato"/>
                <a:ea typeface="Lato"/>
                <a:cs typeface="Lato"/>
                <a:sym typeface="Lato"/>
              </a:rPr>
              <a:t>Deb Roepke, PI/Technical Advisor ACCESS project, </a:t>
            </a:r>
            <a:r>
              <a:rPr lang="en-US" sz="1200" dirty="0" err="1">
                <a:solidFill>
                  <a:srgbClr val="42648C"/>
                </a:solidFill>
                <a:latin typeface="Lato"/>
                <a:ea typeface="Lato"/>
                <a:cs typeface="Lato"/>
                <a:sym typeface="Lato"/>
              </a:rPr>
              <a:t>Evigglad</a:t>
            </a:r>
            <a:r>
              <a:rPr lang="en-US" sz="1200" dirty="0">
                <a:solidFill>
                  <a:srgbClr val="42648C"/>
                </a:solidFill>
                <a:latin typeface="Lato"/>
                <a:ea typeface="Lato"/>
                <a:cs typeface="Lato"/>
                <a:sym typeface="Lato"/>
              </a:rPr>
              <a:t> LLC</a:t>
            </a:r>
            <a:endParaRPr sz="1200" dirty="0">
              <a:solidFill>
                <a:srgbClr val="42648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rgbClr val="42648C"/>
                </a:solidFill>
                <a:latin typeface="Lato"/>
                <a:ea typeface="Lato"/>
                <a:cs typeface="Lato"/>
                <a:sym typeface="Lato"/>
              </a:rPr>
              <a:t>David Lambert, Manager Member Services, Withlacoochee Electric Cooperative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200" dirty="0">
                <a:solidFill>
                  <a:srgbClr val="42648C"/>
                </a:solidFill>
                <a:latin typeface="Lato"/>
                <a:ea typeface="Lato"/>
                <a:cs typeface="Lato"/>
                <a:sym typeface="Lato"/>
              </a:rPr>
              <a:t>Marshall Cherry, COO, Roanoke Electric Cooperative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42648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200" dirty="0">
              <a:solidFill>
                <a:srgbClr val="42648C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140343" cy="107533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"/>
          <p:cNvSpPr txBox="1"/>
          <p:nvPr/>
        </p:nvSpPr>
        <p:spPr>
          <a:xfrm>
            <a:off x="248652" y="2218433"/>
            <a:ext cx="74595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AD2327"/>
                </a:solidFill>
                <a:latin typeface="Lato"/>
                <a:ea typeface="Lato"/>
                <a:cs typeface="Lato"/>
                <a:sym typeface="Lato"/>
              </a:rPr>
              <a:t>Rural Electric Cooperatives Advancing Energy Access for All and Building Communities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0"/>
          <p:cNvSpPr txBox="1">
            <a:spLocks noGrp="1"/>
          </p:cNvSpPr>
          <p:nvPr>
            <p:ph type="body" idx="1"/>
          </p:nvPr>
        </p:nvSpPr>
        <p:spPr>
          <a:xfrm>
            <a:off x="480060" y="1029890"/>
            <a:ext cx="4037409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324" name="Google Shape;324;p20"/>
          <p:cNvSpPr txBox="1">
            <a:spLocks noGrp="1"/>
          </p:cNvSpPr>
          <p:nvPr>
            <p:ph type="body" idx="3"/>
          </p:nvPr>
        </p:nvSpPr>
        <p:spPr>
          <a:xfrm>
            <a:off x="4627958" y="1029890"/>
            <a:ext cx="4040983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/>
              <a:t>Boys and Girls Club</a:t>
            </a:r>
            <a:endParaRPr/>
          </a:p>
        </p:txBody>
      </p:sp>
      <p:sp>
        <p:nvSpPr>
          <p:cNvPr id="325" name="Google Shape;325;p20"/>
          <p:cNvSpPr txBox="1">
            <a:spLocks noGrp="1"/>
          </p:cNvSpPr>
          <p:nvPr>
            <p:ph type="body" idx="4"/>
          </p:nvPr>
        </p:nvSpPr>
        <p:spPr>
          <a:xfrm>
            <a:off x="4627958" y="1553766"/>
            <a:ext cx="4040983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71450" lvl="0" indent="-17148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Provides services to youth in the poorest area of the Cooperative’s Service Territory</a:t>
            </a:r>
            <a:endParaRPr dirty="0"/>
          </a:p>
          <a:p>
            <a:pPr marL="171450" lvl="0" indent="-17148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Children receive tutoring, mentoring, meals, and training at the club.</a:t>
            </a:r>
            <a:endParaRPr dirty="0"/>
          </a:p>
          <a:p>
            <a:pPr marL="171450" lvl="0" indent="-17148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16,000 sf. with full gymnasium, stage, and commercial kitchen, computer lab</a:t>
            </a:r>
            <a:endParaRPr dirty="0"/>
          </a:p>
          <a:p>
            <a:pPr marL="171450" lvl="0" indent="-17148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2.2-million-dollar facility</a:t>
            </a:r>
            <a:endParaRPr dirty="0"/>
          </a:p>
        </p:txBody>
      </p:sp>
      <p:sp>
        <p:nvSpPr>
          <p:cNvPr id="326" name="Google Shape;326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8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/>
              <a:t>Investment in our Youth</a:t>
            </a:r>
            <a:endParaRPr/>
          </a:p>
        </p:txBody>
      </p:sp>
      <p:pic>
        <p:nvPicPr>
          <p:cNvPr id="327" name="Google Shape;327;p20" descr="A picture containing text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r="25304" b="1"/>
          <a:stretch/>
        </p:blipFill>
        <p:spPr>
          <a:xfrm rot="5400000">
            <a:off x="652423" y="646807"/>
            <a:ext cx="3364157" cy="413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1"/>
          <p:cNvSpPr txBox="1">
            <a:spLocks noGrp="1"/>
          </p:cNvSpPr>
          <p:nvPr>
            <p:ph type="body" idx="1"/>
          </p:nvPr>
        </p:nvSpPr>
        <p:spPr>
          <a:xfrm>
            <a:off x="480060" y="1029890"/>
            <a:ext cx="4037409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/>
              <a:t>Federally Qualified Health Center</a:t>
            </a:r>
            <a:endParaRPr/>
          </a:p>
        </p:txBody>
      </p:sp>
      <p:sp>
        <p:nvSpPr>
          <p:cNvPr id="333" name="Google Shape;333;p21"/>
          <p:cNvSpPr txBox="1">
            <a:spLocks noGrp="1"/>
          </p:cNvSpPr>
          <p:nvPr>
            <p:ph type="body" idx="4"/>
          </p:nvPr>
        </p:nvSpPr>
        <p:spPr>
          <a:xfrm>
            <a:off x="4627958" y="1553766"/>
            <a:ext cx="4040983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Premier Community Health is a federal qualified health center.  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Premier provides essential medical services to a community that did not have health services.  </a:t>
            </a:r>
            <a:endParaRPr dirty="0"/>
          </a:p>
        </p:txBody>
      </p:sp>
      <p:sp>
        <p:nvSpPr>
          <p:cNvPr id="334" name="Google Shape;334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205708" cy="78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/>
              <a:t>Investing in Community Health</a:t>
            </a:r>
            <a:endParaRPr/>
          </a:p>
        </p:txBody>
      </p:sp>
      <p:pic>
        <p:nvPicPr>
          <p:cNvPr id="335" name="Google Shape;335;p21" descr="Logo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225" r="315" b="1"/>
          <a:stretch/>
        </p:blipFill>
        <p:spPr>
          <a:xfrm>
            <a:off x="479822" y="1582376"/>
            <a:ext cx="4037409" cy="2706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2"/>
          <p:cNvSpPr txBox="1">
            <a:spLocks noGrp="1"/>
          </p:cNvSpPr>
          <p:nvPr>
            <p:ph type="body" idx="1"/>
          </p:nvPr>
        </p:nvSpPr>
        <p:spPr>
          <a:xfrm>
            <a:off x="171521" y="991684"/>
            <a:ext cx="4037409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/>
              <a:t>Pasco County Mobile Medical Unit</a:t>
            </a:r>
            <a:endParaRPr/>
          </a:p>
        </p:txBody>
      </p:sp>
      <p:sp>
        <p:nvSpPr>
          <p:cNvPr id="341" name="Google Shape;341;p22"/>
          <p:cNvSpPr txBox="1">
            <a:spLocks noGrp="1"/>
          </p:cNvSpPr>
          <p:nvPr>
            <p:ph type="body" idx="4"/>
          </p:nvPr>
        </p:nvSpPr>
        <p:spPr>
          <a:xfrm>
            <a:off x="4627958" y="1553766"/>
            <a:ext cx="4040983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71450" lvl="0" indent="-17148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WREC provided the first donation to purchase the mobile medical unit in 2012.</a:t>
            </a:r>
            <a:endParaRPr/>
          </a:p>
          <a:p>
            <a:pPr marL="171450" lvl="0" indent="-17148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Medical unit provided medical care to the uninsured which has helped dramatically in providing care to the homeless</a:t>
            </a:r>
            <a:endParaRPr/>
          </a:p>
          <a:p>
            <a:pPr marL="171450" lvl="0" indent="-17148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WREC actively pursed Cares Act Funds to buy a new mobile medical unit.  </a:t>
            </a:r>
            <a:endParaRPr/>
          </a:p>
        </p:txBody>
      </p:sp>
      <p:sp>
        <p:nvSpPr>
          <p:cNvPr id="342" name="Google Shape;342;p22"/>
          <p:cNvSpPr txBox="1">
            <a:spLocks noGrp="1"/>
          </p:cNvSpPr>
          <p:nvPr>
            <p:ph type="title"/>
          </p:nvPr>
        </p:nvSpPr>
        <p:spPr>
          <a:xfrm>
            <a:off x="0" y="-5610"/>
            <a:ext cx="9144000" cy="78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/>
              <a:t>Mobile Health Care </a:t>
            </a:r>
            <a:endParaRPr/>
          </a:p>
        </p:txBody>
      </p:sp>
      <p:pic>
        <p:nvPicPr>
          <p:cNvPr id="343" name="Google Shape;343;p2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r="1" b="9560"/>
          <a:stretch/>
        </p:blipFill>
        <p:spPr>
          <a:xfrm>
            <a:off x="78538" y="1631156"/>
            <a:ext cx="4438694" cy="2482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3"/>
          <p:cNvSpPr txBox="1">
            <a:spLocks noGrp="1"/>
          </p:cNvSpPr>
          <p:nvPr>
            <p:ph type="body" idx="1"/>
          </p:nvPr>
        </p:nvSpPr>
        <p:spPr>
          <a:xfrm>
            <a:off x="250058" y="1027574"/>
            <a:ext cx="4037409" cy="40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/>
              <a:t>Strengthen the Foundation for Success!</a:t>
            </a:r>
            <a:endParaRPr/>
          </a:p>
        </p:txBody>
      </p:sp>
      <p:sp>
        <p:nvSpPr>
          <p:cNvPr id="349" name="Google Shape;349;p23"/>
          <p:cNvSpPr txBox="1">
            <a:spLocks noGrp="1"/>
          </p:cNvSpPr>
          <p:nvPr>
            <p:ph type="body" idx="4"/>
          </p:nvPr>
        </p:nvSpPr>
        <p:spPr>
          <a:xfrm>
            <a:off x="4627958" y="1553766"/>
            <a:ext cx="4040983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2084 Scholarships awarded since 1997.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14.5 million dollars in scholarships awarded.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Currently 110 scholarships awarded each year at $12,000.00 each.  </a:t>
            </a:r>
            <a:endParaRPr dirty="0"/>
          </a:p>
        </p:txBody>
      </p:sp>
      <p:sp>
        <p:nvSpPr>
          <p:cNvPr id="350" name="Google Shape;350;p23"/>
          <p:cNvSpPr txBox="1">
            <a:spLocks noGrp="1"/>
          </p:cNvSpPr>
          <p:nvPr>
            <p:ph type="title"/>
          </p:nvPr>
        </p:nvSpPr>
        <p:spPr>
          <a:xfrm>
            <a:off x="0" y="40481"/>
            <a:ext cx="9144000" cy="78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/>
              <a:t>Education is critical to Success.</a:t>
            </a:r>
            <a:endParaRPr/>
          </a:p>
        </p:txBody>
      </p:sp>
      <p:pic>
        <p:nvPicPr>
          <p:cNvPr id="351" name="Google Shape;351;p23" descr="Logo, company name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318" r="594"/>
          <a:stretch/>
        </p:blipFill>
        <p:spPr>
          <a:xfrm>
            <a:off x="480060" y="1910359"/>
            <a:ext cx="3753437" cy="220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4"/>
          <p:cNvSpPr txBox="1">
            <a:spLocks noGrp="1"/>
          </p:cNvSpPr>
          <p:nvPr>
            <p:ph type="body" idx="1"/>
          </p:nvPr>
        </p:nvSpPr>
        <p:spPr>
          <a:xfrm>
            <a:off x="475060" y="1029890"/>
            <a:ext cx="4037409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/>
              <a:t>Helping members weather the storm!</a:t>
            </a:r>
            <a:endParaRPr/>
          </a:p>
        </p:txBody>
      </p:sp>
      <p:sp>
        <p:nvSpPr>
          <p:cNvPr id="357" name="Google Shape;357;p24"/>
          <p:cNvSpPr txBox="1">
            <a:spLocks noGrp="1"/>
          </p:cNvSpPr>
          <p:nvPr>
            <p:ph type="body" idx="4"/>
          </p:nvPr>
        </p:nvSpPr>
        <p:spPr>
          <a:xfrm>
            <a:off x="4627958" y="1553766"/>
            <a:ext cx="4040983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Since 1994</a:t>
            </a:r>
            <a:endParaRPr/>
          </a:p>
          <a:p>
            <a:pPr marL="171450" lvl="0" indent="-19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Awarded 2.2 million in assistance</a:t>
            </a:r>
            <a:endParaRPr/>
          </a:p>
          <a:p>
            <a:pPr marL="171450" lvl="0" indent="-19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634 families helped</a:t>
            </a:r>
            <a:endParaRPr/>
          </a:p>
        </p:txBody>
      </p:sp>
      <p:sp>
        <p:nvSpPr>
          <p:cNvPr id="358" name="Google Shape;358;p24"/>
          <p:cNvSpPr txBox="1">
            <a:spLocks noGrp="1"/>
          </p:cNvSpPr>
          <p:nvPr>
            <p:ph type="title"/>
          </p:nvPr>
        </p:nvSpPr>
        <p:spPr>
          <a:xfrm>
            <a:off x="-1" y="0"/>
            <a:ext cx="9183269" cy="78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/>
              <a:t>Safety Net</a:t>
            </a:r>
            <a:endParaRPr/>
          </a:p>
        </p:txBody>
      </p:sp>
      <p:pic>
        <p:nvPicPr>
          <p:cNvPr id="359" name="Google Shape;359;p24" descr="A red and blue logo&#10;&#10;Description automatically generated with low confidence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11145" r="11002" b="2"/>
          <a:stretch/>
        </p:blipFill>
        <p:spPr>
          <a:xfrm>
            <a:off x="475059" y="1631156"/>
            <a:ext cx="3547421" cy="2536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88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/>
              <a:t>Economic and Community Impact</a:t>
            </a:r>
            <a:endParaRPr/>
          </a:p>
        </p:txBody>
      </p:sp>
      <p:sp>
        <p:nvSpPr>
          <p:cNvPr id="365" name="Google Shape;365;p25"/>
          <p:cNvSpPr txBox="1">
            <a:spLocks noGrp="1"/>
          </p:cNvSpPr>
          <p:nvPr>
            <p:ph type="body" idx="1"/>
          </p:nvPr>
        </p:nvSpPr>
        <p:spPr>
          <a:xfrm>
            <a:off x="480060" y="1507331"/>
            <a:ext cx="8261033" cy="278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1.8 billion contributed to Florida’s Gross State Product 2013-2017</a:t>
            </a:r>
            <a:endParaRPr/>
          </a:p>
          <a:p>
            <a:pPr marL="171450" lvl="0" indent="-19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437.5 million in state and local taxes paid</a:t>
            </a:r>
            <a:endParaRPr/>
          </a:p>
          <a:p>
            <a:pPr marL="171450" lvl="0" indent="-19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2,148 jobs supported annually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sp>
        <p:nvSpPr>
          <p:cNvPr id="366" name="Google Shape;366;p25"/>
          <p:cNvSpPr txBox="1">
            <a:spLocks noGrp="1"/>
          </p:cNvSpPr>
          <p:nvPr>
            <p:ph type="body" idx="2"/>
          </p:nvPr>
        </p:nvSpPr>
        <p:spPr>
          <a:xfrm>
            <a:off x="480060" y="1028105"/>
            <a:ext cx="8259785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b="1"/>
              <a:t>Improved our Community and Thousand of Lives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 txBox="1">
            <a:spLocks noGrp="1"/>
          </p:cNvSpPr>
          <p:nvPr>
            <p:ph type="ctrTitle"/>
          </p:nvPr>
        </p:nvSpPr>
        <p:spPr>
          <a:xfrm>
            <a:off x="0" y="2571750"/>
            <a:ext cx="9144000" cy="1122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Roanoke Electric Cooperative</a:t>
            </a:r>
            <a:endParaRPr/>
          </a:p>
        </p:txBody>
      </p:sp>
      <p:pic>
        <p:nvPicPr>
          <p:cNvPr id="185" name="Google Shape;185;p6" descr="A picture containing bird, flow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4652"/>
            <a:ext cx="3915653" cy="2044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b="1"/>
              <a:t>Roanoke - Background</a:t>
            </a:r>
            <a:endParaRPr/>
          </a:p>
        </p:txBody>
      </p:sp>
      <p:sp>
        <p:nvSpPr>
          <p:cNvPr id="191" name="Google Shape;191;p7"/>
          <p:cNvSpPr txBox="1">
            <a:spLocks noGrp="1"/>
          </p:cNvSpPr>
          <p:nvPr>
            <p:ph type="body" idx="1"/>
          </p:nvPr>
        </p:nvSpPr>
        <p:spPr>
          <a:xfrm>
            <a:off x="451832" y="817928"/>
            <a:ext cx="3581176" cy="361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17145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Headquartered in Aulander, NC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14,200 meters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1st Congressional District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Over 17% of families below the poverty line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40% of membership households make less than $50K</a:t>
            </a:r>
            <a:endParaRPr sz="1500" b="1" i="1" dirty="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35% of households average more than $250 average bill</a:t>
            </a:r>
            <a:endParaRPr dirty="0"/>
          </a:p>
          <a:p>
            <a:pPr marL="171450" lvl="0" indent="-76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 dirty="0"/>
          </a:p>
          <a:p>
            <a:pPr marL="171450" lvl="0" indent="-76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 b="1" i="1" dirty="0"/>
          </a:p>
          <a:p>
            <a:pPr marL="171450" lvl="0" indent="-76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 dirty="0"/>
          </a:p>
          <a:p>
            <a:pPr marL="171450" lvl="0" indent="-76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 dirty="0"/>
          </a:p>
        </p:txBody>
      </p:sp>
      <p:pic>
        <p:nvPicPr>
          <p:cNvPr id="192" name="Google Shape;192;p7" descr="Map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4152" t="669" r="6858" b="-111"/>
          <a:stretch/>
        </p:blipFill>
        <p:spPr>
          <a:xfrm>
            <a:off x="4215175" y="625891"/>
            <a:ext cx="4333439" cy="392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/>
          <p:nvPr/>
        </p:nvSpPr>
        <p:spPr>
          <a:xfrm flipH="1">
            <a:off x="3919782" y="893350"/>
            <a:ext cx="1318586" cy="756084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USDA Financing</a:t>
            </a:r>
            <a:endParaRPr/>
          </a:p>
        </p:txBody>
      </p:sp>
      <p:sp>
        <p:nvSpPr>
          <p:cNvPr id="199" name="Google Shape;199;p8"/>
          <p:cNvSpPr/>
          <p:nvPr/>
        </p:nvSpPr>
        <p:spPr>
          <a:xfrm flipH="1">
            <a:off x="5647974" y="1541422"/>
            <a:ext cx="1318586" cy="756084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Roanoke Electric</a:t>
            </a:r>
            <a:endParaRPr/>
          </a:p>
        </p:txBody>
      </p:sp>
      <p:sp>
        <p:nvSpPr>
          <p:cNvPr id="200" name="Google Shape;200;p8"/>
          <p:cNvSpPr/>
          <p:nvPr/>
        </p:nvSpPr>
        <p:spPr>
          <a:xfrm flipH="1">
            <a:off x="2857500" y="2680581"/>
            <a:ext cx="933564" cy="756084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57070"/>
          </a:solidFill>
          <a:ln w="9525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Metered Site</a:t>
            </a:r>
            <a:endParaRPr/>
          </a:p>
        </p:txBody>
      </p:sp>
      <p:sp>
        <p:nvSpPr>
          <p:cNvPr id="201" name="Google Shape;201;p8"/>
          <p:cNvSpPr/>
          <p:nvPr/>
        </p:nvSpPr>
        <p:spPr>
          <a:xfrm flipH="1">
            <a:off x="4156165" y="2665903"/>
            <a:ext cx="930185" cy="76438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4B244B"/>
          </a:solidFill>
          <a:ln w="9525" cap="flat" cmpd="sng">
            <a:solidFill>
              <a:srgbClr val="3218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Local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Contractors</a:t>
            </a:r>
            <a:endParaRPr/>
          </a:p>
        </p:txBody>
      </p:sp>
      <p:sp>
        <p:nvSpPr>
          <p:cNvPr id="202" name="Google Shape;202;p8"/>
          <p:cNvSpPr/>
          <p:nvPr/>
        </p:nvSpPr>
        <p:spPr>
          <a:xfrm flipH="1">
            <a:off x="2191590" y="1487416"/>
            <a:ext cx="1318586" cy="756084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Roanoke Electric</a:t>
            </a: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4713454" y="877294"/>
            <a:ext cx="1476815" cy="113758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9652" y="9436"/>
                </a:moveTo>
                <a:lnTo>
                  <a:pt x="49652" y="9436"/>
                </a:lnTo>
                <a:cubicBezTo>
                  <a:pt x="74030" y="4803"/>
                  <a:pt x="98508" y="16959"/>
                  <a:pt x="108738" y="38780"/>
                </a:cubicBezTo>
                <a:lnTo>
                  <a:pt x="114397" y="38570"/>
                </a:lnTo>
                <a:lnTo>
                  <a:pt x="108407" y="58196"/>
                </a:lnTo>
                <a:lnTo>
                  <a:pt x="91297" y="39431"/>
                </a:lnTo>
                <a:lnTo>
                  <a:pt x="96539" y="39235"/>
                </a:lnTo>
                <a:lnTo>
                  <a:pt x="96539" y="39235"/>
                </a:lnTo>
                <a:cubicBezTo>
                  <a:pt x="87045" y="26120"/>
                  <a:pt x="69558" y="19375"/>
                  <a:pt x="52255" y="22155"/>
                </a:cubicBezTo>
                <a:close/>
              </a:path>
            </a:pathLst>
          </a:custGeom>
          <a:solidFill>
            <a:srgbClr val="595959"/>
          </a:solidFill>
          <a:ln w="952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8"/>
          <p:cNvSpPr/>
          <p:nvPr/>
        </p:nvSpPr>
        <p:spPr>
          <a:xfrm rot="5773416">
            <a:off x="5598523" y="1613506"/>
            <a:ext cx="1380522" cy="110961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3011" y="10027"/>
                </a:moveTo>
                <a:lnTo>
                  <a:pt x="73011" y="10027"/>
                </a:lnTo>
                <a:cubicBezTo>
                  <a:pt x="89074" y="13952"/>
                  <a:pt x="102333" y="24903"/>
                  <a:pt x="108875" y="39647"/>
                </a:cubicBezTo>
                <a:lnTo>
                  <a:pt x="114926" y="39431"/>
                </a:lnTo>
                <a:lnTo>
                  <a:pt x="107909" y="58289"/>
                </a:lnTo>
                <a:lnTo>
                  <a:pt x="90823" y="40292"/>
                </a:lnTo>
                <a:lnTo>
                  <a:pt x="96523" y="40088"/>
                </a:lnTo>
                <a:cubicBezTo>
                  <a:pt x="90578" y="31238"/>
                  <a:pt x="80928" y="24917"/>
                  <a:pt x="69749" y="22555"/>
                </a:cubicBezTo>
                <a:close/>
              </a:path>
            </a:pathLst>
          </a:custGeom>
          <a:solidFill>
            <a:srgbClr val="800000"/>
          </a:solidFill>
          <a:ln w="952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8"/>
          <p:cNvSpPr/>
          <p:nvPr/>
        </p:nvSpPr>
        <p:spPr>
          <a:xfrm rot="-2958130">
            <a:off x="2709323" y="1015726"/>
            <a:ext cx="1512168" cy="111099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0111" y="9340"/>
                </a:moveTo>
                <a:lnTo>
                  <a:pt x="50111" y="9340"/>
                </a:lnTo>
                <a:cubicBezTo>
                  <a:pt x="74069" y="5046"/>
                  <a:pt x="98046" y="16727"/>
                  <a:pt x="108541" y="37807"/>
                </a:cubicBezTo>
                <a:lnTo>
                  <a:pt x="113764" y="37603"/>
                </a:lnTo>
                <a:lnTo>
                  <a:pt x="108935" y="58088"/>
                </a:lnTo>
                <a:lnTo>
                  <a:pt x="91732" y="38464"/>
                </a:lnTo>
                <a:lnTo>
                  <a:pt x="96457" y="38279"/>
                </a:lnTo>
                <a:lnTo>
                  <a:pt x="96457" y="38279"/>
                </a:lnTo>
                <a:cubicBezTo>
                  <a:pt x="86721" y="25891"/>
                  <a:pt x="69596" y="19567"/>
                  <a:pt x="52598" y="22082"/>
                </a:cubicBezTo>
                <a:close/>
              </a:path>
            </a:pathLst>
          </a:custGeom>
          <a:solidFill>
            <a:srgbClr val="595959"/>
          </a:solidFill>
          <a:ln w="952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8"/>
          <p:cNvSpPr/>
          <p:nvPr/>
        </p:nvSpPr>
        <p:spPr>
          <a:xfrm rot="-9748145">
            <a:off x="2615565" y="1824860"/>
            <a:ext cx="1179358" cy="110937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5034" y="10659"/>
                </a:moveTo>
                <a:lnTo>
                  <a:pt x="75034" y="10659"/>
                </a:lnTo>
                <a:cubicBezTo>
                  <a:pt x="90878" y="15394"/>
                  <a:pt x="103503" y="27310"/>
                  <a:pt x="109040" y="42754"/>
                </a:cubicBezTo>
                <a:lnTo>
                  <a:pt x="116575" y="42524"/>
                </a:lnTo>
                <a:lnTo>
                  <a:pt x="105868" y="58600"/>
                </a:lnTo>
                <a:lnTo>
                  <a:pt x="88366" y="43385"/>
                </a:lnTo>
                <a:lnTo>
                  <a:pt x="95728" y="43160"/>
                </a:lnTo>
                <a:cubicBezTo>
                  <a:pt x="90839" y="33444"/>
                  <a:pt x="81952" y="26166"/>
                  <a:pt x="71241" y="23109"/>
                </a:cubicBezTo>
                <a:close/>
              </a:path>
            </a:pathLst>
          </a:custGeom>
          <a:solidFill>
            <a:srgbClr val="800000"/>
          </a:solidFill>
          <a:ln w="952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8"/>
          <p:cNvSpPr/>
          <p:nvPr/>
        </p:nvSpPr>
        <p:spPr>
          <a:xfrm flipH="1">
            <a:off x="3829050" y="2914650"/>
            <a:ext cx="285750" cy="25765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95959"/>
          </a:solidFill>
          <a:ln w="952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8"/>
          <p:cNvSpPr txBox="1"/>
          <p:nvPr/>
        </p:nvSpPr>
        <p:spPr>
          <a:xfrm flipH="1">
            <a:off x="1369227" y="2267203"/>
            <a:ext cx="1431123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ON-BILL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COST RECOVERY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TIED TO METER</a:t>
            </a:r>
            <a:endParaRPr/>
          </a:p>
        </p:txBody>
      </p:sp>
      <p:sp>
        <p:nvSpPr>
          <p:cNvPr id="209" name="Google Shape;209;p8"/>
          <p:cNvSpPr/>
          <p:nvPr/>
        </p:nvSpPr>
        <p:spPr>
          <a:xfrm flipH="1">
            <a:off x="2743200" y="3815916"/>
            <a:ext cx="1143955" cy="641784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53681A"/>
          </a:soli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Roanoke EC Member-Owner</a:t>
            </a:r>
            <a:endParaRPr/>
          </a:p>
        </p:txBody>
      </p:sp>
      <p:sp>
        <p:nvSpPr>
          <p:cNvPr id="210" name="Google Shape;210;p8"/>
          <p:cNvSpPr/>
          <p:nvPr/>
        </p:nvSpPr>
        <p:spPr>
          <a:xfrm rot="5400000" flipH="1">
            <a:off x="3161613" y="3492625"/>
            <a:ext cx="284246" cy="252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95959"/>
          </a:solidFill>
          <a:ln w="9525" cap="flat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 txBox="1"/>
          <p:nvPr/>
        </p:nvSpPr>
        <p:spPr>
          <a:xfrm flipH="1">
            <a:off x="6443515" y="2615450"/>
            <a:ext cx="1781827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INVESTMENT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IN UPGRADES</a:t>
            </a:r>
            <a:endParaRPr/>
          </a:p>
        </p:txBody>
      </p:sp>
      <p:sp>
        <p:nvSpPr>
          <p:cNvPr id="212" name="Google Shape;212;p8"/>
          <p:cNvSpPr/>
          <p:nvPr/>
        </p:nvSpPr>
        <p:spPr>
          <a:xfrm flipH="1">
            <a:off x="5470616" y="2664615"/>
            <a:ext cx="873035" cy="76438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663E"/>
          </a:solidFill>
          <a:ln w="9525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Program Operator</a:t>
            </a:r>
            <a:endParaRPr/>
          </a:p>
        </p:txBody>
      </p:sp>
      <p:sp>
        <p:nvSpPr>
          <p:cNvPr id="213" name="Google Shape;213;p8"/>
          <p:cNvSpPr/>
          <p:nvPr/>
        </p:nvSpPr>
        <p:spPr>
          <a:xfrm flipH="1">
            <a:off x="5143501" y="2914650"/>
            <a:ext cx="285750" cy="25765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95959"/>
          </a:solidFill>
          <a:ln w="952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"/>
          <p:cNvSpPr txBox="1"/>
          <p:nvPr/>
        </p:nvSpPr>
        <p:spPr>
          <a:xfrm>
            <a:off x="4000763" y="4486772"/>
            <a:ext cx="364978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rgbClr val="008953"/>
                </a:solidFill>
                <a:latin typeface="Calibri"/>
                <a:ea typeface="Calibri"/>
                <a:cs typeface="Calibri"/>
                <a:sym typeface="Calibri"/>
              </a:rPr>
              <a:t>Based on the Pay As You Save</a:t>
            </a:r>
            <a:r>
              <a:rPr lang="en-US" sz="1200" b="0" i="1" u="none" strike="noStrike" cap="none" baseline="30000">
                <a:solidFill>
                  <a:srgbClr val="008953"/>
                </a:solidFill>
                <a:latin typeface="Calibri"/>
                <a:ea typeface="Calibri"/>
                <a:cs typeface="Calibri"/>
                <a:sym typeface="Calibri"/>
              </a:rPr>
              <a:t>®</a:t>
            </a:r>
            <a:r>
              <a:rPr lang="en-US" sz="1200" b="0" i="1" u="none" strike="noStrike" cap="none">
                <a:solidFill>
                  <a:srgbClr val="008953"/>
                </a:solidFill>
                <a:latin typeface="Calibri"/>
                <a:ea typeface="Calibri"/>
                <a:cs typeface="Calibri"/>
                <a:sym typeface="Calibri"/>
              </a:rPr>
              <a:t> system developed by EEI.</a:t>
            </a:r>
            <a:endParaRPr/>
          </a:p>
        </p:txBody>
      </p:sp>
      <p:pic>
        <p:nvPicPr>
          <p:cNvPr id="215" name="Google Shape;21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003" y="789626"/>
            <a:ext cx="2139186" cy="131292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8"/>
          <p:cNvSpPr txBox="1">
            <a:spLocks noGrp="1"/>
          </p:cNvSpPr>
          <p:nvPr>
            <p:ph type="title"/>
          </p:nvPr>
        </p:nvSpPr>
        <p:spPr>
          <a:xfrm>
            <a:off x="41365" y="-19840"/>
            <a:ext cx="8229600" cy="789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/>
              <a:t>Upgrade to To $ave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8157" y="862895"/>
            <a:ext cx="4622606" cy="2889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9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82366" y="3636552"/>
            <a:ext cx="2587238" cy="150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3942" y="3593561"/>
            <a:ext cx="2139186" cy="131292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9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789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/>
              <a:t>Roanoke Electric Cooperative Programs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89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dirty="0"/>
              <a:t>Electric Cooperatives: Who We Are</a:t>
            </a:r>
            <a:endParaRPr dirty="0"/>
          </a:p>
        </p:txBody>
      </p:sp>
      <p:pic>
        <p:nvPicPr>
          <p:cNvPr id="150" name="Google Shape;150;p2" descr="Graphical user interface, text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5451" b="1672"/>
          <a:stretch/>
        </p:blipFill>
        <p:spPr>
          <a:xfrm>
            <a:off x="0" y="1128418"/>
            <a:ext cx="6137909" cy="2850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" descr="Map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3570" y="1853768"/>
            <a:ext cx="4315521" cy="3324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 txBox="1">
            <a:spLocks noGrp="1"/>
          </p:cNvSpPr>
          <p:nvPr>
            <p:ph type="title"/>
          </p:nvPr>
        </p:nvSpPr>
        <p:spPr>
          <a:xfrm>
            <a:off x="0" y="1"/>
            <a:ext cx="8229600" cy="789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/>
              <a:t>Community Solar</a:t>
            </a:r>
            <a:endParaRPr/>
          </a:p>
        </p:txBody>
      </p:sp>
      <p:pic>
        <p:nvPicPr>
          <p:cNvPr id="231" name="Google Shape;231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0060" y="887136"/>
            <a:ext cx="8038961" cy="4165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"/>
          <p:cNvSpPr txBox="1">
            <a:spLocks noGrp="1"/>
          </p:cNvSpPr>
          <p:nvPr>
            <p:ph type="title"/>
          </p:nvPr>
        </p:nvSpPr>
        <p:spPr>
          <a:xfrm>
            <a:off x="14471" y="0"/>
            <a:ext cx="9129529" cy="789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/>
              <a:t>Connecting LMI Solar and TOBF Energy Efficiency Financing</a:t>
            </a:r>
            <a:endParaRPr/>
          </a:p>
        </p:txBody>
      </p:sp>
      <p:sp>
        <p:nvSpPr>
          <p:cNvPr id="237" name="Google Shape;237;p11"/>
          <p:cNvSpPr txBox="1">
            <a:spLocks noGrp="1"/>
          </p:cNvSpPr>
          <p:nvPr>
            <p:ph type="body" idx="1"/>
          </p:nvPr>
        </p:nvSpPr>
        <p:spPr>
          <a:xfrm>
            <a:off x="480060" y="1030843"/>
            <a:ext cx="8229600" cy="337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Environmental partners and philanthropic programs interest in supporting LMI participation in community solar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Grant dollars donated to LMI member-owner for purpose of owner panel subscriptions</a:t>
            </a:r>
            <a:endParaRPr dirty="0"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Member-Owner will receive solar energy credits through a predetermined expiration of panel ownership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Leverage the credits available to LMI member-owner to offset investment needed to address Upgrade 2 $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ave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health and safety concern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"/>
          <p:cNvSpPr txBox="1">
            <a:spLocks noGrp="1"/>
          </p:cNvSpPr>
          <p:nvPr>
            <p:ph type="title"/>
          </p:nvPr>
        </p:nvSpPr>
        <p:spPr>
          <a:xfrm>
            <a:off x="0" y="6293"/>
            <a:ext cx="9144000" cy="789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/>
              <a:t>Solar + Storage Benefits to Community</a:t>
            </a:r>
            <a:endParaRPr/>
          </a:p>
        </p:txBody>
      </p:sp>
      <p:pic>
        <p:nvPicPr>
          <p:cNvPr id="244" name="Google Shape;24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630" y="850633"/>
            <a:ext cx="3391250" cy="373508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2"/>
          <p:cNvSpPr txBox="1">
            <a:spLocks noGrp="1"/>
          </p:cNvSpPr>
          <p:nvPr>
            <p:ph type="body" idx="2"/>
          </p:nvPr>
        </p:nvSpPr>
        <p:spPr>
          <a:xfrm>
            <a:off x="4440398" y="939998"/>
            <a:ext cx="4128957" cy="357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Lease payments to landowners participating in the forestry initiative, aiding family land retention.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10 temporary construction and 1-2 ongoing maintenance jobs created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Workforce training for entry into the North Carolina solar industry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Philanthropic funds leveraged to provide profit sharing to The Roanoke Center and landowner site hosts. 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Cooperative’s crowdfunding program invests profit-sharing proceeds into low income efficiency improvements and community solar programs.</a:t>
            </a:r>
            <a:endParaRPr dirty="0"/>
          </a:p>
          <a:p>
            <a:pPr marL="171450" lvl="0" indent="-76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 dirty="0"/>
          </a:p>
          <a:p>
            <a:pPr marL="171450" lvl="0" indent="-8572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endParaRPr sz="1350" dirty="0"/>
          </a:p>
          <a:p>
            <a:pPr marL="171450" lvl="0" indent="-8572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endParaRPr sz="135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"/>
          <p:cNvSpPr txBox="1">
            <a:spLocks noGrp="1"/>
          </p:cNvSpPr>
          <p:nvPr>
            <p:ph type="title"/>
          </p:nvPr>
        </p:nvSpPr>
        <p:spPr>
          <a:xfrm>
            <a:off x="480061" y="0"/>
            <a:ext cx="8259785" cy="788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2"/>
                </a:solidFill>
              </a:rPr>
              <a:t>Smart Energy Savings</a:t>
            </a:r>
            <a:endParaRPr/>
          </a:p>
        </p:txBody>
      </p:sp>
      <p:pic>
        <p:nvPicPr>
          <p:cNvPr id="252" name="Google Shape;252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8841" y="862867"/>
            <a:ext cx="2290195" cy="3693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3"/>
          <p:cNvPicPr preferRelativeResize="0"/>
          <p:nvPr/>
        </p:nvPicPr>
        <p:blipFill rotWithShape="1">
          <a:blip r:embed="rId4">
            <a:alphaModFix/>
          </a:blip>
          <a:srcRect l="7823" t="10441" r="6123" b="6030"/>
          <a:stretch/>
        </p:blipFill>
        <p:spPr>
          <a:xfrm>
            <a:off x="4244143" y="911679"/>
            <a:ext cx="2802610" cy="203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3"/>
          <p:cNvPicPr preferRelativeResize="0"/>
          <p:nvPr/>
        </p:nvPicPr>
        <p:blipFill rotWithShape="1">
          <a:blip r:embed="rId5">
            <a:alphaModFix/>
          </a:blip>
          <a:srcRect l="10109" t="12497" r="10720" b="6785"/>
          <a:stretch/>
        </p:blipFill>
        <p:spPr>
          <a:xfrm>
            <a:off x="4958443" y="3203199"/>
            <a:ext cx="1270383" cy="13611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55" name="Google Shape;255;p13"/>
          <p:cNvSpPr txBox="1"/>
          <p:nvPr/>
        </p:nvSpPr>
        <p:spPr>
          <a:xfrm>
            <a:off x="0" y="-477"/>
            <a:ext cx="9144000" cy="789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Beneficial Electrification Programs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15"/>
          <p:cNvPicPr preferRelativeResize="0"/>
          <p:nvPr/>
        </p:nvPicPr>
        <p:blipFill rotWithShape="1">
          <a:blip r:embed="rId3">
            <a:alphaModFix/>
          </a:blip>
          <a:srcRect t="28746"/>
          <a:stretch/>
        </p:blipFill>
        <p:spPr>
          <a:xfrm>
            <a:off x="1630489" y="1309878"/>
            <a:ext cx="6305495" cy="1666494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5"/>
          <p:cNvSpPr txBox="1">
            <a:spLocks noGrp="1"/>
          </p:cNvSpPr>
          <p:nvPr>
            <p:ph type="title"/>
          </p:nvPr>
        </p:nvSpPr>
        <p:spPr>
          <a:xfrm>
            <a:off x="54864" y="25167"/>
            <a:ext cx="8229600" cy="789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dirty="0"/>
              <a:t>Roanoke’s EV Home Charging Program</a:t>
            </a:r>
            <a:endParaRPr dirty="0"/>
          </a:p>
        </p:txBody>
      </p:sp>
      <p:pic>
        <p:nvPicPr>
          <p:cNvPr id="281" name="Google Shape;281;p15" descr="A close up of a sign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7495" y="4673175"/>
            <a:ext cx="1354880" cy="3926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" name="Google Shape;282;p15"/>
          <p:cNvGrpSpPr/>
          <p:nvPr/>
        </p:nvGrpSpPr>
        <p:grpSpPr>
          <a:xfrm>
            <a:off x="54864" y="2856571"/>
            <a:ext cx="9031985" cy="1693497"/>
            <a:chOff x="0" y="799171"/>
            <a:chExt cx="9031985" cy="1693497"/>
          </a:xfrm>
        </p:grpSpPr>
        <p:sp>
          <p:nvSpPr>
            <p:cNvPr id="283" name="Google Shape;283;p15"/>
            <p:cNvSpPr/>
            <p:nvPr/>
          </p:nvSpPr>
          <p:spPr>
            <a:xfrm>
              <a:off x="0" y="799171"/>
              <a:ext cx="2822495" cy="1693497"/>
            </a:xfrm>
            <a:prstGeom prst="rect">
              <a:avLst/>
            </a:prstGeom>
            <a:solidFill>
              <a:srgbClr val="63306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5"/>
            <p:cNvSpPr txBox="1"/>
            <p:nvPr/>
          </p:nvSpPr>
          <p:spPr>
            <a:xfrm>
              <a:off x="0" y="799171"/>
              <a:ext cx="2822495" cy="16934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EV owners can now enjoy the convenience of “re-charging” at home with the new home charging station</a:t>
              </a:r>
              <a:endParaRPr dirty="0"/>
            </a:p>
            <a:p>
              <a:pPr marL="57150" marR="0" lvl="1" indent="-6985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Fast charging available from 10:00 PM to 5:00 AM daily.</a:t>
              </a:r>
              <a:endParaRPr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24-hour fast charging available on some holidays.</a:t>
              </a:r>
              <a:endParaRPr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3104745" y="799171"/>
              <a:ext cx="2822495" cy="1693497"/>
            </a:xfrm>
            <a:prstGeom prst="rect">
              <a:avLst/>
            </a:prstGeom>
            <a:solidFill>
              <a:srgbClr val="63306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5"/>
            <p:cNvSpPr txBox="1"/>
            <p:nvPr/>
          </p:nvSpPr>
          <p:spPr>
            <a:xfrm>
              <a:off x="3104745" y="799171"/>
              <a:ext cx="2822495" cy="16934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REC will professionally install chargers at no upfront cost to the member-owner – a $1,700 value</a:t>
              </a: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6209490" y="799171"/>
              <a:ext cx="2822495" cy="1693497"/>
            </a:xfrm>
            <a:prstGeom prst="rect">
              <a:avLst/>
            </a:prstGeom>
            <a:solidFill>
              <a:srgbClr val="63306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5"/>
            <p:cNvSpPr txBox="1"/>
            <p:nvPr/>
          </p:nvSpPr>
          <p:spPr>
            <a:xfrm>
              <a:off x="6209490" y="799171"/>
              <a:ext cx="2822495" cy="16934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Additional EV benefits</a:t>
              </a: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Spend very little money on maintenance costs, such as oil changes, since EVs have no engine or transmission that requires maintenance and repairs</a:t>
              </a:r>
              <a:endParaRPr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Just a very powerful battery</a:t>
              </a:r>
              <a:endParaRPr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6"/>
          <p:cNvSpPr/>
          <p:nvPr/>
        </p:nvSpPr>
        <p:spPr>
          <a:xfrm>
            <a:off x="228600" y="181622"/>
            <a:ext cx="8686800" cy="4800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6"/>
          <p:cNvSpPr txBox="1"/>
          <p:nvPr/>
        </p:nvSpPr>
        <p:spPr>
          <a:xfrm>
            <a:off x="330413" y="361950"/>
            <a:ext cx="5334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AD2327"/>
                </a:solidFill>
                <a:latin typeface="Lato"/>
                <a:ea typeface="Lato"/>
                <a:cs typeface="Lato"/>
                <a:sym typeface="Lato"/>
              </a:rPr>
              <a:t>Continuing the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6"/>
          <p:cNvSpPr/>
          <p:nvPr/>
        </p:nvSpPr>
        <p:spPr>
          <a:xfrm>
            <a:off x="537410" y="1123141"/>
            <a:ext cx="8317831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If interested in keeping up with the ACCESS project, email us and we can help you get on the NRECA/BTS newsletter.</a:t>
            </a:r>
            <a:endParaRPr dirty="0"/>
          </a:p>
          <a:p>
            <a:pPr marL="457189" marR="0" lvl="0" indent="-330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email our team at: </a:t>
            </a:r>
            <a:r>
              <a:rPr lang="en-US" sz="20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SolarAccessProject@nreca.coop </a:t>
            </a:r>
            <a:endParaRPr dirty="0"/>
          </a:p>
          <a:p>
            <a:pPr marL="457189" marR="0" lvl="0" indent="-330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more information about ACCESS, please visit our website: </a:t>
            </a:r>
            <a:endParaRPr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https://www.cooperative.com/programs-services/bts/access/Pages/default.aspx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89" marR="0" lvl="0" indent="-3047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789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dirty="0"/>
              <a:t>~134 Co-ops Serve Tribal Communities</a:t>
            </a:r>
            <a:endParaRPr dirty="0"/>
          </a:p>
        </p:txBody>
      </p:sp>
      <p:pic>
        <p:nvPicPr>
          <p:cNvPr id="157" name="Google Shape;157;p3" descr="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9982" y="1034289"/>
            <a:ext cx="4847510" cy="361543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"/>
          <p:cNvSpPr txBox="1"/>
          <p:nvPr/>
        </p:nvSpPr>
        <p:spPr>
          <a:xfrm>
            <a:off x="4722775" y="3744994"/>
            <a:ext cx="2135228" cy="68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1-2 co-ops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3-9 co-ops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5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 or more co-ops serve tribes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 txBox="1">
            <a:spLocks noGrp="1"/>
          </p:cNvSpPr>
          <p:nvPr>
            <p:ph type="title"/>
          </p:nvPr>
        </p:nvSpPr>
        <p:spPr>
          <a:xfrm>
            <a:off x="1" y="0"/>
            <a:ext cx="8259785" cy="788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dirty="0"/>
              <a:t>Rapid Pace of Change &amp; Member Challenges</a:t>
            </a:r>
            <a:endParaRPr dirty="0"/>
          </a:p>
        </p:txBody>
      </p:sp>
      <p:pic>
        <p:nvPicPr>
          <p:cNvPr id="165" name="Google Shape;16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7206" y="2862073"/>
            <a:ext cx="4852640" cy="2185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7206" y="930139"/>
            <a:ext cx="3977640" cy="193193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"/>
          <p:cNvSpPr txBox="1"/>
          <p:nvPr/>
        </p:nvSpPr>
        <p:spPr>
          <a:xfrm>
            <a:off x="269748" y="1082881"/>
            <a:ext cx="3617458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28625" marR="0" lvl="0" indent="-428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lang="en-US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Income inequality</a:t>
            </a:r>
            <a:endParaRPr dirty="0"/>
          </a:p>
          <a:p>
            <a:pPr marL="42862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28625" marR="0" lvl="0" indent="-428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lang="en-US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Barriers to RE adoption</a:t>
            </a:r>
            <a:endParaRPr dirty="0"/>
          </a:p>
          <a:p>
            <a:pPr marL="42862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28625" marR="0" lvl="0" indent="-428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lang="en-US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 affordability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"/>
          <p:cNvSpPr txBox="1">
            <a:spLocks noGrp="1"/>
          </p:cNvSpPr>
          <p:nvPr>
            <p:ph type="title"/>
          </p:nvPr>
        </p:nvSpPr>
        <p:spPr>
          <a:xfrm>
            <a:off x="0" y="17235"/>
            <a:ext cx="9144000" cy="789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dirty="0"/>
              <a:t>Achieving Cooperative Community Equitable Solar Sources (ACCESS)</a:t>
            </a:r>
            <a:endParaRPr dirty="0"/>
          </a:p>
        </p:txBody>
      </p:sp>
      <p:pic>
        <p:nvPicPr>
          <p:cNvPr id="174" name="Google Shape;174;p5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137" y="904402"/>
            <a:ext cx="2318360" cy="130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" descr="A large green fiel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42543" y="835788"/>
            <a:ext cx="2160270" cy="144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" descr="A close up of a newspape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8138" y="2322608"/>
            <a:ext cx="2480157" cy="226314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"/>
          <p:cNvSpPr txBox="1"/>
          <p:nvPr/>
        </p:nvSpPr>
        <p:spPr>
          <a:xfrm>
            <a:off x="5819775" y="789148"/>
            <a:ext cx="3419475" cy="4316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50"/>
              <a:buFont typeface="Arial"/>
              <a:buChar char="•"/>
            </a:pPr>
            <a:r>
              <a:rPr lang="en-US" sz="165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Research how to </a:t>
            </a:r>
            <a:r>
              <a:rPr lang="en-US" sz="1650" b="1" i="1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make solar energy affordable </a:t>
            </a:r>
            <a:r>
              <a:rPr lang="en-US" sz="165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for communities with fewer financial resources</a:t>
            </a:r>
            <a:endParaRPr dirty="0"/>
          </a:p>
          <a:p>
            <a:pPr marL="214313" marR="0" lvl="0" indent="-109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endParaRPr sz="1650" b="0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50"/>
              <a:buFont typeface="Arial"/>
              <a:buChar char="•"/>
            </a:pPr>
            <a:r>
              <a:rPr lang="en-US" sz="165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Extend the benefits of </a:t>
            </a:r>
            <a:r>
              <a:rPr lang="en-US" sz="1650" b="1" i="1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solar development</a:t>
            </a:r>
            <a:r>
              <a:rPr lang="en-US" sz="165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to low-and moderate-income (LMI) consumers.</a:t>
            </a:r>
            <a:endParaRPr dirty="0"/>
          </a:p>
          <a:p>
            <a:pPr marL="214313" marR="0" lvl="0" indent="-109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endParaRPr sz="1650" b="0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50"/>
              <a:buFont typeface="Arial"/>
              <a:buChar char="•"/>
            </a:pPr>
            <a:r>
              <a:rPr lang="en-US" sz="165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Explore &amp; amplify the use of </a:t>
            </a:r>
            <a:r>
              <a:rPr lang="en-US" sz="1650" b="1" i="1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innovative, cost-effective </a:t>
            </a:r>
            <a:r>
              <a:rPr lang="en-US" sz="165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energy access programs to serve co-ops’ consumer members in need.</a:t>
            </a:r>
            <a:endParaRPr sz="16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5" descr="A picture containing grass, building, small, sitt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17430" y="2322608"/>
            <a:ext cx="2643864" cy="157734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"/>
          <p:cNvSpPr txBox="1"/>
          <p:nvPr/>
        </p:nvSpPr>
        <p:spPr>
          <a:xfrm>
            <a:off x="2037887" y="4769934"/>
            <a:ext cx="473369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889D98"/>
                </a:solidFill>
                <a:latin typeface="Calibri"/>
                <a:ea typeface="Calibri"/>
                <a:cs typeface="Calibri"/>
                <a:sym typeface="Calibri"/>
              </a:rPr>
              <a:t>ACCESS is part of NRECA's new Energy Access for All Program</a:t>
            </a:r>
            <a:endParaRPr sz="1350" b="1" i="0" u="none" strike="noStrike" cap="none">
              <a:solidFill>
                <a:srgbClr val="889D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"/>
          <p:cNvSpPr txBox="1">
            <a:spLocks noGrp="1"/>
          </p:cNvSpPr>
          <p:nvPr>
            <p:ph type="ctrTitle"/>
          </p:nvPr>
        </p:nvSpPr>
        <p:spPr>
          <a:xfrm>
            <a:off x="61709" y="2077495"/>
            <a:ext cx="9003754" cy="1575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dirty="0"/>
              <a:t>Withlacoochee River Electric Cooperative</a:t>
            </a:r>
            <a:endParaRPr dirty="0"/>
          </a:p>
        </p:txBody>
      </p:sp>
      <p:pic>
        <p:nvPicPr>
          <p:cNvPr id="294" name="Google Shape;29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414" y="678369"/>
            <a:ext cx="9144000" cy="1136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b="1"/>
              <a:t>Withlacoochee - Background</a:t>
            </a:r>
            <a:endParaRPr/>
          </a:p>
        </p:txBody>
      </p:sp>
      <p:sp>
        <p:nvSpPr>
          <p:cNvPr id="300" name="Google Shape;300;p17"/>
          <p:cNvSpPr txBox="1">
            <a:spLocks noGrp="1"/>
          </p:cNvSpPr>
          <p:nvPr>
            <p:ph type="body" idx="1"/>
          </p:nvPr>
        </p:nvSpPr>
        <p:spPr>
          <a:xfrm>
            <a:off x="451832" y="1094764"/>
            <a:ext cx="3581176" cy="361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17145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Headquartered in Dade City, FL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~220,000 consumer-members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12th Congressional District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~ 14% are in poverty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~40% of membership households make less than $50K</a:t>
            </a:r>
            <a:endParaRPr sz="1800" b="1" i="1" dirty="0">
              <a:latin typeface="Arial"/>
              <a:ea typeface="Arial"/>
              <a:cs typeface="Arial"/>
              <a:sym typeface="Arial"/>
            </a:endParaRPr>
          </a:p>
          <a:p>
            <a:pPr marL="171450" lvl="0" indent="-76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 dirty="0"/>
          </a:p>
          <a:p>
            <a:pPr marL="171450" lvl="0" indent="-76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 b="1" i="1" dirty="0"/>
          </a:p>
          <a:p>
            <a:pPr marL="171450" lvl="0" indent="-76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 dirty="0"/>
          </a:p>
          <a:p>
            <a:pPr marL="171450" lvl="0" indent="-76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 dirty="0"/>
          </a:p>
        </p:txBody>
      </p:sp>
      <p:pic>
        <p:nvPicPr>
          <p:cNvPr id="301" name="Google Shape;301;p1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t="6880" b="15800"/>
          <a:stretch/>
        </p:blipFill>
        <p:spPr>
          <a:xfrm>
            <a:off x="4572000" y="1107346"/>
            <a:ext cx="3447875" cy="3548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8"/>
          <p:cNvSpPr txBox="1">
            <a:spLocks noGrp="1"/>
          </p:cNvSpPr>
          <p:nvPr>
            <p:ph type="title"/>
          </p:nvPr>
        </p:nvSpPr>
        <p:spPr>
          <a:xfrm>
            <a:off x="0" y="31003"/>
            <a:ext cx="8229600" cy="789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/>
              <a:t>Energizing Community Investment</a:t>
            </a:r>
            <a:endParaRPr/>
          </a:p>
        </p:txBody>
      </p:sp>
      <p:pic>
        <p:nvPicPr>
          <p:cNvPr id="307" name="Google Shape;307;p18" descr="Calendar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8612" y="1059846"/>
            <a:ext cx="3886200" cy="2594038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8"/>
          <p:cNvSpPr txBox="1">
            <a:spLocks noGrp="1"/>
          </p:cNvSpPr>
          <p:nvPr>
            <p:ph type="body" idx="2"/>
          </p:nvPr>
        </p:nvSpPr>
        <p:spPr>
          <a:xfrm>
            <a:off x="4594860" y="1059846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Economic prosperity is critical to leverage Community Impact!</a:t>
            </a:r>
            <a:endParaRPr dirty="0"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WREC has developed 3 industrial parks that support thousands of jobs in the community!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9"/>
          <p:cNvSpPr txBox="1">
            <a:spLocks noGrp="1"/>
          </p:cNvSpPr>
          <p:nvPr>
            <p:ph type="body" idx="1"/>
          </p:nvPr>
        </p:nvSpPr>
        <p:spPr>
          <a:xfrm>
            <a:off x="480060" y="1029890"/>
            <a:ext cx="4037409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315" name="Google Shape;315;p19" descr="A picture containing sky, outdoor, road, sign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r="2477"/>
          <a:stretch/>
        </p:blipFill>
        <p:spPr>
          <a:xfrm>
            <a:off x="480060" y="1029891"/>
            <a:ext cx="4037409" cy="3287317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9"/>
          <p:cNvSpPr txBox="1">
            <a:spLocks noGrp="1"/>
          </p:cNvSpPr>
          <p:nvPr>
            <p:ph type="body" idx="3"/>
          </p:nvPr>
        </p:nvSpPr>
        <p:spPr>
          <a:xfrm>
            <a:off x="4627958" y="1029890"/>
            <a:ext cx="4040983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/>
              <a:t>Vincent House Pasco</a:t>
            </a:r>
            <a:endParaRPr/>
          </a:p>
        </p:txBody>
      </p:sp>
      <p:sp>
        <p:nvSpPr>
          <p:cNvPr id="317" name="Google Shape;317;p19"/>
          <p:cNvSpPr txBox="1">
            <a:spLocks noGrp="1"/>
          </p:cNvSpPr>
          <p:nvPr>
            <p:ph type="body" idx="4"/>
          </p:nvPr>
        </p:nvSpPr>
        <p:spPr>
          <a:xfrm>
            <a:off x="4627958" y="1553766"/>
            <a:ext cx="4040983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10,000 sf. “Recovery Through Work’ mental health center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Cost:  3 million dollars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Serves members over the age of 18 with a mental health diagnosis</a:t>
            </a:r>
            <a:endParaRPr dirty="0"/>
          </a:p>
        </p:txBody>
      </p:sp>
      <p:sp>
        <p:nvSpPr>
          <p:cNvPr id="318" name="Google Shape;318;p19"/>
          <p:cNvSpPr txBox="1">
            <a:spLocks noGrp="1"/>
          </p:cNvSpPr>
          <p:nvPr>
            <p:ph type="title"/>
          </p:nvPr>
        </p:nvSpPr>
        <p:spPr>
          <a:xfrm>
            <a:off x="0" y="34870"/>
            <a:ext cx="9144000" cy="78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/>
              <a:t>Investing in Mental Health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RECA Green">
  <a:themeElements>
    <a:clrScheme name="NRECA">
      <a:dk1>
        <a:srgbClr val="000000"/>
      </a:dk1>
      <a:lt1>
        <a:srgbClr val="FFFFFF"/>
      </a:lt1>
      <a:dk2>
        <a:srgbClr val="008953"/>
      </a:dk2>
      <a:lt2>
        <a:srgbClr val="E7E6E6"/>
      </a:lt2>
      <a:accent1>
        <a:srgbClr val="008953"/>
      </a:accent1>
      <a:accent2>
        <a:srgbClr val="34BBC3"/>
      </a:accent2>
      <a:accent3>
        <a:srgbClr val="FBAE1A"/>
      </a:accent3>
      <a:accent4>
        <a:srgbClr val="A5CD38"/>
      </a:accent4>
      <a:accent5>
        <a:srgbClr val="F04B43"/>
      </a:accent5>
      <a:accent6>
        <a:srgbClr val="653065"/>
      </a:accent6>
      <a:hlink>
        <a:srgbClr val="8A9E97"/>
      </a:hlink>
      <a:folHlink>
        <a:srgbClr val="4444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1231</Words>
  <Application>Microsoft Office PowerPoint</Application>
  <PresentationFormat>On-screen Show (16:9)</PresentationFormat>
  <Paragraphs>160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Calibri</vt:lpstr>
      <vt:lpstr>Palatino</vt:lpstr>
      <vt:lpstr>Times</vt:lpstr>
      <vt:lpstr>Lato</vt:lpstr>
      <vt:lpstr>Arial</vt:lpstr>
      <vt:lpstr>Verdana</vt:lpstr>
      <vt:lpstr>Times New Roman</vt:lpstr>
      <vt:lpstr>Noto Sans Symbols</vt:lpstr>
      <vt:lpstr>Office Theme</vt:lpstr>
      <vt:lpstr>NRECA Green</vt:lpstr>
      <vt:lpstr>PowerPoint Presentation</vt:lpstr>
      <vt:lpstr>Electric Cooperatives: Who We Are</vt:lpstr>
      <vt:lpstr>~134 Co-ops Serve Tribal Communities</vt:lpstr>
      <vt:lpstr>Rapid Pace of Change &amp; Member Challenges</vt:lpstr>
      <vt:lpstr>Achieving Cooperative Community Equitable Solar Sources (ACCESS)</vt:lpstr>
      <vt:lpstr>Withlacoochee River Electric Cooperative</vt:lpstr>
      <vt:lpstr>Withlacoochee - Background</vt:lpstr>
      <vt:lpstr>Energizing Community Investment</vt:lpstr>
      <vt:lpstr>Investing in Mental Health </vt:lpstr>
      <vt:lpstr>Investment in our Youth</vt:lpstr>
      <vt:lpstr>Investing in Community Health</vt:lpstr>
      <vt:lpstr>Mobile Health Care </vt:lpstr>
      <vt:lpstr>Education is critical to Success.</vt:lpstr>
      <vt:lpstr>Safety Net</vt:lpstr>
      <vt:lpstr>Economic and Community Impact</vt:lpstr>
      <vt:lpstr>Roanoke Electric Cooperative</vt:lpstr>
      <vt:lpstr>Roanoke - Background</vt:lpstr>
      <vt:lpstr>Upgrade to To $ave</vt:lpstr>
      <vt:lpstr>Roanoke Electric Cooperative Programs</vt:lpstr>
      <vt:lpstr>Community Solar</vt:lpstr>
      <vt:lpstr>Connecting LMI Solar and TOBF Energy Efficiency Financing</vt:lpstr>
      <vt:lpstr>Solar + Storage Benefits to Community</vt:lpstr>
      <vt:lpstr>Smart Energy Savings</vt:lpstr>
      <vt:lpstr>Roanoke’s EV Home Charging Program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Ifebigh, Adaora</dc:creator>
  <cp:lastModifiedBy>Jennifer Whiting</cp:lastModifiedBy>
  <cp:revision>4</cp:revision>
  <dcterms:created xsi:type="dcterms:W3CDTF">2021-03-31T16:57:42Z</dcterms:created>
  <dcterms:modified xsi:type="dcterms:W3CDTF">2021-05-17T14:22:47Z</dcterms:modified>
</cp:coreProperties>
</file>