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930" r:id="rId1"/>
  </p:sldMasterIdLst>
  <p:notesMasterIdLst>
    <p:notesMasterId r:id="rId29"/>
  </p:notesMasterIdLst>
  <p:sldIdLst>
    <p:sldId id="1371" r:id="rId2"/>
    <p:sldId id="1409" r:id="rId3"/>
    <p:sldId id="1431" r:id="rId4"/>
    <p:sldId id="1307" r:id="rId5"/>
    <p:sldId id="1310" r:id="rId6"/>
    <p:sldId id="1410" r:id="rId7"/>
    <p:sldId id="1430" r:id="rId8"/>
    <p:sldId id="1412" r:id="rId9"/>
    <p:sldId id="1421" r:id="rId10"/>
    <p:sldId id="1432" r:id="rId11"/>
    <p:sldId id="1423" r:id="rId12"/>
    <p:sldId id="1419" r:id="rId13"/>
    <p:sldId id="1325" r:id="rId14"/>
    <p:sldId id="1413" r:id="rId15"/>
    <p:sldId id="1414" r:id="rId16"/>
    <p:sldId id="1415" r:id="rId17"/>
    <p:sldId id="1426" r:id="rId18"/>
    <p:sldId id="1417" r:id="rId19"/>
    <p:sldId id="1397" r:id="rId20"/>
    <p:sldId id="1418" r:id="rId21"/>
    <p:sldId id="1427" r:id="rId22"/>
    <p:sldId id="1425" r:id="rId23"/>
    <p:sldId id="1433" r:id="rId24"/>
    <p:sldId id="1424" r:id="rId25"/>
    <p:sldId id="1428" r:id="rId26"/>
    <p:sldId id="1406" r:id="rId27"/>
    <p:sldId id="95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38086"/>
    <a:srgbClr val="0033CC"/>
    <a:srgbClr val="53548A"/>
    <a:srgbClr val="4D4D4D"/>
    <a:srgbClr val="FFFF00"/>
    <a:srgbClr val="CC99FF"/>
    <a:srgbClr val="33CC33"/>
    <a:srgbClr val="CCCCFF"/>
    <a:srgbClr val="777777"/>
    <a:srgbClr val="328E9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14" autoAdjust="0"/>
    <p:restoredTop sz="95569" autoAdjust="0"/>
  </p:normalViewPr>
  <p:slideViewPr>
    <p:cSldViewPr snapToGrid="0" snapToObjects="1">
      <p:cViewPr>
        <p:scale>
          <a:sx n="100" d="100"/>
          <a:sy n="100" d="100"/>
        </p:scale>
        <p:origin x="-360" y="-150"/>
      </p:cViewPr>
      <p:guideLst>
        <p:guide orient="horz" pos="2160"/>
        <p:guide pos="2880"/>
      </p:guideLst>
    </p:cSldViewPr>
  </p:slideViewPr>
  <p:outlineViewPr>
    <p:cViewPr>
      <p:scale>
        <a:sx n="33" d="100"/>
        <a:sy n="33" d="100"/>
      </p:scale>
      <p:origin x="0" y="4282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687EF-9332-4739-A6E9-0F6E910CC6C4}"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847C38A1-C0B4-4CF0-85A3-133A7AE6F096}">
      <dgm:prSet phldrT="[Text]" custT="1"/>
      <dgm:spPr/>
      <dgm:t>
        <a:bodyPr/>
        <a:lstStyle/>
        <a:p>
          <a:r>
            <a:rPr lang="en-US" sz="1600" b="1" dirty="0" smtClean="0">
              <a:latin typeface="Calibri" pitchFamily="34" charset="0"/>
            </a:rPr>
            <a:t>Low Income Customer</a:t>
          </a:r>
          <a:br>
            <a:rPr lang="en-US" sz="1600" b="1" dirty="0" smtClean="0">
              <a:latin typeface="Calibri" pitchFamily="34" charset="0"/>
            </a:rPr>
          </a:br>
          <a:r>
            <a:rPr lang="en-US" sz="1600" b="1" dirty="0" smtClean="0">
              <a:latin typeface="Calibri" pitchFamily="34" charset="0"/>
            </a:rPr>
            <a:t>Services</a:t>
          </a:r>
          <a:endParaRPr lang="en-US" sz="1600" b="1" dirty="0">
            <a:latin typeface="Calibri" pitchFamily="34" charset="0"/>
          </a:endParaRPr>
        </a:p>
      </dgm:t>
    </dgm:pt>
    <dgm:pt modelId="{7DDCC8D6-51F3-4B40-9D33-39C34A909750}" type="parTrans" cxnId="{745AA016-0926-4E6E-8CDC-0D1BE910C1EC}">
      <dgm:prSet/>
      <dgm:spPr/>
      <dgm:t>
        <a:bodyPr/>
        <a:lstStyle/>
        <a:p>
          <a:endParaRPr lang="en-US" sz="1200">
            <a:latin typeface="Calibri" pitchFamily="34" charset="0"/>
          </a:endParaRPr>
        </a:p>
      </dgm:t>
    </dgm:pt>
    <dgm:pt modelId="{8ADD6B45-D97D-4B66-B549-53598E440E38}" type="sibTrans" cxnId="{745AA016-0926-4E6E-8CDC-0D1BE910C1EC}">
      <dgm:prSet/>
      <dgm:spPr/>
      <dgm:t>
        <a:bodyPr/>
        <a:lstStyle/>
        <a:p>
          <a:endParaRPr lang="en-US" sz="1200">
            <a:latin typeface="Calibri" pitchFamily="34" charset="0"/>
          </a:endParaRPr>
        </a:p>
      </dgm:t>
    </dgm:pt>
    <dgm:pt modelId="{03B19913-D657-45E8-8D7C-08ADA958BB7E}">
      <dgm:prSet phldrT="[Text]" custT="1"/>
      <dgm:spPr/>
      <dgm:t>
        <a:bodyPr/>
        <a:lstStyle/>
        <a:p>
          <a:r>
            <a:rPr lang="en-US" sz="1200" b="1" dirty="0" smtClean="0">
              <a:latin typeface="Calibri" pitchFamily="34" charset="0"/>
            </a:rPr>
            <a:t>Delivery of Commodity</a:t>
          </a:r>
          <a:endParaRPr lang="en-US" sz="1200" b="1" dirty="0">
            <a:latin typeface="Calibri" pitchFamily="34" charset="0"/>
          </a:endParaRPr>
        </a:p>
      </dgm:t>
    </dgm:pt>
    <dgm:pt modelId="{F370DE22-8E23-470D-BAE2-9D121F413BA5}" type="parTrans" cxnId="{820FA962-730D-49F8-B1AC-0A4B71B975CD}">
      <dgm:prSet custT="1"/>
      <dgm:spPr/>
      <dgm:t>
        <a:bodyPr/>
        <a:lstStyle/>
        <a:p>
          <a:endParaRPr lang="en-US" sz="1200" dirty="0">
            <a:latin typeface="Calibri" pitchFamily="34" charset="0"/>
          </a:endParaRPr>
        </a:p>
      </dgm:t>
    </dgm:pt>
    <dgm:pt modelId="{8F75FE6A-15F2-497F-A15D-98DB48797F8C}" type="sibTrans" cxnId="{820FA962-730D-49F8-B1AC-0A4B71B975CD}">
      <dgm:prSet/>
      <dgm:spPr/>
      <dgm:t>
        <a:bodyPr/>
        <a:lstStyle/>
        <a:p>
          <a:endParaRPr lang="en-US" sz="1200">
            <a:latin typeface="Calibri" pitchFamily="34" charset="0"/>
          </a:endParaRPr>
        </a:p>
      </dgm:t>
    </dgm:pt>
    <dgm:pt modelId="{93879A57-4B1B-4DD0-8974-A87969667FAA}">
      <dgm:prSet phldrT="[Text]" custT="1"/>
      <dgm:spPr/>
      <dgm:t>
        <a:bodyPr/>
        <a:lstStyle/>
        <a:p>
          <a:r>
            <a:rPr lang="en-US" sz="1400" b="1" dirty="0" smtClean="0">
              <a:latin typeface="Calibri" pitchFamily="34" charset="0"/>
            </a:rPr>
            <a:t>Rate or Bill Discounts</a:t>
          </a:r>
          <a:endParaRPr lang="en-US" sz="1400" b="1" dirty="0">
            <a:latin typeface="Calibri" pitchFamily="34" charset="0"/>
          </a:endParaRPr>
        </a:p>
      </dgm:t>
    </dgm:pt>
    <dgm:pt modelId="{4DD7724D-3BD9-47F5-9ADC-FC3F08A78FC1}" type="parTrans" cxnId="{5F6DAE7B-22A3-4209-9436-B0F11C1F7075}">
      <dgm:prSet custT="1"/>
      <dgm:spPr/>
      <dgm:t>
        <a:bodyPr/>
        <a:lstStyle/>
        <a:p>
          <a:endParaRPr lang="en-US" sz="1200" dirty="0">
            <a:latin typeface="Calibri" pitchFamily="34" charset="0"/>
          </a:endParaRPr>
        </a:p>
      </dgm:t>
    </dgm:pt>
    <dgm:pt modelId="{ADB66529-6BEB-4588-8005-235054007ADD}" type="sibTrans" cxnId="{5F6DAE7B-22A3-4209-9436-B0F11C1F7075}">
      <dgm:prSet/>
      <dgm:spPr/>
      <dgm:t>
        <a:bodyPr/>
        <a:lstStyle/>
        <a:p>
          <a:endParaRPr lang="en-US" sz="1200">
            <a:latin typeface="Calibri" pitchFamily="34" charset="0"/>
          </a:endParaRPr>
        </a:p>
      </dgm:t>
    </dgm:pt>
    <dgm:pt modelId="{E9E7E6D9-F0E4-480B-B6E9-E68DB1415C44}">
      <dgm:prSet phldrT="[Text]" custT="1"/>
      <dgm:spPr/>
      <dgm:t>
        <a:bodyPr/>
        <a:lstStyle/>
        <a:p>
          <a:r>
            <a:rPr lang="en-US" sz="1600" dirty="0" smtClean="0">
              <a:latin typeface="Calibri" pitchFamily="34" charset="0"/>
            </a:rPr>
            <a:t>Education &amp; Outreach</a:t>
          </a:r>
          <a:endParaRPr lang="en-US" sz="1600" dirty="0">
            <a:latin typeface="Calibri" pitchFamily="34" charset="0"/>
          </a:endParaRPr>
        </a:p>
      </dgm:t>
    </dgm:pt>
    <dgm:pt modelId="{AF465952-E8FA-4C9D-BB04-2FC04905D6F9}" type="parTrans" cxnId="{B2B98ECF-CEBB-485B-9F83-F67B10340D16}">
      <dgm:prSet custT="1"/>
      <dgm:spPr/>
      <dgm:t>
        <a:bodyPr/>
        <a:lstStyle/>
        <a:p>
          <a:endParaRPr lang="en-US" sz="1200" dirty="0">
            <a:latin typeface="Calibri" pitchFamily="34" charset="0"/>
          </a:endParaRPr>
        </a:p>
      </dgm:t>
    </dgm:pt>
    <dgm:pt modelId="{F31304C6-89A3-459F-99BE-CE3872221320}" type="sibTrans" cxnId="{B2B98ECF-CEBB-485B-9F83-F67B10340D16}">
      <dgm:prSet/>
      <dgm:spPr/>
      <dgm:t>
        <a:bodyPr/>
        <a:lstStyle/>
        <a:p>
          <a:endParaRPr lang="en-US" sz="1200">
            <a:latin typeface="Calibri" pitchFamily="34" charset="0"/>
          </a:endParaRPr>
        </a:p>
      </dgm:t>
    </dgm:pt>
    <dgm:pt modelId="{1544D9CC-0E69-48E1-AF13-AB4FE9E5E729}">
      <dgm:prSet phldrT="[Text]" custT="1"/>
      <dgm:spPr>
        <a:solidFill>
          <a:srgbClr val="53548A"/>
        </a:solidFill>
      </dgm:spPr>
      <dgm:t>
        <a:bodyPr/>
        <a:lstStyle/>
        <a:p>
          <a:r>
            <a:rPr lang="en-US" sz="1400" b="1" dirty="0" smtClean="0">
              <a:latin typeface="Calibri" pitchFamily="34" charset="0"/>
            </a:rPr>
            <a:t>Energy Efficiency Programs</a:t>
          </a:r>
          <a:endParaRPr lang="en-US" sz="1400" b="1" dirty="0">
            <a:latin typeface="Calibri" pitchFamily="34" charset="0"/>
          </a:endParaRPr>
        </a:p>
      </dgm:t>
    </dgm:pt>
    <dgm:pt modelId="{FCBDE5CC-1A4E-4DF7-B3D7-821F813701FF}" type="parTrans" cxnId="{59BF7C32-DB06-45E9-BBB7-1C8FAED1252B}">
      <dgm:prSet custT="1"/>
      <dgm:spPr/>
      <dgm:t>
        <a:bodyPr/>
        <a:lstStyle/>
        <a:p>
          <a:endParaRPr lang="en-US" sz="1200" dirty="0">
            <a:latin typeface="Calibri" pitchFamily="34" charset="0"/>
          </a:endParaRPr>
        </a:p>
      </dgm:t>
    </dgm:pt>
    <dgm:pt modelId="{E639667F-077B-48C6-A571-825BEF73462A}" type="sibTrans" cxnId="{59BF7C32-DB06-45E9-BBB7-1C8FAED1252B}">
      <dgm:prSet/>
      <dgm:spPr/>
      <dgm:t>
        <a:bodyPr/>
        <a:lstStyle/>
        <a:p>
          <a:endParaRPr lang="en-US" sz="1200">
            <a:latin typeface="Calibri" pitchFamily="34" charset="0"/>
          </a:endParaRPr>
        </a:p>
      </dgm:t>
    </dgm:pt>
    <dgm:pt modelId="{54960F86-D9E3-4717-9BAD-627170A9FE4D}">
      <dgm:prSet phldrT="[Text]" custT="1"/>
      <dgm:spPr/>
      <dgm:t>
        <a:bodyPr/>
        <a:lstStyle/>
        <a:p>
          <a:r>
            <a:rPr lang="en-US" sz="1600" dirty="0" smtClean="0">
              <a:latin typeface="Calibri" pitchFamily="34" charset="0"/>
            </a:rPr>
            <a:t>Energy Assistance</a:t>
          </a:r>
          <a:endParaRPr lang="en-US" sz="1600" dirty="0">
            <a:latin typeface="Calibri" pitchFamily="34" charset="0"/>
          </a:endParaRPr>
        </a:p>
      </dgm:t>
    </dgm:pt>
    <dgm:pt modelId="{5339DAB5-46DE-4BDF-B1EC-723D054B9E6F}" type="parTrans" cxnId="{F9CFD9E0-B9F0-4D08-ADE4-0AC240758364}">
      <dgm:prSet custT="1"/>
      <dgm:spPr/>
      <dgm:t>
        <a:bodyPr/>
        <a:lstStyle/>
        <a:p>
          <a:endParaRPr lang="en-US" sz="1200" dirty="0">
            <a:latin typeface="Calibri" pitchFamily="34" charset="0"/>
          </a:endParaRPr>
        </a:p>
      </dgm:t>
    </dgm:pt>
    <dgm:pt modelId="{2EE80B33-6D40-421F-B64C-6D3FED5FA2D3}" type="sibTrans" cxnId="{F9CFD9E0-B9F0-4D08-ADE4-0AC240758364}">
      <dgm:prSet/>
      <dgm:spPr/>
      <dgm:t>
        <a:bodyPr/>
        <a:lstStyle/>
        <a:p>
          <a:endParaRPr lang="en-US" sz="1200">
            <a:latin typeface="Calibri" pitchFamily="34" charset="0"/>
          </a:endParaRPr>
        </a:p>
      </dgm:t>
    </dgm:pt>
    <dgm:pt modelId="{E0F4886B-FC26-41E3-B9F9-DEE2E65558E2}">
      <dgm:prSet phldrT="[Text]" custT="1"/>
      <dgm:spPr/>
      <dgm:t>
        <a:bodyPr/>
        <a:lstStyle/>
        <a:p>
          <a:r>
            <a:rPr lang="en-US" sz="1600" dirty="0" smtClean="0">
              <a:latin typeface="Calibri" pitchFamily="34" charset="0"/>
            </a:rPr>
            <a:t>Contact Center Inquiries</a:t>
          </a:r>
          <a:endParaRPr lang="en-US" sz="1600" dirty="0">
            <a:latin typeface="Calibri" pitchFamily="34" charset="0"/>
          </a:endParaRPr>
        </a:p>
      </dgm:t>
    </dgm:pt>
    <dgm:pt modelId="{8E134F73-7F86-4C2E-ACA7-B1CC5E96100B}" type="parTrans" cxnId="{AE869D8F-CA9E-458A-B253-BD7B19D87C79}">
      <dgm:prSet custT="1"/>
      <dgm:spPr/>
      <dgm:t>
        <a:bodyPr/>
        <a:lstStyle/>
        <a:p>
          <a:endParaRPr lang="en-US" sz="1200">
            <a:latin typeface="Calibri" pitchFamily="34" charset="0"/>
          </a:endParaRPr>
        </a:p>
      </dgm:t>
    </dgm:pt>
    <dgm:pt modelId="{391938F8-C1F0-454C-AB87-42D4B0331486}" type="sibTrans" cxnId="{AE869D8F-CA9E-458A-B253-BD7B19D87C79}">
      <dgm:prSet/>
      <dgm:spPr/>
      <dgm:t>
        <a:bodyPr/>
        <a:lstStyle/>
        <a:p>
          <a:endParaRPr lang="en-US" sz="1200">
            <a:latin typeface="Calibri" pitchFamily="34" charset="0"/>
          </a:endParaRPr>
        </a:p>
      </dgm:t>
    </dgm:pt>
    <dgm:pt modelId="{550C061C-FAEA-40DD-A213-83008F21B9EF}">
      <dgm:prSet phldrT="[Text]" custT="1"/>
      <dgm:spPr/>
      <dgm:t>
        <a:bodyPr/>
        <a:lstStyle/>
        <a:p>
          <a:r>
            <a:rPr lang="en-US" sz="1600" dirty="0" smtClean="0">
              <a:latin typeface="Calibri" pitchFamily="34" charset="0"/>
            </a:rPr>
            <a:t>Payment Arrangements</a:t>
          </a:r>
          <a:endParaRPr lang="en-US" sz="1600" dirty="0">
            <a:latin typeface="Calibri" pitchFamily="34" charset="0"/>
          </a:endParaRPr>
        </a:p>
      </dgm:t>
    </dgm:pt>
    <dgm:pt modelId="{632EDED8-5285-4DA4-8F7C-EBE8765928DA}" type="parTrans" cxnId="{FFFDD20B-5D55-4129-AB8B-B200A87813AD}">
      <dgm:prSet custT="1"/>
      <dgm:spPr/>
      <dgm:t>
        <a:bodyPr/>
        <a:lstStyle/>
        <a:p>
          <a:endParaRPr lang="en-US" sz="1200">
            <a:latin typeface="Calibri" pitchFamily="34" charset="0"/>
          </a:endParaRPr>
        </a:p>
      </dgm:t>
    </dgm:pt>
    <dgm:pt modelId="{ED17A2D9-2F30-4650-B58F-E7784EC31280}" type="sibTrans" cxnId="{FFFDD20B-5D55-4129-AB8B-B200A87813AD}">
      <dgm:prSet/>
      <dgm:spPr/>
      <dgm:t>
        <a:bodyPr/>
        <a:lstStyle/>
        <a:p>
          <a:endParaRPr lang="en-US" sz="1200">
            <a:latin typeface="Calibri" pitchFamily="34" charset="0"/>
          </a:endParaRPr>
        </a:p>
      </dgm:t>
    </dgm:pt>
    <dgm:pt modelId="{6C4AB5C5-EAB5-4B96-9164-10AFC8FE883F}">
      <dgm:prSet phldrT="[Text]" custT="1"/>
      <dgm:spPr/>
      <dgm:t>
        <a:bodyPr/>
        <a:lstStyle/>
        <a:p>
          <a:r>
            <a:rPr lang="en-US" sz="1400" b="1" dirty="0" smtClean="0">
              <a:latin typeface="Calibri" pitchFamily="34" charset="0"/>
            </a:rPr>
            <a:t>Fees &amp; Pay Processing</a:t>
          </a:r>
          <a:endParaRPr lang="en-US" sz="1400" b="1" dirty="0">
            <a:latin typeface="Calibri" pitchFamily="34" charset="0"/>
          </a:endParaRPr>
        </a:p>
      </dgm:t>
    </dgm:pt>
    <dgm:pt modelId="{57F56680-0837-4306-9549-0ACAF43DCB93}" type="parTrans" cxnId="{06EBBF7E-1926-4016-A7C3-46F546CE5971}">
      <dgm:prSet custT="1"/>
      <dgm:spPr/>
      <dgm:t>
        <a:bodyPr/>
        <a:lstStyle/>
        <a:p>
          <a:endParaRPr lang="en-US" sz="1200">
            <a:latin typeface="Calibri" pitchFamily="34" charset="0"/>
          </a:endParaRPr>
        </a:p>
      </dgm:t>
    </dgm:pt>
    <dgm:pt modelId="{C44AF888-AFC2-4EAF-BDA4-92AFAB2108C7}" type="sibTrans" cxnId="{06EBBF7E-1926-4016-A7C3-46F546CE5971}">
      <dgm:prSet/>
      <dgm:spPr/>
      <dgm:t>
        <a:bodyPr/>
        <a:lstStyle/>
        <a:p>
          <a:endParaRPr lang="en-US" sz="1200">
            <a:latin typeface="Calibri" pitchFamily="34" charset="0"/>
          </a:endParaRPr>
        </a:p>
      </dgm:t>
    </dgm:pt>
    <dgm:pt modelId="{95C3C474-C04F-4016-AE43-397E26234B6D}">
      <dgm:prSet phldrT="[Text]" custT="1"/>
      <dgm:spPr/>
      <dgm:t>
        <a:bodyPr/>
        <a:lstStyle/>
        <a:p>
          <a:r>
            <a:rPr lang="en-US" sz="1600" dirty="0" smtClean="0">
              <a:latin typeface="Calibri" pitchFamily="34" charset="0"/>
            </a:rPr>
            <a:t>Bill or Rate Stability</a:t>
          </a:r>
          <a:endParaRPr lang="en-US" sz="1600" dirty="0">
            <a:latin typeface="Calibri" pitchFamily="34" charset="0"/>
          </a:endParaRPr>
        </a:p>
      </dgm:t>
    </dgm:pt>
    <dgm:pt modelId="{A15241BF-6B53-427F-8868-47410C6787E6}" type="parTrans" cxnId="{75E57624-3D66-4A4C-BB51-5DDDD7C89B4C}">
      <dgm:prSet custT="1"/>
      <dgm:spPr/>
      <dgm:t>
        <a:bodyPr/>
        <a:lstStyle/>
        <a:p>
          <a:endParaRPr lang="en-US" sz="1200">
            <a:latin typeface="Calibri" pitchFamily="34" charset="0"/>
          </a:endParaRPr>
        </a:p>
      </dgm:t>
    </dgm:pt>
    <dgm:pt modelId="{5A21888F-37AE-409A-946A-D2951E54501F}" type="sibTrans" cxnId="{75E57624-3D66-4A4C-BB51-5DDDD7C89B4C}">
      <dgm:prSet/>
      <dgm:spPr/>
      <dgm:t>
        <a:bodyPr/>
        <a:lstStyle/>
        <a:p>
          <a:endParaRPr lang="en-US" sz="1200">
            <a:latin typeface="Calibri" pitchFamily="34" charset="0"/>
          </a:endParaRPr>
        </a:p>
      </dgm:t>
    </dgm:pt>
    <dgm:pt modelId="{54555A9E-E6D7-47FA-901A-EFCA7014456A}">
      <dgm:prSet phldrT="[Text]" custT="1"/>
      <dgm:spPr/>
      <dgm:t>
        <a:bodyPr/>
        <a:lstStyle/>
        <a:p>
          <a:r>
            <a:rPr lang="en-US" sz="1600" b="0" dirty="0" smtClean="0">
              <a:latin typeface="Calibri" pitchFamily="34" charset="0"/>
            </a:rPr>
            <a:t>Bill Pay Choices</a:t>
          </a:r>
          <a:endParaRPr lang="en-US" sz="1600" b="0" dirty="0">
            <a:latin typeface="Calibri" pitchFamily="34" charset="0"/>
          </a:endParaRPr>
        </a:p>
      </dgm:t>
    </dgm:pt>
    <dgm:pt modelId="{68A90F94-D6C1-4B4E-B5A2-F4DC62708786}" type="parTrans" cxnId="{537128BC-9674-4187-B282-FEDE4A20E2FF}">
      <dgm:prSet custT="1"/>
      <dgm:spPr/>
      <dgm:t>
        <a:bodyPr/>
        <a:lstStyle/>
        <a:p>
          <a:endParaRPr lang="en-US" sz="1200">
            <a:latin typeface="Calibri" pitchFamily="34" charset="0"/>
          </a:endParaRPr>
        </a:p>
      </dgm:t>
    </dgm:pt>
    <dgm:pt modelId="{34F3E201-FE4E-4C1D-B718-741B75BA7C37}" type="sibTrans" cxnId="{537128BC-9674-4187-B282-FEDE4A20E2FF}">
      <dgm:prSet/>
      <dgm:spPr/>
      <dgm:t>
        <a:bodyPr/>
        <a:lstStyle/>
        <a:p>
          <a:endParaRPr lang="en-US" sz="1200">
            <a:latin typeface="Calibri" pitchFamily="34" charset="0"/>
          </a:endParaRPr>
        </a:p>
      </dgm:t>
    </dgm:pt>
    <dgm:pt modelId="{66D3D98E-0481-471D-94FE-66533445468C}">
      <dgm:prSet phldrT="[Text]" custT="1"/>
      <dgm:spPr/>
      <dgm:t>
        <a:bodyPr/>
        <a:lstStyle/>
        <a:p>
          <a:r>
            <a:rPr lang="en-US" sz="1600" dirty="0" smtClean="0">
              <a:latin typeface="Calibri" pitchFamily="34" charset="0"/>
            </a:rPr>
            <a:t>Arrearage Management</a:t>
          </a:r>
          <a:endParaRPr lang="en-US" sz="1600" dirty="0">
            <a:latin typeface="Calibri" pitchFamily="34" charset="0"/>
          </a:endParaRPr>
        </a:p>
      </dgm:t>
    </dgm:pt>
    <dgm:pt modelId="{8774230E-310F-437D-9F62-66DF4AA155C1}" type="parTrans" cxnId="{3C37D1A8-0F81-4698-AE96-29A632BD4B5C}">
      <dgm:prSet custT="1"/>
      <dgm:spPr/>
      <dgm:t>
        <a:bodyPr/>
        <a:lstStyle/>
        <a:p>
          <a:endParaRPr lang="en-US" sz="1200">
            <a:latin typeface="Calibri" pitchFamily="34" charset="0"/>
          </a:endParaRPr>
        </a:p>
      </dgm:t>
    </dgm:pt>
    <dgm:pt modelId="{53C10D68-6D4B-4A72-985A-37BA9B6234D5}" type="sibTrans" cxnId="{3C37D1A8-0F81-4698-AE96-29A632BD4B5C}">
      <dgm:prSet/>
      <dgm:spPr/>
      <dgm:t>
        <a:bodyPr/>
        <a:lstStyle/>
        <a:p>
          <a:endParaRPr lang="en-US" sz="1200">
            <a:latin typeface="Calibri" pitchFamily="34" charset="0"/>
          </a:endParaRPr>
        </a:p>
      </dgm:t>
    </dgm:pt>
    <dgm:pt modelId="{D403F50A-58E0-430F-96B9-B457F7F42B9C}">
      <dgm:prSet phldrT="[Text]" custT="1"/>
      <dgm:spPr/>
      <dgm:t>
        <a:bodyPr/>
        <a:lstStyle/>
        <a:p>
          <a:r>
            <a:rPr lang="en-US" sz="1600" dirty="0" smtClean="0">
              <a:latin typeface="Calibri" pitchFamily="34" charset="0"/>
            </a:rPr>
            <a:t>Alerts &amp; Notification</a:t>
          </a:r>
          <a:endParaRPr lang="en-US" sz="1600" dirty="0">
            <a:latin typeface="Calibri" pitchFamily="34" charset="0"/>
          </a:endParaRPr>
        </a:p>
      </dgm:t>
    </dgm:pt>
    <dgm:pt modelId="{43E14F98-7A96-4F69-A820-EF887E37F060}" type="parTrans" cxnId="{82105883-B371-4B78-97D6-9767339129CB}">
      <dgm:prSet custT="1"/>
      <dgm:spPr/>
      <dgm:t>
        <a:bodyPr/>
        <a:lstStyle/>
        <a:p>
          <a:endParaRPr lang="en-US" sz="1200">
            <a:latin typeface="Calibri" pitchFamily="34" charset="0"/>
          </a:endParaRPr>
        </a:p>
      </dgm:t>
    </dgm:pt>
    <dgm:pt modelId="{9528F23C-5117-4FD1-B37D-CEEA126D972B}" type="sibTrans" cxnId="{82105883-B371-4B78-97D6-9767339129CB}">
      <dgm:prSet/>
      <dgm:spPr/>
      <dgm:t>
        <a:bodyPr/>
        <a:lstStyle/>
        <a:p>
          <a:endParaRPr lang="en-US" sz="1200">
            <a:latin typeface="Calibri" pitchFamily="34" charset="0"/>
          </a:endParaRPr>
        </a:p>
      </dgm:t>
    </dgm:pt>
    <dgm:pt modelId="{FD4E480D-A734-4138-978F-633D0773131C}">
      <dgm:prSet phldrT="[Text]" custT="1"/>
      <dgm:spPr/>
      <dgm:t>
        <a:bodyPr/>
        <a:lstStyle/>
        <a:p>
          <a:r>
            <a:rPr lang="en-US" sz="1600" dirty="0" smtClean="0">
              <a:latin typeface="Calibri" pitchFamily="34" charset="0"/>
            </a:rPr>
            <a:t>Rate / Std. Tariff</a:t>
          </a:r>
          <a:endParaRPr lang="en-US" sz="1600" dirty="0">
            <a:latin typeface="Calibri" pitchFamily="34" charset="0"/>
          </a:endParaRPr>
        </a:p>
      </dgm:t>
    </dgm:pt>
    <dgm:pt modelId="{A894488B-48D1-465F-A0F3-0A862709A53A}" type="parTrans" cxnId="{CEF4E127-FA50-4561-B055-D48E5792652B}">
      <dgm:prSet/>
      <dgm:spPr/>
      <dgm:t>
        <a:bodyPr/>
        <a:lstStyle/>
        <a:p>
          <a:endParaRPr lang="en-US"/>
        </a:p>
      </dgm:t>
    </dgm:pt>
    <dgm:pt modelId="{AEFAFB18-436E-48ED-A8D9-824E8C2DD4B9}" type="sibTrans" cxnId="{CEF4E127-FA50-4561-B055-D48E5792652B}">
      <dgm:prSet/>
      <dgm:spPr/>
      <dgm:t>
        <a:bodyPr/>
        <a:lstStyle/>
        <a:p>
          <a:endParaRPr lang="en-US"/>
        </a:p>
      </dgm:t>
    </dgm:pt>
    <dgm:pt modelId="{B5B30CE4-9A65-4E73-94A2-58F1FAD37EA2}" type="pres">
      <dgm:prSet presAssocID="{631687EF-9332-4739-A6E9-0F6E910CC6C4}" presName="cycle" presStyleCnt="0">
        <dgm:presLayoutVars>
          <dgm:chMax val="1"/>
          <dgm:dir/>
          <dgm:animLvl val="ctr"/>
          <dgm:resizeHandles val="exact"/>
        </dgm:presLayoutVars>
      </dgm:prSet>
      <dgm:spPr/>
      <dgm:t>
        <a:bodyPr/>
        <a:lstStyle/>
        <a:p>
          <a:endParaRPr lang="en-US"/>
        </a:p>
      </dgm:t>
    </dgm:pt>
    <dgm:pt modelId="{80541D5C-4B80-4C81-85E7-73357872BE0E}" type="pres">
      <dgm:prSet presAssocID="{847C38A1-C0B4-4CF0-85A3-133A7AE6F096}" presName="centerShape" presStyleLbl="node0" presStyleIdx="0" presStyleCnt="1" custScaleX="153306" custScaleY="115242"/>
      <dgm:spPr>
        <a:prstGeom prst="roundRect">
          <a:avLst/>
        </a:prstGeom>
      </dgm:spPr>
      <dgm:t>
        <a:bodyPr/>
        <a:lstStyle/>
        <a:p>
          <a:endParaRPr lang="en-US"/>
        </a:p>
      </dgm:t>
    </dgm:pt>
    <dgm:pt modelId="{ECFF6357-FF21-46C1-B8CB-FD2D52B1555D}" type="pres">
      <dgm:prSet presAssocID="{F370DE22-8E23-470D-BAE2-9D121F413BA5}" presName="Name9" presStyleLbl="parChTrans1D2" presStyleIdx="0" presStyleCnt="13"/>
      <dgm:spPr/>
      <dgm:t>
        <a:bodyPr/>
        <a:lstStyle/>
        <a:p>
          <a:endParaRPr lang="en-US"/>
        </a:p>
      </dgm:t>
    </dgm:pt>
    <dgm:pt modelId="{59266C3B-83E3-4547-9441-70BED5C4BF03}" type="pres">
      <dgm:prSet presAssocID="{F370DE22-8E23-470D-BAE2-9D121F413BA5}" presName="connTx" presStyleLbl="parChTrans1D2" presStyleIdx="0" presStyleCnt="13"/>
      <dgm:spPr/>
      <dgm:t>
        <a:bodyPr/>
        <a:lstStyle/>
        <a:p>
          <a:endParaRPr lang="en-US"/>
        </a:p>
      </dgm:t>
    </dgm:pt>
    <dgm:pt modelId="{981E4F60-0501-4B29-B794-8B257CE7D383}" type="pres">
      <dgm:prSet presAssocID="{03B19913-D657-45E8-8D7C-08ADA958BB7E}" presName="node" presStyleLbl="node1" presStyleIdx="0" presStyleCnt="13" custScaleX="109899" custScaleY="67867">
        <dgm:presLayoutVars>
          <dgm:bulletEnabled val="1"/>
        </dgm:presLayoutVars>
      </dgm:prSet>
      <dgm:spPr>
        <a:prstGeom prst="roundRect">
          <a:avLst/>
        </a:prstGeom>
      </dgm:spPr>
      <dgm:t>
        <a:bodyPr/>
        <a:lstStyle/>
        <a:p>
          <a:endParaRPr lang="en-US"/>
        </a:p>
      </dgm:t>
    </dgm:pt>
    <dgm:pt modelId="{4662BA47-576A-4C44-9100-40C525C3A262}" type="pres">
      <dgm:prSet presAssocID="{A894488B-48D1-465F-A0F3-0A862709A53A}" presName="Name9" presStyleLbl="parChTrans1D2" presStyleIdx="1" presStyleCnt="13"/>
      <dgm:spPr/>
      <dgm:t>
        <a:bodyPr/>
        <a:lstStyle/>
        <a:p>
          <a:endParaRPr lang="en-US"/>
        </a:p>
      </dgm:t>
    </dgm:pt>
    <dgm:pt modelId="{E1A358A0-294B-4604-8392-12E830C651FF}" type="pres">
      <dgm:prSet presAssocID="{A894488B-48D1-465F-A0F3-0A862709A53A}" presName="connTx" presStyleLbl="parChTrans1D2" presStyleIdx="1" presStyleCnt="13"/>
      <dgm:spPr/>
      <dgm:t>
        <a:bodyPr/>
        <a:lstStyle/>
        <a:p>
          <a:endParaRPr lang="en-US"/>
        </a:p>
      </dgm:t>
    </dgm:pt>
    <dgm:pt modelId="{0399FC41-2E5B-45A7-A358-3EF7C88EF4C7}" type="pres">
      <dgm:prSet presAssocID="{FD4E480D-A734-4138-978F-633D0773131C}" presName="node" presStyleLbl="node1" presStyleIdx="1" presStyleCnt="13" custScaleX="131052" custScaleY="64293">
        <dgm:presLayoutVars>
          <dgm:bulletEnabled val="1"/>
        </dgm:presLayoutVars>
      </dgm:prSet>
      <dgm:spPr>
        <a:prstGeom prst="roundRect">
          <a:avLst/>
        </a:prstGeom>
      </dgm:spPr>
      <dgm:t>
        <a:bodyPr/>
        <a:lstStyle/>
        <a:p>
          <a:endParaRPr lang="en-US"/>
        </a:p>
      </dgm:t>
    </dgm:pt>
    <dgm:pt modelId="{2A1E669B-69F1-4405-ACA0-815F2919D23E}" type="pres">
      <dgm:prSet presAssocID="{AF465952-E8FA-4C9D-BB04-2FC04905D6F9}" presName="Name9" presStyleLbl="parChTrans1D2" presStyleIdx="2" presStyleCnt="13"/>
      <dgm:spPr/>
      <dgm:t>
        <a:bodyPr/>
        <a:lstStyle/>
        <a:p>
          <a:endParaRPr lang="en-US"/>
        </a:p>
      </dgm:t>
    </dgm:pt>
    <dgm:pt modelId="{A2A81206-F82E-470D-A33F-AA9D41062470}" type="pres">
      <dgm:prSet presAssocID="{AF465952-E8FA-4C9D-BB04-2FC04905D6F9}" presName="connTx" presStyleLbl="parChTrans1D2" presStyleIdx="2" presStyleCnt="13"/>
      <dgm:spPr/>
      <dgm:t>
        <a:bodyPr/>
        <a:lstStyle/>
        <a:p>
          <a:endParaRPr lang="en-US"/>
        </a:p>
      </dgm:t>
    </dgm:pt>
    <dgm:pt modelId="{3AC3D917-6CD1-4B1F-A5D9-4414DA159FFF}" type="pres">
      <dgm:prSet presAssocID="{E9E7E6D9-F0E4-480B-B6E9-E68DB1415C44}" presName="node" presStyleLbl="node1" presStyleIdx="2" presStyleCnt="13" custScaleX="138614" custScaleY="67867">
        <dgm:presLayoutVars>
          <dgm:bulletEnabled val="1"/>
        </dgm:presLayoutVars>
      </dgm:prSet>
      <dgm:spPr>
        <a:prstGeom prst="roundRect">
          <a:avLst/>
        </a:prstGeom>
      </dgm:spPr>
      <dgm:t>
        <a:bodyPr/>
        <a:lstStyle/>
        <a:p>
          <a:endParaRPr lang="en-US"/>
        </a:p>
      </dgm:t>
    </dgm:pt>
    <dgm:pt modelId="{44C4C18D-39C4-4D7C-9C0E-79B5D7FDABE9}" type="pres">
      <dgm:prSet presAssocID="{8E134F73-7F86-4C2E-ACA7-B1CC5E96100B}" presName="Name9" presStyleLbl="parChTrans1D2" presStyleIdx="3" presStyleCnt="13"/>
      <dgm:spPr/>
      <dgm:t>
        <a:bodyPr/>
        <a:lstStyle/>
        <a:p>
          <a:endParaRPr lang="en-US"/>
        </a:p>
      </dgm:t>
    </dgm:pt>
    <dgm:pt modelId="{07E14FBF-0FC0-4970-A83C-B734BB7BC058}" type="pres">
      <dgm:prSet presAssocID="{8E134F73-7F86-4C2E-ACA7-B1CC5E96100B}" presName="connTx" presStyleLbl="parChTrans1D2" presStyleIdx="3" presStyleCnt="13"/>
      <dgm:spPr/>
      <dgm:t>
        <a:bodyPr/>
        <a:lstStyle/>
        <a:p>
          <a:endParaRPr lang="en-US"/>
        </a:p>
      </dgm:t>
    </dgm:pt>
    <dgm:pt modelId="{204B3CF3-EFF3-4DFF-95EB-372B7BCA3338}" type="pres">
      <dgm:prSet presAssocID="{E0F4886B-FC26-41E3-B9F9-DEE2E65558E2}" presName="node" presStyleLbl="node1" presStyleIdx="3" presStyleCnt="13" custScaleX="176847" custScaleY="67867">
        <dgm:presLayoutVars>
          <dgm:bulletEnabled val="1"/>
        </dgm:presLayoutVars>
      </dgm:prSet>
      <dgm:spPr>
        <a:prstGeom prst="roundRect">
          <a:avLst/>
        </a:prstGeom>
      </dgm:spPr>
      <dgm:t>
        <a:bodyPr/>
        <a:lstStyle/>
        <a:p>
          <a:endParaRPr lang="en-US"/>
        </a:p>
      </dgm:t>
    </dgm:pt>
    <dgm:pt modelId="{C8DD93BE-1BE8-48C2-BC37-12A8C59CF582}" type="pres">
      <dgm:prSet presAssocID="{632EDED8-5285-4DA4-8F7C-EBE8765928DA}" presName="Name9" presStyleLbl="parChTrans1D2" presStyleIdx="4" presStyleCnt="13"/>
      <dgm:spPr/>
      <dgm:t>
        <a:bodyPr/>
        <a:lstStyle/>
        <a:p>
          <a:endParaRPr lang="en-US"/>
        </a:p>
      </dgm:t>
    </dgm:pt>
    <dgm:pt modelId="{5B69F6CD-F24E-4092-8DE2-0141CA0E6F61}" type="pres">
      <dgm:prSet presAssocID="{632EDED8-5285-4DA4-8F7C-EBE8765928DA}" presName="connTx" presStyleLbl="parChTrans1D2" presStyleIdx="4" presStyleCnt="13"/>
      <dgm:spPr/>
      <dgm:t>
        <a:bodyPr/>
        <a:lstStyle/>
        <a:p>
          <a:endParaRPr lang="en-US"/>
        </a:p>
      </dgm:t>
    </dgm:pt>
    <dgm:pt modelId="{BDC8CCE3-3BAB-4ED0-961A-ED77345ADCE7}" type="pres">
      <dgm:prSet presAssocID="{550C061C-FAEA-40DD-A213-83008F21B9EF}" presName="node" presStyleLbl="node1" presStyleIdx="4" presStyleCnt="13" custScaleX="163041" custScaleY="67867">
        <dgm:presLayoutVars>
          <dgm:bulletEnabled val="1"/>
        </dgm:presLayoutVars>
      </dgm:prSet>
      <dgm:spPr>
        <a:prstGeom prst="roundRect">
          <a:avLst/>
        </a:prstGeom>
      </dgm:spPr>
      <dgm:t>
        <a:bodyPr/>
        <a:lstStyle/>
        <a:p>
          <a:endParaRPr lang="en-US"/>
        </a:p>
      </dgm:t>
    </dgm:pt>
    <dgm:pt modelId="{0CDA44DE-58E9-4787-BA5E-A2126729215E}" type="pres">
      <dgm:prSet presAssocID="{68A90F94-D6C1-4B4E-B5A2-F4DC62708786}" presName="Name9" presStyleLbl="parChTrans1D2" presStyleIdx="5" presStyleCnt="13"/>
      <dgm:spPr/>
      <dgm:t>
        <a:bodyPr/>
        <a:lstStyle/>
        <a:p>
          <a:endParaRPr lang="en-US"/>
        </a:p>
      </dgm:t>
    </dgm:pt>
    <dgm:pt modelId="{5A03B468-B040-4679-A515-D8D04EA5A9F5}" type="pres">
      <dgm:prSet presAssocID="{68A90F94-D6C1-4B4E-B5A2-F4DC62708786}" presName="connTx" presStyleLbl="parChTrans1D2" presStyleIdx="5" presStyleCnt="13"/>
      <dgm:spPr/>
      <dgm:t>
        <a:bodyPr/>
        <a:lstStyle/>
        <a:p>
          <a:endParaRPr lang="en-US"/>
        </a:p>
      </dgm:t>
    </dgm:pt>
    <dgm:pt modelId="{F863A8BB-715A-4BDD-A7FE-93B61B07F32E}" type="pres">
      <dgm:prSet presAssocID="{54555A9E-E6D7-47FA-901A-EFCA7014456A}" presName="node" presStyleLbl="node1" presStyleIdx="5" presStyleCnt="13" custScaleX="114996" custScaleY="67867">
        <dgm:presLayoutVars>
          <dgm:bulletEnabled val="1"/>
        </dgm:presLayoutVars>
      </dgm:prSet>
      <dgm:spPr>
        <a:prstGeom prst="roundRect">
          <a:avLst/>
        </a:prstGeom>
      </dgm:spPr>
      <dgm:t>
        <a:bodyPr/>
        <a:lstStyle/>
        <a:p>
          <a:endParaRPr lang="en-US"/>
        </a:p>
      </dgm:t>
    </dgm:pt>
    <dgm:pt modelId="{5C0A420B-2CAE-4621-8ED5-B72E7BB595C3}" type="pres">
      <dgm:prSet presAssocID="{57F56680-0837-4306-9549-0ACAF43DCB93}" presName="Name9" presStyleLbl="parChTrans1D2" presStyleIdx="6" presStyleCnt="13"/>
      <dgm:spPr/>
      <dgm:t>
        <a:bodyPr/>
        <a:lstStyle/>
        <a:p>
          <a:endParaRPr lang="en-US"/>
        </a:p>
      </dgm:t>
    </dgm:pt>
    <dgm:pt modelId="{7D1C0FE0-EA90-4D77-AB42-E17FEF4B804A}" type="pres">
      <dgm:prSet presAssocID="{57F56680-0837-4306-9549-0ACAF43DCB93}" presName="connTx" presStyleLbl="parChTrans1D2" presStyleIdx="6" presStyleCnt="13"/>
      <dgm:spPr/>
      <dgm:t>
        <a:bodyPr/>
        <a:lstStyle/>
        <a:p>
          <a:endParaRPr lang="en-US"/>
        </a:p>
      </dgm:t>
    </dgm:pt>
    <dgm:pt modelId="{33629868-1897-4A0C-A92F-6A43A00DEE59}" type="pres">
      <dgm:prSet presAssocID="{6C4AB5C5-EAB5-4B96-9164-10AFC8FE883F}" presName="node" presStyleLbl="node1" presStyleIdx="6" presStyleCnt="13" custScaleX="123890" custScaleY="67867">
        <dgm:presLayoutVars>
          <dgm:bulletEnabled val="1"/>
        </dgm:presLayoutVars>
      </dgm:prSet>
      <dgm:spPr>
        <a:prstGeom prst="roundRect">
          <a:avLst/>
        </a:prstGeom>
      </dgm:spPr>
      <dgm:t>
        <a:bodyPr/>
        <a:lstStyle/>
        <a:p>
          <a:endParaRPr lang="en-US"/>
        </a:p>
      </dgm:t>
    </dgm:pt>
    <dgm:pt modelId="{76B9BB5F-CFD9-49EB-BAC8-BEB3B45233D6}" type="pres">
      <dgm:prSet presAssocID="{4DD7724D-3BD9-47F5-9ADC-FC3F08A78FC1}" presName="Name9" presStyleLbl="parChTrans1D2" presStyleIdx="7" presStyleCnt="13"/>
      <dgm:spPr/>
      <dgm:t>
        <a:bodyPr/>
        <a:lstStyle/>
        <a:p>
          <a:endParaRPr lang="en-US"/>
        </a:p>
      </dgm:t>
    </dgm:pt>
    <dgm:pt modelId="{6505A08A-6CC6-4C6B-84DC-DB76FC06B849}" type="pres">
      <dgm:prSet presAssocID="{4DD7724D-3BD9-47F5-9ADC-FC3F08A78FC1}" presName="connTx" presStyleLbl="parChTrans1D2" presStyleIdx="7" presStyleCnt="13"/>
      <dgm:spPr/>
      <dgm:t>
        <a:bodyPr/>
        <a:lstStyle/>
        <a:p>
          <a:endParaRPr lang="en-US"/>
        </a:p>
      </dgm:t>
    </dgm:pt>
    <dgm:pt modelId="{BA56AA00-F603-4DC0-8A30-CF27B205E884}" type="pres">
      <dgm:prSet presAssocID="{93879A57-4B1B-4DD0-8974-A87969667FAA}" presName="node" presStyleLbl="node1" presStyleIdx="7" presStyleCnt="13" custScaleX="117131" custScaleY="67867">
        <dgm:presLayoutVars>
          <dgm:bulletEnabled val="1"/>
        </dgm:presLayoutVars>
      </dgm:prSet>
      <dgm:spPr>
        <a:prstGeom prst="roundRect">
          <a:avLst/>
        </a:prstGeom>
      </dgm:spPr>
      <dgm:t>
        <a:bodyPr/>
        <a:lstStyle/>
        <a:p>
          <a:endParaRPr lang="en-US"/>
        </a:p>
      </dgm:t>
    </dgm:pt>
    <dgm:pt modelId="{DA10E3F7-E82A-411E-9843-B759D97CC17E}" type="pres">
      <dgm:prSet presAssocID="{5339DAB5-46DE-4BDF-B1EC-723D054B9E6F}" presName="Name9" presStyleLbl="parChTrans1D2" presStyleIdx="8" presStyleCnt="13"/>
      <dgm:spPr/>
      <dgm:t>
        <a:bodyPr/>
        <a:lstStyle/>
        <a:p>
          <a:endParaRPr lang="en-US"/>
        </a:p>
      </dgm:t>
    </dgm:pt>
    <dgm:pt modelId="{6C0262F2-76CF-4241-9322-FA9A037C53D4}" type="pres">
      <dgm:prSet presAssocID="{5339DAB5-46DE-4BDF-B1EC-723D054B9E6F}" presName="connTx" presStyleLbl="parChTrans1D2" presStyleIdx="8" presStyleCnt="13"/>
      <dgm:spPr/>
      <dgm:t>
        <a:bodyPr/>
        <a:lstStyle/>
        <a:p>
          <a:endParaRPr lang="en-US"/>
        </a:p>
      </dgm:t>
    </dgm:pt>
    <dgm:pt modelId="{10C50889-B38C-4A7B-9DED-7BE1C2D1F36C}" type="pres">
      <dgm:prSet presAssocID="{54960F86-D9E3-4717-9BAD-627170A9FE4D}" presName="node" presStyleLbl="node1" presStyleIdx="8" presStyleCnt="13" custScaleX="121152" custScaleY="67867">
        <dgm:presLayoutVars>
          <dgm:bulletEnabled val="1"/>
        </dgm:presLayoutVars>
      </dgm:prSet>
      <dgm:spPr>
        <a:prstGeom prst="roundRect">
          <a:avLst/>
        </a:prstGeom>
      </dgm:spPr>
      <dgm:t>
        <a:bodyPr/>
        <a:lstStyle/>
        <a:p>
          <a:endParaRPr lang="en-US"/>
        </a:p>
      </dgm:t>
    </dgm:pt>
    <dgm:pt modelId="{1106BDF4-859A-484D-80C6-5DBF900DC756}" type="pres">
      <dgm:prSet presAssocID="{8774230E-310F-437D-9F62-66DF4AA155C1}" presName="Name9" presStyleLbl="parChTrans1D2" presStyleIdx="9" presStyleCnt="13"/>
      <dgm:spPr/>
      <dgm:t>
        <a:bodyPr/>
        <a:lstStyle/>
        <a:p>
          <a:endParaRPr lang="en-US"/>
        </a:p>
      </dgm:t>
    </dgm:pt>
    <dgm:pt modelId="{A0056B52-E7A1-4716-B83F-AF34ECBEB1A8}" type="pres">
      <dgm:prSet presAssocID="{8774230E-310F-437D-9F62-66DF4AA155C1}" presName="connTx" presStyleLbl="parChTrans1D2" presStyleIdx="9" presStyleCnt="13"/>
      <dgm:spPr/>
      <dgm:t>
        <a:bodyPr/>
        <a:lstStyle/>
        <a:p>
          <a:endParaRPr lang="en-US"/>
        </a:p>
      </dgm:t>
    </dgm:pt>
    <dgm:pt modelId="{8DFAC447-B47B-44D0-AA92-E11869E6DD90}" type="pres">
      <dgm:prSet presAssocID="{66D3D98E-0481-471D-94FE-66533445468C}" presName="node" presStyleLbl="node1" presStyleIdx="9" presStyleCnt="13" custScaleX="176847" custScaleY="67867">
        <dgm:presLayoutVars>
          <dgm:bulletEnabled val="1"/>
        </dgm:presLayoutVars>
      </dgm:prSet>
      <dgm:spPr>
        <a:prstGeom prst="roundRect">
          <a:avLst/>
        </a:prstGeom>
      </dgm:spPr>
      <dgm:t>
        <a:bodyPr/>
        <a:lstStyle/>
        <a:p>
          <a:endParaRPr lang="en-US"/>
        </a:p>
      </dgm:t>
    </dgm:pt>
    <dgm:pt modelId="{BECA960A-D85A-4731-B521-87D2E5A73491}" type="pres">
      <dgm:prSet presAssocID="{A15241BF-6B53-427F-8868-47410C6787E6}" presName="Name9" presStyleLbl="parChTrans1D2" presStyleIdx="10" presStyleCnt="13"/>
      <dgm:spPr/>
      <dgm:t>
        <a:bodyPr/>
        <a:lstStyle/>
        <a:p>
          <a:endParaRPr lang="en-US"/>
        </a:p>
      </dgm:t>
    </dgm:pt>
    <dgm:pt modelId="{89DB7990-0DCF-4450-9EC4-1B7710365C89}" type="pres">
      <dgm:prSet presAssocID="{A15241BF-6B53-427F-8868-47410C6787E6}" presName="connTx" presStyleLbl="parChTrans1D2" presStyleIdx="10" presStyleCnt="13"/>
      <dgm:spPr/>
      <dgm:t>
        <a:bodyPr/>
        <a:lstStyle/>
        <a:p>
          <a:endParaRPr lang="en-US"/>
        </a:p>
      </dgm:t>
    </dgm:pt>
    <dgm:pt modelId="{8B03B030-08CA-4F40-B2A9-D386FCE8793E}" type="pres">
      <dgm:prSet presAssocID="{95C3C474-C04F-4016-AE43-397E26234B6D}" presName="node" presStyleLbl="node1" presStyleIdx="10" presStyleCnt="13" custScaleX="151284" custScaleY="67867">
        <dgm:presLayoutVars>
          <dgm:bulletEnabled val="1"/>
        </dgm:presLayoutVars>
      </dgm:prSet>
      <dgm:spPr>
        <a:prstGeom prst="roundRect">
          <a:avLst/>
        </a:prstGeom>
      </dgm:spPr>
      <dgm:t>
        <a:bodyPr/>
        <a:lstStyle/>
        <a:p>
          <a:endParaRPr lang="en-US"/>
        </a:p>
      </dgm:t>
    </dgm:pt>
    <dgm:pt modelId="{32418AF0-D469-420B-A0AB-0371B83BDCBA}" type="pres">
      <dgm:prSet presAssocID="{FCBDE5CC-1A4E-4DF7-B3D7-821F813701FF}" presName="Name9" presStyleLbl="parChTrans1D2" presStyleIdx="11" presStyleCnt="13"/>
      <dgm:spPr/>
      <dgm:t>
        <a:bodyPr/>
        <a:lstStyle/>
        <a:p>
          <a:endParaRPr lang="en-US"/>
        </a:p>
      </dgm:t>
    </dgm:pt>
    <dgm:pt modelId="{2786434B-502A-4286-B021-4C182171C18B}" type="pres">
      <dgm:prSet presAssocID="{FCBDE5CC-1A4E-4DF7-B3D7-821F813701FF}" presName="connTx" presStyleLbl="parChTrans1D2" presStyleIdx="11" presStyleCnt="13"/>
      <dgm:spPr/>
      <dgm:t>
        <a:bodyPr/>
        <a:lstStyle/>
        <a:p>
          <a:endParaRPr lang="en-US"/>
        </a:p>
      </dgm:t>
    </dgm:pt>
    <dgm:pt modelId="{A8FE012E-7229-4A13-8DC5-39DB0111F357}" type="pres">
      <dgm:prSet presAssocID="{1544D9CC-0E69-48E1-AF13-AB4FE9E5E729}" presName="node" presStyleLbl="node1" presStyleIdx="11" presStyleCnt="13" custScaleX="182373" custScaleY="67867">
        <dgm:presLayoutVars>
          <dgm:bulletEnabled val="1"/>
        </dgm:presLayoutVars>
      </dgm:prSet>
      <dgm:spPr>
        <a:prstGeom prst="roundRect">
          <a:avLst/>
        </a:prstGeom>
      </dgm:spPr>
      <dgm:t>
        <a:bodyPr/>
        <a:lstStyle/>
        <a:p>
          <a:endParaRPr lang="en-US"/>
        </a:p>
      </dgm:t>
    </dgm:pt>
    <dgm:pt modelId="{9FDCAC91-4C4C-4602-AB41-A90A717037B9}" type="pres">
      <dgm:prSet presAssocID="{43E14F98-7A96-4F69-A820-EF887E37F060}" presName="Name9" presStyleLbl="parChTrans1D2" presStyleIdx="12" presStyleCnt="13"/>
      <dgm:spPr/>
      <dgm:t>
        <a:bodyPr/>
        <a:lstStyle/>
        <a:p>
          <a:endParaRPr lang="en-US"/>
        </a:p>
      </dgm:t>
    </dgm:pt>
    <dgm:pt modelId="{D1AD02FF-016B-4024-A429-E185D7C3D9A2}" type="pres">
      <dgm:prSet presAssocID="{43E14F98-7A96-4F69-A820-EF887E37F060}" presName="connTx" presStyleLbl="parChTrans1D2" presStyleIdx="12" presStyleCnt="13"/>
      <dgm:spPr/>
      <dgm:t>
        <a:bodyPr/>
        <a:lstStyle/>
        <a:p>
          <a:endParaRPr lang="en-US"/>
        </a:p>
      </dgm:t>
    </dgm:pt>
    <dgm:pt modelId="{3AC48BE1-477E-4B9C-80A0-EAF70B9EFE42}" type="pres">
      <dgm:prSet presAssocID="{D403F50A-58E0-430F-96B9-B457F7F42B9C}" presName="node" presStyleLbl="node1" presStyleIdx="12" presStyleCnt="13" custScaleX="140529" custScaleY="67867">
        <dgm:presLayoutVars>
          <dgm:bulletEnabled val="1"/>
        </dgm:presLayoutVars>
      </dgm:prSet>
      <dgm:spPr>
        <a:prstGeom prst="roundRect">
          <a:avLst/>
        </a:prstGeom>
      </dgm:spPr>
      <dgm:t>
        <a:bodyPr/>
        <a:lstStyle/>
        <a:p>
          <a:endParaRPr lang="en-US"/>
        </a:p>
      </dgm:t>
    </dgm:pt>
  </dgm:ptLst>
  <dgm:cxnLst>
    <dgm:cxn modelId="{7CF3F61B-65EB-4EF2-9C85-629DB4DD03A1}" type="presOf" srcId="{57F56680-0837-4306-9549-0ACAF43DCB93}" destId="{7D1C0FE0-EA90-4D77-AB42-E17FEF4B804A}" srcOrd="1" destOrd="0" presId="urn:microsoft.com/office/officeart/2005/8/layout/radial1"/>
    <dgm:cxn modelId="{5F6DAE7B-22A3-4209-9436-B0F11C1F7075}" srcId="{847C38A1-C0B4-4CF0-85A3-133A7AE6F096}" destId="{93879A57-4B1B-4DD0-8974-A87969667FAA}" srcOrd="7" destOrd="0" parTransId="{4DD7724D-3BD9-47F5-9ADC-FC3F08A78FC1}" sibTransId="{ADB66529-6BEB-4588-8005-235054007ADD}"/>
    <dgm:cxn modelId="{1BD7F16C-66F6-4883-B328-1B7BC53EEF91}" type="presOf" srcId="{FCBDE5CC-1A4E-4DF7-B3D7-821F813701FF}" destId="{2786434B-502A-4286-B021-4C182171C18B}" srcOrd="1" destOrd="0" presId="urn:microsoft.com/office/officeart/2005/8/layout/radial1"/>
    <dgm:cxn modelId="{06EBBF7E-1926-4016-A7C3-46F546CE5971}" srcId="{847C38A1-C0B4-4CF0-85A3-133A7AE6F096}" destId="{6C4AB5C5-EAB5-4B96-9164-10AFC8FE883F}" srcOrd="6" destOrd="0" parTransId="{57F56680-0837-4306-9549-0ACAF43DCB93}" sibTransId="{C44AF888-AFC2-4EAF-BDA4-92AFAB2108C7}"/>
    <dgm:cxn modelId="{58ECD834-33FD-4B95-A2E4-811FAFED0167}" type="presOf" srcId="{D403F50A-58E0-430F-96B9-B457F7F42B9C}" destId="{3AC48BE1-477E-4B9C-80A0-EAF70B9EFE42}" srcOrd="0" destOrd="0" presId="urn:microsoft.com/office/officeart/2005/8/layout/radial1"/>
    <dgm:cxn modelId="{820FA962-730D-49F8-B1AC-0A4B71B975CD}" srcId="{847C38A1-C0B4-4CF0-85A3-133A7AE6F096}" destId="{03B19913-D657-45E8-8D7C-08ADA958BB7E}" srcOrd="0" destOrd="0" parTransId="{F370DE22-8E23-470D-BAE2-9D121F413BA5}" sibTransId="{8F75FE6A-15F2-497F-A15D-98DB48797F8C}"/>
    <dgm:cxn modelId="{DD74D092-318E-4A7B-84ED-1E7C3E0C37F6}" type="presOf" srcId="{E0F4886B-FC26-41E3-B9F9-DEE2E65558E2}" destId="{204B3CF3-EFF3-4DFF-95EB-372B7BCA3338}" srcOrd="0" destOrd="0" presId="urn:microsoft.com/office/officeart/2005/8/layout/radial1"/>
    <dgm:cxn modelId="{D38F365A-946E-44A2-AD3B-44E46011E137}" type="presOf" srcId="{54555A9E-E6D7-47FA-901A-EFCA7014456A}" destId="{F863A8BB-715A-4BDD-A7FE-93B61B07F32E}" srcOrd="0" destOrd="0" presId="urn:microsoft.com/office/officeart/2005/8/layout/radial1"/>
    <dgm:cxn modelId="{00A75F31-0E23-4A4E-B7B6-DD02AD599816}" type="presOf" srcId="{F370DE22-8E23-470D-BAE2-9D121F413BA5}" destId="{59266C3B-83E3-4547-9441-70BED5C4BF03}" srcOrd="1" destOrd="0" presId="urn:microsoft.com/office/officeart/2005/8/layout/radial1"/>
    <dgm:cxn modelId="{F5535275-A9B2-44A0-BD34-A65E6C5C0ADD}" type="presOf" srcId="{847C38A1-C0B4-4CF0-85A3-133A7AE6F096}" destId="{80541D5C-4B80-4C81-85E7-73357872BE0E}" srcOrd="0" destOrd="0" presId="urn:microsoft.com/office/officeart/2005/8/layout/radial1"/>
    <dgm:cxn modelId="{ACFBBD28-430D-4893-9B78-DD6FEA9BE2AA}" type="presOf" srcId="{631687EF-9332-4739-A6E9-0F6E910CC6C4}" destId="{B5B30CE4-9A65-4E73-94A2-58F1FAD37EA2}" srcOrd="0" destOrd="0" presId="urn:microsoft.com/office/officeart/2005/8/layout/radial1"/>
    <dgm:cxn modelId="{3C37D1A8-0F81-4698-AE96-29A632BD4B5C}" srcId="{847C38A1-C0B4-4CF0-85A3-133A7AE6F096}" destId="{66D3D98E-0481-471D-94FE-66533445468C}" srcOrd="9" destOrd="0" parTransId="{8774230E-310F-437D-9F62-66DF4AA155C1}" sibTransId="{53C10D68-6D4B-4A72-985A-37BA9B6234D5}"/>
    <dgm:cxn modelId="{AE869D8F-CA9E-458A-B253-BD7B19D87C79}" srcId="{847C38A1-C0B4-4CF0-85A3-133A7AE6F096}" destId="{E0F4886B-FC26-41E3-B9F9-DEE2E65558E2}" srcOrd="3" destOrd="0" parTransId="{8E134F73-7F86-4C2E-ACA7-B1CC5E96100B}" sibTransId="{391938F8-C1F0-454C-AB87-42D4B0331486}"/>
    <dgm:cxn modelId="{D62606AC-B05C-4B13-A730-AC7312B0DCBA}" type="presOf" srcId="{5339DAB5-46DE-4BDF-B1EC-723D054B9E6F}" destId="{DA10E3F7-E82A-411E-9843-B759D97CC17E}" srcOrd="0" destOrd="0" presId="urn:microsoft.com/office/officeart/2005/8/layout/radial1"/>
    <dgm:cxn modelId="{C5BFE6D7-3151-4DC8-B385-CA813FC06692}" type="presOf" srcId="{FD4E480D-A734-4138-978F-633D0773131C}" destId="{0399FC41-2E5B-45A7-A358-3EF7C88EF4C7}" srcOrd="0" destOrd="0" presId="urn:microsoft.com/office/officeart/2005/8/layout/radial1"/>
    <dgm:cxn modelId="{669BCFFB-9CD8-4742-ABAF-3BA1C7C33C5B}" type="presOf" srcId="{A894488B-48D1-465F-A0F3-0A862709A53A}" destId="{4662BA47-576A-4C44-9100-40C525C3A262}" srcOrd="0" destOrd="0" presId="urn:microsoft.com/office/officeart/2005/8/layout/radial1"/>
    <dgm:cxn modelId="{82105883-B371-4B78-97D6-9767339129CB}" srcId="{847C38A1-C0B4-4CF0-85A3-133A7AE6F096}" destId="{D403F50A-58E0-430F-96B9-B457F7F42B9C}" srcOrd="12" destOrd="0" parTransId="{43E14F98-7A96-4F69-A820-EF887E37F060}" sibTransId="{9528F23C-5117-4FD1-B37D-CEEA126D972B}"/>
    <dgm:cxn modelId="{A4B4035A-C691-42E9-8F72-93C9E82AE571}" type="presOf" srcId="{57F56680-0837-4306-9549-0ACAF43DCB93}" destId="{5C0A420B-2CAE-4621-8ED5-B72E7BB595C3}" srcOrd="0" destOrd="0" presId="urn:microsoft.com/office/officeart/2005/8/layout/radial1"/>
    <dgm:cxn modelId="{4982F975-6727-40CE-94D3-37187618EA2D}" type="presOf" srcId="{93879A57-4B1B-4DD0-8974-A87969667FAA}" destId="{BA56AA00-F603-4DC0-8A30-CF27B205E884}" srcOrd="0" destOrd="0" presId="urn:microsoft.com/office/officeart/2005/8/layout/radial1"/>
    <dgm:cxn modelId="{EB2FAA39-0687-463D-BAE2-7A11ED0C0A18}" type="presOf" srcId="{632EDED8-5285-4DA4-8F7C-EBE8765928DA}" destId="{C8DD93BE-1BE8-48C2-BC37-12A8C59CF582}" srcOrd="0" destOrd="0" presId="urn:microsoft.com/office/officeart/2005/8/layout/radial1"/>
    <dgm:cxn modelId="{CA323755-0B46-4476-96D1-B999A2A18FF0}" type="presOf" srcId="{5339DAB5-46DE-4BDF-B1EC-723D054B9E6F}" destId="{6C0262F2-76CF-4241-9322-FA9A037C53D4}" srcOrd="1" destOrd="0" presId="urn:microsoft.com/office/officeart/2005/8/layout/radial1"/>
    <dgm:cxn modelId="{F1378D71-2F18-4A88-98F3-6D4A0F32C83C}" type="presOf" srcId="{A15241BF-6B53-427F-8868-47410C6787E6}" destId="{BECA960A-D85A-4731-B521-87D2E5A73491}" srcOrd="0" destOrd="0" presId="urn:microsoft.com/office/officeart/2005/8/layout/radial1"/>
    <dgm:cxn modelId="{B2B98ECF-CEBB-485B-9F83-F67B10340D16}" srcId="{847C38A1-C0B4-4CF0-85A3-133A7AE6F096}" destId="{E9E7E6D9-F0E4-480B-B6E9-E68DB1415C44}" srcOrd="2" destOrd="0" parTransId="{AF465952-E8FA-4C9D-BB04-2FC04905D6F9}" sibTransId="{F31304C6-89A3-459F-99BE-CE3872221320}"/>
    <dgm:cxn modelId="{B8D924B1-65BC-4A5F-92EE-96DE8B14FBD1}" type="presOf" srcId="{A15241BF-6B53-427F-8868-47410C6787E6}" destId="{89DB7990-0DCF-4450-9EC4-1B7710365C89}" srcOrd="1" destOrd="0" presId="urn:microsoft.com/office/officeart/2005/8/layout/radial1"/>
    <dgm:cxn modelId="{4BA6BDC2-D9A1-4648-9CC7-0B3F4A245A9A}" type="presOf" srcId="{A894488B-48D1-465F-A0F3-0A862709A53A}" destId="{E1A358A0-294B-4604-8392-12E830C651FF}" srcOrd="1" destOrd="0" presId="urn:microsoft.com/office/officeart/2005/8/layout/radial1"/>
    <dgm:cxn modelId="{010450B5-7C4A-4A72-BE17-8DFC6FF02A2C}" type="presOf" srcId="{8E134F73-7F86-4C2E-ACA7-B1CC5E96100B}" destId="{44C4C18D-39C4-4D7C-9C0E-79B5D7FDABE9}" srcOrd="0" destOrd="0" presId="urn:microsoft.com/office/officeart/2005/8/layout/radial1"/>
    <dgm:cxn modelId="{CEF4E127-FA50-4561-B055-D48E5792652B}" srcId="{847C38A1-C0B4-4CF0-85A3-133A7AE6F096}" destId="{FD4E480D-A734-4138-978F-633D0773131C}" srcOrd="1" destOrd="0" parTransId="{A894488B-48D1-465F-A0F3-0A862709A53A}" sibTransId="{AEFAFB18-436E-48ED-A8D9-824E8C2DD4B9}"/>
    <dgm:cxn modelId="{5483036C-067D-440B-B91F-A9CA1126D8F2}" type="presOf" srcId="{43E14F98-7A96-4F69-A820-EF887E37F060}" destId="{D1AD02FF-016B-4024-A429-E185D7C3D9A2}" srcOrd="1" destOrd="0" presId="urn:microsoft.com/office/officeart/2005/8/layout/radial1"/>
    <dgm:cxn modelId="{C47BCEFA-9983-43A0-BC2F-82F7EF55D553}" type="presOf" srcId="{68A90F94-D6C1-4B4E-B5A2-F4DC62708786}" destId="{0CDA44DE-58E9-4787-BA5E-A2126729215E}" srcOrd="0" destOrd="0" presId="urn:microsoft.com/office/officeart/2005/8/layout/radial1"/>
    <dgm:cxn modelId="{01269101-B85A-482F-9940-9649F31CB52D}" type="presOf" srcId="{AF465952-E8FA-4C9D-BB04-2FC04905D6F9}" destId="{2A1E669B-69F1-4405-ACA0-815F2919D23E}" srcOrd="0" destOrd="0" presId="urn:microsoft.com/office/officeart/2005/8/layout/radial1"/>
    <dgm:cxn modelId="{4806569B-D0CB-4FD5-96D7-64F2FCDDF79F}" type="presOf" srcId="{8774230E-310F-437D-9F62-66DF4AA155C1}" destId="{1106BDF4-859A-484D-80C6-5DBF900DC756}" srcOrd="0" destOrd="0" presId="urn:microsoft.com/office/officeart/2005/8/layout/radial1"/>
    <dgm:cxn modelId="{75E57624-3D66-4A4C-BB51-5DDDD7C89B4C}" srcId="{847C38A1-C0B4-4CF0-85A3-133A7AE6F096}" destId="{95C3C474-C04F-4016-AE43-397E26234B6D}" srcOrd="10" destOrd="0" parTransId="{A15241BF-6B53-427F-8868-47410C6787E6}" sibTransId="{5A21888F-37AE-409A-946A-D2951E54501F}"/>
    <dgm:cxn modelId="{4FEE5955-3303-44E4-8AE1-DC36D81C189E}" type="presOf" srcId="{632EDED8-5285-4DA4-8F7C-EBE8765928DA}" destId="{5B69F6CD-F24E-4092-8DE2-0141CA0E6F61}" srcOrd="1" destOrd="0" presId="urn:microsoft.com/office/officeart/2005/8/layout/radial1"/>
    <dgm:cxn modelId="{F9CFD9E0-B9F0-4D08-ADE4-0AC240758364}" srcId="{847C38A1-C0B4-4CF0-85A3-133A7AE6F096}" destId="{54960F86-D9E3-4717-9BAD-627170A9FE4D}" srcOrd="8" destOrd="0" parTransId="{5339DAB5-46DE-4BDF-B1EC-723D054B9E6F}" sibTransId="{2EE80B33-6D40-421F-B64C-6D3FED5FA2D3}"/>
    <dgm:cxn modelId="{F3D14C6E-103F-49B8-B975-9B64F0C1B1BA}" type="presOf" srcId="{AF465952-E8FA-4C9D-BB04-2FC04905D6F9}" destId="{A2A81206-F82E-470D-A33F-AA9D41062470}" srcOrd="1" destOrd="0" presId="urn:microsoft.com/office/officeart/2005/8/layout/radial1"/>
    <dgm:cxn modelId="{0C43E945-E824-4BE3-9566-031682F59897}" type="presOf" srcId="{8E134F73-7F86-4C2E-ACA7-B1CC5E96100B}" destId="{07E14FBF-0FC0-4970-A83C-B734BB7BC058}" srcOrd="1" destOrd="0" presId="urn:microsoft.com/office/officeart/2005/8/layout/radial1"/>
    <dgm:cxn modelId="{2FA04221-ABC2-40DB-909A-A740D3541AD6}" type="presOf" srcId="{4DD7724D-3BD9-47F5-9ADC-FC3F08A78FC1}" destId="{6505A08A-6CC6-4C6B-84DC-DB76FC06B849}" srcOrd="1" destOrd="0" presId="urn:microsoft.com/office/officeart/2005/8/layout/radial1"/>
    <dgm:cxn modelId="{1F42EABA-2C15-4A78-BB06-FA7CF4318E99}" type="presOf" srcId="{FCBDE5CC-1A4E-4DF7-B3D7-821F813701FF}" destId="{32418AF0-D469-420B-A0AB-0371B83BDCBA}" srcOrd="0" destOrd="0" presId="urn:microsoft.com/office/officeart/2005/8/layout/radial1"/>
    <dgm:cxn modelId="{537128BC-9674-4187-B282-FEDE4A20E2FF}" srcId="{847C38A1-C0B4-4CF0-85A3-133A7AE6F096}" destId="{54555A9E-E6D7-47FA-901A-EFCA7014456A}" srcOrd="5" destOrd="0" parTransId="{68A90F94-D6C1-4B4E-B5A2-F4DC62708786}" sibTransId="{34F3E201-FE4E-4C1D-B718-741B75BA7C37}"/>
    <dgm:cxn modelId="{A58B159A-0416-4309-B3CE-717AA21D0A78}" type="presOf" srcId="{54960F86-D9E3-4717-9BAD-627170A9FE4D}" destId="{10C50889-B38C-4A7B-9DED-7BE1C2D1F36C}" srcOrd="0" destOrd="0" presId="urn:microsoft.com/office/officeart/2005/8/layout/radial1"/>
    <dgm:cxn modelId="{6933385C-E28F-48BC-BF67-4A27B2FF0D78}" type="presOf" srcId="{4DD7724D-3BD9-47F5-9ADC-FC3F08A78FC1}" destId="{76B9BB5F-CFD9-49EB-BAC8-BEB3B45233D6}" srcOrd="0" destOrd="0" presId="urn:microsoft.com/office/officeart/2005/8/layout/radial1"/>
    <dgm:cxn modelId="{3B3219BB-B53C-4193-A818-0EBDD668DA1A}" type="presOf" srcId="{68A90F94-D6C1-4B4E-B5A2-F4DC62708786}" destId="{5A03B468-B040-4679-A515-D8D04EA5A9F5}" srcOrd="1" destOrd="0" presId="urn:microsoft.com/office/officeart/2005/8/layout/radial1"/>
    <dgm:cxn modelId="{C51D8471-6680-4568-A8AA-A612C3B389B6}" type="presOf" srcId="{43E14F98-7A96-4F69-A820-EF887E37F060}" destId="{9FDCAC91-4C4C-4602-AB41-A90A717037B9}" srcOrd="0" destOrd="0" presId="urn:microsoft.com/office/officeart/2005/8/layout/radial1"/>
    <dgm:cxn modelId="{F92A5E55-54E9-4A2B-83C1-1F6D393F95A3}" type="presOf" srcId="{95C3C474-C04F-4016-AE43-397E26234B6D}" destId="{8B03B030-08CA-4F40-B2A9-D386FCE8793E}" srcOrd="0" destOrd="0" presId="urn:microsoft.com/office/officeart/2005/8/layout/radial1"/>
    <dgm:cxn modelId="{AB875B92-1ADB-4C8E-B560-1C62E48C6686}" type="presOf" srcId="{66D3D98E-0481-471D-94FE-66533445468C}" destId="{8DFAC447-B47B-44D0-AA92-E11869E6DD90}" srcOrd="0" destOrd="0" presId="urn:microsoft.com/office/officeart/2005/8/layout/radial1"/>
    <dgm:cxn modelId="{FFFDD20B-5D55-4129-AB8B-B200A87813AD}" srcId="{847C38A1-C0B4-4CF0-85A3-133A7AE6F096}" destId="{550C061C-FAEA-40DD-A213-83008F21B9EF}" srcOrd="4" destOrd="0" parTransId="{632EDED8-5285-4DA4-8F7C-EBE8765928DA}" sibTransId="{ED17A2D9-2F30-4650-B58F-E7784EC31280}"/>
    <dgm:cxn modelId="{368BC261-4B8B-449B-8FCB-E4BAF61502F3}" type="presOf" srcId="{550C061C-FAEA-40DD-A213-83008F21B9EF}" destId="{BDC8CCE3-3BAB-4ED0-961A-ED77345ADCE7}" srcOrd="0" destOrd="0" presId="urn:microsoft.com/office/officeart/2005/8/layout/radial1"/>
    <dgm:cxn modelId="{27DE3368-759A-4EB9-B50F-70B7D7EB9B37}" type="presOf" srcId="{03B19913-D657-45E8-8D7C-08ADA958BB7E}" destId="{981E4F60-0501-4B29-B794-8B257CE7D383}" srcOrd="0" destOrd="0" presId="urn:microsoft.com/office/officeart/2005/8/layout/radial1"/>
    <dgm:cxn modelId="{17997DC2-8FD1-49D3-9916-29D0FC4099D4}" type="presOf" srcId="{8774230E-310F-437D-9F62-66DF4AA155C1}" destId="{A0056B52-E7A1-4716-B83F-AF34ECBEB1A8}" srcOrd="1" destOrd="0" presId="urn:microsoft.com/office/officeart/2005/8/layout/radial1"/>
    <dgm:cxn modelId="{745AA016-0926-4E6E-8CDC-0D1BE910C1EC}" srcId="{631687EF-9332-4739-A6E9-0F6E910CC6C4}" destId="{847C38A1-C0B4-4CF0-85A3-133A7AE6F096}" srcOrd="0" destOrd="0" parTransId="{7DDCC8D6-51F3-4B40-9D33-39C34A909750}" sibTransId="{8ADD6B45-D97D-4B66-B549-53598E440E38}"/>
    <dgm:cxn modelId="{EDE7CBE2-BF80-4394-8DDB-16B0A98E1E1B}" type="presOf" srcId="{F370DE22-8E23-470D-BAE2-9D121F413BA5}" destId="{ECFF6357-FF21-46C1-B8CB-FD2D52B1555D}" srcOrd="0" destOrd="0" presId="urn:microsoft.com/office/officeart/2005/8/layout/radial1"/>
    <dgm:cxn modelId="{390BF806-6D6B-4DAB-B585-E4E007521012}" type="presOf" srcId="{E9E7E6D9-F0E4-480B-B6E9-E68DB1415C44}" destId="{3AC3D917-6CD1-4B1F-A5D9-4414DA159FFF}" srcOrd="0" destOrd="0" presId="urn:microsoft.com/office/officeart/2005/8/layout/radial1"/>
    <dgm:cxn modelId="{59BF7C32-DB06-45E9-BBB7-1C8FAED1252B}" srcId="{847C38A1-C0B4-4CF0-85A3-133A7AE6F096}" destId="{1544D9CC-0E69-48E1-AF13-AB4FE9E5E729}" srcOrd="11" destOrd="0" parTransId="{FCBDE5CC-1A4E-4DF7-B3D7-821F813701FF}" sibTransId="{E639667F-077B-48C6-A571-825BEF73462A}"/>
    <dgm:cxn modelId="{DA06DB8F-04E2-40E3-B0B6-77084EF9FDD8}" type="presOf" srcId="{1544D9CC-0E69-48E1-AF13-AB4FE9E5E729}" destId="{A8FE012E-7229-4A13-8DC5-39DB0111F357}" srcOrd="0" destOrd="0" presId="urn:microsoft.com/office/officeart/2005/8/layout/radial1"/>
    <dgm:cxn modelId="{E919471C-BC55-4E52-A4CD-27F5A534FE35}" type="presOf" srcId="{6C4AB5C5-EAB5-4B96-9164-10AFC8FE883F}" destId="{33629868-1897-4A0C-A92F-6A43A00DEE59}" srcOrd="0" destOrd="0" presId="urn:microsoft.com/office/officeart/2005/8/layout/radial1"/>
    <dgm:cxn modelId="{8A40B327-EDB7-4317-9A09-BC056208AC3A}" type="presParOf" srcId="{B5B30CE4-9A65-4E73-94A2-58F1FAD37EA2}" destId="{80541D5C-4B80-4C81-85E7-73357872BE0E}" srcOrd="0" destOrd="0" presId="urn:microsoft.com/office/officeart/2005/8/layout/radial1"/>
    <dgm:cxn modelId="{39016C9F-C209-4927-8F08-F748FDA19B87}" type="presParOf" srcId="{B5B30CE4-9A65-4E73-94A2-58F1FAD37EA2}" destId="{ECFF6357-FF21-46C1-B8CB-FD2D52B1555D}" srcOrd="1" destOrd="0" presId="urn:microsoft.com/office/officeart/2005/8/layout/radial1"/>
    <dgm:cxn modelId="{D45E9923-BBE6-45AD-9350-8706F57A162C}" type="presParOf" srcId="{ECFF6357-FF21-46C1-B8CB-FD2D52B1555D}" destId="{59266C3B-83E3-4547-9441-70BED5C4BF03}" srcOrd="0" destOrd="0" presId="urn:microsoft.com/office/officeart/2005/8/layout/radial1"/>
    <dgm:cxn modelId="{E3DD32F4-7EBC-40EF-B627-2B756DB9E745}" type="presParOf" srcId="{B5B30CE4-9A65-4E73-94A2-58F1FAD37EA2}" destId="{981E4F60-0501-4B29-B794-8B257CE7D383}" srcOrd="2" destOrd="0" presId="urn:microsoft.com/office/officeart/2005/8/layout/radial1"/>
    <dgm:cxn modelId="{630832EB-E18E-4033-8FA8-F84E6F45C44C}" type="presParOf" srcId="{B5B30CE4-9A65-4E73-94A2-58F1FAD37EA2}" destId="{4662BA47-576A-4C44-9100-40C525C3A262}" srcOrd="3" destOrd="0" presId="urn:microsoft.com/office/officeart/2005/8/layout/radial1"/>
    <dgm:cxn modelId="{03B71A21-7EA0-46E8-A54D-AFB2D4775490}" type="presParOf" srcId="{4662BA47-576A-4C44-9100-40C525C3A262}" destId="{E1A358A0-294B-4604-8392-12E830C651FF}" srcOrd="0" destOrd="0" presId="urn:microsoft.com/office/officeart/2005/8/layout/radial1"/>
    <dgm:cxn modelId="{FCD7B02D-23DC-4A14-9D6F-C00EE0493BC0}" type="presParOf" srcId="{B5B30CE4-9A65-4E73-94A2-58F1FAD37EA2}" destId="{0399FC41-2E5B-45A7-A358-3EF7C88EF4C7}" srcOrd="4" destOrd="0" presId="urn:microsoft.com/office/officeart/2005/8/layout/radial1"/>
    <dgm:cxn modelId="{562D0B47-1E64-4886-9E14-67963ACA3225}" type="presParOf" srcId="{B5B30CE4-9A65-4E73-94A2-58F1FAD37EA2}" destId="{2A1E669B-69F1-4405-ACA0-815F2919D23E}" srcOrd="5" destOrd="0" presId="urn:microsoft.com/office/officeart/2005/8/layout/radial1"/>
    <dgm:cxn modelId="{A78361A0-7109-4D47-9FF2-84876CFEDD05}" type="presParOf" srcId="{2A1E669B-69F1-4405-ACA0-815F2919D23E}" destId="{A2A81206-F82E-470D-A33F-AA9D41062470}" srcOrd="0" destOrd="0" presId="urn:microsoft.com/office/officeart/2005/8/layout/radial1"/>
    <dgm:cxn modelId="{C2CFECDA-3E0E-41A6-A57B-6320BD474DBC}" type="presParOf" srcId="{B5B30CE4-9A65-4E73-94A2-58F1FAD37EA2}" destId="{3AC3D917-6CD1-4B1F-A5D9-4414DA159FFF}" srcOrd="6" destOrd="0" presId="urn:microsoft.com/office/officeart/2005/8/layout/radial1"/>
    <dgm:cxn modelId="{CCA7A16F-FA34-4A12-AC6A-6D7FFDDA3D2B}" type="presParOf" srcId="{B5B30CE4-9A65-4E73-94A2-58F1FAD37EA2}" destId="{44C4C18D-39C4-4D7C-9C0E-79B5D7FDABE9}" srcOrd="7" destOrd="0" presId="urn:microsoft.com/office/officeart/2005/8/layout/radial1"/>
    <dgm:cxn modelId="{E0185E21-6038-4B72-86FB-4074A286C1C4}" type="presParOf" srcId="{44C4C18D-39C4-4D7C-9C0E-79B5D7FDABE9}" destId="{07E14FBF-0FC0-4970-A83C-B734BB7BC058}" srcOrd="0" destOrd="0" presId="urn:microsoft.com/office/officeart/2005/8/layout/radial1"/>
    <dgm:cxn modelId="{3DF3FF29-E187-41FD-BA79-D8897D3BB773}" type="presParOf" srcId="{B5B30CE4-9A65-4E73-94A2-58F1FAD37EA2}" destId="{204B3CF3-EFF3-4DFF-95EB-372B7BCA3338}" srcOrd="8" destOrd="0" presId="urn:microsoft.com/office/officeart/2005/8/layout/radial1"/>
    <dgm:cxn modelId="{B9D1F2F6-4A02-4661-8DB7-D628618F220C}" type="presParOf" srcId="{B5B30CE4-9A65-4E73-94A2-58F1FAD37EA2}" destId="{C8DD93BE-1BE8-48C2-BC37-12A8C59CF582}" srcOrd="9" destOrd="0" presId="urn:microsoft.com/office/officeart/2005/8/layout/radial1"/>
    <dgm:cxn modelId="{8F575F52-E321-47B5-AAD4-AC28FAC5A272}" type="presParOf" srcId="{C8DD93BE-1BE8-48C2-BC37-12A8C59CF582}" destId="{5B69F6CD-F24E-4092-8DE2-0141CA0E6F61}" srcOrd="0" destOrd="0" presId="urn:microsoft.com/office/officeart/2005/8/layout/radial1"/>
    <dgm:cxn modelId="{ADABAE64-B58C-4475-B27B-3B2DAA0065B2}" type="presParOf" srcId="{B5B30CE4-9A65-4E73-94A2-58F1FAD37EA2}" destId="{BDC8CCE3-3BAB-4ED0-961A-ED77345ADCE7}" srcOrd="10" destOrd="0" presId="urn:microsoft.com/office/officeart/2005/8/layout/radial1"/>
    <dgm:cxn modelId="{8939A34B-982A-41AC-AAF1-75CAE1867E58}" type="presParOf" srcId="{B5B30CE4-9A65-4E73-94A2-58F1FAD37EA2}" destId="{0CDA44DE-58E9-4787-BA5E-A2126729215E}" srcOrd="11" destOrd="0" presId="urn:microsoft.com/office/officeart/2005/8/layout/radial1"/>
    <dgm:cxn modelId="{25307157-C6C9-44EF-A141-B9055418267A}" type="presParOf" srcId="{0CDA44DE-58E9-4787-BA5E-A2126729215E}" destId="{5A03B468-B040-4679-A515-D8D04EA5A9F5}" srcOrd="0" destOrd="0" presId="urn:microsoft.com/office/officeart/2005/8/layout/radial1"/>
    <dgm:cxn modelId="{EAD10DDA-CFB1-4EE6-B7B9-7A41729E61FA}" type="presParOf" srcId="{B5B30CE4-9A65-4E73-94A2-58F1FAD37EA2}" destId="{F863A8BB-715A-4BDD-A7FE-93B61B07F32E}" srcOrd="12" destOrd="0" presId="urn:microsoft.com/office/officeart/2005/8/layout/radial1"/>
    <dgm:cxn modelId="{A87D15B5-5265-48E1-8FEB-5AFB28E11171}" type="presParOf" srcId="{B5B30CE4-9A65-4E73-94A2-58F1FAD37EA2}" destId="{5C0A420B-2CAE-4621-8ED5-B72E7BB595C3}" srcOrd="13" destOrd="0" presId="urn:microsoft.com/office/officeart/2005/8/layout/radial1"/>
    <dgm:cxn modelId="{F1D60CEC-CF18-46F3-BB0C-1300F0F30B12}" type="presParOf" srcId="{5C0A420B-2CAE-4621-8ED5-B72E7BB595C3}" destId="{7D1C0FE0-EA90-4D77-AB42-E17FEF4B804A}" srcOrd="0" destOrd="0" presId="urn:microsoft.com/office/officeart/2005/8/layout/radial1"/>
    <dgm:cxn modelId="{9C3B55D8-1906-44DC-9510-0EE546561ECC}" type="presParOf" srcId="{B5B30CE4-9A65-4E73-94A2-58F1FAD37EA2}" destId="{33629868-1897-4A0C-A92F-6A43A00DEE59}" srcOrd="14" destOrd="0" presId="urn:microsoft.com/office/officeart/2005/8/layout/radial1"/>
    <dgm:cxn modelId="{1A3CFECC-C7EE-4882-8644-1E8B4C934EB2}" type="presParOf" srcId="{B5B30CE4-9A65-4E73-94A2-58F1FAD37EA2}" destId="{76B9BB5F-CFD9-49EB-BAC8-BEB3B45233D6}" srcOrd="15" destOrd="0" presId="urn:microsoft.com/office/officeart/2005/8/layout/radial1"/>
    <dgm:cxn modelId="{4DBF5F8E-1312-46BE-A15D-A0DDF52BAE8A}" type="presParOf" srcId="{76B9BB5F-CFD9-49EB-BAC8-BEB3B45233D6}" destId="{6505A08A-6CC6-4C6B-84DC-DB76FC06B849}" srcOrd="0" destOrd="0" presId="urn:microsoft.com/office/officeart/2005/8/layout/radial1"/>
    <dgm:cxn modelId="{51832EC6-CC88-4681-A4F8-EA6D41898832}" type="presParOf" srcId="{B5B30CE4-9A65-4E73-94A2-58F1FAD37EA2}" destId="{BA56AA00-F603-4DC0-8A30-CF27B205E884}" srcOrd="16" destOrd="0" presId="urn:microsoft.com/office/officeart/2005/8/layout/radial1"/>
    <dgm:cxn modelId="{4699349B-1BDF-47E1-83E8-4F9929B2D1FB}" type="presParOf" srcId="{B5B30CE4-9A65-4E73-94A2-58F1FAD37EA2}" destId="{DA10E3F7-E82A-411E-9843-B759D97CC17E}" srcOrd="17" destOrd="0" presId="urn:microsoft.com/office/officeart/2005/8/layout/radial1"/>
    <dgm:cxn modelId="{D5E71F73-A0AD-474D-8C88-9EA3313A7352}" type="presParOf" srcId="{DA10E3F7-E82A-411E-9843-B759D97CC17E}" destId="{6C0262F2-76CF-4241-9322-FA9A037C53D4}" srcOrd="0" destOrd="0" presId="urn:microsoft.com/office/officeart/2005/8/layout/radial1"/>
    <dgm:cxn modelId="{31F1A32B-9D11-45ED-A2E7-99760EAA909D}" type="presParOf" srcId="{B5B30CE4-9A65-4E73-94A2-58F1FAD37EA2}" destId="{10C50889-B38C-4A7B-9DED-7BE1C2D1F36C}" srcOrd="18" destOrd="0" presId="urn:microsoft.com/office/officeart/2005/8/layout/radial1"/>
    <dgm:cxn modelId="{9E20DA10-A17A-4A77-9D72-7B75CAB66A44}" type="presParOf" srcId="{B5B30CE4-9A65-4E73-94A2-58F1FAD37EA2}" destId="{1106BDF4-859A-484D-80C6-5DBF900DC756}" srcOrd="19" destOrd="0" presId="urn:microsoft.com/office/officeart/2005/8/layout/radial1"/>
    <dgm:cxn modelId="{00FFB4C3-BE9C-495E-8400-CA4627ABD265}" type="presParOf" srcId="{1106BDF4-859A-484D-80C6-5DBF900DC756}" destId="{A0056B52-E7A1-4716-B83F-AF34ECBEB1A8}" srcOrd="0" destOrd="0" presId="urn:microsoft.com/office/officeart/2005/8/layout/radial1"/>
    <dgm:cxn modelId="{EEBFEA4D-D52F-43DB-A9CC-3D8D151EF15E}" type="presParOf" srcId="{B5B30CE4-9A65-4E73-94A2-58F1FAD37EA2}" destId="{8DFAC447-B47B-44D0-AA92-E11869E6DD90}" srcOrd="20" destOrd="0" presId="urn:microsoft.com/office/officeart/2005/8/layout/radial1"/>
    <dgm:cxn modelId="{27AAE607-0FF8-44AD-9652-CCD229B5BE39}" type="presParOf" srcId="{B5B30CE4-9A65-4E73-94A2-58F1FAD37EA2}" destId="{BECA960A-D85A-4731-B521-87D2E5A73491}" srcOrd="21" destOrd="0" presId="urn:microsoft.com/office/officeart/2005/8/layout/radial1"/>
    <dgm:cxn modelId="{D64738B5-6309-4565-AA32-60A83A3EAF42}" type="presParOf" srcId="{BECA960A-D85A-4731-B521-87D2E5A73491}" destId="{89DB7990-0DCF-4450-9EC4-1B7710365C89}" srcOrd="0" destOrd="0" presId="urn:microsoft.com/office/officeart/2005/8/layout/radial1"/>
    <dgm:cxn modelId="{1ADB02EB-D729-4009-B699-6A8359CC2034}" type="presParOf" srcId="{B5B30CE4-9A65-4E73-94A2-58F1FAD37EA2}" destId="{8B03B030-08CA-4F40-B2A9-D386FCE8793E}" srcOrd="22" destOrd="0" presId="urn:microsoft.com/office/officeart/2005/8/layout/radial1"/>
    <dgm:cxn modelId="{DB08D28F-6E62-4F2C-BCB0-BEAC476D3EF6}" type="presParOf" srcId="{B5B30CE4-9A65-4E73-94A2-58F1FAD37EA2}" destId="{32418AF0-D469-420B-A0AB-0371B83BDCBA}" srcOrd="23" destOrd="0" presId="urn:microsoft.com/office/officeart/2005/8/layout/radial1"/>
    <dgm:cxn modelId="{28A38A31-ED36-446E-960D-CEE3382F8539}" type="presParOf" srcId="{32418AF0-D469-420B-A0AB-0371B83BDCBA}" destId="{2786434B-502A-4286-B021-4C182171C18B}" srcOrd="0" destOrd="0" presId="urn:microsoft.com/office/officeart/2005/8/layout/radial1"/>
    <dgm:cxn modelId="{45563E91-06EE-4FA9-868B-8983CDAB4507}" type="presParOf" srcId="{B5B30CE4-9A65-4E73-94A2-58F1FAD37EA2}" destId="{A8FE012E-7229-4A13-8DC5-39DB0111F357}" srcOrd="24" destOrd="0" presId="urn:microsoft.com/office/officeart/2005/8/layout/radial1"/>
    <dgm:cxn modelId="{69BE719A-53E3-4DAD-A768-D7E7D9EE78DB}" type="presParOf" srcId="{B5B30CE4-9A65-4E73-94A2-58F1FAD37EA2}" destId="{9FDCAC91-4C4C-4602-AB41-A90A717037B9}" srcOrd="25" destOrd="0" presId="urn:microsoft.com/office/officeart/2005/8/layout/radial1"/>
    <dgm:cxn modelId="{31B275D8-390E-4BE0-90E9-874AA8BB4528}" type="presParOf" srcId="{9FDCAC91-4C4C-4602-AB41-A90A717037B9}" destId="{D1AD02FF-016B-4024-A429-E185D7C3D9A2}" srcOrd="0" destOrd="0" presId="urn:microsoft.com/office/officeart/2005/8/layout/radial1"/>
    <dgm:cxn modelId="{22E851CA-113F-47F1-9313-CEA3FEC517A8}" type="presParOf" srcId="{B5B30CE4-9A65-4E73-94A2-58F1FAD37EA2}" destId="{3AC48BE1-477E-4B9C-80A0-EAF70B9EFE42}" srcOrd="26"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541D5C-4B80-4C81-85E7-73357872BE0E}">
      <dsp:nvSpPr>
        <dsp:cNvPr id="0" name=""/>
        <dsp:cNvSpPr/>
      </dsp:nvSpPr>
      <dsp:spPr>
        <a:xfrm>
          <a:off x="2524571" y="2093734"/>
          <a:ext cx="1203132" cy="9044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pitchFamily="34" charset="0"/>
            </a:rPr>
            <a:t>Low Income Customer</a:t>
          </a:r>
          <a:br>
            <a:rPr lang="en-US" sz="1600" b="1" kern="1200" dirty="0" smtClean="0">
              <a:latin typeface="Calibri" pitchFamily="34" charset="0"/>
            </a:rPr>
          </a:br>
          <a:r>
            <a:rPr lang="en-US" sz="1600" b="1" kern="1200" dirty="0" smtClean="0">
              <a:latin typeface="Calibri" pitchFamily="34" charset="0"/>
            </a:rPr>
            <a:t>Services</a:t>
          </a:r>
          <a:endParaRPr lang="en-US" sz="1600" b="1" kern="1200" dirty="0">
            <a:latin typeface="Calibri" pitchFamily="34" charset="0"/>
          </a:endParaRPr>
        </a:p>
      </dsp:txBody>
      <dsp:txXfrm>
        <a:off x="2524571" y="2093734"/>
        <a:ext cx="1203132" cy="904409"/>
      </dsp:txXfrm>
    </dsp:sp>
    <dsp:sp modelId="{ECFF6357-FF21-46C1-B8CB-FD2D52B1555D}">
      <dsp:nvSpPr>
        <dsp:cNvPr id="0" name=""/>
        <dsp:cNvSpPr/>
      </dsp:nvSpPr>
      <dsp:spPr>
        <a:xfrm rot="16200000">
          <a:off x="2417812" y="1374290"/>
          <a:ext cx="1416651" cy="22237"/>
        </a:xfrm>
        <a:custGeom>
          <a:avLst/>
          <a:gdLst/>
          <a:ahLst/>
          <a:cxnLst/>
          <a:rect l="0" t="0" r="0" b="0"/>
          <a:pathLst>
            <a:path>
              <a:moveTo>
                <a:pt x="0" y="11118"/>
              </a:moveTo>
              <a:lnTo>
                <a:pt x="1416651" y="1111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dirty="0">
            <a:latin typeface="Calibri" pitchFamily="34" charset="0"/>
          </a:endParaRPr>
        </a:p>
      </dsp:txBody>
      <dsp:txXfrm rot="16200000">
        <a:off x="3090722" y="1349992"/>
        <a:ext cx="70832" cy="70832"/>
      </dsp:txXfrm>
    </dsp:sp>
    <dsp:sp modelId="{981E4F60-0501-4B29-B794-8B257CE7D383}">
      <dsp:nvSpPr>
        <dsp:cNvPr id="0" name=""/>
        <dsp:cNvSpPr/>
      </dsp:nvSpPr>
      <dsp:spPr>
        <a:xfrm>
          <a:off x="2694899" y="144468"/>
          <a:ext cx="862478" cy="5326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latin typeface="Calibri" pitchFamily="34" charset="0"/>
            </a:rPr>
            <a:t>Delivery of Commodity</a:t>
          </a:r>
          <a:endParaRPr lang="en-US" sz="1200" b="1" kern="1200" dirty="0">
            <a:latin typeface="Calibri" pitchFamily="34" charset="0"/>
          </a:endParaRPr>
        </a:p>
      </dsp:txBody>
      <dsp:txXfrm>
        <a:off x="2694899" y="144468"/>
        <a:ext cx="862478" cy="532614"/>
      </dsp:txXfrm>
    </dsp:sp>
    <dsp:sp modelId="{4662BA47-576A-4C44-9100-40C525C3A262}">
      <dsp:nvSpPr>
        <dsp:cNvPr id="0" name=""/>
        <dsp:cNvSpPr/>
      </dsp:nvSpPr>
      <dsp:spPr>
        <a:xfrm rot="17861538">
          <a:off x="2976453" y="1501356"/>
          <a:ext cx="1384178" cy="22237"/>
        </a:xfrm>
        <a:custGeom>
          <a:avLst/>
          <a:gdLst/>
          <a:ahLst/>
          <a:cxnLst/>
          <a:rect l="0" t="0" r="0" b="0"/>
          <a:pathLst>
            <a:path>
              <a:moveTo>
                <a:pt x="0" y="11118"/>
              </a:moveTo>
              <a:lnTo>
                <a:pt x="1384178" y="1111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861538">
        <a:off x="3633938" y="1477870"/>
        <a:ext cx="69208" cy="69208"/>
      </dsp:txXfrm>
    </dsp:sp>
    <dsp:sp modelId="{0399FC41-2E5B-45A7-A358-3EF7C88EF4C7}">
      <dsp:nvSpPr>
        <dsp:cNvPr id="0" name=""/>
        <dsp:cNvSpPr/>
      </dsp:nvSpPr>
      <dsp:spPr>
        <a:xfrm>
          <a:off x="3604155" y="403062"/>
          <a:ext cx="1028485" cy="50456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Rate / Std. Tariff</a:t>
          </a:r>
          <a:endParaRPr lang="en-US" sz="1600" kern="1200" dirty="0">
            <a:latin typeface="Calibri" pitchFamily="34" charset="0"/>
          </a:endParaRPr>
        </a:p>
      </dsp:txBody>
      <dsp:txXfrm>
        <a:off x="3604155" y="403062"/>
        <a:ext cx="1028485" cy="504566"/>
      </dsp:txXfrm>
    </dsp:sp>
    <dsp:sp modelId="{2A1E669B-69F1-4405-ACA0-815F2919D23E}">
      <dsp:nvSpPr>
        <dsp:cNvPr id="0" name=""/>
        <dsp:cNvSpPr/>
      </dsp:nvSpPr>
      <dsp:spPr>
        <a:xfrm rot="19523077">
          <a:off x="3461755" y="1884046"/>
          <a:ext cx="1214385" cy="22237"/>
        </a:xfrm>
        <a:custGeom>
          <a:avLst/>
          <a:gdLst/>
          <a:ahLst/>
          <a:cxnLst/>
          <a:rect l="0" t="0" r="0" b="0"/>
          <a:pathLst>
            <a:path>
              <a:moveTo>
                <a:pt x="0" y="11118"/>
              </a:moveTo>
              <a:lnTo>
                <a:pt x="1214385" y="1111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dirty="0">
            <a:latin typeface="Calibri" pitchFamily="34" charset="0"/>
          </a:endParaRPr>
        </a:p>
      </dsp:txBody>
      <dsp:txXfrm rot="19523077">
        <a:off x="4038588" y="1864804"/>
        <a:ext cx="60719" cy="60719"/>
      </dsp:txXfrm>
    </dsp:sp>
    <dsp:sp modelId="{3AC3D917-6CD1-4B1F-A5D9-4414DA159FFF}">
      <dsp:nvSpPr>
        <dsp:cNvPr id="0" name=""/>
        <dsp:cNvSpPr/>
      </dsp:nvSpPr>
      <dsp:spPr>
        <a:xfrm>
          <a:off x="4339428" y="1066720"/>
          <a:ext cx="1087831" cy="5326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Education &amp; Outreach</a:t>
          </a:r>
          <a:endParaRPr lang="en-US" sz="1600" kern="1200" dirty="0">
            <a:latin typeface="Calibri" pitchFamily="34" charset="0"/>
          </a:endParaRPr>
        </a:p>
      </dsp:txBody>
      <dsp:txXfrm>
        <a:off x="4339428" y="1066720"/>
        <a:ext cx="1087831" cy="532614"/>
      </dsp:txXfrm>
    </dsp:sp>
    <dsp:sp modelId="{44C4C18D-39C4-4D7C-9C0E-79B5D7FDABE9}">
      <dsp:nvSpPr>
        <dsp:cNvPr id="0" name=""/>
        <dsp:cNvSpPr/>
      </dsp:nvSpPr>
      <dsp:spPr>
        <a:xfrm rot="21184615">
          <a:off x="3716834" y="2410251"/>
          <a:ext cx="870460" cy="22237"/>
        </a:xfrm>
        <a:custGeom>
          <a:avLst/>
          <a:gdLst/>
          <a:ahLst/>
          <a:cxnLst/>
          <a:rect l="0" t="0" r="0" b="0"/>
          <a:pathLst>
            <a:path>
              <a:moveTo>
                <a:pt x="0" y="11118"/>
              </a:moveTo>
              <a:lnTo>
                <a:pt x="870460" y="1111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alibri" pitchFamily="34" charset="0"/>
          </a:endParaRPr>
        </a:p>
      </dsp:txBody>
      <dsp:txXfrm rot="21184615">
        <a:off x="4130302" y="2399608"/>
        <a:ext cx="43523" cy="43523"/>
      </dsp:txXfrm>
    </dsp:sp>
    <dsp:sp modelId="{204B3CF3-EFF3-4DFF-95EB-372B7BCA3338}">
      <dsp:nvSpPr>
        <dsp:cNvPr id="0" name=""/>
        <dsp:cNvSpPr/>
      </dsp:nvSpPr>
      <dsp:spPr>
        <a:xfrm>
          <a:off x="4551794" y="2022266"/>
          <a:ext cx="1387880" cy="5326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Contact Center Inquiries</a:t>
          </a:r>
          <a:endParaRPr lang="en-US" sz="1600" kern="1200" dirty="0">
            <a:latin typeface="Calibri" pitchFamily="34" charset="0"/>
          </a:endParaRPr>
        </a:p>
      </dsp:txBody>
      <dsp:txXfrm>
        <a:off x="4551794" y="2022266"/>
        <a:ext cx="1387880" cy="532614"/>
      </dsp:txXfrm>
    </dsp:sp>
    <dsp:sp modelId="{C8DD93BE-1BE8-48C2-BC37-12A8C59CF582}">
      <dsp:nvSpPr>
        <dsp:cNvPr id="0" name=""/>
        <dsp:cNvSpPr/>
      </dsp:nvSpPr>
      <dsp:spPr>
        <a:xfrm rot="1246154">
          <a:off x="3628944" y="2925558"/>
          <a:ext cx="1054968" cy="22237"/>
        </a:xfrm>
        <a:custGeom>
          <a:avLst/>
          <a:gdLst/>
          <a:ahLst/>
          <a:cxnLst/>
          <a:rect l="0" t="0" r="0" b="0"/>
          <a:pathLst>
            <a:path>
              <a:moveTo>
                <a:pt x="0" y="11118"/>
              </a:moveTo>
              <a:lnTo>
                <a:pt x="1054968" y="1111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alibri" pitchFamily="34" charset="0"/>
          </a:endParaRPr>
        </a:p>
      </dsp:txBody>
      <dsp:txXfrm rot="1246154">
        <a:off x="4130054" y="2910302"/>
        <a:ext cx="52748" cy="52748"/>
      </dsp:txXfrm>
    </dsp:sp>
    <dsp:sp modelId="{BDC8CCE3-3BAB-4ED0-961A-ED77345ADCE7}">
      <dsp:nvSpPr>
        <dsp:cNvPr id="0" name=""/>
        <dsp:cNvSpPr/>
      </dsp:nvSpPr>
      <dsp:spPr>
        <a:xfrm>
          <a:off x="4482785" y="3036771"/>
          <a:ext cx="1279532" cy="5326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Payment Arrangements</a:t>
          </a:r>
          <a:endParaRPr lang="en-US" sz="1600" kern="1200" dirty="0">
            <a:latin typeface="Calibri" pitchFamily="34" charset="0"/>
          </a:endParaRPr>
        </a:p>
      </dsp:txBody>
      <dsp:txXfrm>
        <a:off x="4482785" y="3036771"/>
        <a:ext cx="1279532" cy="532614"/>
      </dsp:txXfrm>
    </dsp:sp>
    <dsp:sp modelId="{0CDA44DE-58E9-4787-BA5E-A2126729215E}">
      <dsp:nvSpPr>
        <dsp:cNvPr id="0" name=""/>
        <dsp:cNvSpPr/>
      </dsp:nvSpPr>
      <dsp:spPr>
        <a:xfrm rot="2907692">
          <a:off x="3237742" y="3404109"/>
          <a:ext cx="1317036" cy="22237"/>
        </a:xfrm>
        <a:custGeom>
          <a:avLst/>
          <a:gdLst/>
          <a:ahLst/>
          <a:cxnLst/>
          <a:rect l="0" t="0" r="0" b="0"/>
          <a:pathLst>
            <a:path>
              <a:moveTo>
                <a:pt x="0" y="11118"/>
              </a:moveTo>
              <a:lnTo>
                <a:pt x="1317036" y="1111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alibri" pitchFamily="34" charset="0"/>
          </a:endParaRPr>
        </a:p>
      </dsp:txBody>
      <dsp:txXfrm rot="2907692">
        <a:off x="3863334" y="3382301"/>
        <a:ext cx="65851" cy="65851"/>
      </dsp:txXfrm>
    </dsp:sp>
    <dsp:sp modelId="{F863A8BB-715A-4BDD-A7FE-93B61B07F32E}">
      <dsp:nvSpPr>
        <dsp:cNvPr id="0" name=""/>
        <dsp:cNvSpPr/>
      </dsp:nvSpPr>
      <dsp:spPr>
        <a:xfrm>
          <a:off x="4090774" y="3877825"/>
          <a:ext cx="902479" cy="5326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dirty="0" smtClean="0">
              <a:latin typeface="Calibri" pitchFamily="34" charset="0"/>
            </a:rPr>
            <a:t>Bill Pay Choices</a:t>
          </a:r>
          <a:endParaRPr lang="en-US" sz="1600" b="0" kern="1200" dirty="0">
            <a:latin typeface="Calibri" pitchFamily="34" charset="0"/>
          </a:endParaRPr>
        </a:p>
      </dsp:txBody>
      <dsp:txXfrm>
        <a:off x="4090774" y="3877825"/>
        <a:ext cx="902479" cy="532614"/>
      </dsp:txXfrm>
    </dsp:sp>
    <dsp:sp modelId="{5C0A420B-2CAE-4621-8ED5-B72E7BB595C3}">
      <dsp:nvSpPr>
        <dsp:cNvPr id="0" name=""/>
        <dsp:cNvSpPr/>
      </dsp:nvSpPr>
      <dsp:spPr>
        <a:xfrm rot="4569231">
          <a:off x="2701195" y="3661743"/>
          <a:ext cx="1405408" cy="22237"/>
        </a:xfrm>
        <a:custGeom>
          <a:avLst/>
          <a:gdLst/>
          <a:ahLst/>
          <a:cxnLst/>
          <a:rect l="0" t="0" r="0" b="0"/>
          <a:pathLst>
            <a:path>
              <a:moveTo>
                <a:pt x="0" y="11118"/>
              </a:moveTo>
              <a:lnTo>
                <a:pt x="1405408" y="1111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alibri" pitchFamily="34" charset="0"/>
          </a:endParaRPr>
        </a:p>
      </dsp:txBody>
      <dsp:txXfrm rot="4569231">
        <a:off x="3368764" y="3637726"/>
        <a:ext cx="70270" cy="70270"/>
      </dsp:txXfrm>
    </dsp:sp>
    <dsp:sp modelId="{33629868-1897-4A0C-A92F-6A43A00DEE59}">
      <dsp:nvSpPr>
        <dsp:cNvPr id="0" name=""/>
        <dsp:cNvSpPr/>
      </dsp:nvSpPr>
      <dsp:spPr>
        <a:xfrm>
          <a:off x="3150977" y="4352752"/>
          <a:ext cx="972278" cy="5326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pitchFamily="34" charset="0"/>
            </a:rPr>
            <a:t>Fees &amp; Pay Processing</a:t>
          </a:r>
          <a:endParaRPr lang="en-US" sz="1400" b="1" kern="1200" dirty="0">
            <a:latin typeface="Calibri" pitchFamily="34" charset="0"/>
          </a:endParaRPr>
        </a:p>
      </dsp:txBody>
      <dsp:txXfrm>
        <a:off x="3150977" y="4352752"/>
        <a:ext cx="972278" cy="532614"/>
      </dsp:txXfrm>
    </dsp:sp>
    <dsp:sp modelId="{76B9BB5F-CFD9-49EB-BAC8-BEB3B45233D6}">
      <dsp:nvSpPr>
        <dsp:cNvPr id="0" name=""/>
        <dsp:cNvSpPr/>
      </dsp:nvSpPr>
      <dsp:spPr>
        <a:xfrm rot="6230769">
          <a:off x="2145493" y="3661883"/>
          <a:ext cx="1405697" cy="22237"/>
        </a:xfrm>
        <a:custGeom>
          <a:avLst/>
          <a:gdLst/>
          <a:ahLst/>
          <a:cxnLst/>
          <a:rect l="0" t="0" r="0" b="0"/>
          <a:pathLst>
            <a:path>
              <a:moveTo>
                <a:pt x="0" y="11118"/>
              </a:moveTo>
              <a:lnTo>
                <a:pt x="1405697" y="1111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dirty="0">
            <a:latin typeface="Calibri" pitchFamily="34" charset="0"/>
          </a:endParaRPr>
        </a:p>
      </dsp:txBody>
      <dsp:txXfrm rot="6230769">
        <a:off x="2813200" y="3637859"/>
        <a:ext cx="70284" cy="70284"/>
      </dsp:txXfrm>
    </dsp:sp>
    <dsp:sp modelId="{BA56AA00-F603-4DC0-8A30-CF27B205E884}">
      <dsp:nvSpPr>
        <dsp:cNvPr id="0" name=""/>
        <dsp:cNvSpPr/>
      </dsp:nvSpPr>
      <dsp:spPr>
        <a:xfrm>
          <a:off x="2155542" y="4352752"/>
          <a:ext cx="919234" cy="5326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pitchFamily="34" charset="0"/>
            </a:rPr>
            <a:t>Rate or Bill Discounts</a:t>
          </a:r>
          <a:endParaRPr lang="en-US" sz="1400" b="1" kern="1200" dirty="0">
            <a:latin typeface="Calibri" pitchFamily="34" charset="0"/>
          </a:endParaRPr>
        </a:p>
      </dsp:txBody>
      <dsp:txXfrm>
        <a:off x="2155542" y="4352752"/>
        <a:ext cx="919234" cy="532614"/>
      </dsp:txXfrm>
    </dsp:sp>
    <dsp:sp modelId="{DA10E3F7-E82A-411E-9843-B759D97CC17E}">
      <dsp:nvSpPr>
        <dsp:cNvPr id="0" name=""/>
        <dsp:cNvSpPr/>
      </dsp:nvSpPr>
      <dsp:spPr>
        <a:xfrm rot="7892308">
          <a:off x="1700330" y="3402834"/>
          <a:ext cx="1313630" cy="22237"/>
        </a:xfrm>
        <a:custGeom>
          <a:avLst/>
          <a:gdLst/>
          <a:ahLst/>
          <a:cxnLst/>
          <a:rect l="0" t="0" r="0" b="0"/>
          <a:pathLst>
            <a:path>
              <a:moveTo>
                <a:pt x="0" y="11118"/>
              </a:moveTo>
              <a:lnTo>
                <a:pt x="1313630" y="1111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dirty="0">
            <a:latin typeface="Calibri" pitchFamily="34" charset="0"/>
          </a:endParaRPr>
        </a:p>
      </dsp:txBody>
      <dsp:txXfrm rot="7892308">
        <a:off x="2324305" y="3381111"/>
        <a:ext cx="65681" cy="65681"/>
      </dsp:txXfrm>
    </dsp:sp>
    <dsp:sp modelId="{10C50889-B38C-4A7B-9DED-7BE1C2D1F36C}">
      <dsp:nvSpPr>
        <dsp:cNvPr id="0" name=""/>
        <dsp:cNvSpPr/>
      </dsp:nvSpPr>
      <dsp:spPr>
        <a:xfrm>
          <a:off x="1234867" y="3877825"/>
          <a:ext cx="950790" cy="5326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Energy Assistance</a:t>
          </a:r>
          <a:endParaRPr lang="en-US" sz="1600" kern="1200" dirty="0">
            <a:latin typeface="Calibri" pitchFamily="34" charset="0"/>
          </a:endParaRPr>
        </a:p>
      </dsp:txBody>
      <dsp:txXfrm>
        <a:off x="1234867" y="3877825"/>
        <a:ext cx="950790" cy="532614"/>
      </dsp:txXfrm>
    </dsp:sp>
    <dsp:sp modelId="{1106BDF4-859A-484D-80C6-5DBF900DC756}">
      <dsp:nvSpPr>
        <dsp:cNvPr id="0" name=""/>
        <dsp:cNvSpPr/>
      </dsp:nvSpPr>
      <dsp:spPr>
        <a:xfrm rot="9553846">
          <a:off x="1589748" y="2921639"/>
          <a:ext cx="1032866" cy="22237"/>
        </a:xfrm>
        <a:custGeom>
          <a:avLst/>
          <a:gdLst/>
          <a:ahLst/>
          <a:cxnLst/>
          <a:rect l="0" t="0" r="0" b="0"/>
          <a:pathLst>
            <a:path>
              <a:moveTo>
                <a:pt x="0" y="11118"/>
              </a:moveTo>
              <a:lnTo>
                <a:pt x="1032866" y="1111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alibri" pitchFamily="34" charset="0"/>
          </a:endParaRPr>
        </a:p>
      </dsp:txBody>
      <dsp:txXfrm rot="9553846">
        <a:off x="2080359" y="2906936"/>
        <a:ext cx="51643" cy="51643"/>
      </dsp:txXfrm>
    </dsp:sp>
    <dsp:sp modelId="{8DFAC447-B47B-44D0-AA92-E11869E6DD90}">
      <dsp:nvSpPr>
        <dsp:cNvPr id="0" name=""/>
        <dsp:cNvSpPr/>
      </dsp:nvSpPr>
      <dsp:spPr>
        <a:xfrm>
          <a:off x="435785" y="3036771"/>
          <a:ext cx="1387880" cy="5326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Arrearage Management</a:t>
          </a:r>
          <a:endParaRPr lang="en-US" sz="1600" kern="1200" dirty="0">
            <a:latin typeface="Calibri" pitchFamily="34" charset="0"/>
          </a:endParaRPr>
        </a:p>
      </dsp:txBody>
      <dsp:txXfrm>
        <a:off x="435785" y="3036771"/>
        <a:ext cx="1387880" cy="532614"/>
      </dsp:txXfrm>
    </dsp:sp>
    <dsp:sp modelId="{BECA960A-D85A-4731-B521-87D2E5A73491}">
      <dsp:nvSpPr>
        <dsp:cNvPr id="0" name=""/>
        <dsp:cNvSpPr/>
      </dsp:nvSpPr>
      <dsp:spPr>
        <a:xfrm rot="11215385">
          <a:off x="1576057" y="2404872"/>
          <a:ext cx="959710" cy="22237"/>
        </a:xfrm>
        <a:custGeom>
          <a:avLst/>
          <a:gdLst/>
          <a:ahLst/>
          <a:cxnLst/>
          <a:rect l="0" t="0" r="0" b="0"/>
          <a:pathLst>
            <a:path>
              <a:moveTo>
                <a:pt x="0" y="11118"/>
              </a:moveTo>
              <a:lnTo>
                <a:pt x="959710" y="1111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alibri" pitchFamily="34" charset="0"/>
          </a:endParaRPr>
        </a:p>
      </dsp:txBody>
      <dsp:txXfrm rot="11215385">
        <a:off x="2031919" y="2391997"/>
        <a:ext cx="47985" cy="47985"/>
      </dsp:txXfrm>
    </dsp:sp>
    <dsp:sp modelId="{8B03B030-08CA-4F40-B2A9-D386FCE8793E}">
      <dsp:nvSpPr>
        <dsp:cNvPr id="0" name=""/>
        <dsp:cNvSpPr/>
      </dsp:nvSpPr>
      <dsp:spPr>
        <a:xfrm>
          <a:off x="412910" y="2022266"/>
          <a:ext cx="1187264" cy="5326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Bill or Rate Stability</a:t>
          </a:r>
          <a:endParaRPr lang="en-US" sz="1600" kern="1200" dirty="0">
            <a:latin typeface="Calibri" pitchFamily="34" charset="0"/>
          </a:endParaRPr>
        </a:p>
      </dsp:txBody>
      <dsp:txXfrm>
        <a:off x="412910" y="2022266"/>
        <a:ext cx="1187264" cy="532614"/>
      </dsp:txXfrm>
    </dsp:sp>
    <dsp:sp modelId="{32418AF0-D469-420B-A0AB-0371B83BDCBA}">
      <dsp:nvSpPr>
        <dsp:cNvPr id="0" name=""/>
        <dsp:cNvSpPr/>
      </dsp:nvSpPr>
      <dsp:spPr>
        <a:xfrm rot="12876923">
          <a:off x="1603732" y="1892645"/>
          <a:ext cx="1184108" cy="22237"/>
        </a:xfrm>
        <a:custGeom>
          <a:avLst/>
          <a:gdLst/>
          <a:ahLst/>
          <a:cxnLst/>
          <a:rect l="0" t="0" r="0" b="0"/>
          <a:pathLst>
            <a:path>
              <a:moveTo>
                <a:pt x="0" y="11118"/>
              </a:moveTo>
              <a:lnTo>
                <a:pt x="1184108" y="1111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dirty="0">
            <a:latin typeface="Calibri" pitchFamily="34" charset="0"/>
          </a:endParaRPr>
        </a:p>
      </dsp:txBody>
      <dsp:txXfrm rot="12876923">
        <a:off x="2166184" y="1874161"/>
        <a:ext cx="59205" cy="59205"/>
      </dsp:txXfrm>
    </dsp:sp>
    <dsp:sp modelId="{A8FE012E-7229-4A13-8DC5-39DB0111F357}">
      <dsp:nvSpPr>
        <dsp:cNvPr id="0" name=""/>
        <dsp:cNvSpPr/>
      </dsp:nvSpPr>
      <dsp:spPr>
        <a:xfrm>
          <a:off x="653308" y="1066720"/>
          <a:ext cx="1431248" cy="532614"/>
        </a:xfrm>
        <a:prstGeom prst="roundRect">
          <a:avLst/>
        </a:prstGeom>
        <a:solidFill>
          <a:srgbClr val="53548A"/>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latin typeface="Calibri" pitchFamily="34" charset="0"/>
            </a:rPr>
            <a:t>Energy Efficiency Programs</a:t>
          </a:r>
          <a:endParaRPr lang="en-US" sz="1400" b="1" kern="1200" dirty="0">
            <a:latin typeface="Calibri" pitchFamily="34" charset="0"/>
          </a:endParaRPr>
        </a:p>
      </dsp:txBody>
      <dsp:txXfrm>
        <a:off x="653308" y="1066720"/>
        <a:ext cx="1431248" cy="532614"/>
      </dsp:txXfrm>
    </dsp:sp>
    <dsp:sp modelId="{9FDCAC91-4C4C-4602-AB41-A90A717037B9}">
      <dsp:nvSpPr>
        <dsp:cNvPr id="0" name=""/>
        <dsp:cNvSpPr/>
      </dsp:nvSpPr>
      <dsp:spPr>
        <a:xfrm rot="14538462">
          <a:off x="1903083" y="1508270"/>
          <a:ext cx="1368559" cy="22237"/>
        </a:xfrm>
        <a:custGeom>
          <a:avLst/>
          <a:gdLst/>
          <a:ahLst/>
          <a:cxnLst/>
          <a:rect l="0" t="0" r="0" b="0"/>
          <a:pathLst>
            <a:path>
              <a:moveTo>
                <a:pt x="0" y="11118"/>
              </a:moveTo>
              <a:lnTo>
                <a:pt x="1368559" y="1111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alibri" pitchFamily="34" charset="0"/>
          </a:endParaRPr>
        </a:p>
      </dsp:txBody>
      <dsp:txXfrm rot="14538462">
        <a:off x="2553149" y="1485175"/>
        <a:ext cx="68427" cy="68427"/>
      </dsp:txXfrm>
    </dsp:sp>
    <dsp:sp modelId="{3AC48BE1-477E-4B9C-80A0-EAF70B9EFE42}">
      <dsp:nvSpPr>
        <dsp:cNvPr id="0" name=""/>
        <dsp:cNvSpPr/>
      </dsp:nvSpPr>
      <dsp:spPr>
        <a:xfrm>
          <a:off x="1582448" y="389038"/>
          <a:ext cx="1102860" cy="5326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Calibri" pitchFamily="34" charset="0"/>
            </a:rPr>
            <a:t>Alerts &amp; Notification</a:t>
          </a:r>
          <a:endParaRPr lang="en-US" sz="1600" kern="1200" dirty="0">
            <a:latin typeface="Calibri" pitchFamily="34" charset="0"/>
          </a:endParaRPr>
        </a:p>
      </dsp:txBody>
      <dsp:txXfrm>
        <a:off x="1582448" y="389038"/>
        <a:ext cx="1102860" cy="53261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12FBEA-7DC0-4937-BC11-133A56F321FC}" type="datetimeFigureOut">
              <a:rPr lang="en-US" smtClean="0"/>
              <a:pPr/>
              <a:t>6/2/2019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1DA24F-2935-4E4B-87DD-D022196F9967}" type="slidenum">
              <a:rPr lang="en-US" smtClean="0"/>
              <a:pPr/>
              <a:t>‹#›</a:t>
            </a:fld>
            <a:endParaRPr lang="en-US" dirty="0"/>
          </a:p>
        </p:txBody>
      </p:sp>
    </p:spTree>
    <p:extLst>
      <p:ext uri="{BB962C8B-B14F-4D97-AF65-F5344CB8AC3E}">
        <p14:creationId xmlns:p14="http://schemas.microsoft.com/office/powerpoint/2010/main" xmlns="" val="2792840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1DA24F-2935-4E4B-87DD-D022196F9967}"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1DA24F-2935-4E4B-87DD-D022196F9967}"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1DA24F-2935-4E4B-87DD-D022196F9967}"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1DA24F-2935-4E4B-87DD-D022196F9967}"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71DA24F-2935-4E4B-87DD-D022196F9967}" type="slidenum">
              <a:rPr lang="en-US" smtClean="0"/>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97284"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D5B7E5AC-9A28-484B-BD6C-053A9A1FDEFE}" type="datetime8">
              <a:rPr lang="en-US" smtClean="0"/>
              <a:pPr/>
              <a:t>6/2/2019 1:03 PM</a:t>
            </a:fld>
            <a:endParaRPr lang="en-US" dirty="0"/>
          </a:p>
        </p:txBody>
      </p:sp>
      <p:sp>
        <p:nvSpPr>
          <p:cNvPr id="97285"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a:t>© 2008 DEFG LLC</a:t>
            </a:r>
          </a:p>
        </p:txBody>
      </p:sp>
      <p:sp>
        <p:nvSpPr>
          <p:cNvPr id="97286"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55BA78-A187-4A27-9897-C7C77BA746C5}"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90" y="3810017"/>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24" y="3897011"/>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24"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1"/>
            <a:ext cx="9144000" cy="24417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2" y="3675528"/>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1"/>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2"/>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560320"/>
            <a:ext cx="8458200" cy="1097280"/>
          </a:xfrm>
        </p:spPr>
        <p:txBody>
          <a:bodyPr anchor="ctr" anchorCtr="0">
            <a:normAutofit/>
          </a:bodyPr>
          <a:lstStyle>
            <a:lvl1pPr>
              <a:defRPr sz="3200">
                <a:solidFill>
                  <a:schemeClr val="bg1"/>
                </a:solidFill>
              </a:defRPr>
            </a:lvl1pPr>
          </a:lstStyle>
          <a:p>
            <a:r>
              <a:rPr kumimoji="0" lang="en-US" dirty="0"/>
              <a:t>Click to edit Master title style</a:t>
            </a:r>
          </a:p>
        </p:txBody>
      </p:sp>
      <p:sp>
        <p:nvSpPr>
          <p:cNvPr id="9" name="Subtitle 8"/>
          <p:cNvSpPr>
            <a:spLocks noGrp="1"/>
          </p:cNvSpPr>
          <p:nvPr>
            <p:ph type="subTitle" idx="1"/>
          </p:nvPr>
        </p:nvSpPr>
        <p:spPr>
          <a:xfrm>
            <a:off x="457200" y="3918411"/>
            <a:ext cx="4953000" cy="1752600"/>
          </a:xfrm>
        </p:spPr>
        <p:txBody>
          <a:bodyPr>
            <a:normAutofit/>
          </a:bodyPr>
          <a:lstStyle>
            <a:lvl1pPr marL="0" indent="0" algn="l">
              <a:buNone/>
              <a:defRPr lang="en-US" sz="2400" dirty="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7955280" y="6583680"/>
            <a:ext cx="1188720" cy="274320"/>
          </a:xfrm>
        </p:spPr>
        <p:txBody>
          <a:bodyPr/>
          <a:lstStyle>
            <a:lvl1pPr algn="r">
              <a:defRPr/>
            </a:lvl1pPr>
          </a:lstStyle>
          <a:p>
            <a:endParaRPr lang="en-US" dirty="0"/>
          </a:p>
        </p:txBody>
      </p:sp>
      <p:sp>
        <p:nvSpPr>
          <p:cNvPr id="17" name="Footer Placeholder 16"/>
          <p:cNvSpPr>
            <a:spLocks noGrp="1"/>
          </p:cNvSpPr>
          <p:nvPr>
            <p:ph type="ftr" sz="quarter" idx="11"/>
          </p:nvPr>
        </p:nvSpPr>
        <p:spPr>
          <a:xfrm>
            <a:off x="16" y="6587599"/>
            <a:ext cx="3205017" cy="244764"/>
          </a:xfrm>
        </p:spPr>
        <p:txBody>
          <a:bodyPr/>
          <a:lstStyle>
            <a:lvl1pPr algn="l">
              <a:defRPr/>
            </a:lvl1pPr>
          </a:lstStyle>
          <a:p>
            <a:r>
              <a:rPr lang="en-US"/>
              <a:t>© 2019 Distributed Energy Financial Group LLC</a:t>
            </a:r>
            <a:endParaRPr lang="en-US" dirty="0"/>
          </a:p>
        </p:txBody>
      </p:sp>
      <p:sp>
        <p:nvSpPr>
          <p:cNvPr id="29" name="Slide Number Placeholder 28"/>
          <p:cNvSpPr>
            <a:spLocks noGrp="1"/>
          </p:cNvSpPr>
          <p:nvPr>
            <p:ph type="sldNum" sz="quarter" idx="12"/>
          </p:nvPr>
        </p:nvSpPr>
        <p:spPr>
          <a:xfrm>
            <a:off x="8174736" y="1136"/>
            <a:ext cx="758952" cy="310896"/>
          </a:xfrm>
        </p:spPr>
        <p:txBody>
          <a:bodyPr/>
          <a:lstStyle>
            <a:lvl1pPr algn="r">
              <a:defRPr sz="1400">
                <a:solidFill>
                  <a:schemeClr val="bg1"/>
                </a:solidFill>
              </a:defRPr>
            </a:lvl1pPr>
          </a:lstStyle>
          <a:p>
            <a:fld id="{38237106-F2ED-405E-BC33-CC3CF426205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7" y="1109160"/>
            <a:ext cx="586803" cy="4681637"/>
          </a:xfrm>
        </p:spPr>
        <p:txBody>
          <a:bodyPr vert="vert270" lIns="45720" tIns="0" rIns="45720" anchor="t"/>
          <a:lstStyle>
            <a:lvl1pPr algn="ctr">
              <a:buNone/>
              <a:defRPr lang="en-US"/>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lang="en-US" dirty="0"/>
            </a:lvl1pPr>
          </a:lstStyle>
          <a:p>
            <a:r>
              <a:rPr kumimoji="0" lang="en-US" dirty="0"/>
              <a:t>Click icon to add picture</a:t>
            </a:r>
          </a:p>
        </p:txBody>
      </p:sp>
      <p:sp>
        <p:nvSpPr>
          <p:cNvPr id="4" name="Text Placeholder 3"/>
          <p:cNvSpPr>
            <a:spLocks noGrp="1"/>
          </p:cNvSpPr>
          <p:nvPr>
            <p:ph type="body" sz="half" idx="2"/>
          </p:nvPr>
        </p:nvSpPr>
        <p:spPr>
          <a:xfrm>
            <a:off x="6088443" y="3274324"/>
            <a:ext cx="2590800" cy="2516489"/>
          </a:xfrm>
        </p:spPr>
        <p:txBody>
          <a:bodyPr lIns="0" tIns="0" rIns="45720" anchor="t"/>
          <a:lstStyle>
            <a:lvl1pPr marL="0" indent="0">
              <a:lnSpc>
                <a:spcPct val="100000"/>
              </a:lnSpc>
              <a:spcBef>
                <a:spcPts val="0"/>
              </a:spcBef>
              <a:buFontTx/>
              <a:buNone/>
              <a:defRPr lang="en-US" dirty="0" smtClean="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dirty="0"/>
              <a:t>Click to edit Master text styles</a:t>
            </a:r>
          </a:p>
        </p:txBody>
      </p:sp>
      <p:sp>
        <p:nvSpPr>
          <p:cNvPr id="5" name="Date Placeholder 4"/>
          <p:cNvSpPr>
            <a:spLocks noGrp="1"/>
          </p:cNvSpPr>
          <p:nvPr>
            <p:ph type="dt" sz="half" idx="10"/>
          </p:nvPr>
        </p:nvSpPr>
        <p:spPr/>
        <p:txBody>
          <a:bodyPr/>
          <a:lstStyle/>
          <a:p>
            <a:pPr algn="l" eaLnBrk="1" latinLnBrk="0" hangingPunct="1"/>
            <a:endParaRPr lang="en-US" dirty="0"/>
          </a:p>
        </p:txBody>
      </p:sp>
      <p:sp>
        <p:nvSpPr>
          <p:cNvPr id="6" name="Footer Placeholder 5"/>
          <p:cNvSpPr>
            <a:spLocks noGrp="1"/>
          </p:cNvSpPr>
          <p:nvPr>
            <p:ph type="ftr" sz="quarter" idx="11"/>
          </p:nvPr>
        </p:nvSpPr>
        <p:spPr/>
        <p:txBody>
          <a:bodyPr/>
          <a:lstStyle/>
          <a:p>
            <a:r>
              <a:rPr lang="en-US"/>
              <a:t>© 2019 Distributed Energy Financial Group LLC</a:t>
            </a:r>
            <a:endParaRPr lang="en-US" dirty="0"/>
          </a:p>
        </p:txBody>
      </p:sp>
      <p:sp>
        <p:nvSpPr>
          <p:cNvPr id="8" name="Slide Number Placeholder 5"/>
          <p:cNvSpPr>
            <a:spLocks noGrp="1"/>
          </p:cNvSpPr>
          <p:nvPr>
            <p:ph type="sldNum" sz="quarter" idx="12"/>
          </p:nvPr>
        </p:nvSpPr>
        <p:spPr>
          <a:xfrm>
            <a:off x="8266176" y="64112"/>
            <a:ext cx="762000" cy="308391"/>
          </a:xfrm>
        </p:spPr>
        <p:txBody>
          <a:bodyPr/>
          <a:lstStyle>
            <a:lvl1pPr>
              <a:defRPr sz="1800"/>
            </a:lvl1pPr>
          </a:lstStyle>
          <a:p>
            <a:fld id="{8C592886-E571-45D5-8B56-343DC94F8FA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nd bullet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 y="640080"/>
            <a:ext cx="8595360" cy="640080"/>
          </a:xfrm>
        </p:spPr>
        <p:txBody>
          <a:bodyPr/>
          <a:lstStyle>
            <a:lvl1pPr>
              <a:defRPr lang="en-US" dirty="0">
                <a:solidFill>
                  <a:srgbClr val="4D4D4D"/>
                </a:solidFill>
              </a:defRPr>
            </a:lvl1pPr>
          </a:lstStyle>
          <a:p>
            <a:r>
              <a:rPr kumimoji="0" lang="en-US" dirty="0"/>
              <a:t>Click to edit Master title style</a:t>
            </a:r>
          </a:p>
        </p:txBody>
      </p:sp>
      <p:sp>
        <p:nvSpPr>
          <p:cNvPr id="3" name="Content Placeholder 2"/>
          <p:cNvSpPr>
            <a:spLocks noGrp="1"/>
          </p:cNvSpPr>
          <p:nvPr>
            <p:ph idx="1"/>
          </p:nvPr>
        </p:nvSpPr>
        <p:spPr>
          <a:xfrm>
            <a:off x="274320" y="1920240"/>
            <a:ext cx="8595360" cy="4572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2019 Distributed Energy Financial Group LLC</a:t>
            </a:r>
            <a:endParaRPr lang="en-US" dirty="0"/>
          </a:p>
        </p:txBody>
      </p:sp>
      <p:sp>
        <p:nvSpPr>
          <p:cNvPr id="6" name="Slide Number Placeholder 5"/>
          <p:cNvSpPr>
            <a:spLocks noGrp="1"/>
          </p:cNvSpPr>
          <p:nvPr>
            <p:ph type="sldNum" sz="quarter" idx="12"/>
          </p:nvPr>
        </p:nvSpPr>
        <p:spPr>
          <a:xfrm>
            <a:off x="8266176" y="64112"/>
            <a:ext cx="762000" cy="308391"/>
          </a:xfrm>
        </p:spPr>
        <p:txBody>
          <a:bodyPr/>
          <a:lstStyle>
            <a:lvl1pPr>
              <a:defRPr sz="1400"/>
            </a:lvl1pPr>
          </a:lstStyle>
          <a:p>
            <a:fld id="{8C592886-E571-45D5-8B56-343DC94F8FA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oundtable Question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pic>
        <p:nvPicPr>
          <p:cNvPr id="7" name="Picture 2"/>
          <p:cNvPicPr>
            <a:picLocks noChangeAspect="1" noChangeArrowheads="1"/>
          </p:cNvPicPr>
          <p:nvPr userDrawn="1"/>
        </p:nvPicPr>
        <p:blipFill>
          <a:blip r:embed="rId2" cstate="print"/>
          <a:srcRect t="9735" b="21053"/>
          <a:stretch>
            <a:fillRect/>
          </a:stretch>
        </p:blipFill>
        <p:spPr bwMode="auto">
          <a:xfrm>
            <a:off x="17" y="0"/>
            <a:ext cx="9157089" cy="6867144"/>
          </a:xfrm>
          <a:prstGeom prst="rect">
            <a:avLst/>
          </a:prstGeom>
          <a:noFill/>
          <a:ln w="9525">
            <a:noFill/>
            <a:miter lim="800000"/>
            <a:headEnd/>
            <a:tailEnd/>
          </a:ln>
        </p:spPr>
      </p:pic>
      <p:sp>
        <p:nvSpPr>
          <p:cNvPr id="2" name="Title 1"/>
          <p:cNvSpPr>
            <a:spLocks noGrp="1"/>
          </p:cNvSpPr>
          <p:nvPr>
            <p:ph type="title"/>
          </p:nvPr>
        </p:nvSpPr>
        <p:spPr>
          <a:xfrm>
            <a:off x="1032110" y="482587"/>
            <a:ext cx="7188453" cy="396596"/>
          </a:xfrm>
        </p:spPr>
        <p:txBody>
          <a:bodyPr>
            <a:noAutofit/>
          </a:bodyPr>
          <a:lstStyle>
            <a:lvl1pPr>
              <a:defRPr lang="en-US" sz="2400" dirty="0">
                <a:solidFill>
                  <a:schemeClr val="tx1"/>
                </a:solidFill>
                <a:latin typeface="Calibri" pitchFamily="34" charset="0"/>
              </a:defRPr>
            </a:lvl1pPr>
          </a:lstStyle>
          <a:p>
            <a:r>
              <a:rPr kumimoji="0" lang="en-US" dirty="0"/>
              <a:t>Click to edit Master title style</a:t>
            </a:r>
          </a:p>
        </p:txBody>
      </p:sp>
      <p:sp>
        <p:nvSpPr>
          <p:cNvPr id="3" name="Content Placeholder 2"/>
          <p:cNvSpPr>
            <a:spLocks noGrp="1"/>
          </p:cNvSpPr>
          <p:nvPr>
            <p:ph idx="1"/>
          </p:nvPr>
        </p:nvSpPr>
        <p:spPr>
          <a:xfrm>
            <a:off x="1032110" y="960624"/>
            <a:ext cx="7188453" cy="2832829"/>
          </a:xfrm>
        </p:spPr>
        <p:txBody>
          <a:bodyPr>
            <a:normAutofit/>
          </a:bodyPr>
          <a:lstStyle>
            <a:lvl1pPr marL="365760" indent="-274320">
              <a:spcBef>
                <a:spcPts val="1200"/>
              </a:spcBef>
              <a:buClrTx/>
              <a:defRPr lang="en-US" sz="2400" dirty="0" smtClean="0">
                <a:solidFill>
                  <a:schemeClr val="tx1"/>
                </a:solidFill>
                <a:latin typeface="Calibri" pitchFamily="34" charset="0"/>
              </a:defRPr>
            </a:lvl1pPr>
            <a:lvl2pPr>
              <a:buClrTx/>
              <a:defRPr lang="en-US" sz="2800" dirty="0" smtClean="0">
                <a:solidFill>
                  <a:schemeClr val="tx1"/>
                </a:solidFill>
                <a:latin typeface="Calibri" pitchFamily="34" charset="0"/>
              </a:defRPr>
            </a:lvl2pPr>
            <a:lvl3pPr>
              <a:defRPr lang="en-US" dirty="0" smtClean="0"/>
            </a:lvl3pPr>
            <a:lvl4pPr>
              <a:defRPr lang="en-US" dirty="0" smtClean="0"/>
            </a:lvl4pPr>
            <a:lvl5pPr>
              <a:defRPr lang="en-US" dirty="0"/>
            </a:lvl5pPr>
          </a:lstStyle>
          <a:p>
            <a:pPr lvl="0" eaLnBrk="1" latinLnBrk="0" hangingPunct="1"/>
            <a:r>
              <a:rPr lang="en-US" dirty="0"/>
              <a:t>Click to edit Master text styles</a:t>
            </a:r>
          </a:p>
          <a:p>
            <a:pPr lvl="1" eaLnBrk="1" latinLnBrk="0" hangingPunct="1"/>
            <a:endParaRPr lang="en-US" dirty="0"/>
          </a:p>
          <a:p>
            <a:pPr lvl="1" eaLnBrk="1" latinLnBrk="0" hangingPunct="1"/>
            <a:endParaRPr kumimoji="0" lang="en-US" dirty="0"/>
          </a:p>
        </p:txBody>
      </p:sp>
      <p:sp>
        <p:nvSpPr>
          <p:cNvPr id="5" name="Footer Placeholder 4"/>
          <p:cNvSpPr>
            <a:spLocks noGrp="1"/>
          </p:cNvSpPr>
          <p:nvPr>
            <p:ph type="ftr" sz="quarter" idx="11"/>
          </p:nvPr>
        </p:nvSpPr>
        <p:spPr/>
        <p:txBody>
          <a:bodyPr/>
          <a:lstStyle>
            <a:lvl1pPr>
              <a:defRPr sz="1000">
                <a:solidFill>
                  <a:schemeClr val="bg1"/>
                </a:solidFill>
              </a:defRPr>
            </a:lvl1pPr>
          </a:lstStyle>
          <a:p>
            <a:r>
              <a:rPr lang="en-US"/>
              <a:t>© 2019 Distributed Energy Financial Group LLC</a:t>
            </a:r>
            <a:endParaRPr lang="en-US" dirty="0"/>
          </a:p>
        </p:txBody>
      </p:sp>
      <p:pic>
        <p:nvPicPr>
          <p:cNvPr id="8" name="Picture 7" descr="defg_circles_small.png"/>
          <p:cNvPicPr>
            <a:picLocks noChangeAspect="1"/>
          </p:cNvPicPr>
          <p:nvPr userDrawn="1"/>
        </p:nvPicPr>
        <p:blipFill>
          <a:blip r:embed="rId3" cstate="print"/>
          <a:stretch>
            <a:fillRect/>
          </a:stretch>
        </p:blipFill>
        <p:spPr>
          <a:xfrm>
            <a:off x="8431074" y="-36575"/>
            <a:ext cx="832176" cy="644403"/>
          </a:xfrm>
          <a:prstGeom prst="rect">
            <a:avLst/>
          </a:prstGeom>
        </p:spPr>
      </p:pic>
      <p:sp>
        <p:nvSpPr>
          <p:cNvPr id="9" name="Slide Number Placeholder 22"/>
          <p:cNvSpPr txBox="1">
            <a:spLocks/>
          </p:cNvSpPr>
          <p:nvPr userDrawn="1"/>
        </p:nvSpPr>
        <p:spPr>
          <a:xfrm>
            <a:off x="8436654" y="102769"/>
            <a:ext cx="762000" cy="308391"/>
          </a:xfrm>
          <a:prstGeom prst="rect">
            <a:avLst/>
          </a:prstGeom>
        </p:spPr>
        <p:txBody>
          <a:bodyPr vert="horz" lIns="45720" rIns="45720" anchor="ctr" anchorCtr="1"/>
          <a:lstStyle>
            <a:lvl1pPr algn="ctr" eaLnBrk="1" latinLnBrk="0" hangingPunct="1">
              <a:defRPr kumimoji="0" sz="1800" b="1">
                <a:solidFill>
                  <a:srgbClr val="FFFFFF"/>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8C592886-E571-45D5-8B56-343DC94F8FA6}" type="slidenum">
              <a:rPr kumimoji="0" lang="en-US" sz="1400" b="1" i="0" u="none" strike="noStrike" kern="1200" cap="none" spc="0" normalizeH="0" baseline="0" noProof="0" smtClean="0">
                <a:ln>
                  <a:noFill/>
                </a:ln>
                <a:solidFill>
                  <a:schemeClr val="tx1"/>
                </a:solidFill>
                <a:effectLst/>
                <a:uLnTx/>
                <a:uFillTx/>
                <a:latin typeface="+mj-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98175"/>
            <a:ext cx="7772400" cy="1128220"/>
          </a:xfrm>
        </p:spPr>
        <p:txBody>
          <a:bodyPr anchor="b">
            <a:noAutofit/>
          </a:bodyPr>
          <a:lstStyle>
            <a:lvl1pPr algn="ctr">
              <a:buNone/>
              <a:defRPr sz="3200" b="1" cap="none" baseline="0">
                <a:ln w="12700">
                  <a:solidFill>
                    <a:schemeClr val="accent2">
                      <a:shade val="90000"/>
                      <a:satMod val="150000"/>
                    </a:schemeClr>
                  </a:solidFill>
                </a:ln>
                <a:solidFill>
                  <a:srgbClr val="328E97"/>
                </a:solidFill>
                <a:effectLst>
                  <a:outerShdw blurRad="38100" dist="38100" dir="2700000" algn="tl">
                    <a:srgbClr val="000000">
                      <a:alpha val="43137"/>
                    </a:srgbClr>
                  </a:outerShdw>
                </a:effectLst>
                <a:latin typeface="Calibri" pitchFamily="34" charset="0"/>
              </a:defRPr>
            </a:lvl1pPr>
          </a:lstStyle>
          <a:p>
            <a:r>
              <a:rPr kumimoji="0" lang="en-US" dirty="0"/>
              <a:t>Click to edit Master title style</a:t>
            </a:r>
          </a:p>
        </p:txBody>
      </p:sp>
      <p:sp>
        <p:nvSpPr>
          <p:cNvPr id="3" name="Text Placeholder 2"/>
          <p:cNvSpPr>
            <a:spLocks noGrp="1"/>
          </p:cNvSpPr>
          <p:nvPr>
            <p:ph type="body" idx="1"/>
          </p:nvPr>
        </p:nvSpPr>
        <p:spPr>
          <a:xfrm>
            <a:off x="722313" y="4165832"/>
            <a:ext cx="7772400" cy="1533525"/>
          </a:xfrm>
        </p:spPr>
        <p:txBody>
          <a:bodyPr anchor="ctr" anchorCtr="0">
            <a:normAutofit/>
          </a:bodyPr>
          <a:lstStyle>
            <a:lvl1pPr marL="45720" indent="0" algn="ctr">
              <a:buNone/>
              <a:defRPr lang="en-US" sz="2000" i="1" smtClean="0"/>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4" name="Date Placeholder 3"/>
          <p:cNvSpPr>
            <a:spLocks noGrp="1"/>
          </p:cNvSpPr>
          <p:nvPr>
            <p:ph type="dt" sz="half" idx="10"/>
          </p:nvPr>
        </p:nvSpPr>
        <p:spPr/>
        <p:txBody>
          <a:bodyPr/>
          <a:lstStyle/>
          <a:p>
            <a:pPr algn="l" eaLnBrk="1" latinLnBrk="0" hangingPunct="1"/>
            <a:endParaRPr lang="en-US" dirty="0"/>
          </a:p>
        </p:txBody>
      </p:sp>
      <p:sp>
        <p:nvSpPr>
          <p:cNvPr id="5" name="Footer Placeholder 4"/>
          <p:cNvSpPr>
            <a:spLocks noGrp="1"/>
          </p:cNvSpPr>
          <p:nvPr>
            <p:ph type="ftr" sz="quarter" idx="11"/>
          </p:nvPr>
        </p:nvSpPr>
        <p:spPr/>
        <p:txBody>
          <a:bodyPr/>
          <a:lstStyle/>
          <a:p>
            <a:r>
              <a:rPr kumimoji="0" lang="en-US"/>
              <a:t>© 2019 Distributed Energy Financial Group LLC</a:t>
            </a:r>
            <a:endParaRPr kumimoji="0" lang="en-US" dirty="0"/>
          </a:p>
        </p:txBody>
      </p:sp>
      <p:sp>
        <p:nvSpPr>
          <p:cNvPr id="7" name="Slide Number Placeholder 5"/>
          <p:cNvSpPr>
            <a:spLocks noGrp="1"/>
          </p:cNvSpPr>
          <p:nvPr>
            <p:ph type="sldNum" sz="quarter" idx="12"/>
          </p:nvPr>
        </p:nvSpPr>
        <p:spPr>
          <a:xfrm>
            <a:off x="8266176" y="64112"/>
            <a:ext cx="762000" cy="308391"/>
          </a:xfrm>
        </p:spPr>
        <p:txBody>
          <a:bodyPr/>
          <a:lstStyle>
            <a:lvl1pPr>
              <a:defRPr sz="1400"/>
            </a:lvl1pPr>
          </a:lstStyle>
          <a:p>
            <a:fld id="{8C592886-E571-45D5-8B56-343DC94F8FA6}" type="slidenum">
              <a:rPr lang="en-US" smtClean="0"/>
              <a:pPr/>
              <a:t>‹#›</a:t>
            </a:fld>
            <a:endParaRPr lang="en-US" dirty="0"/>
          </a:p>
        </p:txBody>
      </p:sp>
      <p:pic>
        <p:nvPicPr>
          <p:cNvPr id="8" name="Picture 7" descr="Getty-cupped-paper-house-96616871_75.jpg"/>
          <p:cNvPicPr>
            <a:picLocks noChangeAspect="1"/>
          </p:cNvPicPr>
          <p:nvPr userDrawn="1"/>
        </p:nvPicPr>
        <p:blipFill>
          <a:blip r:embed="rId2" cstate="print"/>
          <a:stretch>
            <a:fillRect/>
          </a:stretch>
        </p:blipFill>
        <p:spPr>
          <a:xfrm>
            <a:off x="3374156" y="1283665"/>
            <a:ext cx="2395313" cy="15968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kumimoji="0" lang="en-US" dirty="0"/>
              <a:t>Click to edit Master title style</a:t>
            </a:r>
          </a:p>
        </p:txBody>
      </p:sp>
      <p:sp>
        <p:nvSpPr>
          <p:cNvPr id="3" name="Content Placeholder 2"/>
          <p:cNvSpPr>
            <a:spLocks noGrp="1"/>
          </p:cNvSpPr>
          <p:nvPr>
            <p:ph sz="half" idx="1"/>
          </p:nvPr>
        </p:nvSpPr>
        <p:spPr>
          <a:xfrm>
            <a:off x="274320" y="1920240"/>
            <a:ext cx="4297680" cy="4572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729018" y="1920239"/>
            <a:ext cx="4144456" cy="45720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kumimoji="0" lang="en-US"/>
              <a:t>© 2019 Distributed Energy Financial Group LLC</a:t>
            </a:r>
            <a:endParaRPr kumimoji="0" lang="en-US" dirty="0"/>
          </a:p>
        </p:txBody>
      </p:sp>
      <p:sp>
        <p:nvSpPr>
          <p:cNvPr id="8" name="Slide Number Placeholder 5"/>
          <p:cNvSpPr>
            <a:spLocks noGrp="1"/>
          </p:cNvSpPr>
          <p:nvPr>
            <p:ph type="sldNum" sz="quarter" idx="12"/>
          </p:nvPr>
        </p:nvSpPr>
        <p:spPr>
          <a:xfrm>
            <a:off x="8266176" y="64112"/>
            <a:ext cx="762000" cy="308391"/>
          </a:xfrm>
        </p:spPr>
        <p:txBody>
          <a:bodyPr/>
          <a:lstStyle>
            <a:lvl1pPr>
              <a:defRPr sz="1400"/>
            </a:lvl1pPr>
          </a:lstStyle>
          <a:p>
            <a:fld id="{8C592886-E571-45D5-8B56-343DC94F8FA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320" y="1188720"/>
            <a:ext cx="8595360" cy="640080"/>
          </a:xfrm>
        </p:spPr>
        <p:txBody>
          <a:bodyPr anchor="ctr">
            <a:normAutofit/>
          </a:bodyPr>
          <a:lstStyle>
            <a:lvl1pPr>
              <a:defRPr lang="en-US" dirty="0"/>
            </a:lvl1pPr>
          </a:lstStyle>
          <a:p>
            <a:r>
              <a:rPr kumimoji="0" lang="en-US" dirty="0"/>
              <a:t>Click to edit Master title style</a:t>
            </a:r>
          </a:p>
        </p:txBody>
      </p:sp>
      <p:sp>
        <p:nvSpPr>
          <p:cNvPr id="3" name="Text Placeholder 2"/>
          <p:cNvSpPr>
            <a:spLocks noGrp="1"/>
          </p:cNvSpPr>
          <p:nvPr>
            <p:ph type="body" idx="1"/>
          </p:nvPr>
        </p:nvSpPr>
        <p:spPr>
          <a:xfrm>
            <a:off x="274320" y="1920240"/>
            <a:ext cx="4114800" cy="457200"/>
          </a:xfrm>
          <a:solidFill>
            <a:schemeClr val="accent2">
              <a:satMod val="150000"/>
              <a:alpha val="25000"/>
            </a:schemeClr>
          </a:solidFill>
          <a:ln w="12700">
            <a:solidFill>
              <a:schemeClr val="accent2"/>
            </a:solidFill>
          </a:ln>
        </p:spPr>
        <p:txBody>
          <a:bodyPr anchor="ctr">
            <a:noAutofit/>
          </a:bodyPr>
          <a:lstStyle>
            <a:lvl1pPr marL="45720" indent="0">
              <a:buNone/>
              <a:defRPr lang="en-US" sz="2000" b="1" dirty="0" smtClean="0"/>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4571999" y="1920240"/>
            <a:ext cx="4206240" cy="457200"/>
          </a:xfrm>
          <a:solidFill>
            <a:schemeClr val="accent2">
              <a:satMod val="150000"/>
              <a:alpha val="25000"/>
            </a:schemeClr>
          </a:solidFill>
          <a:ln w="12700">
            <a:solidFill>
              <a:schemeClr val="accent2"/>
            </a:solidFill>
          </a:ln>
        </p:spPr>
        <p:txBody>
          <a:bodyPr anchor="ctr">
            <a:noAutofit/>
          </a:bodyPr>
          <a:lstStyle>
            <a:lvl1pPr marL="45720" indent="0">
              <a:buNone/>
              <a:defRPr lang="en-US" sz="2000" b="1" smtClean="0"/>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74320" y="2377440"/>
            <a:ext cx="4114800" cy="4114800"/>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571999" y="2377440"/>
            <a:ext cx="4206240" cy="4114800"/>
          </a:xfrm>
        </p:spPr>
        <p:txBody>
          <a:bodyPr/>
          <a:lstStyle>
            <a:lvl1pPr>
              <a:defRPr lang="en-US" smtClean="0"/>
            </a:lvl1pPr>
            <a:lvl2pPr>
              <a:defRPr lang="en-US" smtClean="0"/>
            </a:lvl2pPr>
            <a:lvl3pPr>
              <a:defRPr lang="en-US" smtClean="0"/>
            </a:lvl3pPr>
            <a:lvl4pPr>
              <a:defRPr lang="en-US" smtClean="0"/>
            </a:lvl4pPr>
            <a:lvl5pPr>
              <a:defRPr lang="en-US"/>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endParaRPr lang="en-US" dirty="0"/>
          </a:p>
        </p:txBody>
      </p:sp>
      <p:sp>
        <p:nvSpPr>
          <p:cNvPr id="28" name="Footer Placeholder 27"/>
          <p:cNvSpPr>
            <a:spLocks noGrp="1"/>
          </p:cNvSpPr>
          <p:nvPr>
            <p:ph type="ftr" sz="quarter" idx="12"/>
          </p:nvPr>
        </p:nvSpPr>
        <p:spPr/>
        <p:txBody>
          <a:bodyPr rtlCol="0"/>
          <a:lstStyle/>
          <a:p>
            <a:r>
              <a:rPr lang="en-US"/>
              <a:t>© 2019 Distributed Energy Financial Group LLC</a:t>
            </a:r>
            <a:endParaRPr lang="en-US" dirty="0"/>
          </a:p>
        </p:txBody>
      </p:sp>
      <p:sp>
        <p:nvSpPr>
          <p:cNvPr id="10" name="Slide Number Placeholder 5"/>
          <p:cNvSpPr>
            <a:spLocks noGrp="1"/>
          </p:cNvSpPr>
          <p:nvPr>
            <p:ph type="sldNum" sz="quarter" idx="13"/>
          </p:nvPr>
        </p:nvSpPr>
        <p:spPr>
          <a:xfrm>
            <a:off x="8266176" y="64112"/>
            <a:ext cx="762000" cy="308391"/>
          </a:xfrm>
        </p:spPr>
        <p:txBody>
          <a:bodyPr/>
          <a:lstStyle>
            <a:lvl1pPr>
              <a:defRPr sz="1400"/>
            </a:lvl1pPr>
          </a:lstStyle>
          <a:p>
            <a:fld id="{8C592886-E571-45D5-8B56-343DC94F8FA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320" y="1188720"/>
            <a:ext cx="8595360" cy="640080"/>
          </a:xfrm>
        </p:spPr>
        <p:txBody>
          <a:bodyPr anchor="ctr">
            <a:normAutofit/>
          </a:bodyPr>
          <a:lstStyle>
            <a:lvl1pPr>
              <a:defRPr lang="en-US"/>
            </a:lvl1pPr>
          </a:lstStyle>
          <a:p>
            <a:r>
              <a:rPr kumimoji="0" lang="en-US"/>
              <a:t>Click to edit Master title style</a:t>
            </a:r>
          </a:p>
        </p:txBody>
      </p:sp>
      <p:sp>
        <p:nvSpPr>
          <p:cNvPr id="3" name="Date Placeholder 2"/>
          <p:cNvSpPr>
            <a:spLocks noGrp="1"/>
          </p:cNvSpPr>
          <p:nvPr>
            <p:ph type="dt" sz="half" idx="10"/>
          </p:nvPr>
        </p:nvSpPr>
        <p:spPr>
          <a:xfrm>
            <a:off x="7924800" y="6583680"/>
            <a:ext cx="1207200" cy="274320"/>
          </a:xfrm>
        </p:spPr>
        <p:txBody>
          <a:bodyPr/>
          <a:lstStyle/>
          <a:p>
            <a:endParaRPr lang="en-US" dirty="0"/>
          </a:p>
        </p:txBody>
      </p:sp>
      <p:sp>
        <p:nvSpPr>
          <p:cNvPr id="4" name="Footer Placeholder 3"/>
          <p:cNvSpPr>
            <a:spLocks noGrp="1"/>
          </p:cNvSpPr>
          <p:nvPr>
            <p:ph type="ftr" sz="quarter" idx="11"/>
          </p:nvPr>
        </p:nvSpPr>
        <p:spPr>
          <a:xfrm>
            <a:off x="0" y="6583680"/>
            <a:ext cx="3931920" cy="274320"/>
          </a:xfrm>
        </p:spPr>
        <p:txBody>
          <a:bodyPr/>
          <a:lstStyle/>
          <a:p>
            <a:r>
              <a:rPr lang="en-US"/>
              <a:t>© 2019 Distributed Energy Financial Group LLC</a:t>
            </a:r>
            <a:endParaRPr lang="en-US" dirty="0"/>
          </a:p>
        </p:txBody>
      </p:sp>
      <p:sp>
        <p:nvSpPr>
          <p:cNvPr id="6" name="Slide Number Placeholder 5"/>
          <p:cNvSpPr>
            <a:spLocks noGrp="1"/>
          </p:cNvSpPr>
          <p:nvPr>
            <p:ph type="sldNum" sz="quarter" idx="12"/>
          </p:nvPr>
        </p:nvSpPr>
        <p:spPr>
          <a:xfrm>
            <a:off x="8266176" y="64112"/>
            <a:ext cx="762000" cy="308391"/>
          </a:xfrm>
        </p:spPr>
        <p:txBody>
          <a:bodyPr/>
          <a:lstStyle>
            <a:lvl1pPr>
              <a:defRPr sz="1400">
                <a:latin typeface="+mj-lt"/>
              </a:defRPr>
            </a:lvl1pPr>
          </a:lstStyle>
          <a:p>
            <a:fld id="{8C592886-E571-45D5-8B56-343DC94F8FA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 2019 Distributed Energy Financial Group LLC</a:t>
            </a:r>
            <a:endParaRPr lang="en-US" dirty="0"/>
          </a:p>
        </p:txBody>
      </p:sp>
      <p:sp>
        <p:nvSpPr>
          <p:cNvPr id="5" name="Slide Number Placeholder 5"/>
          <p:cNvSpPr>
            <a:spLocks noGrp="1"/>
          </p:cNvSpPr>
          <p:nvPr>
            <p:ph type="sldNum" sz="quarter" idx="12"/>
          </p:nvPr>
        </p:nvSpPr>
        <p:spPr>
          <a:xfrm>
            <a:off x="8266176" y="64112"/>
            <a:ext cx="762000" cy="308391"/>
          </a:xfrm>
        </p:spPr>
        <p:txBody>
          <a:bodyPr/>
          <a:lstStyle>
            <a:lvl1pPr>
              <a:defRPr sz="1400"/>
            </a:lvl1pPr>
          </a:lstStyle>
          <a:p>
            <a:fld id="{8C592886-E571-45D5-8B56-343DC94F8FA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lang="en-US"/>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lang="en-US" smtClean="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p>
            <a:pPr algn="l" eaLnBrk="1" latinLnBrk="0" hangingPunct="1"/>
            <a:endParaRPr lang="en-US" dirty="0"/>
          </a:p>
        </p:txBody>
      </p:sp>
      <p:sp>
        <p:nvSpPr>
          <p:cNvPr id="6" name="Footer Placeholder 5"/>
          <p:cNvSpPr>
            <a:spLocks noGrp="1"/>
          </p:cNvSpPr>
          <p:nvPr>
            <p:ph type="ftr" sz="quarter" idx="11"/>
          </p:nvPr>
        </p:nvSpPr>
        <p:spPr/>
        <p:txBody>
          <a:bodyPr/>
          <a:lstStyle/>
          <a:p>
            <a:r>
              <a:rPr lang="en-US"/>
              <a:t>© 2019 Distributed Energy Financial Group LLC</a:t>
            </a:r>
            <a:endParaRPr lang="en-US" dirty="0"/>
          </a:p>
        </p:txBody>
      </p:sp>
      <p:sp>
        <p:nvSpPr>
          <p:cNvPr id="8" name="Slide Number Placeholder 5"/>
          <p:cNvSpPr>
            <a:spLocks noGrp="1"/>
          </p:cNvSpPr>
          <p:nvPr>
            <p:ph type="sldNum" sz="quarter" idx="12"/>
          </p:nvPr>
        </p:nvSpPr>
        <p:spPr>
          <a:xfrm>
            <a:off x="8266176" y="64112"/>
            <a:ext cx="762000" cy="308391"/>
          </a:xfrm>
        </p:spPr>
        <p:txBody>
          <a:bodyPr/>
          <a:lstStyle>
            <a:lvl1pPr>
              <a:defRPr sz="1800"/>
            </a:lvl1pPr>
          </a:lstStyle>
          <a:p>
            <a:fld id="{8C592886-E571-45D5-8B56-343DC94F8FA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34"/>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2"/>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12" y="308292"/>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90" y="36026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24" y="440113"/>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274335" y="1188720"/>
            <a:ext cx="8599155" cy="64008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274335" y="1920239"/>
            <a:ext cx="8599155" cy="45720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7955280" y="6583680"/>
            <a:ext cx="1188720" cy="274320"/>
          </a:xfrm>
          <a:prstGeom prst="rect">
            <a:avLst/>
          </a:prstGeom>
        </p:spPr>
        <p:txBody>
          <a:bodyPr vert="horz"/>
          <a:lstStyle>
            <a:lvl1pPr algn="r" eaLnBrk="1" latinLnBrk="0" hangingPunct="1">
              <a:defRPr kumimoji="0" sz="900">
                <a:solidFill>
                  <a:srgbClr val="808080"/>
                </a:solidFill>
                <a:latin typeface="+mn-lt"/>
              </a:defRPr>
            </a:lvl1pPr>
          </a:lstStyle>
          <a:p>
            <a:endParaRPr lang="en-US" dirty="0"/>
          </a:p>
        </p:txBody>
      </p:sp>
      <p:sp>
        <p:nvSpPr>
          <p:cNvPr id="3" name="Footer Placeholder 2"/>
          <p:cNvSpPr>
            <a:spLocks noGrp="1"/>
          </p:cNvSpPr>
          <p:nvPr>
            <p:ph type="ftr" sz="quarter" idx="3"/>
          </p:nvPr>
        </p:nvSpPr>
        <p:spPr>
          <a:xfrm>
            <a:off x="0" y="6583680"/>
            <a:ext cx="3931920" cy="274320"/>
          </a:xfrm>
          <a:prstGeom prst="rect">
            <a:avLst/>
          </a:prstGeom>
        </p:spPr>
        <p:txBody>
          <a:bodyPr vert="horz"/>
          <a:lstStyle>
            <a:lvl1pPr algn="l" eaLnBrk="1" latinLnBrk="0" hangingPunct="1">
              <a:defRPr kumimoji="0" sz="1050">
                <a:solidFill>
                  <a:srgbClr val="808080"/>
                </a:solidFill>
                <a:latin typeface="Calibri" pitchFamily="34" charset="0"/>
              </a:defRPr>
            </a:lvl1pPr>
          </a:lstStyle>
          <a:p>
            <a:r>
              <a:rPr lang="en-US"/>
              <a:t>© 2019 Distributed Energy Financial Group LLC</a:t>
            </a:r>
            <a:endParaRPr lang="en-US" dirty="0"/>
          </a:p>
        </p:txBody>
      </p:sp>
      <p:pic>
        <p:nvPicPr>
          <p:cNvPr id="20" name="Picture 19" descr="defg_circles_small.png"/>
          <p:cNvPicPr>
            <a:picLocks noChangeAspect="1"/>
          </p:cNvPicPr>
          <p:nvPr userDrawn="1"/>
        </p:nvPicPr>
        <p:blipFill>
          <a:blip r:embed="rId12" cstate="print"/>
          <a:stretch>
            <a:fillRect/>
          </a:stretch>
        </p:blipFill>
        <p:spPr>
          <a:xfrm>
            <a:off x="8229600" y="-36575"/>
            <a:ext cx="832176" cy="644403"/>
          </a:xfrm>
          <a:prstGeom prst="rect">
            <a:avLst/>
          </a:prstGeom>
        </p:spPr>
      </p:pic>
      <p:sp>
        <p:nvSpPr>
          <p:cNvPr id="23" name="Slide Number Placeholder 22"/>
          <p:cNvSpPr>
            <a:spLocks noGrp="1"/>
          </p:cNvSpPr>
          <p:nvPr>
            <p:ph type="sldNum" sz="quarter" idx="4"/>
          </p:nvPr>
        </p:nvSpPr>
        <p:spPr>
          <a:xfrm>
            <a:off x="8266176" y="64023"/>
            <a:ext cx="762000" cy="308391"/>
          </a:xfrm>
          <a:prstGeom prst="rect">
            <a:avLst/>
          </a:prstGeom>
        </p:spPr>
        <p:txBody>
          <a:bodyPr vert="horz" lIns="45720" rIns="45720" anchor="ctr" anchorCtr="1"/>
          <a:lstStyle>
            <a:lvl1pPr algn="ctr" eaLnBrk="1" latinLnBrk="0" hangingPunct="1">
              <a:defRPr kumimoji="0" sz="1400" b="1">
                <a:solidFill>
                  <a:srgbClr val="FFFFFF"/>
                </a:solidFill>
                <a:latin typeface="+mj-lt"/>
              </a:defRPr>
            </a:lvl1pPr>
          </a:lstStyle>
          <a:p>
            <a:fld id="{8C592886-E571-45D5-8B56-343DC94F8FA6}" type="slidenum">
              <a:rPr lang="en-US" smtClean="0"/>
              <a:pPr/>
              <a:t>‹#›</a:t>
            </a:fld>
            <a:endParaRPr lang="en-US" sz="1200"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40" r:id="rId3"/>
    <p:sldLayoutId id="2147483933" r:id="rId4"/>
    <p:sldLayoutId id="2147483934" r:id="rId5"/>
    <p:sldLayoutId id="2147483935" r:id="rId6"/>
    <p:sldLayoutId id="2147483936" r:id="rId7"/>
    <p:sldLayoutId id="2147483937" r:id="rId8"/>
    <p:sldLayoutId id="2147483938" r:id="rId9"/>
    <p:sldLayoutId id="2147483939" r:id="rId10"/>
  </p:sldLayoutIdLst>
  <p:hf hdr="0" dt="0"/>
  <p:txStyles>
    <p:titleStyle>
      <a:lvl1pPr algn="l" rtl="0" eaLnBrk="1" latinLnBrk="0" hangingPunct="1">
        <a:spcBef>
          <a:spcPct val="0"/>
        </a:spcBef>
        <a:buNone/>
        <a:defRPr kumimoji="0" sz="2400" b="1" kern="1200">
          <a:solidFill>
            <a:srgbClr val="4D4D4D"/>
          </a:solidFill>
          <a:latin typeface="Calibri" pitchFamily="34" charset="0"/>
          <a:ea typeface="+mj-ea"/>
          <a:cs typeface="+mj-cs"/>
        </a:defRPr>
      </a:lvl1pPr>
    </p:titleStyle>
    <p:bodyStyle>
      <a:lvl1pPr marL="365760" indent="-256032" algn="l" rtl="0" eaLnBrk="1" latinLnBrk="0" hangingPunct="1">
        <a:spcBef>
          <a:spcPts val="600"/>
        </a:spcBef>
        <a:buClr>
          <a:schemeClr val="accent3"/>
        </a:buClr>
        <a:buFont typeface="Arial" pitchFamily="34" charset="0"/>
        <a:buChar char="•"/>
        <a:defRPr kumimoji="0" sz="2000" kern="1200">
          <a:solidFill>
            <a:srgbClr val="4D4D4D"/>
          </a:solidFill>
          <a:latin typeface="Calibri" pitchFamily="34" charset="0"/>
          <a:ea typeface="+mn-ea"/>
          <a:cs typeface="+mn-cs"/>
        </a:defRPr>
      </a:lvl1pPr>
      <a:lvl2pPr marL="658368" indent="-246888" algn="l" rtl="0" eaLnBrk="1" latinLnBrk="0" hangingPunct="1">
        <a:spcBef>
          <a:spcPts val="400"/>
        </a:spcBef>
        <a:buClr>
          <a:schemeClr val="accent2"/>
        </a:buClr>
        <a:buFont typeface="Georgia"/>
        <a:buChar char="▫"/>
        <a:defRPr kumimoji="0" sz="1800" kern="1200">
          <a:solidFill>
            <a:srgbClr val="006666"/>
          </a:solidFill>
          <a:latin typeface="Calibri" pitchFamily="34" charset="0"/>
          <a:ea typeface="+mn-ea"/>
          <a:cs typeface="+mn-cs"/>
        </a:defRPr>
      </a:lvl2pPr>
      <a:lvl3pPr marL="923544" indent="-219456" algn="l" rtl="0" eaLnBrk="1" latinLnBrk="0" hangingPunct="1">
        <a:spcBef>
          <a:spcPts val="400"/>
        </a:spcBef>
        <a:buClr>
          <a:schemeClr val="accent1"/>
        </a:buClr>
        <a:buFont typeface="Wingdings 2"/>
        <a:buChar char=""/>
        <a:defRPr kumimoji="0" sz="1800" kern="1200">
          <a:solidFill>
            <a:srgbClr val="008080"/>
          </a:solidFill>
          <a:latin typeface="Calibri" pitchFamily="34" charset="0"/>
          <a:ea typeface="+mn-ea"/>
          <a:cs typeface="+mn-cs"/>
        </a:defRPr>
      </a:lvl3pPr>
      <a:lvl4pPr marL="1179576" indent="-201168" algn="l" rtl="0" eaLnBrk="1" latinLnBrk="0" hangingPunct="1">
        <a:spcBef>
          <a:spcPts val="300"/>
        </a:spcBef>
        <a:buClr>
          <a:schemeClr val="accent1"/>
        </a:buClr>
        <a:buFont typeface="Wingdings 2"/>
        <a:buChar char=""/>
        <a:defRPr kumimoji="0" sz="1800" kern="1200">
          <a:solidFill>
            <a:srgbClr val="666699"/>
          </a:solidFill>
          <a:latin typeface="Calibri" pitchFamily="34" charset="0"/>
          <a:ea typeface="+mn-ea"/>
          <a:cs typeface="+mn-cs"/>
        </a:defRPr>
      </a:lvl4pPr>
      <a:lvl5pPr marL="1389888" indent="-182880" algn="l" rtl="0" eaLnBrk="1" latinLnBrk="0" hangingPunct="1">
        <a:spcBef>
          <a:spcPts val="300"/>
        </a:spcBef>
        <a:buClr>
          <a:schemeClr val="accent3"/>
        </a:buClr>
        <a:buFont typeface="Georgia"/>
        <a:buChar char="▫"/>
        <a:defRPr kumimoji="0" sz="1600" kern="1200">
          <a:solidFill>
            <a:srgbClr val="9966FF"/>
          </a:solidFill>
          <a:latin typeface="Calibri" pitchFamily="34" charset="0"/>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defgllc.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5.jpe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25E516-4937-42E4-9906-65A4BE697B9F}"/>
              </a:ext>
            </a:extLst>
          </p:cNvPr>
          <p:cNvSpPr>
            <a:spLocks noGrp="1"/>
          </p:cNvSpPr>
          <p:nvPr>
            <p:ph type="ctrTitle"/>
          </p:nvPr>
        </p:nvSpPr>
        <p:spPr/>
        <p:txBody>
          <a:bodyPr/>
          <a:lstStyle/>
          <a:p>
            <a:r>
              <a:rPr lang="en-US" dirty="0" smtClean="0"/>
              <a:t>Customer Experience Research to Improve Energy Assistance Programs</a:t>
            </a:r>
            <a:endParaRPr lang="en-US" dirty="0"/>
          </a:p>
        </p:txBody>
      </p:sp>
      <p:sp>
        <p:nvSpPr>
          <p:cNvPr id="3" name="Subtitle 2">
            <a:extLst>
              <a:ext uri="{FF2B5EF4-FFF2-40B4-BE49-F238E27FC236}">
                <a16:creationId xmlns:a16="http://schemas.microsoft.com/office/drawing/2014/main" xmlns="" id="{49573A94-A174-4F4B-B819-91A7360361BA}"/>
              </a:ext>
            </a:extLst>
          </p:cNvPr>
          <p:cNvSpPr>
            <a:spLocks noGrp="1"/>
          </p:cNvSpPr>
          <p:nvPr>
            <p:ph type="subTitle" idx="1"/>
          </p:nvPr>
        </p:nvSpPr>
        <p:spPr>
          <a:xfrm>
            <a:off x="457200" y="3918410"/>
            <a:ext cx="4953000" cy="2285441"/>
          </a:xfrm>
        </p:spPr>
        <p:txBody>
          <a:bodyPr>
            <a:normAutofit/>
          </a:bodyPr>
          <a:lstStyle/>
          <a:p>
            <a:pPr>
              <a:spcBef>
                <a:spcPts val="1200"/>
              </a:spcBef>
            </a:pPr>
            <a:r>
              <a:rPr lang="en-US" altLang="en-US" sz="1800" b="1" dirty="0" smtClean="0">
                <a:solidFill>
                  <a:srgbClr val="438086"/>
                </a:solidFill>
              </a:rPr>
              <a:t>National Energy &amp; Utility Affordability Conference </a:t>
            </a:r>
          </a:p>
          <a:p>
            <a:pPr>
              <a:spcBef>
                <a:spcPts val="1200"/>
              </a:spcBef>
            </a:pPr>
            <a:r>
              <a:rPr lang="en-US" sz="2200" b="1" dirty="0" smtClean="0"/>
              <a:t>Session #C4: Policies to Increase Access to Low-Income Energy Programs</a:t>
            </a:r>
          </a:p>
          <a:p>
            <a:pPr>
              <a:spcBef>
                <a:spcPts val="1200"/>
              </a:spcBef>
            </a:pPr>
            <a:r>
              <a:rPr lang="en-US" sz="1800" dirty="0" smtClean="0"/>
              <a:t>June 3, 2019, Fort Worth, Texas</a:t>
            </a:r>
            <a:endParaRPr lang="en-US" sz="1800" dirty="0"/>
          </a:p>
          <a:p>
            <a:pPr>
              <a:spcBef>
                <a:spcPts val="1200"/>
              </a:spcBef>
            </a:pPr>
            <a:r>
              <a:rPr lang="en-US" sz="1800" dirty="0"/>
              <a:t>Nat Treadway, DEFG</a:t>
            </a:r>
          </a:p>
        </p:txBody>
      </p:sp>
      <p:pic>
        <p:nvPicPr>
          <p:cNvPr id="4" name="Picture 3" descr="defg0_horz_lg-v2.JPG"/>
          <p:cNvPicPr>
            <a:picLocks noChangeAspect="1"/>
          </p:cNvPicPr>
          <p:nvPr/>
        </p:nvPicPr>
        <p:blipFill>
          <a:blip r:embed="rId2" cstate="print"/>
          <a:stretch>
            <a:fillRect/>
          </a:stretch>
        </p:blipFill>
        <p:spPr>
          <a:xfrm>
            <a:off x="5303520" y="4572000"/>
            <a:ext cx="3852949" cy="1371600"/>
          </a:xfrm>
          <a:prstGeom prst="rect">
            <a:avLst/>
          </a:prstGeom>
        </p:spPr>
      </p:pic>
    </p:spTree>
    <p:extLst>
      <p:ext uri="{BB962C8B-B14F-4D97-AF65-F5344CB8AC3E}">
        <p14:creationId xmlns:p14="http://schemas.microsoft.com/office/powerpoint/2010/main" xmlns="" val="3463388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Text Placeholder 2"/>
          <p:cNvSpPr>
            <a:spLocks noGrp="1"/>
          </p:cNvSpPr>
          <p:nvPr>
            <p:ph type="body" idx="1"/>
          </p:nvPr>
        </p:nvSpPr>
        <p:spPr/>
        <p:txBody>
          <a:bodyPr/>
          <a:lstStyle/>
          <a:p>
            <a:r>
              <a:rPr lang="en-US" dirty="0" smtClean="0"/>
              <a:t>Observations from interviews, focus groups,</a:t>
            </a:r>
            <a:br>
              <a:rPr lang="en-US" dirty="0" smtClean="0"/>
            </a:br>
            <a:r>
              <a:rPr lang="en-US" dirty="0" smtClean="0"/>
              <a:t>customer journey maps, and the workshop</a:t>
            </a:r>
            <a:endParaRPr lang="en-US" dirty="0"/>
          </a:p>
        </p:txBody>
      </p:sp>
      <p:sp>
        <p:nvSpPr>
          <p:cNvPr id="4" name="Footer Placeholder 3"/>
          <p:cNvSpPr>
            <a:spLocks noGrp="1"/>
          </p:cNvSpPr>
          <p:nvPr>
            <p:ph type="ftr" sz="quarter" idx="11"/>
          </p:nvPr>
        </p:nvSpPr>
        <p:spPr/>
        <p:txBody>
          <a:bodyPr/>
          <a:lstStyle/>
          <a:p>
            <a:r>
              <a:rPr kumimoji="0" lang="en-US" smtClean="0"/>
              <a:t>© 2019 Distributed Energy Financial Group LLC</a:t>
            </a:r>
            <a:endParaRPr kumimoji="0"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p:txBody>
          <a:bodyPr/>
          <a:lstStyle/>
          <a:p>
            <a:pPr>
              <a:spcBef>
                <a:spcPts val="1200"/>
              </a:spcBef>
            </a:pPr>
            <a:r>
              <a:rPr lang="en-US" b="1" dirty="0"/>
              <a:t>Gratitude is the prevailing emotion</a:t>
            </a:r>
            <a:endParaRPr lang="en-US" dirty="0" smtClean="0"/>
          </a:p>
          <a:p>
            <a:pPr>
              <a:spcBef>
                <a:spcPts val="1200"/>
              </a:spcBef>
            </a:pPr>
            <a:r>
              <a:rPr lang="en-US" dirty="0" smtClean="0"/>
              <a:t>#2: anxiety</a:t>
            </a:r>
          </a:p>
          <a:p>
            <a:pPr>
              <a:spcBef>
                <a:spcPts val="1200"/>
              </a:spcBef>
            </a:pPr>
            <a:r>
              <a:rPr lang="en-US" dirty="0" smtClean="0"/>
              <a:t>#3: relief</a:t>
            </a:r>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p:txBody>
          <a:bodyPr/>
          <a:lstStyle/>
          <a:p>
            <a:pPr>
              <a:spcBef>
                <a:spcPts val="1200"/>
              </a:spcBef>
              <a:buNone/>
            </a:pPr>
            <a:r>
              <a:rPr lang="en-US" b="1" u="sng" dirty="0" smtClean="0"/>
              <a:t>Pride, shame, and stigma are extremely important</a:t>
            </a:r>
          </a:p>
          <a:p>
            <a:pPr>
              <a:spcBef>
                <a:spcPts val="1200"/>
              </a:spcBef>
            </a:pPr>
            <a:r>
              <a:rPr lang="en-US" dirty="0" smtClean="0"/>
              <a:t>Ongoing outreach and education are needed—it’s very important to ensure awareness, overcome pride or shame, and broaden access</a:t>
            </a:r>
          </a:p>
          <a:p>
            <a:pPr>
              <a:spcBef>
                <a:spcPts val="1200"/>
              </a:spcBef>
            </a:pPr>
            <a:r>
              <a:rPr lang="en-US" dirty="0" smtClean="0"/>
              <a:t>Respectful treatment during intake is extremely important (and does not always occur)</a:t>
            </a:r>
          </a:p>
          <a:p>
            <a:pPr>
              <a:spcBef>
                <a:spcPts val="1200"/>
              </a:spcBef>
            </a:pPr>
            <a:r>
              <a:rPr lang="en-US" dirty="0" smtClean="0"/>
              <a:t>More research is needed to </a:t>
            </a:r>
            <a:r>
              <a:rPr lang="en-US" dirty="0"/>
              <a:t>understand customers’ emotions and </a:t>
            </a:r>
            <a:r>
              <a:rPr lang="en-US" dirty="0" smtClean="0"/>
              <a:t>feelings</a:t>
            </a:r>
          </a:p>
          <a:p>
            <a:endParaRPr lang="en-US" dirty="0" smtClean="0"/>
          </a:p>
          <a:p>
            <a:endParaRPr lang="en-US" dirty="0"/>
          </a:p>
          <a:p>
            <a:endParaRPr lang="en-US" dirty="0" smtClean="0"/>
          </a:p>
          <a:p>
            <a:pPr lvl="1"/>
            <a:r>
              <a:rPr lang="en-US" b="1" dirty="0" smtClean="0"/>
              <a:t>To do:</a:t>
            </a:r>
            <a:r>
              <a:rPr lang="en-US" dirty="0" smtClean="0"/>
              <a:t> Study ways to broaden access by overcoming pride</a:t>
            </a:r>
            <a:endParaRPr lang="en-US" dirty="0"/>
          </a:p>
          <a:p>
            <a:pPr>
              <a:buNone/>
            </a:pPr>
            <a:endParaRPr lang="en-US" dirty="0"/>
          </a:p>
        </p:txBody>
      </p:sp>
      <p:sp>
        <p:nvSpPr>
          <p:cNvPr id="4" name="Footer Placeholder 3"/>
          <p:cNvSpPr>
            <a:spLocks noGrp="1"/>
          </p:cNvSpPr>
          <p:nvPr>
            <p:ph type="ftr" sz="quarter" idx="11"/>
          </p:nvPr>
        </p:nvSpPr>
        <p:spPr/>
        <p:txBody>
          <a:bodyPr/>
          <a:lstStyle/>
          <a:p>
            <a:r>
              <a:rPr lang="en-US" smtClean="0"/>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did we learn?</a:t>
            </a:r>
            <a:endParaRPr lang="en-US" dirty="0"/>
          </a:p>
        </p:txBody>
      </p:sp>
      <p:sp>
        <p:nvSpPr>
          <p:cNvPr id="4" name="Footer Placeholder 3"/>
          <p:cNvSpPr>
            <a:spLocks noGrp="1"/>
          </p:cNvSpPr>
          <p:nvPr>
            <p:ph type="ftr" sz="quarter" idx="11"/>
          </p:nvPr>
        </p:nvSpPr>
        <p:spPr/>
        <p:txBody>
          <a:bodyPr/>
          <a:lstStyle/>
          <a:p>
            <a:r>
              <a:rPr lang="en-US"/>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13</a:t>
            </a:fld>
            <a:endParaRPr lang="en-US" dirty="0"/>
          </a:p>
        </p:txBody>
      </p:sp>
      <p:sp>
        <p:nvSpPr>
          <p:cNvPr id="6" name="Rectangle 5"/>
          <p:cNvSpPr/>
          <p:nvPr/>
        </p:nvSpPr>
        <p:spPr>
          <a:xfrm>
            <a:off x="2743204" y="6448720"/>
            <a:ext cx="6391508" cy="400110"/>
          </a:xfrm>
          <a:prstGeom prst="rect">
            <a:avLst/>
          </a:prstGeom>
        </p:spPr>
        <p:txBody>
          <a:bodyPr wrap="square">
            <a:spAutoFit/>
          </a:bodyPr>
          <a:lstStyle/>
          <a:p>
            <a:r>
              <a:rPr lang="en-US" sz="1000" dirty="0">
                <a:latin typeface="Calibri" pitchFamily="34" charset="0"/>
              </a:rPr>
              <a:t>Source: "Frontline Utility Employee Interviews," UCRC Low Income Energy Assistance Customer Experience </a:t>
            </a:r>
            <a:r>
              <a:rPr lang="en-US" sz="1000" dirty="0" smtClean="0">
                <a:latin typeface="Calibri" pitchFamily="34" charset="0"/>
              </a:rPr>
              <a:t>Research. </a:t>
            </a:r>
            <a:r>
              <a:rPr lang="en-US" sz="1000" dirty="0">
                <a:latin typeface="Calibri" pitchFamily="34" charset="0"/>
              </a:rPr>
              <a:t>Presentation: Webcast Summary of Telephone Interviews. Conducted by Nat Treadway, DEFG LLC. February 8, 2019.</a:t>
            </a:r>
          </a:p>
        </p:txBody>
      </p:sp>
      <p:pic>
        <p:nvPicPr>
          <p:cNvPr id="9" name="Picture 2"/>
          <p:cNvPicPr>
            <a:picLocks noGrp="1" noChangeAspect="1" noChangeArrowheads="1"/>
          </p:cNvPicPr>
          <p:nvPr>
            <p:ph idx="1"/>
          </p:nvPr>
        </p:nvPicPr>
        <p:blipFill>
          <a:blip r:embed="rId3" cstate="print"/>
          <a:srcRect/>
          <a:stretch>
            <a:fillRect/>
          </a:stretch>
        </p:blipFill>
        <p:spPr bwMode="auto">
          <a:xfrm>
            <a:off x="344890" y="1939925"/>
            <a:ext cx="8454221" cy="4572000"/>
          </a:xfrm>
          <a:prstGeom prst="rect">
            <a:avLst/>
          </a:prstGeom>
          <a:noFill/>
          <a:ln w="9525">
            <a:noFill/>
            <a:miter lim="800000"/>
            <a:headEnd/>
            <a:tailEnd/>
          </a:ln>
        </p:spPr>
      </p:pic>
      <p:sp>
        <p:nvSpPr>
          <p:cNvPr id="10" name="Rectangle 9"/>
          <p:cNvSpPr/>
          <p:nvPr/>
        </p:nvSpPr>
        <p:spPr>
          <a:xfrm>
            <a:off x="331560" y="1469318"/>
            <a:ext cx="8696616" cy="400110"/>
          </a:xfrm>
          <a:prstGeom prst="rect">
            <a:avLst/>
          </a:prstGeom>
        </p:spPr>
        <p:txBody>
          <a:bodyPr wrap="square">
            <a:spAutoFit/>
          </a:bodyPr>
          <a:lstStyle/>
          <a:p>
            <a:r>
              <a:rPr lang="en-US" sz="2000" b="1" u="sng" dirty="0" smtClean="0">
                <a:solidFill>
                  <a:srgbClr val="4D4D4D"/>
                </a:solidFill>
                <a:latin typeface="Calibri" pitchFamily="34" charset="0"/>
              </a:rPr>
              <a:t>Few applicants do independent research before applying</a:t>
            </a:r>
            <a:endParaRPr lang="en-US" sz="2000" i="1" u="sng" dirty="0">
              <a:solidFill>
                <a:srgbClr val="4D4D4D"/>
              </a:solidFill>
              <a:latin typeface="Calibri" pitchFamily="34" charset="0"/>
            </a:endParaRPr>
          </a:p>
        </p:txBody>
      </p:sp>
      <p:sp>
        <p:nvSpPr>
          <p:cNvPr id="8" name="Rectangle 7"/>
          <p:cNvSpPr/>
          <p:nvPr/>
        </p:nvSpPr>
        <p:spPr>
          <a:xfrm>
            <a:off x="6705600" y="4108450"/>
            <a:ext cx="2057637" cy="276999"/>
          </a:xfrm>
          <a:prstGeom prst="rect">
            <a:avLst/>
          </a:prstGeom>
        </p:spPr>
        <p:txBody>
          <a:bodyPr wrap="square">
            <a:spAutoFit/>
          </a:bodyPr>
          <a:lstStyle/>
          <a:p>
            <a:pPr algn="ctr"/>
            <a:r>
              <a:rPr lang="en-US" sz="1200" b="1" i="1" dirty="0" smtClean="0">
                <a:latin typeface="Calibri" pitchFamily="34" charset="0"/>
              </a:rPr>
              <a:t>(frontline employee quotes)</a:t>
            </a:r>
            <a:endParaRPr lang="en-US" sz="1200" b="1"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p:txBody>
          <a:bodyPr/>
          <a:lstStyle/>
          <a:p>
            <a:pPr>
              <a:buNone/>
            </a:pPr>
            <a:r>
              <a:rPr lang="en-US" b="1" u="sng" dirty="0"/>
              <a:t>Segmentation </a:t>
            </a:r>
            <a:r>
              <a:rPr lang="en-US" b="1" u="sng" dirty="0" smtClean="0"/>
              <a:t>is very important</a:t>
            </a:r>
          </a:p>
          <a:p>
            <a:pPr>
              <a:spcBef>
                <a:spcPts val="1200"/>
              </a:spcBef>
            </a:pPr>
            <a:r>
              <a:rPr lang="en-US" dirty="0"/>
              <a:t>Younger customers may not know about energy assistance</a:t>
            </a:r>
          </a:p>
          <a:p>
            <a:pPr>
              <a:spcBef>
                <a:spcPts val="1200"/>
              </a:spcBef>
            </a:pPr>
            <a:r>
              <a:rPr lang="en-US" dirty="0"/>
              <a:t>Many customers prefer digital interactions, yet digital does not suit everyone</a:t>
            </a:r>
          </a:p>
          <a:p>
            <a:pPr>
              <a:spcBef>
                <a:spcPts val="1200"/>
              </a:spcBef>
            </a:pPr>
            <a:r>
              <a:rPr lang="en-US" dirty="0"/>
              <a:t>Age, income, gender, … pay attention to all demographic groups as well as differences among households and individual preferences</a:t>
            </a:r>
          </a:p>
          <a:p>
            <a:pPr>
              <a:spcBef>
                <a:spcPts val="1200"/>
              </a:spcBef>
            </a:pPr>
            <a:r>
              <a:rPr lang="en-US" dirty="0" smtClean="0"/>
              <a:t>Do not treat income-qualified customers as if they are bad actors</a:t>
            </a:r>
          </a:p>
          <a:p>
            <a:endParaRPr lang="en-US" dirty="0" smtClean="0"/>
          </a:p>
          <a:p>
            <a:endParaRPr lang="en-US" dirty="0"/>
          </a:p>
          <a:p>
            <a:endParaRPr lang="en-US" dirty="0" smtClean="0"/>
          </a:p>
          <a:p>
            <a:pPr lvl="1"/>
            <a:r>
              <a:rPr lang="en-US" b="1" dirty="0" smtClean="0"/>
              <a:t>To do</a:t>
            </a:r>
            <a:r>
              <a:rPr lang="en-US" dirty="0" smtClean="0"/>
              <a:t>: Examine DEFG’s work on customer segmentation </a:t>
            </a:r>
            <a:r>
              <a:rPr lang="en-US" dirty="0" smtClean="0">
                <a:hlinkClick r:id="rId2"/>
              </a:rPr>
              <a:t>http://defgllc.com</a:t>
            </a:r>
            <a:r>
              <a:rPr lang="en-US" dirty="0" smtClean="0"/>
              <a:t> </a:t>
            </a:r>
          </a:p>
        </p:txBody>
      </p:sp>
      <p:sp>
        <p:nvSpPr>
          <p:cNvPr id="4" name="Footer Placeholder 3"/>
          <p:cNvSpPr>
            <a:spLocks noGrp="1"/>
          </p:cNvSpPr>
          <p:nvPr>
            <p:ph type="ftr" sz="quarter" idx="11"/>
          </p:nvPr>
        </p:nvSpPr>
        <p:spPr/>
        <p:txBody>
          <a:bodyPr/>
          <a:lstStyle/>
          <a:p>
            <a:r>
              <a:rPr lang="en-US" smtClean="0"/>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p:txBody>
          <a:bodyPr/>
          <a:lstStyle/>
          <a:p>
            <a:pPr>
              <a:buNone/>
            </a:pPr>
            <a:r>
              <a:rPr lang="en-US" b="1" u="sng" dirty="0" smtClean="0"/>
              <a:t>“Fast and simple” matters</a:t>
            </a:r>
          </a:p>
          <a:p>
            <a:pPr>
              <a:spcBef>
                <a:spcPts val="1200"/>
              </a:spcBef>
            </a:pPr>
            <a:r>
              <a:rPr lang="en-US" dirty="0" smtClean="0"/>
              <a:t>Income-qualified customers suffer from lack of time as well as income</a:t>
            </a:r>
          </a:p>
          <a:p>
            <a:pPr>
              <a:spcBef>
                <a:spcPts val="1200"/>
              </a:spcBef>
            </a:pPr>
            <a:r>
              <a:rPr lang="en-US" dirty="0" smtClean="0"/>
              <a:t>Process </a:t>
            </a:r>
            <a:r>
              <a:rPr lang="en-US" dirty="0"/>
              <a:t>is confusing and burdensome for new/inexperienced </a:t>
            </a:r>
            <a:r>
              <a:rPr lang="en-US" dirty="0" smtClean="0"/>
              <a:t>applicants</a:t>
            </a:r>
          </a:p>
          <a:p>
            <a:pPr lvl="1"/>
            <a:r>
              <a:rPr lang="en-US" dirty="0"/>
              <a:t>In-person appointments and extensive documentation requirements are </a:t>
            </a:r>
            <a:r>
              <a:rPr lang="en-US" dirty="0" smtClean="0"/>
              <a:t>hurdles</a:t>
            </a:r>
          </a:p>
          <a:p>
            <a:pPr lvl="1"/>
            <a:r>
              <a:rPr lang="en-US" dirty="0" smtClean="0"/>
              <a:t>Transportation and parking increase the cost of in-person interviews</a:t>
            </a:r>
          </a:p>
          <a:p>
            <a:pPr lvl="1"/>
            <a:r>
              <a:rPr lang="en-US" dirty="0" smtClean="0"/>
              <a:t>Redundant documentation requirements are frustrating</a:t>
            </a:r>
          </a:p>
          <a:p>
            <a:pPr lvl="1"/>
            <a:r>
              <a:rPr lang="en-US" dirty="0" smtClean="0"/>
              <a:t>Program </a:t>
            </a:r>
            <a:r>
              <a:rPr lang="en-US" dirty="0"/>
              <a:t>administration </a:t>
            </a:r>
            <a:r>
              <a:rPr lang="en-US" dirty="0" smtClean="0"/>
              <a:t>must be reformed to </a:t>
            </a:r>
            <a:r>
              <a:rPr lang="en-US" dirty="0"/>
              <a:t>simplify applications </a:t>
            </a:r>
            <a:r>
              <a:rPr lang="en-US" dirty="0" smtClean="0"/>
              <a:t>and </a:t>
            </a:r>
            <a:r>
              <a:rPr lang="en-US" dirty="0"/>
              <a:t>intake</a:t>
            </a:r>
          </a:p>
          <a:p>
            <a:endParaRPr lang="en-US" dirty="0"/>
          </a:p>
          <a:p>
            <a:endParaRPr lang="en-US" dirty="0" smtClean="0"/>
          </a:p>
          <a:p>
            <a:endParaRPr lang="en-US" dirty="0"/>
          </a:p>
          <a:p>
            <a:pPr lvl="1"/>
            <a:r>
              <a:rPr lang="en-US" b="1" dirty="0" smtClean="0"/>
              <a:t>To do:</a:t>
            </a:r>
            <a:r>
              <a:rPr lang="en-US" dirty="0" smtClean="0"/>
              <a:t> Follow the activities of utilities that are relying on customer self certification</a:t>
            </a:r>
            <a:endParaRPr lang="en-US" dirty="0"/>
          </a:p>
        </p:txBody>
      </p:sp>
      <p:sp>
        <p:nvSpPr>
          <p:cNvPr id="4" name="Footer Placeholder 3"/>
          <p:cNvSpPr>
            <a:spLocks noGrp="1"/>
          </p:cNvSpPr>
          <p:nvPr>
            <p:ph type="ftr" sz="quarter" idx="11"/>
          </p:nvPr>
        </p:nvSpPr>
        <p:spPr/>
        <p:txBody>
          <a:bodyPr/>
          <a:lstStyle/>
          <a:p>
            <a:r>
              <a:rPr lang="en-US" smtClean="0"/>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p:txBody>
          <a:bodyPr/>
          <a:lstStyle/>
          <a:p>
            <a:pPr>
              <a:buNone/>
            </a:pPr>
            <a:r>
              <a:rPr lang="en-US" b="1" u="sng" dirty="0" smtClean="0"/>
              <a:t>“Seamless intake” is highly valued</a:t>
            </a:r>
          </a:p>
          <a:p>
            <a:pPr>
              <a:spcBef>
                <a:spcPts val="1200"/>
              </a:spcBef>
            </a:pPr>
            <a:r>
              <a:rPr lang="en-US" dirty="0" smtClean="0"/>
              <a:t>Make </a:t>
            </a:r>
            <a:r>
              <a:rPr lang="en-US" dirty="0"/>
              <a:t>it easy </a:t>
            </a:r>
            <a:r>
              <a:rPr lang="en-US" dirty="0" smtClean="0"/>
              <a:t>to </a:t>
            </a:r>
            <a:r>
              <a:rPr lang="en-US" dirty="0"/>
              <a:t>enroll in everything at once (everything for which </a:t>
            </a:r>
            <a:r>
              <a:rPr lang="en-US" dirty="0" smtClean="0"/>
              <a:t>customers are eligible)</a:t>
            </a:r>
          </a:p>
          <a:p>
            <a:pPr>
              <a:spcBef>
                <a:spcPts val="1200"/>
              </a:spcBef>
            </a:pPr>
            <a:r>
              <a:rPr lang="en-US" dirty="0" smtClean="0"/>
              <a:t>Integrate </a:t>
            </a:r>
            <a:r>
              <a:rPr lang="en-US" dirty="0"/>
              <a:t>programs from </a:t>
            </a:r>
            <a:r>
              <a:rPr lang="en-US" dirty="0" smtClean="0"/>
              <a:t>a customer perspective</a:t>
            </a:r>
          </a:p>
          <a:p>
            <a:pPr>
              <a:spcBef>
                <a:spcPts val="1200"/>
              </a:spcBef>
            </a:pPr>
            <a:r>
              <a:rPr lang="en-US" dirty="0" smtClean="0"/>
              <a:t>Build </a:t>
            </a:r>
            <a:r>
              <a:rPr lang="en-US" dirty="0"/>
              <a:t>systems </a:t>
            </a:r>
            <a:r>
              <a:rPr lang="en-US" dirty="0" smtClean="0"/>
              <a:t>that integrate with </a:t>
            </a:r>
            <a:r>
              <a:rPr lang="en-US" dirty="0"/>
              <a:t>other organizations </a:t>
            </a:r>
            <a:r>
              <a:rPr lang="en-US" dirty="0" smtClean="0"/>
              <a:t>(if </a:t>
            </a:r>
            <a:r>
              <a:rPr lang="en-US" dirty="0"/>
              <a:t>authorized </a:t>
            </a:r>
            <a:r>
              <a:rPr lang="en-US" dirty="0" smtClean="0"/>
              <a:t>to do so)</a:t>
            </a:r>
            <a:endParaRPr lang="en-US" dirty="0"/>
          </a:p>
          <a:p>
            <a:endParaRPr lang="en-US" dirty="0" smtClean="0"/>
          </a:p>
          <a:p>
            <a:endParaRPr lang="en-US" dirty="0"/>
          </a:p>
          <a:p>
            <a:endParaRPr lang="en-US" dirty="0" smtClean="0"/>
          </a:p>
          <a:p>
            <a:pPr lvl="1"/>
            <a:r>
              <a:rPr lang="en-US" b="1" dirty="0" smtClean="0"/>
              <a:t>To do:</a:t>
            </a:r>
            <a:r>
              <a:rPr lang="en-US" dirty="0" smtClean="0"/>
              <a:t> Identify energy assistance programs that are well integrated with other income-qualified programs (future topic for a presentation to the Low Income Energy Issues Forum)</a:t>
            </a:r>
            <a:endParaRPr lang="en-US" b="1" dirty="0"/>
          </a:p>
        </p:txBody>
      </p:sp>
      <p:sp>
        <p:nvSpPr>
          <p:cNvPr id="4" name="Footer Placeholder 3"/>
          <p:cNvSpPr>
            <a:spLocks noGrp="1"/>
          </p:cNvSpPr>
          <p:nvPr>
            <p:ph type="ftr" sz="quarter" idx="11"/>
          </p:nvPr>
        </p:nvSpPr>
        <p:spPr/>
        <p:txBody>
          <a:bodyPr/>
          <a:lstStyle/>
          <a:p>
            <a:r>
              <a:rPr lang="en-US" smtClean="0"/>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p:txBody>
          <a:bodyPr/>
          <a:lstStyle/>
          <a:p>
            <a:pPr>
              <a:buNone/>
            </a:pPr>
            <a:r>
              <a:rPr lang="en-US" b="1" u="sng" dirty="0"/>
              <a:t>Lack of updates and communication are frustrating</a:t>
            </a:r>
            <a:endParaRPr lang="en-US" b="1" u="sng" dirty="0" smtClean="0"/>
          </a:p>
          <a:p>
            <a:pPr>
              <a:spcBef>
                <a:spcPts val="1200"/>
              </a:spcBef>
            </a:pPr>
            <a:r>
              <a:rPr lang="en-US" dirty="0"/>
              <a:t>Worried customers call </a:t>
            </a:r>
            <a:r>
              <a:rPr lang="en-US" dirty="0" smtClean="0"/>
              <a:t>the </a:t>
            </a:r>
            <a:r>
              <a:rPr lang="en-US" dirty="0"/>
              <a:t>utility </a:t>
            </a:r>
            <a:r>
              <a:rPr lang="en-US" dirty="0" smtClean="0"/>
              <a:t>or the local agency</a:t>
            </a:r>
          </a:p>
          <a:p>
            <a:pPr lvl="1">
              <a:spcBef>
                <a:spcPts val="600"/>
              </a:spcBef>
            </a:pPr>
            <a:r>
              <a:rPr lang="en-US" dirty="0" smtClean="0"/>
              <a:t>They call to learn when </a:t>
            </a:r>
            <a:r>
              <a:rPr lang="en-US" dirty="0"/>
              <a:t>benefits will </a:t>
            </a:r>
            <a:r>
              <a:rPr lang="en-US" dirty="0" smtClean="0"/>
              <a:t>start or appear on their bill</a:t>
            </a:r>
          </a:p>
          <a:p>
            <a:pPr lvl="1">
              <a:spcBef>
                <a:spcPts val="600"/>
              </a:spcBef>
            </a:pPr>
            <a:r>
              <a:rPr lang="en-US" dirty="0" smtClean="0"/>
              <a:t>This creates inefficiencies</a:t>
            </a:r>
            <a:endParaRPr lang="en-US" dirty="0"/>
          </a:p>
          <a:p>
            <a:endParaRPr lang="en-US" dirty="0" smtClean="0"/>
          </a:p>
          <a:p>
            <a:endParaRPr lang="en-US" dirty="0" smtClean="0"/>
          </a:p>
          <a:p>
            <a:endParaRPr lang="en-US" dirty="0"/>
          </a:p>
          <a:p>
            <a:endParaRPr lang="en-US" dirty="0" smtClean="0"/>
          </a:p>
          <a:p>
            <a:endParaRPr lang="en-US" dirty="0"/>
          </a:p>
          <a:p>
            <a:pPr lvl="1"/>
            <a:r>
              <a:rPr lang="en-US" b="1" dirty="0"/>
              <a:t>To do:</a:t>
            </a:r>
            <a:r>
              <a:rPr lang="en-US" dirty="0"/>
              <a:t> </a:t>
            </a:r>
            <a:r>
              <a:rPr lang="en-US" dirty="0" smtClean="0"/>
              <a:t>Identify excellent notification systems and utility best practices (future </a:t>
            </a:r>
            <a:r>
              <a:rPr lang="en-US" dirty="0"/>
              <a:t>topic for a presentation to the Low Income Energy Issues Forum</a:t>
            </a:r>
            <a:r>
              <a:rPr lang="en-US" dirty="0" smtClean="0"/>
              <a:t>)</a:t>
            </a:r>
          </a:p>
        </p:txBody>
      </p:sp>
      <p:sp>
        <p:nvSpPr>
          <p:cNvPr id="4" name="Footer Placeholder 3"/>
          <p:cNvSpPr>
            <a:spLocks noGrp="1"/>
          </p:cNvSpPr>
          <p:nvPr>
            <p:ph type="ftr" sz="quarter" idx="11"/>
          </p:nvPr>
        </p:nvSpPr>
        <p:spPr/>
        <p:txBody>
          <a:bodyPr/>
          <a:lstStyle/>
          <a:p>
            <a:r>
              <a:rPr lang="en-US" smtClean="0"/>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p:txBody>
          <a:bodyPr/>
          <a:lstStyle/>
          <a:p>
            <a:pPr>
              <a:buNone/>
            </a:pPr>
            <a:r>
              <a:rPr lang="en-US" b="1" u="sng" dirty="0" smtClean="0"/>
              <a:t>Data analytics are important</a:t>
            </a:r>
          </a:p>
          <a:p>
            <a:pPr>
              <a:spcBef>
                <a:spcPts val="1200"/>
              </a:spcBef>
            </a:pPr>
            <a:r>
              <a:rPr lang="en-US" dirty="0" smtClean="0"/>
              <a:t>More utility employee training is important, but there is also a need to install smarter systems to support utility employees</a:t>
            </a:r>
          </a:p>
          <a:p>
            <a:pPr lvl="1">
              <a:spcBef>
                <a:spcPts val="1200"/>
              </a:spcBef>
            </a:pPr>
            <a:r>
              <a:rPr lang="en-US" dirty="0" smtClean="0"/>
              <a:t>Utility executive: </a:t>
            </a:r>
            <a:r>
              <a:rPr lang="en-US" i="1" dirty="0" smtClean="0"/>
              <a:t>“The </a:t>
            </a:r>
            <a:r>
              <a:rPr lang="en-US" i="1" dirty="0"/>
              <a:t>call center and back office [employees], both, will have more training. But that is a lesser of my goals. The systems need to be smarter. We need more data to understand customers’ needs</a:t>
            </a:r>
            <a:r>
              <a:rPr lang="en-US" i="1" dirty="0" smtClean="0"/>
              <a:t>.”</a:t>
            </a:r>
            <a:endParaRPr lang="en-US" i="1" dirty="0"/>
          </a:p>
          <a:p>
            <a:endParaRPr lang="en-US" dirty="0"/>
          </a:p>
        </p:txBody>
      </p:sp>
      <p:sp>
        <p:nvSpPr>
          <p:cNvPr id="4" name="Footer Placeholder 3"/>
          <p:cNvSpPr>
            <a:spLocks noGrp="1"/>
          </p:cNvSpPr>
          <p:nvPr>
            <p:ph type="ftr" sz="quarter" idx="11"/>
          </p:nvPr>
        </p:nvSpPr>
        <p:spPr/>
        <p:txBody>
          <a:bodyPr/>
          <a:lstStyle/>
          <a:p>
            <a:r>
              <a:rPr lang="en-US" smtClean="0"/>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4320" y="640080"/>
            <a:ext cx="8595360" cy="640080"/>
          </a:xfrm>
        </p:spPr>
        <p:txBody>
          <a:bodyPr/>
          <a:lstStyle/>
          <a:p>
            <a:r>
              <a:rPr lang="en-US" dirty="0" smtClean="0"/>
              <a:t>What did we learn?</a:t>
            </a:r>
            <a:endParaRPr lang="en-US" dirty="0"/>
          </a:p>
        </p:txBody>
      </p:sp>
      <p:sp>
        <p:nvSpPr>
          <p:cNvPr id="4" name="Footer Placeholder 3"/>
          <p:cNvSpPr>
            <a:spLocks noGrp="1"/>
          </p:cNvSpPr>
          <p:nvPr>
            <p:ph type="ftr" sz="quarter" idx="11"/>
          </p:nvPr>
        </p:nvSpPr>
        <p:spPr/>
        <p:txBody>
          <a:bodyPr/>
          <a:lstStyle/>
          <a:p>
            <a:r>
              <a:rPr lang="en-US" smtClean="0"/>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19</a:t>
            </a:fld>
            <a:endParaRPr lang="en-US" dirty="0"/>
          </a:p>
        </p:txBody>
      </p:sp>
      <p:grpSp>
        <p:nvGrpSpPr>
          <p:cNvPr id="72" name="Group 71"/>
          <p:cNvGrpSpPr/>
          <p:nvPr/>
        </p:nvGrpSpPr>
        <p:grpSpPr>
          <a:xfrm>
            <a:off x="1188721" y="2460131"/>
            <a:ext cx="3445424" cy="4162492"/>
            <a:chOff x="274321" y="2183906"/>
            <a:chExt cx="3445424" cy="4162492"/>
          </a:xfrm>
        </p:grpSpPr>
        <p:sp>
          <p:nvSpPr>
            <p:cNvPr id="7" name="Oval 6"/>
            <p:cNvSpPr/>
            <p:nvPr/>
          </p:nvSpPr>
          <p:spPr>
            <a:xfrm>
              <a:off x="550375" y="3187098"/>
              <a:ext cx="2867488" cy="1935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itchFamily="34" charset="0"/>
              </a:endParaRPr>
            </a:p>
          </p:txBody>
        </p:sp>
        <p:sp>
          <p:nvSpPr>
            <p:cNvPr id="8" name="Rectangle 7"/>
            <p:cNvSpPr/>
            <p:nvPr/>
          </p:nvSpPr>
          <p:spPr>
            <a:xfrm>
              <a:off x="941033" y="3608787"/>
              <a:ext cx="967626" cy="275208"/>
            </a:xfrm>
            <a:prstGeom prst="rect">
              <a:avLst/>
            </a:prstGeom>
            <a:solidFill>
              <a:schemeClr val="bg1"/>
            </a:solidFill>
            <a:ln>
              <a:noFill/>
            </a:ln>
            <a:effectLst>
              <a:outerShdw blurRad="63500" sx="102000" sy="102000" algn="ctr" rotWithShape="0">
                <a:schemeClr val="bg1">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itchFamily="34" charset="0"/>
                </a:rPr>
                <a:t>Element 1</a:t>
              </a:r>
              <a:endParaRPr lang="en-US" sz="1400" dirty="0">
                <a:solidFill>
                  <a:schemeClr val="tx1"/>
                </a:solidFill>
                <a:latin typeface="Calibri" pitchFamily="34" charset="0"/>
              </a:endParaRPr>
            </a:p>
          </p:txBody>
        </p:sp>
        <p:sp>
          <p:nvSpPr>
            <p:cNvPr id="9" name="Rectangle 8"/>
            <p:cNvSpPr/>
            <p:nvPr/>
          </p:nvSpPr>
          <p:spPr>
            <a:xfrm>
              <a:off x="1606893" y="4478798"/>
              <a:ext cx="967626" cy="275208"/>
            </a:xfrm>
            <a:prstGeom prst="rect">
              <a:avLst/>
            </a:prstGeom>
            <a:solidFill>
              <a:schemeClr val="bg1"/>
            </a:solidFill>
            <a:ln>
              <a:noFill/>
            </a:ln>
            <a:effectLst>
              <a:outerShdw blurRad="63500" sx="102000" sy="102000" algn="ctr" rotWithShape="0">
                <a:schemeClr val="bg1">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itchFamily="34" charset="0"/>
                </a:rPr>
                <a:t>Element 3</a:t>
              </a:r>
              <a:endParaRPr lang="en-US" sz="1400" dirty="0">
                <a:solidFill>
                  <a:schemeClr val="tx1"/>
                </a:solidFill>
                <a:latin typeface="Calibri" pitchFamily="34" charset="0"/>
              </a:endParaRPr>
            </a:p>
          </p:txBody>
        </p:sp>
        <p:sp>
          <p:nvSpPr>
            <p:cNvPr id="10" name="Rectangle 9"/>
            <p:cNvSpPr/>
            <p:nvPr/>
          </p:nvSpPr>
          <p:spPr>
            <a:xfrm>
              <a:off x="2166152" y="3746391"/>
              <a:ext cx="967626" cy="275208"/>
            </a:xfrm>
            <a:prstGeom prst="rect">
              <a:avLst/>
            </a:prstGeom>
            <a:solidFill>
              <a:schemeClr val="bg1"/>
            </a:solidFill>
            <a:ln>
              <a:noFill/>
            </a:ln>
            <a:effectLst>
              <a:outerShdw blurRad="63500" sx="102000" sy="102000" algn="ctr" rotWithShape="0">
                <a:schemeClr val="bg1">
                  <a:alpha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itchFamily="34" charset="0"/>
                </a:rPr>
                <a:t>Element 2</a:t>
              </a:r>
              <a:endParaRPr lang="en-US" sz="1400" dirty="0">
                <a:solidFill>
                  <a:schemeClr val="tx1"/>
                </a:solidFill>
                <a:latin typeface="Calibri" pitchFamily="34" charset="0"/>
              </a:endParaRPr>
            </a:p>
          </p:txBody>
        </p:sp>
        <p:sp>
          <p:nvSpPr>
            <p:cNvPr id="21" name="Rectangle 20"/>
            <p:cNvSpPr/>
            <p:nvPr/>
          </p:nvSpPr>
          <p:spPr>
            <a:xfrm>
              <a:off x="568131" y="5761623"/>
              <a:ext cx="2867488" cy="584775"/>
            </a:xfrm>
            <a:prstGeom prst="rect">
              <a:avLst/>
            </a:prstGeom>
          </p:spPr>
          <p:txBody>
            <a:bodyPr wrap="square">
              <a:spAutoFit/>
            </a:bodyPr>
            <a:lstStyle/>
            <a:p>
              <a:pPr algn="ctr"/>
              <a:r>
                <a:rPr lang="en-US" sz="1600" i="1" dirty="0" smtClean="0">
                  <a:latin typeface="Calibri" pitchFamily="34" charset="0"/>
                </a:rPr>
                <a:t>Energy assistance program administration and execution</a:t>
              </a:r>
              <a:endParaRPr lang="en-US" sz="1600" i="1" dirty="0">
                <a:latin typeface="Calibri" pitchFamily="34" charset="0"/>
              </a:endParaRPr>
            </a:p>
          </p:txBody>
        </p:sp>
        <p:sp>
          <p:nvSpPr>
            <p:cNvPr id="24" name="Rounded Rectangle 23"/>
            <p:cNvSpPr/>
            <p:nvPr/>
          </p:nvSpPr>
          <p:spPr>
            <a:xfrm>
              <a:off x="274321" y="2183906"/>
              <a:ext cx="3445424" cy="352443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b="1" dirty="0" smtClean="0">
                  <a:solidFill>
                    <a:schemeClr val="tx1"/>
                  </a:solidFill>
                  <a:latin typeface="Calibri" pitchFamily="34" charset="0"/>
                </a:rPr>
                <a:t>Energy Assistance</a:t>
              </a:r>
              <a:br>
                <a:rPr lang="en-US" b="1" dirty="0" smtClean="0">
                  <a:solidFill>
                    <a:schemeClr val="tx1"/>
                  </a:solidFill>
                  <a:latin typeface="Calibri" pitchFamily="34" charset="0"/>
                </a:rPr>
              </a:br>
              <a:r>
                <a:rPr lang="en-US" b="1" dirty="0" smtClean="0">
                  <a:solidFill>
                    <a:schemeClr val="tx1"/>
                  </a:solidFill>
                  <a:latin typeface="Calibri" pitchFamily="34" charset="0"/>
                </a:rPr>
                <a:t>Program</a:t>
              </a:r>
              <a:endParaRPr lang="en-US" b="1" dirty="0">
                <a:solidFill>
                  <a:schemeClr val="tx1"/>
                </a:solidFill>
                <a:latin typeface="Calibri" pitchFamily="34" charset="0"/>
              </a:endParaRPr>
            </a:p>
          </p:txBody>
        </p:sp>
      </p:grpSp>
      <p:grpSp>
        <p:nvGrpSpPr>
          <p:cNvPr id="74" name="Group 73"/>
          <p:cNvGrpSpPr/>
          <p:nvPr/>
        </p:nvGrpSpPr>
        <p:grpSpPr>
          <a:xfrm>
            <a:off x="4966335" y="2585868"/>
            <a:ext cx="731520" cy="3281878"/>
            <a:chOff x="3794760" y="2309643"/>
            <a:chExt cx="731520" cy="3281878"/>
          </a:xfrm>
        </p:grpSpPr>
        <p:cxnSp>
          <p:nvCxnSpPr>
            <p:cNvPr id="37" name="Straight Arrow Connector 36"/>
            <p:cNvCxnSpPr/>
            <p:nvPr/>
          </p:nvCxnSpPr>
          <p:spPr>
            <a:xfrm flipH="1">
              <a:off x="3794760" y="2309643"/>
              <a:ext cx="731520" cy="0"/>
            </a:xfrm>
            <a:prstGeom prst="straightConnector1">
              <a:avLst/>
            </a:prstGeom>
            <a:ln w="508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794760" y="2861553"/>
              <a:ext cx="731520" cy="0"/>
            </a:xfrm>
            <a:prstGeom prst="straightConnector1">
              <a:avLst/>
            </a:prstGeom>
            <a:ln w="508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794760" y="3403111"/>
              <a:ext cx="731520" cy="0"/>
            </a:xfrm>
            <a:prstGeom prst="straightConnector1">
              <a:avLst/>
            </a:prstGeom>
            <a:ln w="508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3794760" y="3955021"/>
              <a:ext cx="731520" cy="0"/>
            </a:xfrm>
            <a:prstGeom prst="straightConnector1">
              <a:avLst/>
            </a:prstGeom>
            <a:ln w="508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3794760" y="4498053"/>
              <a:ext cx="731520" cy="0"/>
            </a:xfrm>
            <a:prstGeom prst="straightConnector1">
              <a:avLst/>
            </a:prstGeom>
            <a:ln w="508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3794760" y="5048489"/>
              <a:ext cx="731520" cy="0"/>
            </a:xfrm>
            <a:prstGeom prst="straightConnector1">
              <a:avLst/>
            </a:prstGeom>
            <a:ln w="508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3794760" y="5591521"/>
              <a:ext cx="731520" cy="0"/>
            </a:xfrm>
            <a:prstGeom prst="straightConnector1">
              <a:avLst/>
            </a:prstGeom>
            <a:ln w="508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331560" y="1269293"/>
            <a:ext cx="8538120" cy="400110"/>
          </a:xfrm>
          <a:prstGeom prst="rect">
            <a:avLst/>
          </a:prstGeom>
        </p:spPr>
        <p:txBody>
          <a:bodyPr wrap="square">
            <a:spAutoFit/>
          </a:bodyPr>
          <a:lstStyle/>
          <a:p>
            <a:r>
              <a:rPr lang="en-US" sz="2000" b="1" u="sng" dirty="0" smtClean="0">
                <a:solidFill>
                  <a:srgbClr val="4D4D4D"/>
                </a:solidFill>
                <a:latin typeface="Calibri" pitchFamily="34" charset="0"/>
              </a:rPr>
              <a:t>Burdensome requirements may reduce access (… people won’t participate)</a:t>
            </a:r>
            <a:endParaRPr lang="en-US" sz="2000" b="1" u="sng" dirty="0">
              <a:solidFill>
                <a:srgbClr val="4D4D4D"/>
              </a:solidFill>
              <a:latin typeface="Calibri" pitchFamily="34" charset="0"/>
            </a:endParaRPr>
          </a:p>
        </p:txBody>
      </p:sp>
      <p:grpSp>
        <p:nvGrpSpPr>
          <p:cNvPr id="33" name="Group 32"/>
          <p:cNvGrpSpPr/>
          <p:nvPr/>
        </p:nvGrpSpPr>
        <p:grpSpPr>
          <a:xfrm>
            <a:off x="5386582" y="1714979"/>
            <a:ext cx="3697030" cy="4858473"/>
            <a:chOff x="5386582" y="1714979"/>
            <a:chExt cx="3697030" cy="4858473"/>
          </a:xfrm>
        </p:grpSpPr>
        <p:grpSp>
          <p:nvGrpSpPr>
            <p:cNvPr id="42" name="Group 41"/>
            <p:cNvGrpSpPr/>
            <p:nvPr/>
          </p:nvGrpSpPr>
          <p:grpSpPr>
            <a:xfrm>
              <a:off x="5386582" y="1714979"/>
              <a:ext cx="2682151" cy="4858473"/>
              <a:chOff x="3986407" y="1438754"/>
              <a:chExt cx="2682151" cy="4858473"/>
            </a:xfrm>
          </p:grpSpPr>
          <p:grpSp>
            <p:nvGrpSpPr>
              <p:cNvPr id="73" name="Group 72"/>
              <p:cNvGrpSpPr/>
              <p:nvPr/>
            </p:nvGrpSpPr>
            <p:grpSpPr>
              <a:xfrm>
                <a:off x="3994066" y="1438754"/>
                <a:ext cx="2541382" cy="4374336"/>
                <a:chOff x="3994066" y="1438754"/>
                <a:chExt cx="2541382" cy="4374336"/>
              </a:xfrm>
            </p:grpSpPr>
            <p:sp>
              <p:nvSpPr>
                <p:cNvPr id="11" name="Rounded Rectangle 10"/>
                <p:cNvSpPr/>
                <p:nvPr/>
              </p:nvSpPr>
              <p:spPr>
                <a:xfrm>
                  <a:off x="4572000" y="3161330"/>
                  <a:ext cx="1554692" cy="457200"/>
                </a:xfrm>
                <a:prstGeom prst="roundRect">
                  <a:avLst/>
                </a:prstGeom>
                <a:solidFill>
                  <a:srgbClr val="CC99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libri" pitchFamily="34" charset="0"/>
                    </a:rPr>
                    <a:t>Arrearages</a:t>
                  </a:r>
                  <a:endParaRPr lang="en-US" sz="1600" dirty="0">
                    <a:solidFill>
                      <a:schemeClr val="tx1"/>
                    </a:solidFill>
                    <a:latin typeface="Calibri" pitchFamily="34" charset="0"/>
                  </a:endParaRPr>
                </a:p>
              </p:txBody>
            </p:sp>
            <p:sp>
              <p:nvSpPr>
                <p:cNvPr id="12" name="Rounded Rectangle 11"/>
                <p:cNvSpPr/>
                <p:nvPr/>
              </p:nvSpPr>
              <p:spPr>
                <a:xfrm>
                  <a:off x="4572000" y="2612690"/>
                  <a:ext cx="1554692" cy="457200"/>
                </a:xfrm>
                <a:prstGeom prst="roundRect">
                  <a:avLst/>
                </a:prstGeom>
                <a:solidFill>
                  <a:srgbClr val="CC99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libri" pitchFamily="34" charset="0"/>
                    </a:rPr>
                    <a:t>Budget Bill.</a:t>
                  </a:r>
                  <a:endParaRPr lang="en-US" sz="1600" dirty="0">
                    <a:solidFill>
                      <a:schemeClr val="tx1"/>
                    </a:solidFill>
                    <a:latin typeface="Calibri" pitchFamily="34" charset="0"/>
                  </a:endParaRPr>
                </a:p>
              </p:txBody>
            </p:sp>
            <p:sp>
              <p:nvSpPr>
                <p:cNvPr id="13" name="Rounded Rectangle 12"/>
                <p:cNvSpPr/>
                <p:nvPr/>
              </p:nvSpPr>
              <p:spPr>
                <a:xfrm>
                  <a:off x="4572000" y="3709970"/>
                  <a:ext cx="1554692" cy="457200"/>
                </a:xfrm>
                <a:prstGeom prst="roundRect">
                  <a:avLst/>
                </a:prstGeom>
                <a:solidFill>
                  <a:srgbClr val="CC99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libri" pitchFamily="34" charset="0"/>
                    </a:rPr>
                    <a:t>Discounts</a:t>
                  </a:r>
                  <a:endParaRPr lang="en-US" sz="1600" dirty="0">
                    <a:solidFill>
                      <a:schemeClr val="tx1"/>
                    </a:solidFill>
                    <a:latin typeface="Calibri" pitchFamily="34" charset="0"/>
                  </a:endParaRPr>
                </a:p>
              </p:txBody>
            </p:sp>
            <p:sp>
              <p:nvSpPr>
                <p:cNvPr id="14" name="Rounded Rectangle 13"/>
                <p:cNvSpPr/>
                <p:nvPr/>
              </p:nvSpPr>
              <p:spPr>
                <a:xfrm>
                  <a:off x="4572000" y="4258610"/>
                  <a:ext cx="1554692" cy="457200"/>
                </a:xfrm>
                <a:prstGeom prst="roundRect">
                  <a:avLst/>
                </a:prstGeom>
                <a:solidFill>
                  <a:srgbClr val="CC99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libri" pitchFamily="34" charset="0"/>
                    </a:rPr>
                    <a:t>En. </a:t>
                  </a:r>
                  <a:r>
                    <a:rPr lang="en-US" sz="1600" dirty="0" err="1" smtClean="0">
                      <a:solidFill>
                        <a:schemeClr val="tx1"/>
                      </a:solidFill>
                      <a:latin typeface="Calibri" pitchFamily="34" charset="0"/>
                    </a:rPr>
                    <a:t>Effic</a:t>
                  </a:r>
                  <a:r>
                    <a:rPr lang="en-US" sz="1600" dirty="0" smtClean="0">
                      <a:solidFill>
                        <a:schemeClr val="tx1"/>
                      </a:solidFill>
                      <a:latin typeface="Calibri" pitchFamily="34" charset="0"/>
                    </a:rPr>
                    <a:t>. </a:t>
                  </a:r>
                  <a:r>
                    <a:rPr lang="en-US" sz="1600" dirty="0" err="1" smtClean="0">
                      <a:solidFill>
                        <a:schemeClr val="tx1"/>
                      </a:solidFill>
                      <a:latin typeface="Calibri" pitchFamily="34" charset="0"/>
                    </a:rPr>
                    <a:t>Prog</a:t>
                  </a:r>
                  <a:r>
                    <a:rPr lang="en-US" sz="1600" dirty="0" smtClean="0">
                      <a:solidFill>
                        <a:schemeClr val="tx1"/>
                      </a:solidFill>
                      <a:latin typeface="Calibri" pitchFamily="34" charset="0"/>
                    </a:rPr>
                    <a:t>.</a:t>
                  </a:r>
                  <a:endParaRPr lang="en-US" sz="1600" dirty="0">
                    <a:solidFill>
                      <a:schemeClr val="tx1"/>
                    </a:solidFill>
                    <a:latin typeface="Calibri" pitchFamily="34" charset="0"/>
                  </a:endParaRPr>
                </a:p>
              </p:txBody>
            </p:sp>
            <p:sp>
              <p:nvSpPr>
                <p:cNvPr id="15" name="Rounded Rectangle 14"/>
                <p:cNvSpPr/>
                <p:nvPr/>
              </p:nvSpPr>
              <p:spPr>
                <a:xfrm>
                  <a:off x="4572000" y="2064050"/>
                  <a:ext cx="1554692" cy="457200"/>
                </a:xfrm>
                <a:prstGeom prst="roundRect">
                  <a:avLst/>
                </a:prstGeom>
                <a:solidFill>
                  <a:srgbClr val="CC99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libri" pitchFamily="34" charset="0"/>
                    </a:rPr>
                    <a:t>Payment Arr. </a:t>
                  </a:r>
                  <a:endParaRPr lang="en-US" sz="1600" dirty="0">
                    <a:solidFill>
                      <a:schemeClr val="tx1"/>
                    </a:solidFill>
                    <a:latin typeface="Calibri" pitchFamily="34" charset="0"/>
                  </a:endParaRPr>
                </a:p>
              </p:txBody>
            </p:sp>
            <p:sp>
              <p:nvSpPr>
                <p:cNvPr id="40" name="Rectangle 39"/>
                <p:cNvSpPr/>
                <p:nvPr/>
              </p:nvSpPr>
              <p:spPr>
                <a:xfrm>
                  <a:off x="3994066" y="1438754"/>
                  <a:ext cx="2541382" cy="584775"/>
                </a:xfrm>
                <a:prstGeom prst="rect">
                  <a:avLst/>
                </a:prstGeom>
              </p:spPr>
              <p:txBody>
                <a:bodyPr wrap="square">
                  <a:spAutoFit/>
                </a:bodyPr>
                <a:lstStyle/>
                <a:p>
                  <a:pPr algn="ctr"/>
                  <a:r>
                    <a:rPr lang="en-US" sz="1600" i="1" dirty="0" smtClean="0">
                      <a:latin typeface="Calibri" pitchFamily="34" charset="0"/>
                    </a:rPr>
                    <a:t>Other utility programs and services tied to EA Program</a:t>
                  </a:r>
                  <a:endParaRPr lang="en-US" sz="1600" i="1" dirty="0">
                    <a:latin typeface="Calibri" pitchFamily="34" charset="0"/>
                  </a:endParaRPr>
                </a:p>
              </p:txBody>
            </p:sp>
            <p:sp>
              <p:nvSpPr>
                <p:cNvPr id="61" name="Rounded Rectangle 60"/>
                <p:cNvSpPr/>
                <p:nvPr/>
              </p:nvSpPr>
              <p:spPr>
                <a:xfrm>
                  <a:off x="4572000" y="4807250"/>
                  <a:ext cx="1554692" cy="457200"/>
                </a:xfrm>
                <a:prstGeom prst="roundRect">
                  <a:avLst/>
                </a:prstGeom>
                <a:solidFill>
                  <a:srgbClr val="CC99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libri" pitchFamily="34" charset="0"/>
                    </a:rPr>
                    <a:t>Supplier Choice</a:t>
                  </a:r>
                  <a:endParaRPr lang="en-US" sz="1600" dirty="0">
                    <a:solidFill>
                      <a:schemeClr val="tx1"/>
                    </a:solidFill>
                    <a:latin typeface="Calibri" pitchFamily="34" charset="0"/>
                  </a:endParaRPr>
                </a:p>
              </p:txBody>
            </p:sp>
            <p:sp>
              <p:nvSpPr>
                <p:cNvPr id="62" name="Rounded Rectangle 61"/>
                <p:cNvSpPr/>
                <p:nvPr/>
              </p:nvSpPr>
              <p:spPr>
                <a:xfrm>
                  <a:off x="4572000" y="5355890"/>
                  <a:ext cx="1554692" cy="457200"/>
                </a:xfrm>
                <a:prstGeom prst="roundRect">
                  <a:avLst/>
                </a:prstGeom>
                <a:solidFill>
                  <a:srgbClr val="CC99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libri" pitchFamily="34" charset="0"/>
                    </a:rPr>
                    <a:t>________*</a:t>
                  </a:r>
                  <a:endParaRPr lang="en-US" sz="1600" dirty="0">
                    <a:solidFill>
                      <a:schemeClr val="tx1"/>
                    </a:solidFill>
                    <a:latin typeface="Calibri" pitchFamily="34" charset="0"/>
                  </a:endParaRPr>
                </a:p>
              </p:txBody>
            </p:sp>
          </p:grpSp>
          <p:sp>
            <p:nvSpPr>
              <p:cNvPr id="38" name="Rectangle 37"/>
              <p:cNvSpPr/>
              <p:nvPr/>
            </p:nvSpPr>
            <p:spPr>
              <a:xfrm>
                <a:off x="3986407" y="6051006"/>
                <a:ext cx="2682151" cy="246221"/>
              </a:xfrm>
              <a:prstGeom prst="rect">
                <a:avLst/>
              </a:prstGeom>
            </p:spPr>
            <p:txBody>
              <a:bodyPr wrap="square">
                <a:spAutoFit/>
              </a:bodyPr>
              <a:lstStyle/>
              <a:p>
                <a:pPr algn="ctr"/>
                <a:r>
                  <a:rPr lang="en-US" sz="1000" dirty="0" smtClean="0">
                    <a:latin typeface="Calibri" pitchFamily="34" charset="0"/>
                  </a:rPr>
                  <a:t>* This is not intended to be an exhaustive list</a:t>
                </a:r>
                <a:endParaRPr lang="en-US" sz="1000" dirty="0">
                  <a:latin typeface="Calibri" pitchFamily="34" charset="0"/>
                </a:endParaRPr>
              </a:p>
            </p:txBody>
          </p:sp>
        </p:grpSp>
        <p:pic>
          <p:nvPicPr>
            <p:cNvPr id="32" name="Picture 2"/>
            <p:cNvPicPr>
              <a:picLocks noChangeAspect="1" noChangeArrowheads="1"/>
            </p:cNvPicPr>
            <p:nvPr/>
          </p:nvPicPr>
          <p:blipFill>
            <a:blip r:embed="rId2" cstate="print"/>
            <a:srcRect/>
            <a:stretch>
              <a:fillRect/>
            </a:stretch>
          </p:blipFill>
          <p:spPr bwMode="auto">
            <a:xfrm>
              <a:off x="7881089" y="2382216"/>
              <a:ext cx="1202523" cy="105343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dissolve">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1+#ppt_w/2"/>
                                          </p:val>
                                        </p:tav>
                                        <p:tav tm="100000">
                                          <p:val>
                                            <p:strVal val="#ppt_x"/>
                                          </p:val>
                                        </p:tav>
                                      </p:tavLst>
                                    </p:anim>
                                    <p:anim calcmode="lin" valueType="num">
                                      <p:cBhvr additive="base">
                                        <p:cTn id="13"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32"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diamond(out)">
                                      <p:cBhvr>
                                        <p:cTn id="18"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Texas! … a land of tradition and innovation</a:t>
            </a:r>
            <a:endParaRPr lang="en-US"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372498" y="1920875"/>
            <a:ext cx="3863898" cy="4572000"/>
          </a:xfrm>
          <a:prstGeom prst="rect">
            <a:avLst/>
          </a:prstGeom>
          <a:noFill/>
          <a:ln w="9525">
            <a:noFill/>
            <a:miter lim="800000"/>
            <a:headEnd/>
            <a:tailEnd/>
          </a:ln>
        </p:spPr>
      </p:pic>
      <p:sp>
        <p:nvSpPr>
          <p:cNvPr id="4" name="Content Placeholder 3"/>
          <p:cNvSpPr>
            <a:spLocks noGrp="1"/>
          </p:cNvSpPr>
          <p:nvPr>
            <p:ph sz="half" idx="2"/>
          </p:nvPr>
        </p:nvSpPr>
        <p:spPr/>
        <p:txBody>
          <a:bodyPr>
            <a:normAutofit/>
          </a:bodyPr>
          <a:lstStyle/>
          <a:p>
            <a:r>
              <a:rPr lang="en-US" dirty="0" smtClean="0"/>
              <a:t>ERCOT-ISO, the 3</a:t>
            </a:r>
            <a:r>
              <a:rPr lang="en-US" baseline="30000" dirty="0" smtClean="0"/>
              <a:t>rd</a:t>
            </a:r>
            <a:r>
              <a:rPr lang="en-US" dirty="0" smtClean="0"/>
              <a:t> interconnection (after </a:t>
            </a:r>
            <a:r>
              <a:rPr lang="en-US" dirty="0"/>
              <a:t>the Eastern and </a:t>
            </a:r>
            <a:r>
              <a:rPr lang="en-US" dirty="0" smtClean="0"/>
              <a:t>Western)</a:t>
            </a:r>
          </a:p>
          <a:p>
            <a:pPr lvl="1"/>
            <a:r>
              <a:rPr lang="en-US" dirty="0" smtClean="0">
                <a:solidFill>
                  <a:srgbClr val="53548A"/>
                </a:solidFill>
              </a:rPr>
              <a:t>25% of wind power in U.S. (TX #1 </a:t>
            </a:r>
            <a:r>
              <a:rPr lang="en-US" dirty="0">
                <a:solidFill>
                  <a:srgbClr val="53548A"/>
                </a:solidFill>
              </a:rPr>
              <a:t>wind power state</a:t>
            </a:r>
            <a:r>
              <a:rPr lang="en-US" dirty="0" smtClean="0">
                <a:solidFill>
                  <a:srgbClr val="53548A"/>
                </a:solidFill>
              </a:rPr>
              <a:t>); more electricity from wind than the 4 nuclear </a:t>
            </a:r>
            <a:r>
              <a:rPr lang="en-US" dirty="0">
                <a:solidFill>
                  <a:srgbClr val="53548A"/>
                </a:solidFill>
              </a:rPr>
              <a:t>units </a:t>
            </a:r>
            <a:endParaRPr lang="en-US" dirty="0" smtClean="0">
              <a:solidFill>
                <a:srgbClr val="53548A"/>
              </a:solidFill>
            </a:endParaRPr>
          </a:p>
          <a:p>
            <a:r>
              <a:rPr lang="en-US" dirty="0" smtClean="0"/>
              <a:t>By far the most competitive retail electric market in North America*</a:t>
            </a:r>
            <a:endParaRPr lang="en-US" dirty="0"/>
          </a:p>
          <a:p>
            <a:pPr lvl="1"/>
            <a:r>
              <a:rPr lang="en-US" dirty="0" smtClean="0"/>
              <a:t>100% penetration of advanced meters in competitive market</a:t>
            </a:r>
          </a:p>
          <a:p>
            <a:pPr lvl="1"/>
            <a:r>
              <a:rPr lang="en-US" dirty="0" smtClean="0"/>
              <a:t>Low </a:t>
            </a:r>
            <a:r>
              <a:rPr lang="en-US" dirty="0"/>
              <a:t>prices for </a:t>
            </a:r>
            <a:r>
              <a:rPr lang="en-US" dirty="0" smtClean="0"/>
              <a:t>frequent shoppers</a:t>
            </a:r>
            <a:endParaRPr lang="en-US" dirty="0"/>
          </a:p>
          <a:p>
            <a:pPr lvl="1"/>
            <a:r>
              <a:rPr lang="en-US" dirty="0" smtClean="0"/>
              <a:t>Extraordinary time-of-use pricing choices (designed for consumers)</a:t>
            </a:r>
          </a:p>
          <a:p>
            <a:pPr lvl="1"/>
            <a:r>
              <a:rPr lang="en-US" dirty="0" smtClean="0"/>
              <a:t>Ability to lock in </a:t>
            </a:r>
            <a:r>
              <a:rPr lang="en-US" dirty="0"/>
              <a:t>electricity prices for </a:t>
            </a:r>
            <a:r>
              <a:rPr lang="en-US" dirty="0" smtClean="0"/>
              <a:t>a year or longer</a:t>
            </a:r>
          </a:p>
        </p:txBody>
      </p:sp>
      <p:sp>
        <p:nvSpPr>
          <p:cNvPr id="5" name="Footer Placeholder 4"/>
          <p:cNvSpPr>
            <a:spLocks noGrp="1"/>
          </p:cNvSpPr>
          <p:nvPr>
            <p:ph type="ftr" sz="quarter" idx="11"/>
          </p:nvPr>
        </p:nvSpPr>
        <p:spPr/>
        <p:txBody>
          <a:bodyPr/>
          <a:lstStyle/>
          <a:p>
            <a:r>
              <a:rPr kumimoji="0" lang="en-US" smtClean="0"/>
              <a:t>© 2019 Distributed Energy Financial Group LLC</a:t>
            </a:r>
            <a:endParaRPr kumimoji="0" lang="en-US" dirty="0"/>
          </a:p>
        </p:txBody>
      </p:sp>
      <p:sp>
        <p:nvSpPr>
          <p:cNvPr id="6" name="Slide Number Placeholder 5"/>
          <p:cNvSpPr>
            <a:spLocks noGrp="1"/>
          </p:cNvSpPr>
          <p:nvPr>
            <p:ph type="sldNum" sz="quarter" idx="12"/>
          </p:nvPr>
        </p:nvSpPr>
        <p:spPr/>
        <p:txBody>
          <a:bodyPr/>
          <a:lstStyle/>
          <a:p>
            <a:fld id="{8C592886-E571-45D5-8B56-343DC94F8FA6}" type="slidenum">
              <a:rPr lang="en-US" smtClean="0"/>
              <a:pPr/>
              <a:t>2</a:t>
            </a:fld>
            <a:endParaRPr lang="en-US" dirty="0"/>
          </a:p>
        </p:txBody>
      </p:sp>
      <p:sp>
        <p:nvSpPr>
          <p:cNvPr id="8" name="Rectangle 7"/>
          <p:cNvSpPr/>
          <p:nvPr/>
        </p:nvSpPr>
        <p:spPr>
          <a:xfrm>
            <a:off x="2743204" y="6590768"/>
            <a:ext cx="6391508" cy="246221"/>
          </a:xfrm>
          <a:prstGeom prst="rect">
            <a:avLst/>
          </a:prstGeom>
        </p:spPr>
        <p:txBody>
          <a:bodyPr wrap="square">
            <a:spAutoFit/>
          </a:bodyPr>
          <a:lstStyle/>
          <a:p>
            <a:r>
              <a:rPr lang="en-US" sz="1000" dirty="0" smtClean="0">
                <a:latin typeface="Calibri" pitchFamily="34" charset="0"/>
              </a:rPr>
              <a:t>* No default service since 2007; regulated wires utilities do not own or sell kWh; you pay one retailer who pays utility</a:t>
            </a:r>
            <a:endParaRPr lang="en-US" sz="1000" dirty="0">
              <a:latin typeface="Calibri" pitchFamily="34" charset="0"/>
            </a:endParaRPr>
          </a:p>
        </p:txBody>
      </p:sp>
      <p:sp>
        <p:nvSpPr>
          <p:cNvPr id="11" name="Rectangle 10"/>
          <p:cNvSpPr/>
          <p:nvPr/>
        </p:nvSpPr>
        <p:spPr>
          <a:xfrm rot="16200000">
            <a:off x="3523474" y="5052673"/>
            <a:ext cx="2097049" cy="307777"/>
          </a:xfrm>
          <a:prstGeom prst="rect">
            <a:avLst/>
          </a:prstGeom>
        </p:spPr>
        <p:txBody>
          <a:bodyPr wrap="none">
            <a:spAutoFit/>
          </a:bodyPr>
          <a:lstStyle/>
          <a:p>
            <a:pPr algn="ctr"/>
            <a:r>
              <a:rPr lang="en-US" sz="1400" dirty="0" smtClean="0">
                <a:solidFill>
                  <a:srgbClr val="438086"/>
                </a:solidFill>
                <a:latin typeface="Arial" pitchFamily="34" charset="0"/>
                <a:cs typeface="Arial" pitchFamily="34" charset="0"/>
              </a:rPr>
              <a:t>Retail / Energy Services</a:t>
            </a:r>
            <a:endParaRPr lang="en-US" sz="1400" dirty="0">
              <a:solidFill>
                <a:srgbClr val="438086"/>
              </a:solidFill>
              <a:latin typeface="Arial" pitchFamily="34" charset="0"/>
              <a:cs typeface="Arial" pitchFamily="34" charset="0"/>
            </a:endParaRPr>
          </a:p>
        </p:txBody>
      </p:sp>
      <p:sp>
        <p:nvSpPr>
          <p:cNvPr id="12" name="Rectangle 11"/>
          <p:cNvSpPr/>
          <p:nvPr/>
        </p:nvSpPr>
        <p:spPr>
          <a:xfrm rot="16200000">
            <a:off x="3533093" y="2739752"/>
            <a:ext cx="2077813" cy="307777"/>
          </a:xfrm>
          <a:prstGeom prst="rect">
            <a:avLst/>
          </a:prstGeom>
        </p:spPr>
        <p:txBody>
          <a:bodyPr wrap="none">
            <a:spAutoFit/>
          </a:bodyPr>
          <a:lstStyle/>
          <a:p>
            <a:pPr algn="ctr"/>
            <a:r>
              <a:rPr lang="en-US" sz="1400" dirty="0" smtClean="0">
                <a:solidFill>
                  <a:srgbClr val="53548A"/>
                </a:solidFill>
                <a:latin typeface="Arial" pitchFamily="34" charset="0"/>
                <a:cs typeface="Arial" pitchFamily="34" charset="0"/>
              </a:rPr>
              <a:t>Wholesale / Bulk Power</a:t>
            </a:r>
            <a:endParaRPr lang="en-US" sz="1400" dirty="0">
              <a:solidFill>
                <a:srgbClr val="53548A"/>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4" fill="hold" grpId="0" nodeType="afterEffect">
                                  <p:stCondLst>
                                    <p:cond delay="25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200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p:txBody>
          <a:bodyPr/>
          <a:lstStyle/>
          <a:p>
            <a:pPr>
              <a:buNone/>
            </a:pPr>
            <a:r>
              <a:rPr lang="en-US" b="1" u="sng" dirty="0" smtClean="0"/>
              <a:t>Portals that support local agencies are useful</a:t>
            </a:r>
            <a:endParaRPr lang="en-US" b="1" u="sng" dirty="0"/>
          </a:p>
          <a:p>
            <a:pPr>
              <a:spcBef>
                <a:spcPts val="1200"/>
              </a:spcBef>
            </a:pPr>
            <a:r>
              <a:rPr lang="en-US" dirty="0" smtClean="0"/>
              <a:t>Many utilities </a:t>
            </a:r>
            <a:r>
              <a:rPr lang="en-US" dirty="0"/>
              <a:t>have </a:t>
            </a:r>
            <a:r>
              <a:rPr lang="en-US" dirty="0" smtClean="0"/>
              <a:t>portals; others </a:t>
            </a:r>
            <a:r>
              <a:rPr lang="en-US" dirty="0"/>
              <a:t>are building them</a:t>
            </a:r>
          </a:p>
          <a:p>
            <a:pPr>
              <a:spcBef>
                <a:spcPts val="1200"/>
              </a:spcBef>
            </a:pPr>
            <a:r>
              <a:rPr lang="en-US" dirty="0" smtClean="0"/>
              <a:t>Local agencies would benefit from easier access to the customer account data they are authorized to view</a:t>
            </a:r>
          </a:p>
          <a:p>
            <a:pPr>
              <a:spcBef>
                <a:spcPts val="1200"/>
              </a:spcBef>
            </a:pPr>
            <a:r>
              <a:rPr lang="en-US" dirty="0"/>
              <a:t>Local agencies want help with digital processing and tracking metrics</a:t>
            </a:r>
          </a:p>
          <a:p>
            <a:endParaRPr lang="en-US" dirty="0" smtClean="0"/>
          </a:p>
          <a:p>
            <a:endParaRPr lang="en-US" dirty="0"/>
          </a:p>
          <a:p>
            <a:endParaRPr lang="en-US" dirty="0" smtClean="0"/>
          </a:p>
          <a:p>
            <a:endParaRPr lang="en-US" dirty="0"/>
          </a:p>
          <a:p>
            <a:pPr lvl="1"/>
            <a:r>
              <a:rPr lang="en-US" b="1" dirty="0" smtClean="0"/>
              <a:t>To do:</a:t>
            </a:r>
            <a:r>
              <a:rPr lang="en-US" dirty="0" smtClean="0"/>
              <a:t> Follow the work of the Low Income Energy Issues Forum on agency portals</a:t>
            </a:r>
          </a:p>
          <a:p>
            <a:endParaRPr lang="en-US" dirty="0"/>
          </a:p>
        </p:txBody>
      </p:sp>
      <p:sp>
        <p:nvSpPr>
          <p:cNvPr id="4" name="Footer Placeholder 3"/>
          <p:cNvSpPr>
            <a:spLocks noGrp="1"/>
          </p:cNvSpPr>
          <p:nvPr>
            <p:ph type="ftr" sz="quarter" idx="11"/>
          </p:nvPr>
        </p:nvSpPr>
        <p:spPr/>
        <p:txBody>
          <a:bodyPr/>
          <a:lstStyle/>
          <a:p>
            <a:r>
              <a:rPr lang="en-US" smtClean="0"/>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35" y="640080"/>
            <a:ext cx="8599155" cy="640080"/>
          </a:xfrm>
        </p:spPr>
        <p:txBody>
          <a:bodyPr/>
          <a:lstStyle/>
          <a:p>
            <a:r>
              <a:rPr lang="en-US" dirty="0" smtClean="0"/>
              <a:t>What did we learn?</a:t>
            </a:r>
            <a:endParaRPr lang="en-US" dirty="0"/>
          </a:p>
        </p:txBody>
      </p:sp>
      <p:sp>
        <p:nvSpPr>
          <p:cNvPr id="4" name="Content Placeholder 3"/>
          <p:cNvSpPr>
            <a:spLocks noGrp="1"/>
          </p:cNvSpPr>
          <p:nvPr>
            <p:ph sz="half" idx="2"/>
          </p:nvPr>
        </p:nvSpPr>
        <p:spPr>
          <a:xfrm>
            <a:off x="5761608" y="1920239"/>
            <a:ext cx="3111866" cy="4572000"/>
          </a:xfrm>
        </p:spPr>
        <p:txBody>
          <a:bodyPr anchor="ctr" anchorCtr="0">
            <a:normAutofit/>
          </a:bodyPr>
          <a:lstStyle/>
          <a:p>
            <a:r>
              <a:rPr lang="en-US" sz="4000" dirty="0"/>
              <a:t>Empowered</a:t>
            </a:r>
          </a:p>
          <a:p>
            <a:r>
              <a:rPr lang="en-US" sz="4000" dirty="0"/>
              <a:t>Supported</a:t>
            </a:r>
          </a:p>
          <a:p>
            <a:r>
              <a:rPr lang="en-US" sz="4000" dirty="0" smtClean="0"/>
              <a:t>Trusted</a:t>
            </a:r>
          </a:p>
        </p:txBody>
      </p:sp>
      <p:sp>
        <p:nvSpPr>
          <p:cNvPr id="5" name="Footer Placeholder 4"/>
          <p:cNvSpPr>
            <a:spLocks noGrp="1"/>
          </p:cNvSpPr>
          <p:nvPr>
            <p:ph type="ftr" sz="quarter" idx="11"/>
          </p:nvPr>
        </p:nvSpPr>
        <p:spPr/>
        <p:txBody>
          <a:bodyPr/>
          <a:lstStyle/>
          <a:p>
            <a:r>
              <a:rPr kumimoji="0" lang="en-US" smtClean="0"/>
              <a:t>© 2019 Distributed Energy Financial Group LLC</a:t>
            </a:r>
            <a:endParaRPr kumimoji="0" lang="en-US" dirty="0"/>
          </a:p>
        </p:txBody>
      </p:sp>
      <p:sp>
        <p:nvSpPr>
          <p:cNvPr id="6" name="Slide Number Placeholder 5"/>
          <p:cNvSpPr>
            <a:spLocks noGrp="1"/>
          </p:cNvSpPr>
          <p:nvPr>
            <p:ph type="sldNum" sz="quarter" idx="12"/>
          </p:nvPr>
        </p:nvSpPr>
        <p:spPr/>
        <p:txBody>
          <a:bodyPr/>
          <a:lstStyle/>
          <a:p>
            <a:fld id="{8C592886-E571-45D5-8B56-343DC94F8FA6}" type="slidenum">
              <a:rPr lang="en-US" smtClean="0"/>
              <a:pPr/>
              <a:t>21</a:t>
            </a:fld>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374078" y="1633815"/>
            <a:ext cx="5158497" cy="4777668"/>
          </a:xfrm>
          <a:prstGeom prst="rect">
            <a:avLst/>
          </a:prstGeom>
          <a:noFill/>
          <a:ln w="9525">
            <a:noFill/>
            <a:miter lim="800000"/>
            <a:headEnd/>
            <a:tailEnd/>
          </a:ln>
        </p:spPr>
      </p:pic>
      <p:sp>
        <p:nvSpPr>
          <p:cNvPr id="7" name="Rectangle 6"/>
          <p:cNvSpPr/>
          <p:nvPr/>
        </p:nvSpPr>
        <p:spPr>
          <a:xfrm>
            <a:off x="2743204" y="6482588"/>
            <a:ext cx="6391508" cy="400110"/>
          </a:xfrm>
          <a:prstGeom prst="rect">
            <a:avLst/>
          </a:prstGeom>
        </p:spPr>
        <p:txBody>
          <a:bodyPr wrap="square">
            <a:spAutoFit/>
          </a:bodyPr>
          <a:lstStyle/>
          <a:p>
            <a:r>
              <a:rPr lang="en-US" sz="1000" dirty="0" smtClean="0">
                <a:latin typeface="Calibri" pitchFamily="34" charset="0"/>
              </a:rPr>
              <a:t>Source:  “UCRC Low Income Energy Assistance Customer Experience Research” Workshop breakout group activity, May 22, 2019. Conducted by Heart of the Customer for DEFG LLC.</a:t>
            </a:r>
            <a:endParaRPr lang="en-US" sz="1000" dirty="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p:txBody>
          <a:bodyPr/>
          <a:lstStyle/>
          <a:p>
            <a:pPr>
              <a:buNone/>
            </a:pPr>
            <a:r>
              <a:rPr lang="en-US" b="1" u="sng" dirty="0" smtClean="0"/>
              <a:t>Five Breakout Group Ideas</a:t>
            </a:r>
          </a:p>
          <a:p>
            <a:r>
              <a:rPr lang="en-US" dirty="0"/>
              <a:t>Welcome Package</a:t>
            </a:r>
          </a:p>
          <a:p>
            <a:pPr lvl="1"/>
            <a:r>
              <a:rPr lang="en-US" dirty="0"/>
              <a:t>Letter / package with information about programs</a:t>
            </a:r>
          </a:p>
          <a:p>
            <a:r>
              <a:rPr lang="en-US" dirty="0"/>
              <a:t>Life Event Triggers</a:t>
            </a:r>
          </a:p>
          <a:p>
            <a:pPr lvl="1"/>
            <a:r>
              <a:rPr lang="en-US" dirty="0"/>
              <a:t>Proactive outreach after job loss, military deployment, etc.</a:t>
            </a:r>
          </a:p>
          <a:p>
            <a:r>
              <a:rPr lang="en-US" dirty="0" smtClean="0"/>
              <a:t>Self Certification for Enrollment</a:t>
            </a:r>
          </a:p>
          <a:p>
            <a:pPr lvl="1"/>
            <a:r>
              <a:rPr lang="en-US" dirty="0" smtClean="0"/>
              <a:t>Customers take responsibility for self-certification process</a:t>
            </a:r>
          </a:p>
          <a:p>
            <a:r>
              <a:rPr lang="en-US" dirty="0" smtClean="0"/>
              <a:t>Grant </a:t>
            </a:r>
            <a:r>
              <a:rPr lang="en-US" dirty="0"/>
              <a:t>Notification Process</a:t>
            </a:r>
          </a:p>
          <a:p>
            <a:pPr lvl="1"/>
            <a:r>
              <a:rPr lang="en-US" dirty="0"/>
              <a:t>More communications about when </a:t>
            </a:r>
            <a:r>
              <a:rPr lang="en-US" dirty="0" smtClean="0"/>
              <a:t>the grant </a:t>
            </a:r>
            <a:r>
              <a:rPr lang="en-US" dirty="0"/>
              <a:t>is applied to account</a:t>
            </a:r>
          </a:p>
          <a:p>
            <a:r>
              <a:rPr lang="en-US" dirty="0"/>
              <a:t>Pledge to Pay</a:t>
            </a:r>
          </a:p>
          <a:p>
            <a:pPr lvl="1"/>
            <a:r>
              <a:rPr lang="en-US" dirty="0"/>
              <a:t>Utility assumes the financial risk of </a:t>
            </a:r>
            <a:r>
              <a:rPr lang="en-US" dirty="0" smtClean="0"/>
              <a:t>a pledge</a:t>
            </a:r>
          </a:p>
        </p:txBody>
      </p:sp>
      <p:sp>
        <p:nvSpPr>
          <p:cNvPr id="4" name="Footer Placeholder 3"/>
          <p:cNvSpPr>
            <a:spLocks noGrp="1"/>
          </p:cNvSpPr>
          <p:nvPr>
            <p:ph type="ftr" sz="quarter" idx="11"/>
          </p:nvPr>
        </p:nvSpPr>
        <p:spPr/>
        <p:txBody>
          <a:bodyPr/>
          <a:lstStyle/>
          <a:p>
            <a:r>
              <a:rPr lang="en-US" smtClean="0"/>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22</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802736" y="738929"/>
            <a:ext cx="4225440" cy="1843335"/>
          </a:xfrm>
          <a:prstGeom prst="rect">
            <a:avLst/>
          </a:prstGeom>
          <a:noFill/>
          <a:ln w="9525">
            <a:noFill/>
            <a:miter lim="800000"/>
            <a:headEnd/>
            <a:tailEnd/>
          </a:ln>
        </p:spPr>
      </p:pic>
      <p:sp>
        <p:nvSpPr>
          <p:cNvPr id="7" name="Rectangle 6"/>
          <p:cNvSpPr/>
          <p:nvPr/>
        </p:nvSpPr>
        <p:spPr>
          <a:xfrm>
            <a:off x="2743204" y="6482588"/>
            <a:ext cx="6391508" cy="400110"/>
          </a:xfrm>
          <a:prstGeom prst="rect">
            <a:avLst/>
          </a:prstGeom>
        </p:spPr>
        <p:txBody>
          <a:bodyPr wrap="square">
            <a:spAutoFit/>
          </a:bodyPr>
          <a:lstStyle/>
          <a:p>
            <a:r>
              <a:rPr lang="en-US" sz="1000" dirty="0" smtClean="0">
                <a:latin typeface="Calibri" pitchFamily="34" charset="0"/>
              </a:rPr>
              <a:t>Source:  “UCRC Low Income Energy Assistance Customer Experience Research” Workshop breakout group activity, May 22, 2019. Conducted by Heart of the Customer for DEFG LLC. (These five ideas were selected by the groups.)</a:t>
            </a:r>
            <a:endParaRPr lang="en-US" sz="1000" dirty="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4" name="Footer Placeholder 3"/>
          <p:cNvSpPr>
            <a:spLocks noGrp="1"/>
          </p:cNvSpPr>
          <p:nvPr>
            <p:ph type="ftr" sz="quarter" idx="11"/>
          </p:nvPr>
        </p:nvSpPr>
        <p:spPr/>
        <p:txBody>
          <a:bodyPr/>
          <a:lstStyle/>
          <a:p>
            <a:r>
              <a:rPr lang="en-US" smtClean="0"/>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23</a:t>
            </a:fld>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74638" y="1830889"/>
            <a:ext cx="8594725" cy="4047121"/>
          </a:xfrm>
          <a:prstGeom prst="rect">
            <a:avLst/>
          </a:prstGeom>
          <a:noFill/>
          <a:ln w="9525">
            <a:noFill/>
            <a:miter lim="800000"/>
            <a:headEnd/>
            <a:tailEnd/>
          </a:ln>
        </p:spPr>
      </p:pic>
      <p:sp>
        <p:nvSpPr>
          <p:cNvPr id="7" name="Rectangle 6"/>
          <p:cNvSpPr/>
          <p:nvPr/>
        </p:nvSpPr>
        <p:spPr>
          <a:xfrm>
            <a:off x="2743204" y="6482588"/>
            <a:ext cx="6391508" cy="400110"/>
          </a:xfrm>
          <a:prstGeom prst="rect">
            <a:avLst/>
          </a:prstGeom>
        </p:spPr>
        <p:txBody>
          <a:bodyPr wrap="square">
            <a:spAutoFit/>
          </a:bodyPr>
          <a:lstStyle/>
          <a:p>
            <a:r>
              <a:rPr lang="en-US" sz="1000" dirty="0" smtClean="0">
                <a:latin typeface="Calibri" pitchFamily="34" charset="0"/>
              </a:rPr>
              <a:t>Source:  “UCRC Low Income Energy Assistance Customer Experience Research” Workshop breakout group activity, May 22, 2019. Conducted by Heart of the Customer for DEFG LLC. </a:t>
            </a:r>
            <a:endParaRPr lang="en-US" sz="1000"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nSpc>
                <a:spcPct val="115000"/>
              </a:lnSpc>
              <a:spcBef>
                <a:spcPts val="0"/>
              </a:spcBef>
            </a:pPr>
            <a:r>
              <a:rPr lang="en-US" dirty="0" smtClean="0"/>
              <a:t>Final Thoughts</a:t>
            </a:r>
          </a:p>
        </p:txBody>
      </p:sp>
      <p:sp>
        <p:nvSpPr>
          <p:cNvPr id="7" name="Text Placeholder 6"/>
          <p:cNvSpPr>
            <a:spLocks noGrp="1"/>
          </p:cNvSpPr>
          <p:nvPr>
            <p:ph type="body" idx="1"/>
          </p:nvPr>
        </p:nvSpPr>
        <p:spPr/>
        <p:txBody>
          <a:bodyPr/>
          <a:lstStyle/>
          <a:p>
            <a:r>
              <a:rPr lang="en-US" dirty="0"/>
              <a:t>Observations </a:t>
            </a:r>
            <a:r>
              <a:rPr lang="en-US" dirty="0" smtClean="0"/>
              <a:t>on the customer experience</a:t>
            </a:r>
            <a:endParaRPr lang="en-US" dirty="0"/>
          </a:p>
        </p:txBody>
      </p:sp>
      <p:sp>
        <p:nvSpPr>
          <p:cNvPr id="4" name="Footer Placeholder 3"/>
          <p:cNvSpPr>
            <a:spLocks noGrp="1"/>
          </p:cNvSpPr>
          <p:nvPr>
            <p:ph type="ftr" sz="quarter" idx="11"/>
          </p:nvPr>
        </p:nvSpPr>
        <p:spPr/>
        <p:txBody>
          <a:bodyPr/>
          <a:lstStyle/>
          <a:p>
            <a:r>
              <a:rPr lang="en-US" smtClean="0"/>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Content Placeholder 2"/>
          <p:cNvSpPr>
            <a:spLocks noGrp="1"/>
          </p:cNvSpPr>
          <p:nvPr>
            <p:ph idx="1"/>
          </p:nvPr>
        </p:nvSpPr>
        <p:spPr/>
        <p:txBody>
          <a:bodyPr>
            <a:normAutofit/>
          </a:bodyPr>
          <a:lstStyle/>
          <a:p>
            <a:pPr>
              <a:buNone/>
            </a:pPr>
            <a:r>
              <a:rPr lang="en-US" b="1" u="sng" dirty="0" smtClean="0"/>
              <a:t>Great </a:t>
            </a:r>
            <a:r>
              <a:rPr lang="en-US" b="1" i="1" u="sng" dirty="0" smtClean="0"/>
              <a:t>transactions</a:t>
            </a:r>
            <a:r>
              <a:rPr lang="en-US" b="1" u="sng" dirty="0" smtClean="0"/>
              <a:t> may not result in a great </a:t>
            </a:r>
            <a:r>
              <a:rPr lang="en-US" b="1" i="1" u="sng" dirty="0" smtClean="0"/>
              <a:t>customer experience</a:t>
            </a:r>
          </a:p>
          <a:p>
            <a:pPr>
              <a:spcBef>
                <a:spcPts val="1200"/>
              </a:spcBef>
            </a:pPr>
            <a:r>
              <a:rPr lang="en-US" dirty="0" smtClean="0"/>
              <a:t>From interviews with utility executives:</a:t>
            </a:r>
          </a:p>
          <a:p>
            <a:pPr lvl="1">
              <a:spcBef>
                <a:spcPts val="1200"/>
              </a:spcBef>
            </a:pPr>
            <a:r>
              <a:rPr lang="en-US" b="1" i="1" dirty="0"/>
              <a:t>“Currently our customer interactions are very transactional. We have a lot of processes established to resolve a customer’s situation. [However,] the processes don’t take into account the customer’s </a:t>
            </a:r>
            <a:r>
              <a:rPr lang="en-US" b="1" i="1" dirty="0" smtClean="0"/>
              <a:t>experience”</a:t>
            </a:r>
            <a:endParaRPr lang="en-US" dirty="0"/>
          </a:p>
          <a:p>
            <a:pPr lvl="1">
              <a:spcBef>
                <a:spcPts val="1200"/>
              </a:spcBef>
            </a:pPr>
            <a:r>
              <a:rPr lang="en-US" b="1" i="1" dirty="0" smtClean="0"/>
              <a:t>“While </a:t>
            </a:r>
            <a:r>
              <a:rPr lang="en-US" b="1" i="1" dirty="0"/>
              <a:t>transactions are the exchanges or interactions between these two </a:t>
            </a:r>
            <a:r>
              <a:rPr lang="en-US" b="1" i="1" dirty="0" smtClean="0"/>
              <a:t>parties—the utility </a:t>
            </a:r>
            <a:r>
              <a:rPr lang="en-US" b="1" i="1" dirty="0"/>
              <a:t>and </a:t>
            </a:r>
            <a:r>
              <a:rPr lang="en-US" b="1" i="1" dirty="0" smtClean="0"/>
              <a:t>the customer—the </a:t>
            </a:r>
            <a:r>
              <a:rPr lang="en-US" b="1" i="1" dirty="0"/>
              <a:t>experience is the customer’s perception of these events, including the recollection of what </a:t>
            </a:r>
            <a:r>
              <a:rPr lang="en-US" b="1" i="1" dirty="0" smtClean="0"/>
              <a:t>happened”</a:t>
            </a:r>
            <a:endParaRPr lang="en-US" b="1" i="1" dirty="0"/>
          </a:p>
          <a:p>
            <a:endParaRPr lang="en-US" dirty="0" smtClean="0"/>
          </a:p>
          <a:p>
            <a:endParaRPr lang="en-US" dirty="0"/>
          </a:p>
          <a:p>
            <a:pPr lvl="1"/>
            <a:r>
              <a:rPr lang="en-US" b="1" dirty="0" smtClean="0"/>
              <a:t>To do:</a:t>
            </a:r>
            <a:r>
              <a:rPr lang="en-US" dirty="0" smtClean="0"/>
              <a:t> Conduct more research on the customer experience as revealed through customer perceptions and memories about transactions</a:t>
            </a:r>
            <a:r>
              <a:rPr lang="en-US" dirty="0"/>
              <a:t>. Conduct more research on </a:t>
            </a:r>
            <a:r>
              <a:rPr lang="en-US" dirty="0" smtClean="0"/>
              <a:t>consumer emotions and behaviors</a:t>
            </a:r>
            <a:endParaRPr lang="en-US" b="1" dirty="0"/>
          </a:p>
        </p:txBody>
      </p:sp>
      <p:sp>
        <p:nvSpPr>
          <p:cNvPr id="4" name="Footer Placeholder 3"/>
          <p:cNvSpPr>
            <a:spLocks noGrp="1"/>
          </p:cNvSpPr>
          <p:nvPr>
            <p:ph type="ftr" sz="quarter" idx="11"/>
          </p:nvPr>
        </p:nvSpPr>
        <p:spPr/>
        <p:txBody>
          <a:bodyPr/>
          <a:lstStyle/>
          <a:p>
            <a:r>
              <a:rPr lang="en-US" smtClean="0"/>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25</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315200" y="640080"/>
            <a:ext cx="1751648" cy="1534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workshop November 7-8, 2019 in Bellevue, WA</a:t>
            </a:r>
            <a:endParaRPr lang="en-US" dirty="0"/>
          </a:p>
        </p:txBody>
      </p:sp>
      <p:sp>
        <p:nvSpPr>
          <p:cNvPr id="4" name="Footer Placeholder 3"/>
          <p:cNvSpPr>
            <a:spLocks noGrp="1"/>
          </p:cNvSpPr>
          <p:nvPr>
            <p:ph type="ftr" sz="quarter" idx="11"/>
          </p:nvPr>
        </p:nvSpPr>
        <p:spPr/>
        <p:txBody>
          <a:bodyPr/>
          <a:lstStyle/>
          <a:p>
            <a:r>
              <a:rPr lang="en-US" smtClean="0"/>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26</a:t>
            </a:fld>
            <a:endParaRPr lang="en-US" dirty="0"/>
          </a:p>
        </p:txBody>
      </p:sp>
      <p:pic>
        <p:nvPicPr>
          <p:cNvPr id="8" name="Content Placeholder 7" descr="lieif temp 2.JPG"/>
          <p:cNvPicPr>
            <a:picLocks noGrp="1" noChangeAspect="1"/>
          </p:cNvPicPr>
          <p:nvPr>
            <p:ph idx="4294967295"/>
          </p:nvPr>
        </p:nvPicPr>
        <p:blipFill>
          <a:blip r:embed="rId2" cstate="print"/>
          <a:stretch>
            <a:fillRect/>
          </a:stretch>
        </p:blipFill>
        <p:spPr>
          <a:xfrm>
            <a:off x="274320" y="1833126"/>
            <a:ext cx="6194361" cy="1909047"/>
          </a:xfrm>
        </p:spPr>
      </p:pic>
      <p:grpSp>
        <p:nvGrpSpPr>
          <p:cNvPr id="11" name="Group 10"/>
          <p:cNvGrpSpPr/>
          <p:nvPr/>
        </p:nvGrpSpPr>
        <p:grpSpPr>
          <a:xfrm>
            <a:off x="5142241" y="4336018"/>
            <a:ext cx="3774431" cy="2007632"/>
            <a:chOff x="5142241" y="4336018"/>
            <a:chExt cx="3774431" cy="2007632"/>
          </a:xfrm>
        </p:grpSpPr>
        <p:sp>
          <p:nvSpPr>
            <p:cNvPr id="6" name="Rounded Rectangle 5"/>
            <p:cNvSpPr/>
            <p:nvPr/>
          </p:nvSpPr>
          <p:spPr>
            <a:xfrm>
              <a:off x="5553075" y="4838700"/>
              <a:ext cx="3009900" cy="1504950"/>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Calibri" pitchFamily="34" charset="0"/>
                </a:rPr>
                <a:t>Business card</a:t>
              </a:r>
            </a:p>
            <a:p>
              <a:endParaRPr lang="en-US" sz="1600" dirty="0" smtClean="0">
                <a:solidFill>
                  <a:schemeClr val="tx1"/>
                </a:solidFill>
                <a:latin typeface="Calibri" pitchFamily="34" charset="0"/>
              </a:endParaRPr>
            </a:p>
            <a:p>
              <a:r>
                <a:rPr lang="en-US" sz="1600" dirty="0" smtClean="0">
                  <a:solidFill>
                    <a:schemeClr val="tx1"/>
                  </a:solidFill>
                  <a:latin typeface="Calibri" pitchFamily="34" charset="0"/>
                </a:rPr>
                <a:t>My cell #</a:t>
              </a:r>
            </a:p>
            <a:p>
              <a:pPr>
                <a:tabLst>
                  <a:tab pos="1828800" algn="l"/>
                </a:tabLst>
              </a:pPr>
              <a:r>
                <a:rPr lang="en-US" sz="1600" dirty="0" smtClean="0">
                  <a:solidFill>
                    <a:schemeClr val="tx1"/>
                  </a:solidFill>
                  <a:latin typeface="Calibri" pitchFamily="34" charset="0"/>
                </a:rPr>
                <a:t>	</a:t>
              </a:r>
              <a:r>
                <a:rPr lang="en-US" sz="2000" dirty="0" smtClean="0">
                  <a:solidFill>
                    <a:schemeClr val="tx1"/>
                  </a:solidFill>
                  <a:latin typeface="Freestyle Script" pitchFamily="66" charset="0"/>
                </a:rPr>
                <a:t>Day/Time</a:t>
              </a:r>
              <a:endParaRPr lang="en-US" sz="2000" dirty="0">
                <a:solidFill>
                  <a:schemeClr val="tx1"/>
                </a:solidFill>
                <a:latin typeface="Freestyle Script" pitchFamily="66" charset="0"/>
              </a:endParaRPr>
            </a:p>
          </p:txBody>
        </p:sp>
        <p:sp>
          <p:nvSpPr>
            <p:cNvPr id="7" name="Oval 6"/>
            <p:cNvSpPr/>
            <p:nvPr/>
          </p:nvSpPr>
          <p:spPr>
            <a:xfrm>
              <a:off x="5553075" y="5514975"/>
              <a:ext cx="1162050" cy="365760"/>
            </a:xfrm>
            <a:prstGeom prst="ellipse">
              <a:avLst/>
            </a:prstGeom>
            <a:no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76160" y="5783580"/>
              <a:ext cx="1005840" cy="365760"/>
            </a:xfrm>
            <a:prstGeom prst="ellipse">
              <a:avLst/>
            </a:prstGeom>
            <a:noFill/>
            <a:ln w="190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42241" y="4336018"/>
              <a:ext cx="3774431" cy="338554"/>
            </a:xfrm>
            <a:prstGeom prst="rect">
              <a:avLst/>
            </a:prstGeom>
          </p:spPr>
          <p:txBody>
            <a:bodyPr wrap="none">
              <a:spAutoFit/>
            </a:bodyPr>
            <a:lstStyle/>
            <a:p>
              <a:pPr algn="ctr"/>
              <a:r>
                <a:rPr lang="en-US" sz="1600" dirty="0" smtClean="0">
                  <a:solidFill>
                    <a:srgbClr val="438086"/>
                  </a:solidFill>
                  <a:latin typeface="Calibri" pitchFamily="34" charset="0"/>
                </a:rPr>
                <a:t>Send </a:t>
              </a:r>
              <a:r>
                <a:rPr lang="en-US" sz="1600" dirty="0" smtClean="0">
                  <a:solidFill>
                    <a:srgbClr val="438086"/>
                  </a:solidFill>
                  <a:latin typeface="Calibri" pitchFamily="34" charset="0"/>
                </a:rPr>
                <a:t>me an </a:t>
              </a:r>
              <a:r>
                <a:rPr lang="en-US" sz="1600" dirty="0" smtClean="0">
                  <a:solidFill>
                    <a:srgbClr val="438086"/>
                  </a:solidFill>
                  <a:latin typeface="Calibri" pitchFamily="34" charset="0"/>
                </a:rPr>
                <a:t>app message or hand me your: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50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en-US" dirty="0"/>
              <a:t>Contacts</a:t>
            </a:r>
          </a:p>
        </p:txBody>
      </p:sp>
      <p:sp>
        <p:nvSpPr>
          <p:cNvPr id="50181" name="Content Placeholder 2"/>
          <p:cNvSpPr>
            <a:spLocks noGrp="1"/>
          </p:cNvSpPr>
          <p:nvPr>
            <p:ph idx="1"/>
          </p:nvPr>
        </p:nvSpPr>
        <p:spPr>
          <a:prstGeom prst="rect">
            <a:avLst/>
          </a:prstGeom>
        </p:spPr>
        <p:txBody>
          <a:bodyPr>
            <a:noAutofit/>
          </a:bodyPr>
          <a:lstStyle/>
          <a:p>
            <a:pPr marL="0" indent="0">
              <a:spcBef>
                <a:spcPts val="0"/>
              </a:spcBef>
              <a:buNone/>
            </a:pPr>
            <a:r>
              <a:rPr lang="en-US" sz="1400" dirty="0"/>
              <a:t>Nat </a:t>
            </a:r>
            <a:r>
              <a:rPr lang="en-US" sz="1400" dirty="0" smtClean="0"/>
              <a:t>Treadway, DEFG</a:t>
            </a:r>
            <a:endParaRPr lang="en-US" sz="1400" dirty="0"/>
          </a:p>
          <a:p>
            <a:pPr marL="0" indent="0">
              <a:spcBef>
                <a:spcPts val="0"/>
              </a:spcBef>
              <a:buNone/>
            </a:pPr>
            <a:r>
              <a:rPr lang="en-US" sz="1400" dirty="0" smtClean="0"/>
              <a:t>713-729-6244</a:t>
            </a:r>
            <a:endParaRPr lang="en-US" sz="1400" dirty="0"/>
          </a:p>
          <a:p>
            <a:pPr marL="0" indent="0">
              <a:spcBef>
                <a:spcPts val="0"/>
              </a:spcBef>
              <a:buNone/>
            </a:pPr>
            <a:r>
              <a:rPr lang="en-US" sz="1400" dirty="0"/>
              <a:t>ntreadway@defgllc.com</a:t>
            </a:r>
          </a:p>
          <a:p>
            <a:pPr marL="0" indent="0">
              <a:spcBef>
                <a:spcPts val="0"/>
              </a:spcBef>
              <a:buNone/>
            </a:pPr>
            <a:r>
              <a:rPr lang="en-US" sz="1400" dirty="0"/>
              <a:t>Project Lead — Low Income Energy Issues Forum (LIEIF)</a:t>
            </a:r>
          </a:p>
          <a:p>
            <a:pPr marL="0" indent="0">
              <a:spcBef>
                <a:spcPts val="0"/>
              </a:spcBef>
              <a:buNone/>
            </a:pPr>
            <a:endParaRPr lang="en-US" sz="1200" dirty="0"/>
          </a:p>
          <a:p>
            <a:pPr marL="0" indent="0">
              <a:spcBef>
                <a:spcPts val="0"/>
              </a:spcBef>
              <a:buNone/>
            </a:pPr>
            <a:endParaRPr lang="en-US" sz="1200" dirty="0"/>
          </a:p>
          <a:p>
            <a:pPr marL="0" indent="0">
              <a:spcBef>
                <a:spcPts val="0"/>
              </a:spcBef>
              <a:buNone/>
            </a:pPr>
            <a:endParaRPr lang="en-US" sz="1200" dirty="0"/>
          </a:p>
          <a:p>
            <a:pPr marL="0" indent="0">
              <a:spcBef>
                <a:spcPts val="0"/>
              </a:spcBef>
              <a:buNone/>
            </a:pPr>
            <a:endParaRPr lang="en-US" sz="1200" dirty="0"/>
          </a:p>
          <a:p>
            <a:pPr marL="0" indent="0">
              <a:spcBef>
                <a:spcPts val="0"/>
              </a:spcBef>
              <a:buNone/>
            </a:pPr>
            <a:endParaRPr lang="en-US" sz="1200" dirty="0"/>
          </a:p>
          <a:p>
            <a:pPr marL="0" indent="0">
              <a:spcBef>
                <a:spcPts val="0"/>
              </a:spcBef>
              <a:buNone/>
            </a:pPr>
            <a:endParaRPr lang="en-US" sz="1200" dirty="0"/>
          </a:p>
          <a:p>
            <a:pPr marL="0" indent="0">
              <a:spcBef>
                <a:spcPts val="0"/>
              </a:spcBef>
              <a:buNone/>
            </a:pPr>
            <a:endParaRPr lang="en-US" sz="1200" dirty="0"/>
          </a:p>
          <a:p>
            <a:pPr marL="0" indent="0">
              <a:spcBef>
                <a:spcPts val="0"/>
              </a:spcBef>
              <a:buNone/>
            </a:pPr>
            <a:r>
              <a:rPr lang="en-US" sz="1400" b="1" dirty="0"/>
              <a:t>DEFG believes retail customers are the future of energy. We partner with clients to improve all aspects of the customer relationship. We identify opportunities to create value in a commodity marketplace.</a:t>
            </a:r>
            <a:endParaRPr lang="en-US" sz="1400" dirty="0"/>
          </a:p>
          <a:p>
            <a:pPr marL="0" indent="0">
              <a:spcBef>
                <a:spcPts val="0"/>
              </a:spcBef>
              <a:buNone/>
            </a:pPr>
            <a:endParaRPr lang="en-US" sz="1200" dirty="0"/>
          </a:p>
          <a:p>
            <a:pPr marL="0" indent="0">
              <a:spcBef>
                <a:spcPts val="0"/>
              </a:spcBef>
              <a:buNone/>
            </a:pPr>
            <a:r>
              <a:rPr lang="en-US" sz="1200" dirty="0"/>
              <a:t>Persons interested in low income energy issues should “Join Our Mailing List” and receive the publication announcements at: http://defgllc.com/publications/</a:t>
            </a:r>
          </a:p>
        </p:txBody>
      </p:sp>
      <p:sp>
        <p:nvSpPr>
          <p:cNvPr id="8" name="Footer Placeholder 7"/>
          <p:cNvSpPr>
            <a:spLocks noGrp="1"/>
          </p:cNvSpPr>
          <p:nvPr>
            <p:ph type="ftr" sz="quarter" idx="11"/>
          </p:nvPr>
        </p:nvSpPr>
        <p:spPr/>
        <p:txBody>
          <a:bodyPr/>
          <a:lstStyle/>
          <a:p>
            <a:r>
              <a:rPr lang="en-US"/>
              <a:t>© 2019 Distributed Energy Financial Group LLC</a:t>
            </a:r>
            <a:endParaRPr lang="en-US" dirty="0"/>
          </a:p>
        </p:txBody>
      </p:sp>
      <p:sp>
        <p:nvSpPr>
          <p:cNvPr id="2" name="Slide Number Placeholder 1"/>
          <p:cNvSpPr>
            <a:spLocks noGrp="1"/>
          </p:cNvSpPr>
          <p:nvPr>
            <p:ph type="sldNum" sz="quarter" idx="12"/>
          </p:nvPr>
        </p:nvSpPr>
        <p:spPr/>
        <p:txBody>
          <a:bodyPr/>
          <a:lstStyle/>
          <a:p>
            <a:fld id="{8C592886-E571-45D5-8B56-343DC94F8FA6}" type="slidenum">
              <a:rPr kumimoji="0" lang="en-US" smtClean="0"/>
              <a:pPr/>
              <a:t>27</a:t>
            </a:fld>
            <a:endParaRPr kumimoji="0" lang="en-US" dirty="0"/>
          </a:p>
        </p:txBody>
      </p:sp>
      <p:pic>
        <p:nvPicPr>
          <p:cNvPr id="30" name="Picture 29" descr="UCRC_medium.PNG"/>
          <p:cNvPicPr>
            <a:picLocks noChangeAspect="1"/>
          </p:cNvPicPr>
          <p:nvPr/>
        </p:nvPicPr>
        <p:blipFill>
          <a:blip r:embed="rId3" cstate="print"/>
          <a:stretch>
            <a:fillRect/>
          </a:stretch>
        </p:blipFill>
        <p:spPr>
          <a:xfrm>
            <a:off x="1457698" y="5557863"/>
            <a:ext cx="1140405" cy="934377"/>
          </a:xfrm>
          <a:prstGeom prst="rect">
            <a:avLst/>
          </a:prstGeom>
        </p:spPr>
      </p:pic>
      <p:sp>
        <p:nvSpPr>
          <p:cNvPr id="31" name="Rectangle 30"/>
          <p:cNvSpPr/>
          <p:nvPr/>
        </p:nvSpPr>
        <p:spPr>
          <a:xfrm>
            <a:off x="0" y="5261505"/>
            <a:ext cx="9144000" cy="201168"/>
          </a:xfrm>
          <a:prstGeom prst="rect">
            <a:avLst/>
          </a:prstGeom>
          <a:solidFill>
            <a:srgbClr val="438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j-lt"/>
              </a:rPr>
              <a:t>DEFG Research Consortia</a:t>
            </a:r>
          </a:p>
        </p:txBody>
      </p:sp>
      <p:pic>
        <p:nvPicPr>
          <p:cNvPr id="13" name="Picture 12" descr="LIEIF-1.png"/>
          <p:cNvPicPr>
            <a:picLocks noChangeAspect="1"/>
          </p:cNvPicPr>
          <p:nvPr/>
        </p:nvPicPr>
        <p:blipFill>
          <a:blip r:embed="rId4" cstate="print"/>
          <a:stretch>
            <a:fillRect/>
          </a:stretch>
        </p:blipFill>
        <p:spPr>
          <a:xfrm>
            <a:off x="6147303" y="5744084"/>
            <a:ext cx="2000816" cy="537337"/>
          </a:xfrm>
          <a:prstGeom prst="rect">
            <a:avLst/>
          </a:prstGeom>
        </p:spPr>
      </p:pic>
      <p:pic>
        <p:nvPicPr>
          <p:cNvPr id="14" name="Picture 13" descr="defg0_horz_lg-v2.JPG"/>
          <p:cNvPicPr>
            <a:picLocks noChangeAspect="1"/>
          </p:cNvPicPr>
          <p:nvPr/>
        </p:nvPicPr>
        <p:blipFill>
          <a:blip r:embed="rId5" cstate="print"/>
          <a:stretch>
            <a:fillRect/>
          </a:stretch>
        </p:blipFill>
        <p:spPr>
          <a:xfrm>
            <a:off x="5472331" y="1654205"/>
            <a:ext cx="3419288" cy="1217318"/>
          </a:xfrm>
          <a:prstGeom prst="rect">
            <a:avLst/>
          </a:prstGeom>
        </p:spPr>
      </p:pic>
      <p:pic>
        <p:nvPicPr>
          <p:cNvPr id="15" name="Picture 14" descr="pewg-logo-small.JPG"/>
          <p:cNvPicPr>
            <a:picLocks noChangeAspect="1"/>
          </p:cNvPicPr>
          <p:nvPr/>
        </p:nvPicPr>
        <p:blipFill>
          <a:blip r:embed="rId6" cstate="print"/>
          <a:stretch>
            <a:fillRect/>
          </a:stretch>
        </p:blipFill>
        <p:spPr>
          <a:xfrm>
            <a:off x="3931982" y="5557863"/>
            <a:ext cx="1016033" cy="968032"/>
          </a:xfrm>
          <a:prstGeom prst="rect">
            <a:avLst/>
          </a:prstGeom>
        </p:spPr>
      </p:pic>
    </p:spTree>
    <p:extLst>
      <p:ext uri="{BB962C8B-B14F-4D97-AF65-F5344CB8AC3E}">
        <p14:creationId xmlns:p14="http://schemas.microsoft.com/office/powerpoint/2010/main" xmlns="" val="4286168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solidFill>
                  <a:srgbClr val="438086"/>
                </a:solidFill>
              </a:rPr>
              <a:t>Services not commodities</a:t>
            </a:r>
          </a:p>
        </p:txBody>
      </p:sp>
      <p:graphicFrame>
        <p:nvGraphicFramePr>
          <p:cNvPr id="8" name="Content Placeholder 7"/>
          <p:cNvGraphicFramePr>
            <a:graphicFrameLocks noGrp="1"/>
          </p:cNvGraphicFramePr>
          <p:nvPr>
            <p:ph idx="1"/>
          </p:nvPr>
        </p:nvGraphicFramePr>
        <p:xfrm>
          <a:off x="1463358" y="1463040"/>
          <a:ext cx="6352585" cy="5029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dirty="0" smtClean="0"/>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3</a:t>
            </a:fld>
            <a:endParaRPr lang="en-US" dirty="0"/>
          </a:p>
        </p:txBody>
      </p:sp>
      <p:sp>
        <p:nvSpPr>
          <p:cNvPr id="6" name="Rectangle 5"/>
          <p:cNvSpPr/>
          <p:nvPr/>
        </p:nvSpPr>
        <p:spPr>
          <a:xfrm>
            <a:off x="5448300" y="971341"/>
            <a:ext cx="3667125" cy="830997"/>
          </a:xfrm>
          <a:prstGeom prst="rect">
            <a:avLst/>
          </a:prstGeom>
        </p:spPr>
        <p:txBody>
          <a:bodyPr wrap="square">
            <a:spAutoFit/>
          </a:bodyPr>
          <a:lstStyle/>
          <a:p>
            <a:pPr algn="ctr"/>
            <a:r>
              <a:rPr lang="en-US" sz="1600" b="1" dirty="0" smtClean="0">
                <a:solidFill>
                  <a:srgbClr val="53548A"/>
                </a:solidFill>
                <a:latin typeface="Calibri" pitchFamily="34" charset="0"/>
              </a:rPr>
              <a:t>Regulators ought to reexamine all components of energy service, as well as consumer preferences and behaviors</a:t>
            </a:r>
            <a:endParaRPr lang="en-US" sz="1600" b="1" dirty="0">
              <a:solidFill>
                <a:srgbClr val="53548A"/>
              </a:solidFill>
              <a:latin typeface="Calibri" pitchFamily="34" charset="0"/>
            </a:endParaRPr>
          </a:p>
        </p:txBody>
      </p:sp>
      <p:sp>
        <p:nvSpPr>
          <p:cNvPr id="7" name="Rectangle 6"/>
          <p:cNvSpPr/>
          <p:nvPr/>
        </p:nvSpPr>
        <p:spPr>
          <a:xfrm>
            <a:off x="45711" y="5193235"/>
            <a:ext cx="2375853" cy="830997"/>
          </a:xfrm>
          <a:prstGeom prst="rect">
            <a:avLst/>
          </a:prstGeom>
        </p:spPr>
        <p:txBody>
          <a:bodyPr wrap="square">
            <a:spAutoFit/>
          </a:bodyPr>
          <a:lstStyle/>
          <a:p>
            <a:pPr algn="ctr"/>
            <a:r>
              <a:rPr lang="en-US" sz="1600" b="1" dirty="0" smtClean="0">
                <a:solidFill>
                  <a:srgbClr val="53548A"/>
                </a:solidFill>
                <a:latin typeface="Calibri" pitchFamily="34" charset="0"/>
              </a:rPr>
              <a:t>We are focused today on these services and the customer experience</a:t>
            </a:r>
            <a:endParaRPr lang="en-US" sz="1600" b="1" dirty="0">
              <a:solidFill>
                <a:srgbClr val="53548A"/>
              </a:solidFill>
              <a:latin typeface="Calibri" pitchFamily="34" charset="0"/>
            </a:endParaRPr>
          </a:p>
        </p:txBody>
      </p:sp>
      <p:cxnSp>
        <p:nvCxnSpPr>
          <p:cNvPr id="10" name="Straight Arrow Connector 9"/>
          <p:cNvCxnSpPr/>
          <p:nvPr/>
        </p:nvCxnSpPr>
        <p:spPr>
          <a:xfrm>
            <a:off x="2240271" y="5618973"/>
            <a:ext cx="36576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646333" y="5286373"/>
            <a:ext cx="2530479" cy="1569660"/>
          </a:xfrm>
          <a:prstGeom prst="rect">
            <a:avLst/>
          </a:prstGeom>
        </p:spPr>
        <p:txBody>
          <a:bodyPr wrap="square">
            <a:spAutoFit/>
          </a:bodyPr>
          <a:lstStyle/>
          <a:p>
            <a:pPr algn="ctr"/>
            <a:r>
              <a:rPr lang="en-US" sz="1600" b="1" i="1" dirty="0" smtClean="0">
                <a:solidFill>
                  <a:srgbClr val="438086"/>
                </a:solidFill>
                <a:latin typeface="Calibri" pitchFamily="34" charset="0"/>
                <a:cs typeface="Arial" pitchFamily="34" charset="0"/>
              </a:rPr>
              <a:t>“Too many electric industry stakeholders have a habit of describing the electric industry in pure commodity terms, but that language is detrimental to reform”</a:t>
            </a:r>
            <a:endParaRPr lang="en-US" sz="1600" dirty="0">
              <a:solidFill>
                <a:srgbClr val="438086"/>
              </a:solidFill>
              <a:latin typeface="Calibri" pitchFamily="34" charset="0"/>
            </a:endParaRPr>
          </a:p>
        </p:txBody>
      </p:sp>
      <p:sp>
        <p:nvSpPr>
          <p:cNvPr id="11" name="Rectangle 10"/>
          <p:cNvSpPr/>
          <p:nvPr/>
        </p:nvSpPr>
        <p:spPr>
          <a:xfrm>
            <a:off x="152400" y="1479172"/>
            <a:ext cx="2582333" cy="923330"/>
          </a:xfrm>
          <a:prstGeom prst="rect">
            <a:avLst/>
          </a:prstGeom>
        </p:spPr>
        <p:txBody>
          <a:bodyPr wrap="square">
            <a:spAutoFit/>
          </a:bodyPr>
          <a:lstStyle/>
          <a:p>
            <a:pPr algn="ctr"/>
            <a:r>
              <a:rPr lang="en-US" b="1" dirty="0" smtClean="0">
                <a:solidFill>
                  <a:srgbClr val="53548A"/>
                </a:solidFill>
                <a:latin typeface="Calibri" pitchFamily="34" charset="0"/>
              </a:rPr>
              <a:t>All of these </a:t>
            </a:r>
            <a:r>
              <a:rPr lang="en-US" b="1" u="sng" dirty="0" smtClean="0">
                <a:solidFill>
                  <a:srgbClr val="53548A"/>
                </a:solidFill>
                <a:latin typeface="Calibri" pitchFamily="34" charset="0"/>
              </a:rPr>
              <a:t>transactions</a:t>
            </a:r>
            <a:r>
              <a:rPr lang="en-US" b="1" dirty="0" smtClean="0">
                <a:solidFill>
                  <a:srgbClr val="53548A"/>
                </a:solidFill>
                <a:latin typeface="Calibri" pitchFamily="34" charset="0"/>
              </a:rPr>
              <a:t> affect the customer </a:t>
            </a:r>
            <a:r>
              <a:rPr lang="en-US" b="1" u="sng" dirty="0" smtClean="0">
                <a:solidFill>
                  <a:srgbClr val="53548A"/>
                </a:solidFill>
                <a:latin typeface="Calibri" pitchFamily="34" charset="0"/>
              </a:rPr>
              <a:t>experience</a:t>
            </a:r>
            <a:endParaRPr lang="en-US" u="sng" dirty="0">
              <a:solidFill>
                <a:srgbClr val="53548A"/>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2500"/>
                            </p:stCondLst>
                            <p:childTnLst>
                              <p:par>
                                <p:cTn id="13" presetID="9" presetClass="entr" presetSubtype="0" fill="hold" grpId="0" nodeType="afterEffect">
                                  <p:stCondLst>
                                    <p:cond delay="150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par>
                          <p:cTn id="16" fill="hold">
                            <p:stCondLst>
                              <p:cond delay="4500"/>
                            </p:stCondLst>
                            <p:childTnLst>
                              <p:par>
                                <p:cTn id="17" presetID="9" presetClass="entr" presetSubtype="0" fill="hold" grpId="0" nodeType="afterEffect">
                                  <p:stCondLst>
                                    <p:cond delay="150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640080"/>
            <a:ext cx="8595360" cy="640080"/>
          </a:xfrm>
        </p:spPr>
        <p:txBody>
          <a:bodyPr>
            <a:normAutofit/>
          </a:bodyPr>
          <a:lstStyle/>
          <a:p>
            <a:pPr>
              <a:lnSpc>
                <a:spcPct val="120000"/>
              </a:lnSpc>
            </a:pPr>
            <a:r>
              <a:rPr lang="en-US" dirty="0" smtClean="0"/>
              <a:t>What was the research approach?</a:t>
            </a:r>
            <a:endParaRPr lang="en-US" dirty="0"/>
          </a:p>
        </p:txBody>
      </p:sp>
      <p:sp>
        <p:nvSpPr>
          <p:cNvPr id="3" name="Content Placeholder 2"/>
          <p:cNvSpPr>
            <a:spLocks noGrp="1"/>
          </p:cNvSpPr>
          <p:nvPr>
            <p:ph idx="1"/>
          </p:nvPr>
        </p:nvSpPr>
        <p:spPr>
          <a:xfrm>
            <a:off x="274320" y="1486968"/>
            <a:ext cx="8595360" cy="4878660"/>
          </a:xfrm>
        </p:spPr>
        <p:txBody>
          <a:bodyPr>
            <a:normAutofit/>
          </a:bodyPr>
          <a:lstStyle/>
          <a:p>
            <a:r>
              <a:rPr lang="en-US" sz="1800" dirty="0" smtClean="0"/>
              <a:t>“Low </a:t>
            </a:r>
            <a:r>
              <a:rPr lang="en-US" sz="1800" dirty="0"/>
              <a:t>Income Energy Assistance Customer Experience </a:t>
            </a:r>
            <a:r>
              <a:rPr lang="en-US" sz="1800" dirty="0" smtClean="0"/>
              <a:t>Research” took a detailed look at the customer experience </a:t>
            </a:r>
            <a:r>
              <a:rPr lang="en-US" sz="1800" dirty="0"/>
              <a:t>as </a:t>
            </a:r>
            <a:r>
              <a:rPr lang="en-US" sz="1800" dirty="0" smtClean="0"/>
              <a:t>people applied </a:t>
            </a:r>
            <a:r>
              <a:rPr lang="en-US" sz="1800" dirty="0"/>
              <a:t>for and </a:t>
            </a:r>
            <a:r>
              <a:rPr lang="en-US" sz="1800" dirty="0" smtClean="0"/>
              <a:t>received </a:t>
            </a:r>
            <a:r>
              <a:rPr lang="en-US" sz="1800" dirty="0"/>
              <a:t>energy </a:t>
            </a:r>
            <a:r>
              <a:rPr lang="en-US" sz="1800" dirty="0" smtClean="0"/>
              <a:t>assistance</a:t>
            </a:r>
            <a:endParaRPr lang="en-US" sz="1800" dirty="0"/>
          </a:p>
          <a:p>
            <a:r>
              <a:rPr lang="en-US" sz="1800" dirty="0" smtClean="0"/>
              <a:t>The sponsors want to improve their services to income-qualified retail utility customers </a:t>
            </a:r>
            <a:r>
              <a:rPr lang="en-US" sz="1800" dirty="0"/>
              <a:t>and </a:t>
            </a:r>
            <a:r>
              <a:rPr lang="en-US" sz="1800" dirty="0" smtClean="0"/>
              <a:t>to local agencies (non-profit </a:t>
            </a:r>
            <a:r>
              <a:rPr lang="en-US" sz="1800" dirty="0"/>
              <a:t>and governmental </a:t>
            </a:r>
            <a:r>
              <a:rPr lang="en-US" sz="1800" dirty="0" smtClean="0"/>
              <a:t>partners)</a:t>
            </a:r>
            <a:endParaRPr lang="en-US" sz="1800" dirty="0"/>
          </a:p>
          <a:p>
            <a:r>
              <a:rPr lang="en-US" sz="1800" dirty="0" smtClean="0"/>
              <a:t>Nine utilities participated; five of these identified retail customers for twenty-five, one-on-one interviews; </a:t>
            </a:r>
            <a:r>
              <a:rPr lang="en-US" sz="1800" dirty="0"/>
              <a:t>one </a:t>
            </a:r>
            <a:r>
              <a:rPr lang="en-US" sz="1800" dirty="0" smtClean="0"/>
              <a:t>utility conducted two focus groups</a:t>
            </a:r>
          </a:p>
          <a:p>
            <a:r>
              <a:rPr lang="en-US" sz="1800" dirty="0" smtClean="0"/>
              <a:t>Heart </a:t>
            </a:r>
            <a:r>
              <a:rPr lang="en-US" sz="1800" dirty="0"/>
              <a:t>of the </a:t>
            </a:r>
            <a:r>
              <a:rPr lang="en-US" sz="1800" dirty="0" smtClean="0"/>
              <a:t>Customer—a specialized journey mapping company—conducted the customer interviews and created customer journey maps</a:t>
            </a:r>
            <a:endParaRPr lang="en-US" sz="1800" dirty="0"/>
          </a:p>
        </p:txBody>
      </p:sp>
      <p:sp>
        <p:nvSpPr>
          <p:cNvPr id="4" name="Footer Placeholder 3"/>
          <p:cNvSpPr>
            <a:spLocks noGrp="1"/>
          </p:cNvSpPr>
          <p:nvPr>
            <p:ph type="ftr" sz="quarter" idx="11"/>
          </p:nvPr>
        </p:nvSpPr>
        <p:spPr/>
        <p:txBody>
          <a:bodyPr/>
          <a:lstStyle/>
          <a:p>
            <a:r>
              <a:rPr lang="en-US" dirty="0"/>
              <a:t>© 2019 Distributed Energy Financial Group LLC</a:t>
            </a:r>
          </a:p>
        </p:txBody>
      </p:sp>
      <p:sp>
        <p:nvSpPr>
          <p:cNvPr id="5" name="Slide Number Placeholder 4"/>
          <p:cNvSpPr>
            <a:spLocks noGrp="1"/>
          </p:cNvSpPr>
          <p:nvPr>
            <p:ph type="sldNum" sz="quarter" idx="12"/>
          </p:nvPr>
        </p:nvSpPr>
        <p:spPr/>
        <p:txBody>
          <a:bodyPr/>
          <a:lstStyle/>
          <a:p>
            <a:fld id="{8C592886-E571-45D5-8B56-343DC94F8FA6}" type="slidenum">
              <a:rPr lang="en-US" smtClean="0"/>
              <a:pPr/>
              <a:t>4</a:t>
            </a:fld>
            <a:endParaRPr lang="en-US" dirty="0"/>
          </a:p>
        </p:txBody>
      </p:sp>
      <p:pic>
        <p:nvPicPr>
          <p:cNvPr id="6" name="Picture 5" descr="ComEd-bigger.JPG"/>
          <p:cNvPicPr>
            <a:picLocks noChangeAspect="1"/>
          </p:cNvPicPr>
          <p:nvPr/>
        </p:nvPicPr>
        <p:blipFill>
          <a:blip r:embed="rId3" cstate="print"/>
          <a:stretch>
            <a:fillRect/>
          </a:stretch>
        </p:blipFill>
        <p:spPr>
          <a:xfrm>
            <a:off x="1070154" y="5654865"/>
            <a:ext cx="1392361" cy="55057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3709565" y="4639735"/>
            <a:ext cx="1737360" cy="419100"/>
          </a:xfrm>
          <a:prstGeom prst="rect">
            <a:avLst/>
          </a:prstGeom>
        </p:spPr>
      </p:pic>
      <p:pic>
        <p:nvPicPr>
          <p:cNvPr id="8" name="Picture 7" descr="Pepco2.JPG"/>
          <p:cNvPicPr>
            <a:picLocks noChangeAspect="1"/>
          </p:cNvPicPr>
          <p:nvPr/>
        </p:nvPicPr>
        <p:blipFill>
          <a:blip r:embed="rId5" cstate="print"/>
          <a:stretch>
            <a:fillRect/>
          </a:stretch>
        </p:blipFill>
        <p:spPr>
          <a:xfrm>
            <a:off x="4970905" y="5595791"/>
            <a:ext cx="1473518" cy="756276"/>
          </a:xfrm>
          <a:prstGeom prst="rect">
            <a:avLst/>
          </a:prstGeom>
        </p:spPr>
      </p:pic>
      <p:pic>
        <p:nvPicPr>
          <p:cNvPr id="9" name="Picture 8" descr="citizensenergygroup.JPG"/>
          <p:cNvPicPr>
            <a:picLocks noChangeAspect="1"/>
          </p:cNvPicPr>
          <p:nvPr/>
        </p:nvPicPr>
        <p:blipFill>
          <a:blip r:embed="rId6" cstate="print"/>
          <a:stretch>
            <a:fillRect/>
          </a:stretch>
        </p:blipFill>
        <p:spPr>
          <a:xfrm>
            <a:off x="1661021" y="4532311"/>
            <a:ext cx="1956247" cy="594303"/>
          </a:xfrm>
          <a:prstGeom prst="rect">
            <a:avLst/>
          </a:prstGeom>
        </p:spPr>
      </p:pic>
      <p:pic>
        <p:nvPicPr>
          <p:cNvPr id="10" name="Picture 9" descr="nationalgrid.JPG"/>
          <p:cNvPicPr>
            <a:picLocks noChangeAspect="1"/>
          </p:cNvPicPr>
          <p:nvPr/>
        </p:nvPicPr>
        <p:blipFill>
          <a:blip r:embed="rId7" cstate="print"/>
          <a:stretch>
            <a:fillRect/>
          </a:stretch>
        </p:blipFill>
        <p:spPr>
          <a:xfrm>
            <a:off x="5550687" y="4497593"/>
            <a:ext cx="1876425" cy="446768"/>
          </a:xfrm>
          <a:prstGeom prst="rect">
            <a:avLst/>
          </a:prstGeom>
        </p:spPr>
      </p:pic>
      <p:pic>
        <p:nvPicPr>
          <p:cNvPr id="11" name="Picture 10" descr="BGE.JPG"/>
          <p:cNvPicPr>
            <a:picLocks noChangeAspect="1"/>
          </p:cNvPicPr>
          <p:nvPr/>
        </p:nvPicPr>
        <p:blipFill>
          <a:blip r:embed="rId8" cstate="print"/>
          <a:stretch>
            <a:fillRect/>
          </a:stretch>
        </p:blipFill>
        <p:spPr>
          <a:xfrm>
            <a:off x="174780" y="4526963"/>
            <a:ext cx="1371600" cy="656376"/>
          </a:xfrm>
          <a:prstGeom prst="rect">
            <a:avLst/>
          </a:prstGeom>
        </p:spPr>
      </p:pic>
      <p:pic>
        <p:nvPicPr>
          <p:cNvPr id="12" name="Picture 11" descr="snopud.JPG"/>
          <p:cNvPicPr>
            <a:picLocks noChangeAspect="1"/>
          </p:cNvPicPr>
          <p:nvPr/>
        </p:nvPicPr>
        <p:blipFill>
          <a:blip r:embed="rId9" cstate="print"/>
          <a:stretch>
            <a:fillRect/>
          </a:stretch>
        </p:blipFill>
        <p:spPr>
          <a:xfrm>
            <a:off x="6656136" y="5595790"/>
            <a:ext cx="1491531" cy="590538"/>
          </a:xfrm>
          <a:prstGeom prst="rect">
            <a:avLst/>
          </a:prstGeom>
        </p:spPr>
      </p:pic>
      <p:pic>
        <p:nvPicPr>
          <p:cNvPr id="17" name="Picture 16" descr="PECO.JPG"/>
          <p:cNvPicPr>
            <a:picLocks noChangeAspect="1"/>
          </p:cNvPicPr>
          <p:nvPr/>
        </p:nvPicPr>
        <p:blipFill>
          <a:blip r:embed="rId10" cstate="print"/>
          <a:stretch>
            <a:fillRect/>
          </a:stretch>
        </p:blipFill>
        <p:spPr>
          <a:xfrm>
            <a:off x="7275576" y="4446579"/>
            <a:ext cx="1752600" cy="632682"/>
          </a:xfrm>
          <a:prstGeom prst="rect">
            <a:avLst/>
          </a:prstGeom>
        </p:spPr>
      </p:pic>
      <p:pic>
        <p:nvPicPr>
          <p:cNvPr id="19" name="Picture 18" descr="ladwp.png"/>
          <p:cNvPicPr>
            <a:picLocks noChangeAspect="1"/>
          </p:cNvPicPr>
          <p:nvPr/>
        </p:nvPicPr>
        <p:blipFill>
          <a:blip r:embed="rId11" cstate="print"/>
          <a:stretch>
            <a:fillRect/>
          </a:stretch>
        </p:blipFill>
        <p:spPr>
          <a:xfrm>
            <a:off x="2929248" y="5681499"/>
            <a:ext cx="1695462" cy="50482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research approach?</a:t>
            </a:r>
            <a:endParaRPr lang="en-US" dirty="0"/>
          </a:p>
        </p:txBody>
      </p:sp>
      <p:sp>
        <p:nvSpPr>
          <p:cNvPr id="6" name="Content Placeholder 5">
            <a:extLst>
              <a:ext uri="{FF2B5EF4-FFF2-40B4-BE49-F238E27FC236}">
                <a16:creationId xmlns:a16="http://schemas.microsoft.com/office/drawing/2014/main" xmlns="" id="{31978236-0851-41AD-853D-367C822077E2}"/>
              </a:ext>
            </a:extLst>
          </p:cNvPr>
          <p:cNvSpPr>
            <a:spLocks noGrp="1"/>
          </p:cNvSpPr>
          <p:nvPr>
            <p:ph idx="1"/>
          </p:nvPr>
        </p:nvSpPr>
        <p:spPr>
          <a:xfrm>
            <a:off x="274320" y="1663065"/>
            <a:ext cx="8595360" cy="4572000"/>
          </a:xfrm>
        </p:spPr>
        <p:txBody>
          <a:bodyPr>
            <a:normAutofit/>
          </a:bodyPr>
          <a:lstStyle/>
          <a:p>
            <a:pPr>
              <a:buNone/>
            </a:pPr>
            <a:r>
              <a:rPr lang="en-US" b="1" dirty="0" smtClean="0"/>
              <a:t>Background research</a:t>
            </a:r>
          </a:p>
          <a:p>
            <a:pPr>
              <a:spcBef>
                <a:spcPts val="900"/>
              </a:spcBef>
            </a:pPr>
            <a:r>
              <a:rPr lang="en-US" dirty="0" smtClean="0"/>
              <a:t>White papers &amp; presentations: Low Income Energy Issues Forum, 2013-18</a:t>
            </a:r>
          </a:p>
          <a:p>
            <a:pPr>
              <a:spcBef>
                <a:spcPts val="900"/>
              </a:spcBef>
            </a:pPr>
            <a:r>
              <a:rPr lang="en-US" dirty="0" smtClean="0"/>
              <a:t>Focus groups in four cities on utility bill affordability and programs, 2016-17</a:t>
            </a:r>
            <a:endParaRPr lang="en-US" dirty="0"/>
          </a:p>
          <a:p>
            <a:pPr>
              <a:spcBef>
                <a:spcPts val="900"/>
              </a:spcBef>
            </a:pPr>
            <a:r>
              <a:rPr lang="en-US" dirty="0"/>
              <a:t>Southern Company </a:t>
            </a:r>
            <a:r>
              <a:rPr lang="en-US" dirty="0" smtClean="0"/>
              <a:t>portal research and agency partner interviews, 2016-17</a:t>
            </a:r>
            <a:endParaRPr lang="en-US" dirty="0"/>
          </a:p>
          <a:p>
            <a:pPr>
              <a:spcBef>
                <a:spcPts val="900"/>
              </a:spcBef>
            </a:pPr>
            <a:r>
              <a:rPr lang="en-US" dirty="0"/>
              <a:t>PG&amp;E customer journey </a:t>
            </a:r>
            <a:r>
              <a:rPr lang="en-US" dirty="0" smtClean="0"/>
              <a:t>mapping research report, 2018</a:t>
            </a:r>
            <a:endParaRPr lang="en-US" dirty="0"/>
          </a:p>
          <a:p>
            <a:pPr>
              <a:spcBef>
                <a:spcPts val="900"/>
              </a:spcBef>
            </a:pPr>
            <a:r>
              <a:rPr lang="en-US" dirty="0" smtClean="0"/>
              <a:t>Hypothesis mapping workshop exercise, 2017</a:t>
            </a:r>
            <a:endParaRPr lang="en-US" dirty="0"/>
          </a:p>
          <a:p>
            <a:pPr>
              <a:spcBef>
                <a:spcPts val="900"/>
              </a:spcBef>
            </a:pPr>
            <a:r>
              <a:rPr lang="en-US" dirty="0" smtClean="0"/>
              <a:t>DEFG annual </a:t>
            </a:r>
            <a:r>
              <a:rPr lang="en-US" dirty="0"/>
              <a:t>customer </a:t>
            </a:r>
            <a:r>
              <a:rPr lang="en-US" dirty="0" smtClean="0"/>
              <a:t>surveys on affordability and utility services, 2014-18</a:t>
            </a:r>
          </a:p>
          <a:p>
            <a:pPr>
              <a:spcBef>
                <a:spcPts val="900"/>
              </a:spcBef>
            </a:pPr>
            <a:r>
              <a:rPr lang="en-US" dirty="0"/>
              <a:t>Low Income Energy Issues Forum database of low income </a:t>
            </a:r>
            <a:r>
              <a:rPr lang="en-US" dirty="0" smtClean="0"/>
              <a:t>programs, 2017-19</a:t>
            </a:r>
            <a:endParaRPr lang="en-US" dirty="0"/>
          </a:p>
        </p:txBody>
      </p:sp>
      <p:sp>
        <p:nvSpPr>
          <p:cNvPr id="4" name="Footer Placeholder 3"/>
          <p:cNvSpPr>
            <a:spLocks noGrp="1"/>
          </p:cNvSpPr>
          <p:nvPr>
            <p:ph type="ftr" sz="quarter" idx="11"/>
          </p:nvPr>
        </p:nvSpPr>
        <p:spPr/>
        <p:txBody>
          <a:bodyPr/>
          <a:lstStyle/>
          <a:p>
            <a:r>
              <a:rPr lang="en-US"/>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5</a:t>
            </a:fld>
            <a:endParaRPr lang="en-US" dirty="0"/>
          </a:p>
        </p:txBody>
      </p:sp>
      <p:pic>
        <p:nvPicPr>
          <p:cNvPr id="7" name="Picture 2"/>
          <p:cNvPicPr>
            <a:picLocks noChangeAspect="1" noChangeArrowheads="1"/>
          </p:cNvPicPr>
          <p:nvPr/>
        </p:nvPicPr>
        <p:blipFill>
          <a:blip r:embed="rId3" cstate="print"/>
          <a:srcRect/>
          <a:stretch>
            <a:fillRect/>
          </a:stretch>
        </p:blipFill>
        <p:spPr bwMode="auto">
          <a:xfrm>
            <a:off x="5502021" y="5274801"/>
            <a:ext cx="3630930" cy="1583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640080"/>
            <a:ext cx="8595360" cy="640080"/>
          </a:xfrm>
        </p:spPr>
        <p:txBody>
          <a:bodyPr/>
          <a:lstStyle/>
          <a:p>
            <a:r>
              <a:rPr lang="en-US" dirty="0" smtClean="0"/>
              <a:t>What was the research approach?</a:t>
            </a:r>
            <a:endParaRPr lang="en-US" dirty="0"/>
          </a:p>
        </p:txBody>
      </p:sp>
      <p:sp>
        <p:nvSpPr>
          <p:cNvPr id="4" name="Footer Placeholder 3"/>
          <p:cNvSpPr>
            <a:spLocks noGrp="1"/>
          </p:cNvSpPr>
          <p:nvPr>
            <p:ph type="ftr" sz="quarter" idx="11"/>
          </p:nvPr>
        </p:nvSpPr>
        <p:spPr/>
        <p:txBody>
          <a:bodyPr/>
          <a:lstStyle/>
          <a:p>
            <a:r>
              <a:rPr lang="en-US" smtClean="0"/>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6</a:t>
            </a:fld>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262542" y="1550890"/>
            <a:ext cx="6752950" cy="4705207"/>
          </a:xfrm>
          <a:prstGeom prst="rect">
            <a:avLst/>
          </a:prstGeom>
          <a:noFill/>
          <a:ln w="9525">
            <a:noFill/>
            <a:miter lim="800000"/>
            <a:headEnd/>
            <a:tailEnd/>
          </a:ln>
        </p:spPr>
      </p:pic>
      <p:sp>
        <p:nvSpPr>
          <p:cNvPr id="7" name="Rectangle 6"/>
          <p:cNvSpPr/>
          <p:nvPr/>
        </p:nvSpPr>
        <p:spPr>
          <a:xfrm>
            <a:off x="2743204" y="6448720"/>
            <a:ext cx="6391508" cy="400110"/>
          </a:xfrm>
          <a:prstGeom prst="rect">
            <a:avLst/>
          </a:prstGeom>
        </p:spPr>
        <p:txBody>
          <a:bodyPr wrap="square">
            <a:spAutoFit/>
          </a:bodyPr>
          <a:lstStyle/>
          <a:p>
            <a:r>
              <a:rPr lang="en-US" sz="1000" dirty="0" smtClean="0">
                <a:latin typeface="Calibri" pitchFamily="34" charset="0"/>
              </a:rPr>
              <a:t>Source: “Lessons from Other Industries, Framework Review,” a presentation by Judith Schwartz to the Low Income Energy Issues Forum, February 17, 2016, DEFG LLC.</a:t>
            </a:r>
            <a:endParaRPr lang="en-US" sz="10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research approach?</a:t>
            </a:r>
            <a:endParaRPr lang="en-US" dirty="0"/>
          </a:p>
        </p:txBody>
      </p:sp>
      <p:sp>
        <p:nvSpPr>
          <p:cNvPr id="6" name="Content Placeholder 5">
            <a:extLst>
              <a:ext uri="{FF2B5EF4-FFF2-40B4-BE49-F238E27FC236}">
                <a16:creationId xmlns:a16="http://schemas.microsoft.com/office/drawing/2014/main" xmlns="" id="{31978236-0851-41AD-853D-367C822077E2}"/>
              </a:ext>
            </a:extLst>
          </p:cNvPr>
          <p:cNvSpPr>
            <a:spLocks noGrp="1"/>
          </p:cNvSpPr>
          <p:nvPr>
            <p:ph idx="1"/>
          </p:nvPr>
        </p:nvSpPr>
        <p:spPr/>
        <p:txBody>
          <a:bodyPr>
            <a:normAutofit/>
          </a:bodyPr>
          <a:lstStyle/>
          <a:p>
            <a:pPr>
              <a:buNone/>
            </a:pPr>
            <a:r>
              <a:rPr lang="en-US" b="1" dirty="0" smtClean="0"/>
              <a:t>Current research</a:t>
            </a:r>
            <a:endParaRPr lang="en-US" b="1" dirty="0"/>
          </a:p>
          <a:p>
            <a:pPr>
              <a:spcBef>
                <a:spcPts val="900"/>
              </a:spcBef>
            </a:pPr>
            <a:r>
              <a:rPr lang="en-US" dirty="0" smtClean="0"/>
              <a:t>Frontline </a:t>
            </a:r>
            <a:r>
              <a:rPr lang="en-US" dirty="0"/>
              <a:t>employee </a:t>
            </a:r>
            <a:r>
              <a:rPr lang="en-US" dirty="0" smtClean="0"/>
              <a:t>interviews (DEFG)</a:t>
            </a:r>
            <a:endParaRPr lang="en-US" dirty="0"/>
          </a:p>
          <a:p>
            <a:pPr>
              <a:spcBef>
                <a:spcPts val="900"/>
              </a:spcBef>
            </a:pPr>
            <a:r>
              <a:rPr lang="en-US" dirty="0"/>
              <a:t>Local agency </a:t>
            </a:r>
            <a:r>
              <a:rPr lang="en-US" dirty="0" smtClean="0"/>
              <a:t>interviews</a:t>
            </a:r>
            <a:r>
              <a:rPr lang="en-US" dirty="0"/>
              <a:t> (DEFG)</a:t>
            </a:r>
            <a:endParaRPr lang="en-US" dirty="0" smtClean="0"/>
          </a:p>
          <a:p>
            <a:pPr>
              <a:spcBef>
                <a:spcPts val="900"/>
              </a:spcBef>
            </a:pPr>
            <a:r>
              <a:rPr lang="en-US" dirty="0" smtClean="0"/>
              <a:t>Utility </a:t>
            </a:r>
            <a:r>
              <a:rPr lang="en-US" dirty="0"/>
              <a:t>executive </a:t>
            </a:r>
            <a:r>
              <a:rPr lang="en-US" dirty="0" smtClean="0"/>
              <a:t>interviews</a:t>
            </a:r>
            <a:r>
              <a:rPr lang="en-US" dirty="0"/>
              <a:t> (DEFG)</a:t>
            </a:r>
          </a:p>
          <a:p>
            <a:pPr>
              <a:spcBef>
                <a:spcPts val="900"/>
              </a:spcBef>
            </a:pPr>
            <a:r>
              <a:rPr lang="en-US" dirty="0" smtClean="0"/>
              <a:t>Focus </a:t>
            </a:r>
            <a:r>
              <a:rPr lang="en-US" dirty="0"/>
              <a:t>groups </a:t>
            </a:r>
            <a:r>
              <a:rPr lang="en-US" dirty="0" smtClean="0"/>
              <a:t>(2) in Syracuse, NY</a:t>
            </a:r>
            <a:r>
              <a:rPr lang="en-US" dirty="0"/>
              <a:t> (</a:t>
            </a:r>
            <a:r>
              <a:rPr lang="en-US" dirty="0" smtClean="0"/>
              <a:t>Drive Research)</a:t>
            </a:r>
            <a:endParaRPr lang="en-US" dirty="0"/>
          </a:p>
          <a:p>
            <a:pPr>
              <a:spcBef>
                <a:spcPts val="900"/>
              </a:spcBef>
            </a:pPr>
            <a:r>
              <a:rPr lang="en-US" dirty="0"/>
              <a:t>Interviews with </a:t>
            </a:r>
            <a:r>
              <a:rPr lang="en-US" dirty="0" smtClean="0"/>
              <a:t>customers (25) from </a:t>
            </a:r>
            <a:r>
              <a:rPr lang="en-US" dirty="0"/>
              <a:t>five </a:t>
            </a:r>
            <a:r>
              <a:rPr lang="en-US" dirty="0" smtClean="0"/>
              <a:t>utilities (Heart of the Customer)</a:t>
            </a:r>
            <a:endParaRPr lang="en-US" dirty="0"/>
          </a:p>
          <a:p>
            <a:pPr>
              <a:spcBef>
                <a:spcPts val="900"/>
              </a:spcBef>
            </a:pPr>
            <a:r>
              <a:rPr lang="en-US" dirty="0"/>
              <a:t>Customer </a:t>
            </a:r>
            <a:r>
              <a:rPr lang="en-US" dirty="0" smtClean="0"/>
              <a:t>journey maps; action workshop</a:t>
            </a:r>
            <a:r>
              <a:rPr lang="en-US" dirty="0"/>
              <a:t> (Heart of the Customer)</a:t>
            </a:r>
          </a:p>
        </p:txBody>
      </p:sp>
      <p:sp>
        <p:nvSpPr>
          <p:cNvPr id="4" name="Footer Placeholder 3"/>
          <p:cNvSpPr>
            <a:spLocks noGrp="1"/>
          </p:cNvSpPr>
          <p:nvPr>
            <p:ph type="ftr" sz="quarter" idx="11"/>
          </p:nvPr>
        </p:nvSpPr>
        <p:spPr/>
        <p:txBody>
          <a:bodyPr/>
          <a:lstStyle/>
          <a:p>
            <a:r>
              <a:rPr lang="en-US"/>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640080"/>
            <a:ext cx="8595360" cy="640080"/>
          </a:xfrm>
        </p:spPr>
        <p:txBody>
          <a:bodyPr/>
          <a:lstStyle/>
          <a:p>
            <a:r>
              <a:rPr lang="en-US" dirty="0" smtClean="0"/>
              <a:t>What was the research approach?</a:t>
            </a:r>
            <a:endParaRPr lang="en-US" dirty="0"/>
          </a:p>
        </p:txBody>
      </p:sp>
      <p:sp>
        <p:nvSpPr>
          <p:cNvPr id="4" name="Footer Placeholder 3"/>
          <p:cNvSpPr>
            <a:spLocks noGrp="1"/>
          </p:cNvSpPr>
          <p:nvPr>
            <p:ph type="ftr" sz="quarter" idx="11"/>
          </p:nvPr>
        </p:nvSpPr>
        <p:spPr/>
        <p:txBody>
          <a:bodyPr/>
          <a:lstStyle/>
          <a:p>
            <a:r>
              <a:rPr lang="en-US"/>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8</a:t>
            </a:fld>
            <a:endParaRPr lang="en-US" dirty="0"/>
          </a:p>
        </p:txBody>
      </p:sp>
      <p:pic>
        <p:nvPicPr>
          <p:cNvPr id="2052" name="Picture 4"/>
          <p:cNvPicPr>
            <a:picLocks noChangeAspect="1" noChangeArrowheads="1"/>
          </p:cNvPicPr>
          <p:nvPr/>
        </p:nvPicPr>
        <p:blipFill>
          <a:blip r:embed="rId3" cstate="print"/>
          <a:srcRect/>
          <a:stretch>
            <a:fillRect/>
          </a:stretch>
        </p:blipFill>
        <p:spPr bwMode="auto">
          <a:xfrm>
            <a:off x="353072" y="1786982"/>
            <a:ext cx="5451522" cy="3492670"/>
          </a:xfrm>
          <a:prstGeom prst="rect">
            <a:avLst/>
          </a:prstGeom>
          <a:noFill/>
          <a:ln w="9525">
            <a:noFill/>
            <a:miter lim="800000"/>
            <a:headEnd/>
            <a:tailEnd/>
          </a:ln>
        </p:spPr>
      </p:pic>
      <p:sp>
        <p:nvSpPr>
          <p:cNvPr id="11" name="Rectangle 10"/>
          <p:cNvSpPr/>
          <p:nvPr/>
        </p:nvSpPr>
        <p:spPr>
          <a:xfrm>
            <a:off x="2743204" y="6448720"/>
            <a:ext cx="6391508" cy="400110"/>
          </a:xfrm>
          <a:prstGeom prst="rect">
            <a:avLst/>
          </a:prstGeom>
        </p:spPr>
        <p:txBody>
          <a:bodyPr wrap="square">
            <a:spAutoFit/>
          </a:bodyPr>
          <a:lstStyle/>
          <a:p>
            <a:r>
              <a:rPr lang="en-US" sz="1000" dirty="0" smtClean="0">
                <a:latin typeface="Calibri" pitchFamily="34" charset="0"/>
              </a:rPr>
              <a:t>Source: "The Low-Income Energy Assistance Customer Journey: Mapping and Improving the Experience. Insights Report.” Slides 5, 6 &amp; 7. May 13, 2019. Prepared by Heart of the Customer for DEFG LLC. </a:t>
            </a:r>
            <a:endParaRPr lang="en-US" sz="1000" dirty="0">
              <a:latin typeface="Calibri" pitchFamily="34" charset="0"/>
            </a:endParaRPr>
          </a:p>
        </p:txBody>
      </p:sp>
      <p:sp>
        <p:nvSpPr>
          <p:cNvPr id="12" name="Rectangle 11"/>
          <p:cNvSpPr/>
          <p:nvPr/>
        </p:nvSpPr>
        <p:spPr>
          <a:xfrm>
            <a:off x="5948040" y="1828800"/>
            <a:ext cx="3080136" cy="338554"/>
          </a:xfrm>
          <a:prstGeom prst="rect">
            <a:avLst/>
          </a:prstGeom>
        </p:spPr>
        <p:txBody>
          <a:bodyPr wrap="square">
            <a:spAutoFit/>
          </a:bodyPr>
          <a:lstStyle/>
          <a:p>
            <a:pPr algn="ctr"/>
            <a:r>
              <a:rPr lang="en-US" sz="1600" b="1" dirty="0" smtClean="0">
                <a:latin typeface="Calibri" pitchFamily="34" charset="0"/>
              </a:rPr>
              <a:t>Household Size &amp; Composition</a:t>
            </a:r>
            <a:endParaRPr lang="en-US" sz="1600" b="1" dirty="0">
              <a:latin typeface="Calibri" pitchFamily="34" charset="0"/>
            </a:endParaRPr>
          </a:p>
        </p:txBody>
      </p:sp>
      <p:pic>
        <p:nvPicPr>
          <p:cNvPr id="2053" name="Picture 5"/>
          <p:cNvPicPr>
            <a:picLocks noChangeAspect="1" noChangeArrowheads="1"/>
          </p:cNvPicPr>
          <p:nvPr/>
        </p:nvPicPr>
        <p:blipFill>
          <a:blip r:embed="rId4" cstate="print"/>
          <a:srcRect/>
          <a:stretch>
            <a:fillRect/>
          </a:stretch>
        </p:blipFill>
        <p:spPr bwMode="auto">
          <a:xfrm>
            <a:off x="6046157" y="2202171"/>
            <a:ext cx="2982019" cy="853457"/>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6480720" y="5132459"/>
            <a:ext cx="2100381" cy="1154910"/>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6480720" y="3129009"/>
            <a:ext cx="1846741" cy="1836366"/>
          </a:xfrm>
          <a:prstGeom prst="rect">
            <a:avLst/>
          </a:prstGeom>
          <a:noFill/>
          <a:ln w="9525">
            <a:noFill/>
            <a:miter lim="800000"/>
            <a:headEnd/>
            <a:tailEnd/>
          </a:ln>
        </p:spPr>
      </p:pic>
      <p:pic>
        <p:nvPicPr>
          <p:cNvPr id="2056" name="Picture 8"/>
          <p:cNvPicPr>
            <a:picLocks noChangeAspect="1" noChangeArrowheads="1"/>
          </p:cNvPicPr>
          <p:nvPr/>
        </p:nvPicPr>
        <p:blipFill>
          <a:blip r:embed="rId7" cstate="print"/>
          <a:srcRect/>
          <a:stretch>
            <a:fillRect/>
          </a:stretch>
        </p:blipFill>
        <p:spPr bwMode="auto">
          <a:xfrm>
            <a:off x="960392" y="5305724"/>
            <a:ext cx="4268578" cy="1098606"/>
          </a:xfrm>
          <a:prstGeom prst="rect">
            <a:avLst/>
          </a:prstGeom>
          <a:noFill/>
          <a:ln w="9525">
            <a:noFill/>
            <a:miter lim="800000"/>
            <a:headEnd/>
            <a:tailEnd/>
          </a:ln>
        </p:spPr>
      </p:pic>
      <p:sp>
        <p:nvSpPr>
          <p:cNvPr id="13" name="Rectangle 12"/>
          <p:cNvSpPr/>
          <p:nvPr/>
        </p:nvSpPr>
        <p:spPr>
          <a:xfrm>
            <a:off x="331561" y="1402643"/>
            <a:ext cx="5297484" cy="369332"/>
          </a:xfrm>
          <a:prstGeom prst="rect">
            <a:avLst/>
          </a:prstGeom>
        </p:spPr>
        <p:txBody>
          <a:bodyPr wrap="square">
            <a:spAutoFit/>
          </a:bodyPr>
          <a:lstStyle/>
          <a:p>
            <a:r>
              <a:rPr lang="en-US" b="1" u="sng" dirty="0" smtClean="0">
                <a:solidFill>
                  <a:srgbClr val="4D4D4D"/>
                </a:solidFill>
                <a:latin typeface="Calibri" pitchFamily="34" charset="0"/>
              </a:rPr>
              <a:t>Customer Immersion / 25 Customer Interviews</a:t>
            </a:r>
            <a:endParaRPr lang="en-US" b="1" u="sng" dirty="0">
              <a:solidFill>
                <a:srgbClr val="4D4D4D"/>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research approach?</a:t>
            </a:r>
            <a:endParaRPr lang="en-US" dirty="0"/>
          </a:p>
        </p:txBody>
      </p:sp>
      <p:sp>
        <p:nvSpPr>
          <p:cNvPr id="4" name="Footer Placeholder 3"/>
          <p:cNvSpPr>
            <a:spLocks noGrp="1"/>
          </p:cNvSpPr>
          <p:nvPr>
            <p:ph type="ftr" sz="quarter" idx="11"/>
          </p:nvPr>
        </p:nvSpPr>
        <p:spPr/>
        <p:txBody>
          <a:bodyPr/>
          <a:lstStyle/>
          <a:p>
            <a:r>
              <a:rPr lang="en-US" smtClean="0"/>
              <a:t>© 2019 Distributed Energy Financial Group LLC</a:t>
            </a:r>
            <a:endParaRPr lang="en-US" dirty="0"/>
          </a:p>
        </p:txBody>
      </p:sp>
      <p:sp>
        <p:nvSpPr>
          <p:cNvPr id="5" name="Slide Number Placeholder 4"/>
          <p:cNvSpPr>
            <a:spLocks noGrp="1"/>
          </p:cNvSpPr>
          <p:nvPr>
            <p:ph type="sldNum" sz="quarter" idx="12"/>
          </p:nvPr>
        </p:nvSpPr>
        <p:spPr/>
        <p:txBody>
          <a:bodyPr/>
          <a:lstStyle/>
          <a:p>
            <a:fld id="{8C592886-E571-45D5-8B56-343DC94F8FA6}" type="slidenum">
              <a:rPr lang="en-US" smtClean="0"/>
              <a:pPr/>
              <a:t>9</a:t>
            </a:fld>
            <a:endParaRPr lang="en-US" dirty="0"/>
          </a:p>
        </p:txBody>
      </p:sp>
      <p:sp>
        <p:nvSpPr>
          <p:cNvPr id="6" name="Rectangle 5"/>
          <p:cNvSpPr/>
          <p:nvPr/>
        </p:nvSpPr>
        <p:spPr>
          <a:xfrm>
            <a:off x="331561" y="1402643"/>
            <a:ext cx="5297484" cy="369332"/>
          </a:xfrm>
          <a:prstGeom prst="rect">
            <a:avLst/>
          </a:prstGeom>
        </p:spPr>
        <p:txBody>
          <a:bodyPr wrap="square">
            <a:spAutoFit/>
          </a:bodyPr>
          <a:lstStyle/>
          <a:p>
            <a:r>
              <a:rPr lang="en-US" b="1" u="sng" dirty="0" smtClean="0">
                <a:solidFill>
                  <a:srgbClr val="4D4D4D"/>
                </a:solidFill>
                <a:latin typeface="Calibri" pitchFamily="34" charset="0"/>
              </a:rPr>
              <a:t>Customer Journey Map (Inexperienced Applicant)</a:t>
            </a:r>
            <a:endParaRPr lang="en-US" b="1" u="sng" dirty="0">
              <a:solidFill>
                <a:srgbClr val="4D4D4D"/>
              </a:solidFill>
              <a:latin typeface="Calibri" pitchFamily="34"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387986" y="1748567"/>
            <a:ext cx="7417871" cy="4771203"/>
          </a:xfrm>
          <a:prstGeom prst="rect">
            <a:avLst/>
          </a:prstGeom>
          <a:noFill/>
          <a:ln w="9525">
            <a:noFill/>
            <a:miter lim="800000"/>
            <a:headEnd/>
            <a:tailEnd/>
          </a:ln>
        </p:spPr>
      </p:pic>
      <p:sp>
        <p:nvSpPr>
          <p:cNvPr id="7" name="Rectangle 6"/>
          <p:cNvSpPr/>
          <p:nvPr/>
        </p:nvSpPr>
        <p:spPr>
          <a:xfrm>
            <a:off x="2743204" y="6482588"/>
            <a:ext cx="6391508" cy="400110"/>
          </a:xfrm>
          <a:prstGeom prst="rect">
            <a:avLst/>
          </a:prstGeom>
        </p:spPr>
        <p:txBody>
          <a:bodyPr wrap="square">
            <a:spAutoFit/>
          </a:bodyPr>
          <a:lstStyle/>
          <a:p>
            <a:r>
              <a:rPr lang="en-US" sz="1000" dirty="0" smtClean="0">
                <a:latin typeface="Calibri" pitchFamily="34" charset="0"/>
              </a:rPr>
              <a:t>Source:  “UCRC Low Income Energy Assistance Customer Experience Research” Workshop document, May 22, 2019, prepared by Heart of the Customer for DEFG LLC.</a:t>
            </a:r>
            <a:endParaRPr lang="en-US" sz="1000" dirty="0">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27991</TotalTime>
  <Words>1930</Words>
  <Application>Microsoft Office PowerPoint</Application>
  <PresentationFormat>On-screen Show (4:3)</PresentationFormat>
  <Paragraphs>269</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Urban</vt:lpstr>
      <vt:lpstr>Customer Experience Research to Improve Energy Assistance Programs</vt:lpstr>
      <vt:lpstr>Welcome to Texas! … a land of tradition and innovation</vt:lpstr>
      <vt:lpstr>Services not commodities</vt:lpstr>
      <vt:lpstr>What was the research approach?</vt:lpstr>
      <vt:lpstr>What was the research approach?</vt:lpstr>
      <vt:lpstr>What was the research approach?</vt:lpstr>
      <vt:lpstr>What was the research approach?</vt:lpstr>
      <vt:lpstr>What was the research approach?</vt:lpstr>
      <vt:lpstr>What was the research approach?</vt:lpstr>
      <vt:lpstr>What did we learn?</vt:lpstr>
      <vt:lpstr>What did we learn?</vt:lpstr>
      <vt:lpstr>What did we learn?</vt:lpstr>
      <vt:lpstr>What did we learn?</vt:lpstr>
      <vt:lpstr>What did we learn?</vt:lpstr>
      <vt:lpstr>What did we learn?</vt:lpstr>
      <vt:lpstr>What did we learn?</vt:lpstr>
      <vt:lpstr>What did we learn?</vt:lpstr>
      <vt:lpstr>What did we learn?</vt:lpstr>
      <vt:lpstr>What did we learn?</vt:lpstr>
      <vt:lpstr>What did we learn?</vt:lpstr>
      <vt:lpstr>What did we learn?</vt:lpstr>
      <vt:lpstr>What did we learn?</vt:lpstr>
      <vt:lpstr>What did we learn?</vt:lpstr>
      <vt:lpstr>Final Thoughts</vt:lpstr>
      <vt:lpstr>Final Thoughts</vt:lpstr>
      <vt:lpstr>Next workshop November 7-8, 2019 in Bellevue, WA</vt:lpstr>
      <vt:lpstr>Contacts</vt:lpstr>
    </vt:vector>
  </TitlesOfParts>
  <Company>Home / DEFG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dc:title>
  <dc:creator>Nat Treadway</dc:creator>
  <cp:keywords>LIEIF</cp:keywords>
  <cp:lastModifiedBy>Nathaniel</cp:lastModifiedBy>
  <cp:revision>4564</cp:revision>
  <dcterms:created xsi:type="dcterms:W3CDTF">2013-07-12T22:32:02Z</dcterms:created>
  <dcterms:modified xsi:type="dcterms:W3CDTF">2019-06-02T18:19:51Z</dcterms:modified>
</cp:coreProperties>
</file>