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4" r:id="rId6"/>
    <p:sldId id="258" r:id="rId7"/>
    <p:sldId id="265" r:id="rId8"/>
    <p:sldId id="269" r:id="rId9"/>
    <p:sldId id="264" r:id="rId10"/>
    <p:sldId id="276" r:id="rId11"/>
    <p:sldId id="275" r:id="rId12"/>
    <p:sldId id="277" r:id="rId13"/>
    <p:sldId id="279" r:id="rId14"/>
    <p:sldId id="261" r:id="rId15"/>
    <p:sldId id="278" r:id="rId16"/>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asham" initials="EB" lastIdx="1" clrIdx="0">
    <p:extLst>
      <p:ext uri="{19B8F6BF-5375-455C-9EA6-DF929625EA0E}">
        <p15:presenceInfo xmlns:p15="http://schemas.microsoft.com/office/powerpoint/2012/main" userId="S::EBasham@ctgreenbank.com::e83efb83-c8f3-4372-be68-852853be12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D5123-F251-4123-8A74-9C6E85037A7D}" v="2" dt="2021-04-28T17:16:47.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4929" autoAdjust="0"/>
  </p:normalViewPr>
  <p:slideViewPr>
    <p:cSldViewPr snapToGrid="0">
      <p:cViewPr varScale="1">
        <p:scale>
          <a:sx n="42" d="100"/>
          <a:sy n="42" d="100"/>
        </p:scale>
        <p:origin x="872"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1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non Long" userId="8779b111-6d39-459d-9b82-45b5ddb7fb73" providerId="ADAL" clId="{95ED5123-F251-4123-8A74-9C6E85037A7D}"/>
    <pc:docChg chg="modSld sldOrd modNotesMaster">
      <pc:chgData name="Gannon Long" userId="8779b111-6d39-459d-9b82-45b5ddb7fb73" providerId="ADAL" clId="{95ED5123-F251-4123-8A74-9C6E85037A7D}" dt="2021-05-05T12:52:36.015" v="26" actId="122"/>
      <pc:docMkLst>
        <pc:docMk/>
      </pc:docMkLst>
      <pc:sldChg chg="modSp mod modNotes">
        <pc:chgData name="Gannon Long" userId="8779b111-6d39-459d-9b82-45b5ddb7fb73" providerId="ADAL" clId="{95ED5123-F251-4123-8A74-9C6E85037A7D}" dt="2021-05-05T12:52:36.015" v="26" actId="122"/>
        <pc:sldMkLst>
          <pc:docMk/>
          <pc:sldMk cId="0" sldId="256"/>
        </pc:sldMkLst>
        <pc:spChg chg="mod">
          <ac:chgData name="Gannon Long" userId="8779b111-6d39-459d-9b82-45b5ddb7fb73" providerId="ADAL" clId="{95ED5123-F251-4123-8A74-9C6E85037A7D}" dt="2021-05-05T12:52:36.015" v="26" actId="122"/>
          <ac:spMkLst>
            <pc:docMk/>
            <pc:sldMk cId="0" sldId="256"/>
            <ac:spMk id="90" creationId="{00000000-0000-0000-0000-000000000000}"/>
          </ac:spMkLst>
        </pc:spChg>
      </pc:sldChg>
      <pc:sldChg chg="ord modNotesTx">
        <pc:chgData name="Gannon Long" userId="8779b111-6d39-459d-9b82-45b5ddb7fb73" providerId="ADAL" clId="{95ED5123-F251-4123-8A74-9C6E85037A7D}" dt="2021-05-03T16:49:06.298" v="9" actId="20577"/>
        <pc:sldMkLst>
          <pc:docMk/>
          <pc:sldMk cId="3995511381" sldId="269"/>
        </pc:sldMkLst>
      </pc:sldChg>
      <pc:sldChg chg="modNotes">
        <pc:chgData name="Gannon Long" userId="8779b111-6d39-459d-9b82-45b5ddb7fb73" providerId="ADAL" clId="{95ED5123-F251-4123-8A74-9C6E85037A7D}" dt="2021-04-28T17:16:47.150" v="1"/>
        <pc:sldMkLst>
          <pc:docMk/>
          <pc:sldMk cId="0" sldId="27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9C047-E36D-488C-910B-D3288A1EF01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99B4F86-4462-40E4-98C9-76319E3F85CB}">
      <dgm:prSet phldrT="[Text]" custT="1"/>
      <dgm:spPr/>
      <dgm:t>
        <a:bodyPr/>
        <a:lstStyle/>
        <a:p>
          <a:pPr>
            <a:lnSpc>
              <a:spcPct val="100000"/>
            </a:lnSpc>
          </a:pPr>
          <a:r>
            <a:rPr lang="en-US" sz="3200" dirty="0"/>
            <a:t>Transportation 15%</a:t>
          </a:r>
        </a:p>
      </dgm:t>
    </dgm:pt>
    <dgm:pt modelId="{61B62F31-AEEB-4E57-ABC4-B8A461A1E0CD}" type="parTrans" cxnId="{5A4ABCBE-D6CE-4DCF-A5A6-45A9D9F492DD}">
      <dgm:prSet/>
      <dgm:spPr/>
      <dgm:t>
        <a:bodyPr/>
        <a:lstStyle/>
        <a:p>
          <a:endParaRPr lang="en-US"/>
        </a:p>
      </dgm:t>
    </dgm:pt>
    <dgm:pt modelId="{8A04B2A0-B0C1-46F2-BD1E-EF9313A545A6}" type="sibTrans" cxnId="{5A4ABCBE-D6CE-4DCF-A5A6-45A9D9F492DD}">
      <dgm:prSet/>
      <dgm:spPr/>
      <dgm:t>
        <a:bodyPr/>
        <a:lstStyle/>
        <a:p>
          <a:pPr>
            <a:lnSpc>
              <a:spcPct val="100000"/>
            </a:lnSpc>
          </a:pPr>
          <a:endParaRPr lang="en-US"/>
        </a:p>
      </dgm:t>
    </dgm:pt>
    <dgm:pt modelId="{3D093408-E6CE-4563-B7AC-EBEB3A9D249C}">
      <dgm:prSet phldrT="[Text]" custT="1"/>
      <dgm:spPr/>
      <dgm:t>
        <a:bodyPr/>
        <a:lstStyle/>
        <a:p>
          <a:pPr>
            <a:lnSpc>
              <a:spcPct val="100000"/>
            </a:lnSpc>
          </a:pPr>
          <a:r>
            <a:rPr lang="en-US" sz="3200" dirty="0"/>
            <a:t>Energy 6%</a:t>
          </a:r>
        </a:p>
      </dgm:t>
    </dgm:pt>
    <dgm:pt modelId="{B81BD354-1428-49D4-9DA9-F5C46148D975}" type="parTrans" cxnId="{A9EBE2F2-C081-4052-AEED-7442EE93026B}">
      <dgm:prSet/>
      <dgm:spPr/>
      <dgm:t>
        <a:bodyPr/>
        <a:lstStyle/>
        <a:p>
          <a:endParaRPr lang="en-US"/>
        </a:p>
      </dgm:t>
    </dgm:pt>
    <dgm:pt modelId="{5425809E-5B2C-44EC-98DE-F4A9F09919C1}" type="sibTrans" cxnId="{A9EBE2F2-C081-4052-AEED-7442EE93026B}">
      <dgm:prSet/>
      <dgm:spPr/>
      <dgm:t>
        <a:bodyPr/>
        <a:lstStyle/>
        <a:p>
          <a:pPr>
            <a:lnSpc>
              <a:spcPct val="100000"/>
            </a:lnSpc>
          </a:pPr>
          <a:endParaRPr lang="en-US"/>
        </a:p>
      </dgm:t>
    </dgm:pt>
    <dgm:pt modelId="{33830281-71A4-44E3-A1AB-A6A9E079400C}">
      <dgm:prSet phldrT="[Text]" custT="1"/>
      <dgm:spPr/>
      <dgm:t>
        <a:bodyPr/>
        <a:lstStyle/>
        <a:p>
          <a:pPr>
            <a:lnSpc>
              <a:spcPct val="100000"/>
            </a:lnSpc>
          </a:pPr>
          <a:r>
            <a:rPr lang="en-US" sz="3200" dirty="0"/>
            <a:t>Building (housing &amp; energy): 30%</a:t>
          </a:r>
        </a:p>
      </dgm:t>
    </dgm:pt>
    <dgm:pt modelId="{5FB4D2F9-1AA5-46F5-8D22-74F39ABE5B9C}" type="parTrans" cxnId="{3ADCADF9-15EC-46CC-A47D-73D8206420B6}">
      <dgm:prSet/>
      <dgm:spPr/>
      <dgm:t>
        <a:bodyPr/>
        <a:lstStyle/>
        <a:p>
          <a:endParaRPr lang="en-US"/>
        </a:p>
      </dgm:t>
    </dgm:pt>
    <dgm:pt modelId="{423C02EA-0125-4916-85AA-BBDEB394DC81}" type="sibTrans" cxnId="{3ADCADF9-15EC-46CC-A47D-73D8206420B6}">
      <dgm:prSet/>
      <dgm:spPr/>
      <dgm:t>
        <a:bodyPr/>
        <a:lstStyle/>
        <a:p>
          <a:pPr>
            <a:lnSpc>
              <a:spcPct val="100000"/>
            </a:lnSpc>
          </a:pPr>
          <a:endParaRPr lang="en-US"/>
        </a:p>
      </dgm:t>
    </dgm:pt>
    <dgm:pt modelId="{24C86D5B-18CA-4F2F-B9C4-388F594D27FE}">
      <dgm:prSet custT="1"/>
      <dgm:spPr/>
      <dgm:t>
        <a:bodyPr/>
        <a:lstStyle/>
        <a:p>
          <a:pPr>
            <a:lnSpc>
              <a:spcPct val="100000"/>
            </a:lnSpc>
          </a:pPr>
          <a:r>
            <a:rPr lang="en-US" sz="3200" dirty="0"/>
            <a:t>Combined: 45%</a:t>
          </a:r>
        </a:p>
      </dgm:t>
    </dgm:pt>
    <dgm:pt modelId="{055F6CFF-179F-47DD-844D-FFE2A728BA13}" type="parTrans" cxnId="{4DB7C80F-0321-4AD1-8063-2D01FA58BEBB}">
      <dgm:prSet/>
      <dgm:spPr/>
      <dgm:t>
        <a:bodyPr/>
        <a:lstStyle/>
        <a:p>
          <a:endParaRPr lang="en-US"/>
        </a:p>
      </dgm:t>
    </dgm:pt>
    <dgm:pt modelId="{73587347-999B-4C17-A431-8B2533E6A8A5}" type="sibTrans" cxnId="{4DB7C80F-0321-4AD1-8063-2D01FA58BEBB}">
      <dgm:prSet/>
      <dgm:spPr/>
      <dgm:t>
        <a:bodyPr/>
        <a:lstStyle/>
        <a:p>
          <a:endParaRPr lang="en-US"/>
        </a:p>
      </dgm:t>
    </dgm:pt>
    <dgm:pt modelId="{F6D07578-C680-4ABB-BB75-92ACC0CCF0E1}" type="pres">
      <dgm:prSet presAssocID="{2479C047-E36D-488C-910B-D3288A1EF013}" presName="root" presStyleCnt="0">
        <dgm:presLayoutVars>
          <dgm:dir/>
          <dgm:resizeHandles val="exact"/>
        </dgm:presLayoutVars>
      </dgm:prSet>
      <dgm:spPr/>
    </dgm:pt>
    <dgm:pt modelId="{09996A4A-8939-4343-B00E-52106EEFF6C7}" type="pres">
      <dgm:prSet presAssocID="{2479C047-E36D-488C-910B-D3288A1EF013}" presName="container" presStyleCnt="0">
        <dgm:presLayoutVars>
          <dgm:dir/>
          <dgm:resizeHandles val="exact"/>
        </dgm:presLayoutVars>
      </dgm:prSet>
      <dgm:spPr/>
    </dgm:pt>
    <dgm:pt modelId="{561DAF10-9D8F-4469-919A-A4DB7108D767}" type="pres">
      <dgm:prSet presAssocID="{A99B4F86-4462-40E4-98C9-76319E3F85CB}" presName="compNode" presStyleCnt="0"/>
      <dgm:spPr/>
    </dgm:pt>
    <dgm:pt modelId="{3FAF851E-87F2-4E39-8E68-0EB6E99C89D0}" type="pres">
      <dgm:prSet presAssocID="{A99B4F86-4462-40E4-98C9-76319E3F85CB}" presName="iconBgRect" presStyleLbl="bgShp" presStyleIdx="0" presStyleCnt="4"/>
      <dgm:spPr/>
    </dgm:pt>
    <dgm:pt modelId="{578B5DFF-C3DC-49D5-8614-1893405D73F2}" type="pres">
      <dgm:prSet presAssocID="{A99B4F86-4462-40E4-98C9-76319E3F85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
        </a:ext>
      </dgm:extLst>
    </dgm:pt>
    <dgm:pt modelId="{B2B39F10-BB60-41D8-B8A4-C81A6D3B0E3B}" type="pres">
      <dgm:prSet presAssocID="{A99B4F86-4462-40E4-98C9-76319E3F85CB}" presName="spaceRect" presStyleCnt="0"/>
      <dgm:spPr/>
    </dgm:pt>
    <dgm:pt modelId="{B07E5A9B-E3B6-44B2-925C-CEF8104BF57D}" type="pres">
      <dgm:prSet presAssocID="{A99B4F86-4462-40E4-98C9-76319E3F85CB}" presName="textRect" presStyleLbl="revTx" presStyleIdx="0" presStyleCnt="4">
        <dgm:presLayoutVars>
          <dgm:chMax val="1"/>
          <dgm:chPref val="1"/>
        </dgm:presLayoutVars>
      </dgm:prSet>
      <dgm:spPr/>
    </dgm:pt>
    <dgm:pt modelId="{9A2349DF-E5FA-4AA7-9524-AD75BA022CE3}" type="pres">
      <dgm:prSet presAssocID="{8A04B2A0-B0C1-46F2-BD1E-EF9313A545A6}" presName="sibTrans" presStyleLbl="sibTrans2D1" presStyleIdx="0" presStyleCnt="0"/>
      <dgm:spPr/>
    </dgm:pt>
    <dgm:pt modelId="{B307814B-0AC8-446A-99A6-6C8432BBF1D4}" type="pres">
      <dgm:prSet presAssocID="{3D093408-E6CE-4563-B7AC-EBEB3A9D249C}" presName="compNode" presStyleCnt="0"/>
      <dgm:spPr/>
    </dgm:pt>
    <dgm:pt modelId="{AE4F0454-1E77-43B8-A12B-D413898E30E2}" type="pres">
      <dgm:prSet presAssocID="{3D093408-E6CE-4563-B7AC-EBEB3A9D249C}" presName="iconBgRect" presStyleLbl="bgShp" presStyleIdx="1" presStyleCnt="4"/>
      <dgm:spPr/>
    </dgm:pt>
    <dgm:pt modelId="{4687D5C7-221E-4783-AC68-B44E17F89558}" type="pres">
      <dgm:prSet presAssocID="{3D093408-E6CE-4563-B7AC-EBEB3A9D24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ning Bolt"/>
        </a:ext>
      </dgm:extLst>
    </dgm:pt>
    <dgm:pt modelId="{68BF278A-39B4-46DD-9107-97143AB902BB}" type="pres">
      <dgm:prSet presAssocID="{3D093408-E6CE-4563-B7AC-EBEB3A9D249C}" presName="spaceRect" presStyleCnt="0"/>
      <dgm:spPr/>
    </dgm:pt>
    <dgm:pt modelId="{C72B865B-99C9-402A-91A3-55ADCEE5F461}" type="pres">
      <dgm:prSet presAssocID="{3D093408-E6CE-4563-B7AC-EBEB3A9D249C}" presName="textRect" presStyleLbl="revTx" presStyleIdx="1" presStyleCnt="4">
        <dgm:presLayoutVars>
          <dgm:chMax val="1"/>
          <dgm:chPref val="1"/>
        </dgm:presLayoutVars>
      </dgm:prSet>
      <dgm:spPr/>
    </dgm:pt>
    <dgm:pt modelId="{01AE196F-0E09-45E6-A57A-42C76C444E05}" type="pres">
      <dgm:prSet presAssocID="{5425809E-5B2C-44EC-98DE-F4A9F09919C1}" presName="sibTrans" presStyleLbl="sibTrans2D1" presStyleIdx="0" presStyleCnt="0"/>
      <dgm:spPr/>
    </dgm:pt>
    <dgm:pt modelId="{025196E6-66A4-400C-B18F-C228EAF43D82}" type="pres">
      <dgm:prSet presAssocID="{33830281-71A4-44E3-A1AB-A6A9E079400C}" presName="compNode" presStyleCnt="0"/>
      <dgm:spPr/>
    </dgm:pt>
    <dgm:pt modelId="{3397A92C-2F02-4318-B75A-D1E8BDEF9A5F}" type="pres">
      <dgm:prSet presAssocID="{33830281-71A4-44E3-A1AB-A6A9E079400C}" presName="iconBgRect" presStyleLbl="bgShp" presStyleIdx="2" presStyleCnt="4"/>
      <dgm:spPr/>
    </dgm:pt>
    <dgm:pt modelId="{D794BD47-6BC8-4E7B-991D-DCFD65810A4F}" type="pres">
      <dgm:prSet presAssocID="{33830281-71A4-44E3-A1AB-A6A9E07940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me"/>
        </a:ext>
      </dgm:extLst>
    </dgm:pt>
    <dgm:pt modelId="{DE97B4AA-2E9E-42D5-AC93-8E0131C5A1DB}" type="pres">
      <dgm:prSet presAssocID="{33830281-71A4-44E3-A1AB-A6A9E079400C}" presName="spaceRect" presStyleCnt="0"/>
      <dgm:spPr/>
    </dgm:pt>
    <dgm:pt modelId="{4EDD38AC-DE2A-4A9B-AC61-E3B4FF5AAC6B}" type="pres">
      <dgm:prSet presAssocID="{33830281-71A4-44E3-A1AB-A6A9E079400C}" presName="textRect" presStyleLbl="revTx" presStyleIdx="2" presStyleCnt="4" custScaleX="119507" custScaleY="118852">
        <dgm:presLayoutVars>
          <dgm:chMax val="1"/>
          <dgm:chPref val="1"/>
        </dgm:presLayoutVars>
      </dgm:prSet>
      <dgm:spPr/>
    </dgm:pt>
    <dgm:pt modelId="{53112935-8BAF-4D76-A40E-7131E58D2B5B}" type="pres">
      <dgm:prSet presAssocID="{423C02EA-0125-4916-85AA-BBDEB394DC81}" presName="sibTrans" presStyleLbl="sibTrans2D1" presStyleIdx="0" presStyleCnt="0"/>
      <dgm:spPr/>
    </dgm:pt>
    <dgm:pt modelId="{1DFEDF0C-2F0E-4A67-BD74-6CEB3DEAD6C8}" type="pres">
      <dgm:prSet presAssocID="{24C86D5B-18CA-4F2F-B9C4-388F594D27FE}" presName="compNode" presStyleCnt="0"/>
      <dgm:spPr/>
    </dgm:pt>
    <dgm:pt modelId="{67BFE596-56E7-475F-9273-AE3D6220F561}" type="pres">
      <dgm:prSet presAssocID="{24C86D5B-18CA-4F2F-B9C4-388F594D27FE}" presName="iconBgRect" presStyleLbl="bgShp" presStyleIdx="3" presStyleCnt="4" custLinFactNeighborX="-24373" custLinFactNeighborY="-2685"/>
      <dgm:spPr/>
    </dgm:pt>
    <dgm:pt modelId="{075CC2B1-CB4E-42B0-830B-51793966786E}" type="pres">
      <dgm:prSet presAssocID="{24C86D5B-18CA-4F2F-B9C4-388F594D27FE}" presName="iconRect" presStyleLbl="node1" presStyleIdx="3" presStyleCnt="4" custLinFactNeighborX="-42023" custLinFactNeighborY="-284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ingerprint"/>
        </a:ext>
      </dgm:extLst>
    </dgm:pt>
    <dgm:pt modelId="{7676C49B-8D0A-4EAD-87DD-F01C1B288CF1}" type="pres">
      <dgm:prSet presAssocID="{24C86D5B-18CA-4F2F-B9C4-388F594D27FE}" presName="spaceRect" presStyleCnt="0"/>
      <dgm:spPr/>
    </dgm:pt>
    <dgm:pt modelId="{BDB543FB-35C3-4039-87F8-13F13C97E160}" type="pres">
      <dgm:prSet presAssocID="{24C86D5B-18CA-4F2F-B9C4-388F594D27FE}" presName="textRect" presStyleLbl="revTx" presStyleIdx="3" presStyleCnt="4" custLinFactNeighborX="-10309" custLinFactNeighborY="-2685">
        <dgm:presLayoutVars>
          <dgm:chMax val="1"/>
          <dgm:chPref val="1"/>
        </dgm:presLayoutVars>
      </dgm:prSet>
      <dgm:spPr/>
    </dgm:pt>
  </dgm:ptLst>
  <dgm:cxnLst>
    <dgm:cxn modelId="{50853100-28ED-4DAD-BE3C-C218B2B7880B}" type="presOf" srcId="{2479C047-E36D-488C-910B-D3288A1EF013}" destId="{F6D07578-C680-4ABB-BB75-92ACC0CCF0E1}" srcOrd="0" destOrd="0" presId="urn:microsoft.com/office/officeart/2018/2/layout/IconCircleList"/>
    <dgm:cxn modelId="{4DB7C80F-0321-4AD1-8063-2D01FA58BEBB}" srcId="{2479C047-E36D-488C-910B-D3288A1EF013}" destId="{24C86D5B-18CA-4F2F-B9C4-388F594D27FE}" srcOrd="3" destOrd="0" parTransId="{055F6CFF-179F-47DD-844D-FFE2A728BA13}" sibTransId="{73587347-999B-4C17-A431-8B2533E6A8A5}"/>
    <dgm:cxn modelId="{2E46BA32-70D4-4B97-8290-F5CFEFFD76FD}" type="presOf" srcId="{5425809E-5B2C-44EC-98DE-F4A9F09919C1}" destId="{01AE196F-0E09-45E6-A57A-42C76C444E05}" srcOrd="0" destOrd="0" presId="urn:microsoft.com/office/officeart/2018/2/layout/IconCircleList"/>
    <dgm:cxn modelId="{E8F7935C-5466-4541-8993-7B26092D2237}" type="presOf" srcId="{A99B4F86-4462-40E4-98C9-76319E3F85CB}" destId="{B07E5A9B-E3B6-44B2-925C-CEF8104BF57D}" srcOrd="0" destOrd="0" presId="urn:microsoft.com/office/officeart/2018/2/layout/IconCircleList"/>
    <dgm:cxn modelId="{0CD68B45-7781-4CD7-9FFF-74D23DB9140D}" type="presOf" srcId="{8A04B2A0-B0C1-46F2-BD1E-EF9313A545A6}" destId="{9A2349DF-E5FA-4AA7-9524-AD75BA022CE3}" srcOrd="0" destOrd="0" presId="urn:microsoft.com/office/officeart/2018/2/layout/IconCircleList"/>
    <dgm:cxn modelId="{6C47FE4F-59ED-49D2-998D-AA1431A408EE}" type="presOf" srcId="{423C02EA-0125-4916-85AA-BBDEB394DC81}" destId="{53112935-8BAF-4D76-A40E-7131E58D2B5B}" srcOrd="0" destOrd="0" presId="urn:microsoft.com/office/officeart/2018/2/layout/IconCircleList"/>
    <dgm:cxn modelId="{C074699E-2D9D-481A-B913-9608594D2302}" type="presOf" srcId="{33830281-71A4-44E3-A1AB-A6A9E079400C}" destId="{4EDD38AC-DE2A-4A9B-AC61-E3B4FF5AAC6B}" srcOrd="0" destOrd="0" presId="urn:microsoft.com/office/officeart/2018/2/layout/IconCircleList"/>
    <dgm:cxn modelId="{B9051DA2-0579-48AF-9B5B-BA66CFAFEFC7}" type="presOf" srcId="{24C86D5B-18CA-4F2F-B9C4-388F594D27FE}" destId="{BDB543FB-35C3-4039-87F8-13F13C97E160}" srcOrd="0" destOrd="0" presId="urn:microsoft.com/office/officeart/2018/2/layout/IconCircleList"/>
    <dgm:cxn modelId="{5A4ABCBE-D6CE-4DCF-A5A6-45A9D9F492DD}" srcId="{2479C047-E36D-488C-910B-D3288A1EF013}" destId="{A99B4F86-4462-40E4-98C9-76319E3F85CB}" srcOrd="0" destOrd="0" parTransId="{61B62F31-AEEB-4E57-ABC4-B8A461A1E0CD}" sibTransId="{8A04B2A0-B0C1-46F2-BD1E-EF9313A545A6}"/>
    <dgm:cxn modelId="{3DD832ED-BD78-4306-8AD4-95C021D42EA0}" type="presOf" srcId="{3D093408-E6CE-4563-B7AC-EBEB3A9D249C}" destId="{C72B865B-99C9-402A-91A3-55ADCEE5F461}" srcOrd="0" destOrd="0" presId="urn:microsoft.com/office/officeart/2018/2/layout/IconCircleList"/>
    <dgm:cxn modelId="{A9EBE2F2-C081-4052-AEED-7442EE93026B}" srcId="{2479C047-E36D-488C-910B-D3288A1EF013}" destId="{3D093408-E6CE-4563-B7AC-EBEB3A9D249C}" srcOrd="1" destOrd="0" parTransId="{B81BD354-1428-49D4-9DA9-F5C46148D975}" sibTransId="{5425809E-5B2C-44EC-98DE-F4A9F09919C1}"/>
    <dgm:cxn modelId="{3ADCADF9-15EC-46CC-A47D-73D8206420B6}" srcId="{2479C047-E36D-488C-910B-D3288A1EF013}" destId="{33830281-71A4-44E3-A1AB-A6A9E079400C}" srcOrd="2" destOrd="0" parTransId="{5FB4D2F9-1AA5-46F5-8D22-74F39ABE5B9C}" sibTransId="{423C02EA-0125-4916-85AA-BBDEB394DC81}"/>
    <dgm:cxn modelId="{0CC74394-85A6-41F9-8AB6-3E2C9F924C62}" type="presParOf" srcId="{F6D07578-C680-4ABB-BB75-92ACC0CCF0E1}" destId="{09996A4A-8939-4343-B00E-52106EEFF6C7}" srcOrd="0" destOrd="0" presId="urn:microsoft.com/office/officeart/2018/2/layout/IconCircleList"/>
    <dgm:cxn modelId="{40A76C2C-1CEA-434A-A02A-858951C16B38}" type="presParOf" srcId="{09996A4A-8939-4343-B00E-52106EEFF6C7}" destId="{561DAF10-9D8F-4469-919A-A4DB7108D767}" srcOrd="0" destOrd="0" presId="urn:microsoft.com/office/officeart/2018/2/layout/IconCircleList"/>
    <dgm:cxn modelId="{E22F4ACE-2E89-4533-8177-74AD1F5F7D92}" type="presParOf" srcId="{561DAF10-9D8F-4469-919A-A4DB7108D767}" destId="{3FAF851E-87F2-4E39-8E68-0EB6E99C89D0}" srcOrd="0" destOrd="0" presId="urn:microsoft.com/office/officeart/2018/2/layout/IconCircleList"/>
    <dgm:cxn modelId="{8D1A34BC-CCB2-40B1-9AF1-B34B8AC66F40}" type="presParOf" srcId="{561DAF10-9D8F-4469-919A-A4DB7108D767}" destId="{578B5DFF-C3DC-49D5-8614-1893405D73F2}" srcOrd="1" destOrd="0" presId="urn:microsoft.com/office/officeart/2018/2/layout/IconCircleList"/>
    <dgm:cxn modelId="{315D68E1-1716-447E-A190-FED851E0B733}" type="presParOf" srcId="{561DAF10-9D8F-4469-919A-A4DB7108D767}" destId="{B2B39F10-BB60-41D8-B8A4-C81A6D3B0E3B}" srcOrd="2" destOrd="0" presId="urn:microsoft.com/office/officeart/2018/2/layout/IconCircleList"/>
    <dgm:cxn modelId="{93828881-893A-4B5A-886E-2AEDD81BBF7D}" type="presParOf" srcId="{561DAF10-9D8F-4469-919A-A4DB7108D767}" destId="{B07E5A9B-E3B6-44B2-925C-CEF8104BF57D}" srcOrd="3" destOrd="0" presId="urn:microsoft.com/office/officeart/2018/2/layout/IconCircleList"/>
    <dgm:cxn modelId="{4D54E4EF-5F70-46F1-A04C-20DD7C788E9E}" type="presParOf" srcId="{09996A4A-8939-4343-B00E-52106EEFF6C7}" destId="{9A2349DF-E5FA-4AA7-9524-AD75BA022CE3}" srcOrd="1" destOrd="0" presId="urn:microsoft.com/office/officeart/2018/2/layout/IconCircleList"/>
    <dgm:cxn modelId="{34E11443-BA73-4C19-887B-266021C3C7FE}" type="presParOf" srcId="{09996A4A-8939-4343-B00E-52106EEFF6C7}" destId="{B307814B-0AC8-446A-99A6-6C8432BBF1D4}" srcOrd="2" destOrd="0" presId="urn:microsoft.com/office/officeart/2018/2/layout/IconCircleList"/>
    <dgm:cxn modelId="{437A2D16-417B-4AC4-92EC-17C44037A7C8}" type="presParOf" srcId="{B307814B-0AC8-446A-99A6-6C8432BBF1D4}" destId="{AE4F0454-1E77-43B8-A12B-D413898E30E2}" srcOrd="0" destOrd="0" presId="urn:microsoft.com/office/officeart/2018/2/layout/IconCircleList"/>
    <dgm:cxn modelId="{1B92252D-0A97-46DE-BDE7-1987BD44B031}" type="presParOf" srcId="{B307814B-0AC8-446A-99A6-6C8432BBF1D4}" destId="{4687D5C7-221E-4783-AC68-B44E17F89558}" srcOrd="1" destOrd="0" presId="urn:microsoft.com/office/officeart/2018/2/layout/IconCircleList"/>
    <dgm:cxn modelId="{1F1F47D2-62F7-4605-A107-792CAB4E2078}" type="presParOf" srcId="{B307814B-0AC8-446A-99A6-6C8432BBF1D4}" destId="{68BF278A-39B4-46DD-9107-97143AB902BB}" srcOrd="2" destOrd="0" presId="urn:microsoft.com/office/officeart/2018/2/layout/IconCircleList"/>
    <dgm:cxn modelId="{8CB73D4D-8F46-4B73-AAE3-2F8DEFC49445}" type="presParOf" srcId="{B307814B-0AC8-446A-99A6-6C8432BBF1D4}" destId="{C72B865B-99C9-402A-91A3-55ADCEE5F461}" srcOrd="3" destOrd="0" presId="urn:microsoft.com/office/officeart/2018/2/layout/IconCircleList"/>
    <dgm:cxn modelId="{40753DD9-7EA1-406D-8BE3-43FB95355E65}" type="presParOf" srcId="{09996A4A-8939-4343-B00E-52106EEFF6C7}" destId="{01AE196F-0E09-45E6-A57A-42C76C444E05}" srcOrd="3" destOrd="0" presId="urn:microsoft.com/office/officeart/2018/2/layout/IconCircleList"/>
    <dgm:cxn modelId="{C2AE63D4-65D7-4A4D-8214-C78938B72F9A}" type="presParOf" srcId="{09996A4A-8939-4343-B00E-52106EEFF6C7}" destId="{025196E6-66A4-400C-B18F-C228EAF43D82}" srcOrd="4" destOrd="0" presId="urn:microsoft.com/office/officeart/2018/2/layout/IconCircleList"/>
    <dgm:cxn modelId="{8532565B-79B7-4F61-8E35-79679CC5C9C5}" type="presParOf" srcId="{025196E6-66A4-400C-B18F-C228EAF43D82}" destId="{3397A92C-2F02-4318-B75A-D1E8BDEF9A5F}" srcOrd="0" destOrd="0" presId="urn:microsoft.com/office/officeart/2018/2/layout/IconCircleList"/>
    <dgm:cxn modelId="{947D1F38-B4DC-4379-A49C-5A0B1473C2C3}" type="presParOf" srcId="{025196E6-66A4-400C-B18F-C228EAF43D82}" destId="{D794BD47-6BC8-4E7B-991D-DCFD65810A4F}" srcOrd="1" destOrd="0" presId="urn:microsoft.com/office/officeart/2018/2/layout/IconCircleList"/>
    <dgm:cxn modelId="{0DA5327D-A122-4590-A0E4-62DB03B13C85}" type="presParOf" srcId="{025196E6-66A4-400C-B18F-C228EAF43D82}" destId="{DE97B4AA-2E9E-42D5-AC93-8E0131C5A1DB}" srcOrd="2" destOrd="0" presId="urn:microsoft.com/office/officeart/2018/2/layout/IconCircleList"/>
    <dgm:cxn modelId="{FB770B9F-2F45-4457-B6C3-C5502EAEEEDD}" type="presParOf" srcId="{025196E6-66A4-400C-B18F-C228EAF43D82}" destId="{4EDD38AC-DE2A-4A9B-AC61-E3B4FF5AAC6B}" srcOrd="3" destOrd="0" presId="urn:microsoft.com/office/officeart/2018/2/layout/IconCircleList"/>
    <dgm:cxn modelId="{679D53A2-1B8B-4E5B-901C-F079170B823E}" type="presParOf" srcId="{09996A4A-8939-4343-B00E-52106EEFF6C7}" destId="{53112935-8BAF-4D76-A40E-7131E58D2B5B}" srcOrd="5" destOrd="0" presId="urn:microsoft.com/office/officeart/2018/2/layout/IconCircleList"/>
    <dgm:cxn modelId="{BD946517-3B77-497A-837D-5E084FC05E9B}" type="presParOf" srcId="{09996A4A-8939-4343-B00E-52106EEFF6C7}" destId="{1DFEDF0C-2F0E-4A67-BD74-6CEB3DEAD6C8}" srcOrd="6" destOrd="0" presId="urn:microsoft.com/office/officeart/2018/2/layout/IconCircleList"/>
    <dgm:cxn modelId="{C7ABAD46-FF75-4BD4-8AEE-B0AC82A1CACE}" type="presParOf" srcId="{1DFEDF0C-2F0E-4A67-BD74-6CEB3DEAD6C8}" destId="{67BFE596-56E7-475F-9273-AE3D6220F561}" srcOrd="0" destOrd="0" presId="urn:microsoft.com/office/officeart/2018/2/layout/IconCircleList"/>
    <dgm:cxn modelId="{A7D7A3FF-976A-49B1-B720-03F13886B15D}" type="presParOf" srcId="{1DFEDF0C-2F0E-4A67-BD74-6CEB3DEAD6C8}" destId="{075CC2B1-CB4E-42B0-830B-51793966786E}" srcOrd="1" destOrd="0" presId="urn:microsoft.com/office/officeart/2018/2/layout/IconCircleList"/>
    <dgm:cxn modelId="{C5CC5ADE-523C-4848-9DD6-F232F3B9E5B0}" type="presParOf" srcId="{1DFEDF0C-2F0E-4A67-BD74-6CEB3DEAD6C8}" destId="{7676C49B-8D0A-4EAD-87DD-F01C1B288CF1}" srcOrd="2" destOrd="0" presId="urn:microsoft.com/office/officeart/2018/2/layout/IconCircleList"/>
    <dgm:cxn modelId="{7907F66E-55D7-446C-8B41-468EBDAED745}" type="presParOf" srcId="{1DFEDF0C-2F0E-4A67-BD74-6CEB3DEAD6C8}" destId="{BDB543FB-35C3-4039-87F8-13F13C97E16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851E-87F2-4E39-8E68-0EB6E99C89D0}">
      <dsp:nvSpPr>
        <dsp:cNvPr id="0" name=""/>
        <dsp:cNvSpPr/>
      </dsp:nvSpPr>
      <dsp:spPr>
        <a:xfrm>
          <a:off x="180287" y="54885"/>
          <a:ext cx="1402590" cy="14025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B5DFF-C3DC-49D5-8614-1893405D73F2}">
      <dsp:nvSpPr>
        <dsp:cNvPr id="0" name=""/>
        <dsp:cNvSpPr/>
      </dsp:nvSpPr>
      <dsp:spPr>
        <a:xfrm>
          <a:off x="474831" y="349429"/>
          <a:ext cx="813502" cy="813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E5A9B-E3B6-44B2-925C-CEF8104BF57D}">
      <dsp:nvSpPr>
        <dsp:cNvPr id="0" name=""/>
        <dsp:cNvSpPr/>
      </dsp:nvSpPr>
      <dsp:spPr>
        <a:xfrm>
          <a:off x="1883432" y="54885"/>
          <a:ext cx="3306104" cy="140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Transportation 15%</a:t>
          </a:r>
        </a:p>
      </dsp:txBody>
      <dsp:txXfrm>
        <a:off x="1883432" y="54885"/>
        <a:ext cx="3306104" cy="1402590"/>
      </dsp:txXfrm>
    </dsp:sp>
    <dsp:sp modelId="{AE4F0454-1E77-43B8-A12B-D413898E30E2}">
      <dsp:nvSpPr>
        <dsp:cNvPr id="0" name=""/>
        <dsp:cNvSpPr/>
      </dsp:nvSpPr>
      <dsp:spPr>
        <a:xfrm>
          <a:off x="5765601" y="54885"/>
          <a:ext cx="1402590" cy="14025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7D5C7-221E-4783-AC68-B44E17F89558}">
      <dsp:nvSpPr>
        <dsp:cNvPr id="0" name=""/>
        <dsp:cNvSpPr/>
      </dsp:nvSpPr>
      <dsp:spPr>
        <a:xfrm>
          <a:off x="6060145" y="349429"/>
          <a:ext cx="813502" cy="813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B865B-99C9-402A-91A3-55ADCEE5F461}">
      <dsp:nvSpPr>
        <dsp:cNvPr id="0" name=""/>
        <dsp:cNvSpPr/>
      </dsp:nvSpPr>
      <dsp:spPr>
        <a:xfrm>
          <a:off x="7468746" y="54885"/>
          <a:ext cx="3306104" cy="140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Energy 6%</a:t>
          </a:r>
        </a:p>
      </dsp:txBody>
      <dsp:txXfrm>
        <a:off x="7468746" y="54885"/>
        <a:ext cx="3306104" cy="1402590"/>
      </dsp:txXfrm>
    </dsp:sp>
    <dsp:sp modelId="{3397A92C-2F02-4318-B75A-D1E8BDEF9A5F}">
      <dsp:nvSpPr>
        <dsp:cNvPr id="0" name=""/>
        <dsp:cNvSpPr/>
      </dsp:nvSpPr>
      <dsp:spPr>
        <a:xfrm>
          <a:off x="180287" y="2240879"/>
          <a:ext cx="1402590" cy="14025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94BD47-6BC8-4E7B-991D-DCFD65810A4F}">
      <dsp:nvSpPr>
        <dsp:cNvPr id="0" name=""/>
        <dsp:cNvSpPr/>
      </dsp:nvSpPr>
      <dsp:spPr>
        <a:xfrm>
          <a:off x="474831" y="2535423"/>
          <a:ext cx="813502" cy="8135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D38AC-DE2A-4A9B-AC61-E3B4FF5AAC6B}">
      <dsp:nvSpPr>
        <dsp:cNvPr id="0" name=""/>
        <dsp:cNvSpPr/>
      </dsp:nvSpPr>
      <dsp:spPr>
        <a:xfrm>
          <a:off x="1560971" y="2108671"/>
          <a:ext cx="3951026" cy="1667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Building (housing &amp; energy): 30%</a:t>
          </a:r>
        </a:p>
      </dsp:txBody>
      <dsp:txXfrm>
        <a:off x="1560971" y="2108671"/>
        <a:ext cx="3951026" cy="1667006"/>
      </dsp:txXfrm>
    </dsp:sp>
    <dsp:sp modelId="{67BFE596-56E7-475F-9273-AE3D6220F561}">
      <dsp:nvSpPr>
        <dsp:cNvPr id="0" name=""/>
        <dsp:cNvSpPr/>
      </dsp:nvSpPr>
      <dsp:spPr>
        <a:xfrm>
          <a:off x="5746209" y="2203220"/>
          <a:ext cx="1402590" cy="14025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CC2B1-CB4E-42B0-830B-51793966786E}">
      <dsp:nvSpPr>
        <dsp:cNvPr id="0" name=""/>
        <dsp:cNvSpPr/>
      </dsp:nvSpPr>
      <dsp:spPr>
        <a:xfrm>
          <a:off x="6040748" y="2512312"/>
          <a:ext cx="813502" cy="8135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B543FB-35C3-4039-87F8-13F13C97E160}">
      <dsp:nvSpPr>
        <dsp:cNvPr id="0" name=""/>
        <dsp:cNvSpPr/>
      </dsp:nvSpPr>
      <dsp:spPr>
        <a:xfrm>
          <a:off x="7450380" y="2203220"/>
          <a:ext cx="3306104" cy="140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Combined: 45%</a:t>
          </a:r>
        </a:p>
      </dsp:txBody>
      <dsp:txXfrm>
        <a:off x="7450380" y="2203220"/>
        <a:ext cx="3306104" cy="140259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7B52F7E7-12F2-4E10-84AA-2DA08F796BBF}" type="datetimeFigureOut">
              <a:rPr lang="en-US" smtClean="0"/>
              <a:t>5/5/2021</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EA042B3D-F9EA-409F-A2BC-7CE18248CFFC}" type="slidenum">
              <a:rPr lang="en-US" smtClean="0"/>
              <a:t>‹#›</a:t>
            </a:fld>
            <a:endParaRPr lang="en-US"/>
          </a:p>
        </p:txBody>
      </p:sp>
    </p:spTree>
    <p:extLst>
      <p:ext uri="{BB962C8B-B14F-4D97-AF65-F5344CB8AC3E}">
        <p14:creationId xmlns:p14="http://schemas.microsoft.com/office/powerpoint/2010/main" val="75537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2395538" y="542925"/>
            <a:ext cx="4806950" cy="2705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959711" y="3429905"/>
            <a:ext cx="7677686" cy="3249382"/>
          </a:xfrm>
          <a:prstGeom prst="rect">
            <a:avLst/>
          </a:prstGeom>
          <a:noFill/>
          <a:ln>
            <a:noFill/>
          </a:ln>
        </p:spPr>
        <p:txBody>
          <a:bodyPr spcFirstLastPara="1" wrap="square" lIns="95999" tIns="47987" rIns="95999" bIns="47987" anchor="t" anchorCtr="0">
            <a:noAutofit/>
          </a:bodyPr>
          <a:lstStyle/>
          <a:p>
            <a:pPr>
              <a:buClr>
                <a:schemeClr val="dk1"/>
              </a:buClr>
              <a:buSzPts val="1200"/>
            </a:pPr>
            <a:r>
              <a:rPr lang="en-US" dirty="0"/>
              <a:t>What</a:t>
            </a:r>
            <a:br>
              <a:rPr lang="en-US" dirty="0"/>
            </a:br>
            <a:r>
              <a:rPr lang="en-US" dirty="0"/>
              <a:t>Who</a:t>
            </a:r>
            <a:br>
              <a:rPr lang="en-US" dirty="0"/>
            </a:br>
            <a:r>
              <a:rPr lang="en-US" dirty="0"/>
              <a:t>When</a:t>
            </a:r>
            <a:br>
              <a:rPr lang="en-US" dirty="0"/>
            </a:br>
            <a:r>
              <a:rPr lang="en-US" dirty="0"/>
              <a:t>Why</a:t>
            </a:r>
          </a:p>
          <a:p>
            <a:pPr>
              <a:buClr>
                <a:schemeClr val="dk1"/>
              </a:buClr>
              <a:buSzPts val="1200"/>
            </a:pPr>
            <a:r>
              <a:rPr lang="en-US" dirty="0"/>
              <a:t>Where (transition to CT snapshot slide)</a:t>
            </a:r>
            <a:endParaRPr dirty="0"/>
          </a:p>
        </p:txBody>
      </p:sp>
      <p:sp>
        <p:nvSpPr>
          <p:cNvPr id="87" name="Google Shape;87;p2:notes"/>
          <p:cNvSpPr txBox="1">
            <a:spLocks noGrp="1"/>
          </p:cNvSpPr>
          <p:nvPr>
            <p:ph type="sldNum" idx="12"/>
          </p:nvPr>
        </p:nvSpPr>
        <p:spPr>
          <a:xfrm>
            <a:off x="5436141" y="6858555"/>
            <a:ext cx="4158746" cy="361042"/>
          </a:xfrm>
          <a:prstGeom prst="rect">
            <a:avLst/>
          </a:prstGeom>
          <a:noFill/>
          <a:ln>
            <a:noFill/>
          </a:ln>
        </p:spPr>
        <p:txBody>
          <a:bodyPr spcFirstLastPara="1" wrap="square" lIns="95999" tIns="47987" rIns="95999" bIns="47987"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56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a:solidFill>
                  <a:schemeClr val="tx1"/>
                </a:solidFill>
                <a:latin typeface="+mn-lt"/>
                <a:ea typeface="+mn-ea"/>
                <a:cs typeface="+mn-cs"/>
              </a:rPr>
              <a:t>We began looking in from the hills at a beautiful view of our state Capitol in Hartford. We zoomed in closer to realize there are more obstacles to safe, clean, reliable transportation than it may seem. </a:t>
            </a:r>
          </a:p>
          <a:p>
            <a:pPr lvl="0"/>
            <a:r>
              <a:rPr lang="en-US" kern="1200">
                <a:solidFill>
                  <a:schemeClr val="tx1"/>
                </a:solidFill>
                <a:latin typeface="+mn-lt"/>
                <a:ea typeface="+mn-ea"/>
                <a:cs typeface="+mn-cs"/>
              </a:rPr>
              <a:t>We discussed our state’s transportation burden, and the equity, health, economic, and educational benefits of reducing reliance on private vehicles &amp; the fossil fuel infrastructure they rely on.</a:t>
            </a:r>
          </a:p>
          <a:p>
            <a:r>
              <a:rPr lang="en-US" kern="1200">
                <a:solidFill>
                  <a:schemeClr val="tx1"/>
                </a:solidFill>
                <a:latin typeface="+mn-lt"/>
                <a:ea typeface="+mn-ea"/>
                <a:cs typeface="+mn-cs"/>
              </a:rPr>
              <a:t>Now we’re  ready to invest in a system that will work for all of us, long into the future. Here is my little train-obsessed 4 year old nephew, August “The Conductor” Long, shown reading a passenger train safety manual, wearing his Amtrak overalls &amp; cap.</a:t>
            </a:r>
          </a:p>
          <a:p>
            <a:r>
              <a:rPr lang="en-US" kern="1200">
                <a:solidFill>
                  <a:schemeClr val="tx1"/>
                </a:solidFill>
                <a:latin typeface="+mn-lt"/>
                <a:ea typeface="+mn-ea"/>
                <a:cs typeface="+mn-cs"/>
              </a:rPr>
              <a:t>Here’s the question: When August turns 78 like Amtrak Joe, will the world be any less reliant on cars than we are today? To make sure, we have to start right now.</a:t>
            </a:r>
          </a:p>
          <a:p>
            <a:r>
              <a:rPr lang="en-US" kern="1200">
                <a:solidFill>
                  <a:schemeClr val="tx1"/>
                </a:solidFill>
                <a:latin typeface="+mn-lt"/>
                <a:ea typeface="+mn-ea"/>
                <a:cs typeface="+mn-cs"/>
              </a:rPr>
              <a:t>To achieve climate, economic, and equity goals in CT, we need a major shift in how we analyze and fund transportation needs. Where these burdens are highest present the greatest opportunities to invest in equity including transit oriented development, housing, building, efficiency, and other incentives. </a:t>
            </a:r>
          </a:p>
          <a:p>
            <a:r>
              <a:rPr lang="en-US" kern="1200">
                <a:solidFill>
                  <a:schemeClr val="tx1"/>
                </a:solidFill>
                <a:latin typeface="+mn-lt"/>
                <a:ea typeface="+mn-ea"/>
                <a:cs typeface="+mn-cs"/>
              </a:rPr>
              <a:t>Without intentional intervention, inequality inevitably reproduces. </a:t>
            </a:r>
          </a:p>
          <a:p>
            <a:r>
              <a:rPr lang="en-US" kern="1200">
                <a:solidFill>
                  <a:schemeClr val="tx1"/>
                </a:solidFill>
                <a:latin typeface="+mn-lt"/>
                <a:ea typeface="+mn-ea"/>
                <a:cs typeface="+mn-cs"/>
              </a:rPr>
              <a:t>What would our future be if we treated inequality, racism, and climate change with the existential urgency with which we respond to COVID?</a:t>
            </a:r>
          </a:p>
          <a:p>
            <a:r>
              <a:rPr lang="en-US" kern="1200">
                <a:solidFill>
                  <a:schemeClr val="tx1"/>
                </a:solidFill>
                <a:latin typeface="+mn-lt"/>
                <a:ea typeface="+mn-ea"/>
                <a:cs typeface="+mn-cs"/>
              </a:rPr>
              <a:t>Thank you all so much for being here with us today.</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741BCC-4A16-4137-AB1A-437A31EB4BC9}" type="slidenum">
              <a:rPr lang="en-US" smtClean="0"/>
              <a:t>11</a:t>
            </a:fld>
            <a:endParaRPr lang="en-US"/>
          </a:p>
        </p:txBody>
      </p:sp>
    </p:spTree>
    <p:extLst>
      <p:ext uri="{BB962C8B-B14F-4D97-AF65-F5344CB8AC3E}">
        <p14:creationId xmlns:p14="http://schemas.microsoft.com/office/powerpoint/2010/main" val="256494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938848" y="3373676"/>
            <a:ext cx="7510780" cy="3196114"/>
          </a:xfrm>
          <a:prstGeom prst="rect">
            <a:avLst/>
          </a:prstGeom>
          <a:noFill/>
          <a:ln>
            <a:noFill/>
          </a:ln>
        </p:spPr>
        <p:txBody>
          <a:bodyPr spcFirstLastPara="1" wrap="square" lIns="94213" tIns="47094" rIns="94213" bIns="47094" anchor="t" anchorCtr="0">
            <a:noAutofit/>
          </a:bodyPr>
          <a:lstStyle/>
          <a:p>
            <a:pPr>
              <a:buClr>
                <a:schemeClr val="dk1"/>
              </a:buClr>
              <a:buSzPts val="1200"/>
            </a:pPr>
            <a:endParaRPr dirty="0"/>
          </a:p>
        </p:txBody>
      </p:sp>
      <p:sp>
        <p:nvSpPr>
          <p:cNvPr id="111" name="Google Shape;111;p4:notes"/>
          <p:cNvSpPr txBox="1">
            <a:spLocks noGrp="1"/>
          </p:cNvSpPr>
          <p:nvPr>
            <p:ph type="sldNum" idx="12"/>
          </p:nvPr>
        </p:nvSpPr>
        <p:spPr>
          <a:xfrm>
            <a:off x="5317963" y="6746119"/>
            <a:ext cx="4068339" cy="355124"/>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CT median income roughly $71k. </a:t>
            </a:r>
            <a:r>
              <a:rPr lang="en-US" b="0" dirty="0"/>
              <a:t>Wealthiest state in US via per capita income. Roughly 10% people in CT live in poverty.</a:t>
            </a:r>
          </a:p>
          <a:p>
            <a:endParaRPr lang="en-US" b="0" dirty="0"/>
          </a:p>
          <a:p>
            <a:r>
              <a:rPr lang="en-US" b="0" dirty="0"/>
              <a:t>This map shows our counties, which are geographical boundaries but otherwise largely meaningless in CT (unique property tax, small town governance model; contrasts with most other states with regionally managed &amp; shared assets; governance model perpetuates inequality.</a:t>
            </a:r>
            <a:br>
              <a:rPr lang="en-US" b="0" dirty="0"/>
            </a:br>
            <a:br>
              <a:rPr lang="en-US" b="1" dirty="0"/>
            </a:br>
            <a:r>
              <a:rPr lang="en-US" dirty="0"/>
              <a:t>In Hartford, life expectancy is 12 years shorter than in border suburb West Hartford. (CT Mirror) Note for VEIC study which cites “area median incomes” - </a:t>
            </a:r>
            <a:br>
              <a:rPr lang="en-US" dirty="0"/>
            </a:br>
            <a:r>
              <a:rPr lang="en-US" dirty="0"/>
              <a:t>In Westport CT, median income is roughly $188k, vs Bridgeport next door, median income is closer to $44k.</a:t>
            </a:r>
          </a:p>
          <a:p>
            <a:endParaRPr lang="en-US" dirty="0"/>
          </a:p>
          <a:p>
            <a:r>
              <a:rPr lang="en-US" dirty="0"/>
              <a:t>Reference – Greenwich zip code 14</a:t>
            </a:r>
            <a:r>
              <a:rPr lang="en-US" baseline="30000" dirty="0"/>
              <a:t>th</a:t>
            </a:r>
            <a:r>
              <a:rPr lang="en-US" dirty="0"/>
              <a:t> wealthiest in US - Bloomberg https://www.bloomberg.com/news/articles/2020-11-27/richest-american-zip-codes-it-takes-2-2-million-a-year-to-live-in-us-no-1#:~:text=Fisher%20Island%2C%20a%20216%2Dacre,a%20third%20to%20%241.72%20million.</a:t>
            </a:r>
          </a:p>
          <a:p>
            <a:endParaRPr lang="en-US" dirty="0"/>
          </a:p>
        </p:txBody>
      </p:sp>
      <p:sp>
        <p:nvSpPr>
          <p:cNvPr id="4" name="Slide Number Placeholder 3"/>
          <p:cNvSpPr>
            <a:spLocks noGrp="1"/>
          </p:cNvSpPr>
          <p:nvPr>
            <p:ph type="sldNum" sz="quarter" idx="5"/>
          </p:nvPr>
        </p:nvSpPr>
        <p:spPr/>
        <p:txBody>
          <a:bodyPr/>
          <a:lstStyle/>
          <a:p>
            <a:fld id="{EA042B3D-F9EA-409F-A2BC-7CE18248CFFC}" type="slidenum">
              <a:rPr lang="en-US" smtClean="0"/>
              <a:t>2</a:t>
            </a:fld>
            <a:endParaRPr lang="en-US"/>
          </a:p>
        </p:txBody>
      </p:sp>
    </p:spTree>
    <p:extLst>
      <p:ext uri="{BB962C8B-B14F-4D97-AF65-F5344CB8AC3E}">
        <p14:creationId xmlns:p14="http://schemas.microsoft.com/office/powerpoint/2010/main" val="203560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spending levels based on % of income for basic needs.</a:t>
            </a:r>
          </a:p>
        </p:txBody>
      </p:sp>
      <p:sp>
        <p:nvSpPr>
          <p:cNvPr id="4" name="Slide Number Placeholder 3"/>
          <p:cNvSpPr>
            <a:spLocks noGrp="1"/>
          </p:cNvSpPr>
          <p:nvPr>
            <p:ph type="sldNum" sz="quarter" idx="5"/>
          </p:nvPr>
        </p:nvSpPr>
        <p:spPr/>
        <p:txBody>
          <a:bodyPr/>
          <a:lstStyle/>
          <a:p>
            <a:fld id="{EA042B3D-F9EA-409F-A2BC-7CE18248CFFC}" type="slidenum">
              <a:rPr lang="en-US" smtClean="0"/>
              <a:t>3</a:t>
            </a:fld>
            <a:endParaRPr lang="en-US"/>
          </a:p>
        </p:txBody>
      </p:sp>
    </p:spTree>
    <p:extLst>
      <p:ext uri="{BB962C8B-B14F-4D97-AF65-F5344CB8AC3E}">
        <p14:creationId xmlns:p14="http://schemas.microsoft.com/office/powerpoint/2010/main" val="147781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dirty="0">
                <a:solidFill>
                  <a:schemeClr val="tx1"/>
                </a:solidFill>
                <a:latin typeface="+mn-lt"/>
                <a:ea typeface="+mn-ea"/>
                <a:cs typeface="+mn-cs"/>
              </a:rPr>
              <a:t>Two of the primary findings from VEIC’s study are that that transportation burden is high throughout the state; and that without a private vehicle, mobility is quite limited. This is why we advocate for better public transportation service and active transportation infrastructure.</a:t>
            </a:r>
          </a:p>
          <a:p>
            <a:r>
              <a:rPr lang="en-US" kern="1200" dirty="0">
                <a:solidFill>
                  <a:schemeClr val="tx1"/>
                </a:solidFill>
                <a:latin typeface="+mn-lt"/>
                <a:ea typeface="+mn-ea"/>
                <a:cs typeface="+mn-cs"/>
              </a:rPr>
              <a:t>Requiring folks to own a car so that they can get to school, work, and medical appointments reduces net income, and erodes economic mobility.</a:t>
            </a:r>
          </a:p>
          <a:p>
            <a:r>
              <a:rPr lang="en-US" kern="1200" dirty="0">
                <a:solidFill>
                  <a:schemeClr val="tx1"/>
                </a:solidFill>
                <a:latin typeface="+mn-lt"/>
                <a:ea typeface="+mn-ea"/>
                <a:cs typeface="+mn-cs"/>
              </a:rPr>
              <a:t>Main drivers of transportation burden in </a:t>
            </a:r>
            <a:r>
              <a:rPr lang="en-US" b="1" kern="1200" dirty="0">
                <a:solidFill>
                  <a:schemeClr val="tx1"/>
                </a:solidFill>
                <a:latin typeface="+mn-lt"/>
                <a:ea typeface="+mn-ea"/>
                <a:cs typeface="+mn-cs"/>
              </a:rPr>
              <a:t>rural </a:t>
            </a:r>
            <a:r>
              <a:rPr lang="en-US" kern="1200" dirty="0">
                <a:solidFill>
                  <a:schemeClr val="tx1"/>
                </a:solidFill>
                <a:latin typeface="+mn-lt"/>
                <a:ea typeface="+mn-ea"/>
                <a:cs typeface="+mn-cs"/>
              </a:rPr>
              <a:t>areas include high costs of private vehicle ownership; maintenance costs go up with vehicle miles traveled. </a:t>
            </a:r>
          </a:p>
          <a:p>
            <a:r>
              <a:rPr lang="en-US" kern="1200" dirty="0">
                <a:solidFill>
                  <a:schemeClr val="tx1"/>
                </a:solidFill>
                <a:latin typeface="+mn-lt"/>
                <a:ea typeface="+mn-ea"/>
                <a:cs typeface="+mn-cs"/>
              </a:rPr>
              <a:t>Main drivers of transportation burden in </a:t>
            </a:r>
            <a:r>
              <a:rPr lang="en-US" b="1" kern="1200" dirty="0">
                <a:solidFill>
                  <a:schemeClr val="tx1"/>
                </a:solidFill>
                <a:latin typeface="+mn-lt"/>
                <a:ea typeface="+mn-ea"/>
                <a:cs typeface="+mn-cs"/>
              </a:rPr>
              <a:t>urban</a:t>
            </a:r>
            <a:r>
              <a:rPr lang="en-US" kern="1200" dirty="0">
                <a:solidFill>
                  <a:schemeClr val="tx1"/>
                </a:solidFill>
                <a:latin typeface="+mn-lt"/>
                <a:ea typeface="+mn-ea"/>
                <a:cs typeface="+mn-cs"/>
              </a:rPr>
              <a:t> areas center around low incomes, derived from decades of policy designed to segregate and disenfranchise poor people. [Keep in mind that the highest salaries in our capital city are very rarely earned by people who live there.] City dwellers are also likely to experience unaffordable energy and housing costs, with decades of underinvestment in older, energy inefficient housing stock.</a:t>
            </a:r>
          </a:p>
          <a:p>
            <a:r>
              <a:rPr lang="en-US" kern="1200" dirty="0">
                <a:solidFill>
                  <a:schemeClr val="tx1"/>
                </a:solidFill>
                <a:latin typeface="+mn-lt"/>
                <a:ea typeface="+mn-ea"/>
                <a:cs typeface="+mn-cs"/>
              </a:rPr>
              <a:t>We understand all of these burdens to be exaggerated by high unemployment &amp; COVID. (55 seconds)</a:t>
            </a:r>
          </a:p>
        </p:txBody>
      </p:sp>
      <p:sp>
        <p:nvSpPr>
          <p:cNvPr id="4" name="Slide Number Placeholder 3"/>
          <p:cNvSpPr>
            <a:spLocks noGrp="1"/>
          </p:cNvSpPr>
          <p:nvPr>
            <p:ph type="sldNum" sz="quarter" idx="10"/>
          </p:nvPr>
        </p:nvSpPr>
        <p:spPr/>
        <p:txBody>
          <a:bodyPr/>
          <a:lstStyle/>
          <a:p>
            <a:fld id="{A4741BCC-4A16-4137-AB1A-437A31EB4BC9}" type="slidenum">
              <a:rPr lang="en-US" smtClean="0"/>
              <a:t>4</a:t>
            </a:fld>
            <a:endParaRPr lang="en-US"/>
          </a:p>
        </p:txBody>
      </p:sp>
    </p:spTree>
    <p:extLst>
      <p:ext uri="{BB962C8B-B14F-4D97-AF65-F5344CB8AC3E}">
        <p14:creationId xmlns:p14="http://schemas.microsoft.com/office/powerpoint/2010/main" val="114019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dirty="0">
                <a:solidFill>
                  <a:schemeClr val="tx1"/>
                </a:solidFill>
                <a:latin typeface="+mn-lt"/>
                <a:ea typeface="+mn-ea"/>
                <a:cs typeface="+mn-cs"/>
              </a:rPr>
              <a:t>The affordability gap for transportation is high throughout CT. Additional data suggests even higher transportation burden for  Study uses AMI. Remember that with stark income inequality in neighboring towns – Westport’s median income is more than 4x Bridgeport’s; West Hartford’s life expectancy is more than 12 years longer than in Hartford</a:t>
            </a:r>
          </a:p>
        </p:txBody>
      </p:sp>
      <p:sp>
        <p:nvSpPr>
          <p:cNvPr id="4" name="Slide Number Placeholder 3"/>
          <p:cNvSpPr>
            <a:spLocks noGrp="1"/>
          </p:cNvSpPr>
          <p:nvPr>
            <p:ph type="sldNum" sz="quarter" idx="10"/>
          </p:nvPr>
        </p:nvSpPr>
        <p:spPr/>
        <p:txBody>
          <a:bodyPr/>
          <a:lstStyle/>
          <a:p>
            <a:fld id="{A4741BCC-4A16-4137-AB1A-437A31EB4BC9}" type="slidenum">
              <a:rPr lang="en-US" smtClean="0"/>
              <a:t>5</a:t>
            </a:fld>
            <a:endParaRPr lang="en-US"/>
          </a:p>
        </p:txBody>
      </p:sp>
    </p:spTree>
    <p:extLst>
      <p:ext uri="{BB962C8B-B14F-4D97-AF65-F5344CB8AC3E}">
        <p14:creationId xmlns:p14="http://schemas.microsoft.com/office/powerpoint/2010/main" val="330557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741BCC-4A16-4137-AB1A-437A31EB4BC9}" type="slidenum">
              <a:rPr lang="en-US" smtClean="0"/>
              <a:t>6</a:t>
            </a:fld>
            <a:endParaRPr lang="en-US"/>
          </a:p>
        </p:txBody>
      </p:sp>
    </p:spTree>
    <p:extLst>
      <p:ext uri="{BB962C8B-B14F-4D97-AF65-F5344CB8AC3E}">
        <p14:creationId xmlns:p14="http://schemas.microsoft.com/office/powerpoint/2010/main" val="359513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Even households above traditional low income thresholds struggle with the combined affordability of building energy, transportation, and housing</a:t>
            </a:r>
          </a:p>
          <a:p>
            <a:endParaRPr lang="en-US" b="1" dirty="0"/>
          </a:p>
          <a:p>
            <a:pPr marL="471145" indent="-235572" defTabSz="942289">
              <a:buClr>
                <a:srgbClr val="000000"/>
              </a:buClr>
              <a:buSzPts val="1400"/>
              <a:defRPr/>
            </a:pPr>
            <a:r>
              <a:rPr lang="en-US" dirty="0"/>
              <a:t>Combined MONTHLY spending on energy, transportation, and housing and remaining income for Connecticut census tracts by AMI band.</a:t>
            </a:r>
          </a:p>
          <a:p>
            <a:endParaRPr lang="en-US"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7</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602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Even households above traditional low income thresholds struggle with the combined affordability of building energy, transportation, and housing</a:t>
            </a:r>
          </a:p>
          <a:p>
            <a:endParaRPr lang="en-US" b="1" dirty="0"/>
          </a:p>
          <a:p>
            <a:pPr marL="471145" indent="-235572" defTabSz="942289">
              <a:buClr>
                <a:srgbClr val="000000"/>
              </a:buClr>
              <a:buSzPts val="1400"/>
              <a:defRPr/>
            </a:pPr>
            <a:r>
              <a:rPr lang="en-US" dirty="0"/>
              <a:t>Combined MONTHLY spending on energy, transportation, and housing and remaining income for Connecticut census tracts by AMI band.</a:t>
            </a:r>
          </a:p>
          <a:p>
            <a:endParaRPr lang="en-US"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64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9</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59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0455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userDrawn="1"/>
        </p:nvGrpSpPr>
        <p:grpSpPr>
          <a:xfrm>
            <a:off x="515" y="6376478"/>
            <a:ext cx="12105761" cy="475026"/>
            <a:chOff x="515" y="6376478"/>
            <a:chExt cx="12105761" cy="475026"/>
          </a:xfrm>
        </p:grpSpPr>
        <p:pic>
          <p:nvPicPr>
            <p:cNvPr id="12" name="Picture 11"/>
            <p:cNvPicPr>
              <a:picLocks noChangeAspect="1"/>
            </p:cNvPicPr>
            <p:nvPr/>
          </p:nvPicPr>
          <p:blipFill rotWithShape="1">
            <a:blip r:embed="rId2"/>
            <a:srcRect l="34211"/>
            <a:stretch/>
          </p:blipFill>
          <p:spPr>
            <a:xfrm flipV="1">
              <a:off x="515" y="6376478"/>
              <a:ext cx="2330793" cy="475026"/>
            </a:xfrm>
            <a:prstGeom prst="rect">
              <a:avLst/>
            </a:prstGeom>
          </p:spPr>
        </p:pic>
        <p:pic>
          <p:nvPicPr>
            <p:cNvPr id="13" name="Picture 12"/>
            <p:cNvPicPr>
              <a:picLocks noChangeAspect="1"/>
            </p:cNvPicPr>
            <p:nvPr/>
          </p:nvPicPr>
          <p:blipFill rotWithShape="1">
            <a:blip r:embed="rId2"/>
            <a:srcRect l="63421" t="24735" b="23969"/>
            <a:stretch/>
          </p:blipFill>
          <p:spPr>
            <a:xfrm flipV="1">
              <a:off x="2331308" y="6486522"/>
              <a:ext cx="7011172" cy="252413"/>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0562" t="41827" r="10898" b="46238"/>
            <a:stretch/>
          </p:blipFill>
          <p:spPr>
            <a:xfrm>
              <a:off x="9342480" y="6423893"/>
              <a:ext cx="2763796" cy="419991"/>
            </a:xfrm>
            <a:prstGeom prst="rect">
              <a:avLst/>
            </a:prstGeom>
          </p:spPr>
        </p:pic>
      </p:grpSp>
    </p:spTree>
    <p:extLst>
      <p:ext uri="{BB962C8B-B14F-4D97-AF65-F5344CB8AC3E}">
        <p14:creationId xmlns:p14="http://schemas.microsoft.com/office/powerpoint/2010/main" val="256087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515" y="6368858"/>
            <a:ext cx="12105761" cy="475026"/>
            <a:chOff x="515" y="6368858"/>
            <a:chExt cx="12105761" cy="475026"/>
          </a:xfrm>
        </p:grpSpPr>
        <p:pic>
          <p:nvPicPr>
            <p:cNvPr id="8" name="Picture 7"/>
            <p:cNvPicPr>
              <a:picLocks noChangeAspect="1"/>
            </p:cNvPicPr>
            <p:nvPr/>
          </p:nvPicPr>
          <p:blipFill rotWithShape="1">
            <a:blip r:embed="rId2"/>
            <a:srcRect l="34211"/>
            <a:stretch/>
          </p:blipFill>
          <p:spPr>
            <a:xfrm flipV="1">
              <a:off x="515" y="6368858"/>
              <a:ext cx="2330793" cy="475026"/>
            </a:xfrm>
            <a:prstGeom prst="rect">
              <a:avLst/>
            </a:prstGeom>
          </p:spPr>
        </p:pic>
        <p:pic>
          <p:nvPicPr>
            <p:cNvPr id="9" name="Picture 8"/>
            <p:cNvPicPr>
              <a:picLocks noChangeAspect="1"/>
            </p:cNvPicPr>
            <p:nvPr/>
          </p:nvPicPr>
          <p:blipFill rotWithShape="1">
            <a:blip r:embed="rId2"/>
            <a:srcRect l="63421" t="24735" b="23969"/>
            <a:stretch/>
          </p:blipFill>
          <p:spPr>
            <a:xfrm flipV="1">
              <a:off x="2331308" y="6486522"/>
              <a:ext cx="7011172" cy="252413"/>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562" t="41827" r="10898" b="46238"/>
            <a:stretch/>
          </p:blipFill>
          <p:spPr>
            <a:xfrm>
              <a:off x="9342480" y="6423893"/>
              <a:ext cx="2763796" cy="419991"/>
            </a:xfrm>
            <a:prstGeom prst="rect">
              <a:avLst/>
            </a:prstGeom>
          </p:spPr>
        </p:pic>
      </p:grpSp>
    </p:spTree>
    <p:extLst>
      <p:ext uri="{BB962C8B-B14F-4D97-AF65-F5344CB8AC3E}">
        <p14:creationId xmlns:p14="http://schemas.microsoft.com/office/powerpoint/2010/main" val="278687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userDrawn="1"/>
        </p:nvGrpSpPr>
        <p:grpSpPr>
          <a:xfrm>
            <a:off x="515" y="6376478"/>
            <a:ext cx="12105761" cy="475026"/>
            <a:chOff x="515" y="6376478"/>
            <a:chExt cx="12105761" cy="475026"/>
          </a:xfrm>
        </p:grpSpPr>
        <p:pic>
          <p:nvPicPr>
            <p:cNvPr id="12" name="Picture 11"/>
            <p:cNvPicPr>
              <a:picLocks noChangeAspect="1"/>
            </p:cNvPicPr>
            <p:nvPr/>
          </p:nvPicPr>
          <p:blipFill rotWithShape="1">
            <a:blip r:embed="rId2"/>
            <a:srcRect l="34211"/>
            <a:stretch/>
          </p:blipFill>
          <p:spPr>
            <a:xfrm flipV="1">
              <a:off x="515" y="6376478"/>
              <a:ext cx="2330793" cy="475026"/>
            </a:xfrm>
            <a:prstGeom prst="rect">
              <a:avLst/>
            </a:prstGeom>
          </p:spPr>
        </p:pic>
        <p:pic>
          <p:nvPicPr>
            <p:cNvPr id="13" name="Picture 12"/>
            <p:cNvPicPr>
              <a:picLocks noChangeAspect="1"/>
            </p:cNvPicPr>
            <p:nvPr/>
          </p:nvPicPr>
          <p:blipFill rotWithShape="1">
            <a:blip r:embed="rId2"/>
            <a:srcRect l="63421" t="24735" b="23969"/>
            <a:stretch/>
          </p:blipFill>
          <p:spPr>
            <a:xfrm flipV="1">
              <a:off x="2331308" y="6486522"/>
              <a:ext cx="7011172" cy="252413"/>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0562" t="41827" r="10898" b="46238"/>
            <a:stretch/>
          </p:blipFill>
          <p:spPr>
            <a:xfrm>
              <a:off x="9342480" y="6423893"/>
              <a:ext cx="2763796" cy="419991"/>
            </a:xfrm>
            <a:prstGeom prst="rect">
              <a:avLst/>
            </a:prstGeom>
          </p:spPr>
        </p:pic>
      </p:grpSp>
    </p:spTree>
    <p:extLst>
      <p:ext uri="{BB962C8B-B14F-4D97-AF65-F5344CB8AC3E}">
        <p14:creationId xmlns:p14="http://schemas.microsoft.com/office/powerpoint/2010/main" val="280965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1" name="Group 10"/>
          <p:cNvGrpSpPr/>
          <p:nvPr userDrawn="1"/>
        </p:nvGrpSpPr>
        <p:grpSpPr>
          <a:xfrm>
            <a:off x="515" y="6376478"/>
            <a:ext cx="12105761" cy="475026"/>
            <a:chOff x="515" y="6376478"/>
            <a:chExt cx="12105761" cy="475026"/>
          </a:xfrm>
        </p:grpSpPr>
        <p:pic>
          <p:nvPicPr>
            <p:cNvPr id="12" name="Picture 11"/>
            <p:cNvPicPr>
              <a:picLocks noChangeAspect="1"/>
            </p:cNvPicPr>
            <p:nvPr/>
          </p:nvPicPr>
          <p:blipFill rotWithShape="1">
            <a:blip r:embed="rId2"/>
            <a:srcRect l="34211"/>
            <a:stretch/>
          </p:blipFill>
          <p:spPr>
            <a:xfrm flipV="1">
              <a:off x="515" y="6376478"/>
              <a:ext cx="2330793" cy="475026"/>
            </a:xfrm>
            <a:prstGeom prst="rect">
              <a:avLst/>
            </a:prstGeom>
          </p:spPr>
        </p:pic>
        <p:pic>
          <p:nvPicPr>
            <p:cNvPr id="13" name="Picture 12"/>
            <p:cNvPicPr>
              <a:picLocks noChangeAspect="1"/>
            </p:cNvPicPr>
            <p:nvPr/>
          </p:nvPicPr>
          <p:blipFill rotWithShape="1">
            <a:blip r:embed="rId2"/>
            <a:srcRect l="63421" t="24735" b="23969"/>
            <a:stretch/>
          </p:blipFill>
          <p:spPr>
            <a:xfrm flipV="1">
              <a:off x="2331308" y="6486522"/>
              <a:ext cx="7011172" cy="252413"/>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0562" t="41827" r="10898" b="46238"/>
            <a:stretch/>
          </p:blipFill>
          <p:spPr>
            <a:xfrm>
              <a:off x="9342480" y="6423893"/>
              <a:ext cx="2763796" cy="419991"/>
            </a:xfrm>
            <a:prstGeom prst="rect">
              <a:avLst/>
            </a:prstGeom>
          </p:spPr>
        </p:pic>
      </p:grpSp>
    </p:spTree>
    <p:extLst>
      <p:ext uri="{BB962C8B-B14F-4D97-AF65-F5344CB8AC3E}">
        <p14:creationId xmlns:p14="http://schemas.microsoft.com/office/powerpoint/2010/main" val="422482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userDrawn="1"/>
        </p:nvGrpSpPr>
        <p:grpSpPr>
          <a:xfrm>
            <a:off x="515" y="6376478"/>
            <a:ext cx="12105761" cy="475026"/>
            <a:chOff x="515" y="6376478"/>
            <a:chExt cx="12105761" cy="475026"/>
          </a:xfrm>
        </p:grpSpPr>
        <p:pic>
          <p:nvPicPr>
            <p:cNvPr id="13" name="Picture 12"/>
            <p:cNvPicPr>
              <a:picLocks noChangeAspect="1"/>
            </p:cNvPicPr>
            <p:nvPr/>
          </p:nvPicPr>
          <p:blipFill rotWithShape="1">
            <a:blip r:embed="rId2"/>
            <a:srcRect l="34211"/>
            <a:stretch/>
          </p:blipFill>
          <p:spPr>
            <a:xfrm flipV="1">
              <a:off x="515" y="6376478"/>
              <a:ext cx="2330793" cy="475026"/>
            </a:xfrm>
            <a:prstGeom prst="rect">
              <a:avLst/>
            </a:prstGeom>
          </p:spPr>
        </p:pic>
        <p:pic>
          <p:nvPicPr>
            <p:cNvPr id="14" name="Picture 13"/>
            <p:cNvPicPr>
              <a:picLocks noChangeAspect="1"/>
            </p:cNvPicPr>
            <p:nvPr/>
          </p:nvPicPr>
          <p:blipFill rotWithShape="1">
            <a:blip r:embed="rId2"/>
            <a:srcRect l="63421" t="24735" b="23969"/>
            <a:stretch/>
          </p:blipFill>
          <p:spPr>
            <a:xfrm flipV="1">
              <a:off x="2331308" y="6486522"/>
              <a:ext cx="7011172" cy="25241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0562" t="41827" r="10898" b="46238"/>
            <a:stretch/>
          </p:blipFill>
          <p:spPr>
            <a:xfrm>
              <a:off x="9342480" y="6423893"/>
              <a:ext cx="2763796" cy="419991"/>
            </a:xfrm>
            <a:prstGeom prst="rect">
              <a:avLst/>
            </a:prstGeom>
          </p:spPr>
        </p:pic>
      </p:grpSp>
    </p:spTree>
    <p:extLst>
      <p:ext uri="{BB962C8B-B14F-4D97-AF65-F5344CB8AC3E}">
        <p14:creationId xmlns:p14="http://schemas.microsoft.com/office/powerpoint/2010/main" val="247185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p:cNvGrpSpPr/>
          <p:nvPr userDrawn="1"/>
        </p:nvGrpSpPr>
        <p:grpSpPr>
          <a:xfrm>
            <a:off x="515" y="6376478"/>
            <a:ext cx="12105761" cy="475026"/>
            <a:chOff x="515" y="6376478"/>
            <a:chExt cx="12105761" cy="475026"/>
          </a:xfrm>
        </p:grpSpPr>
        <p:pic>
          <p:nvPicPr>
            <p:cNvPr id="15" name="Picture 14"/>
            <p:cNvPicPr>
              <a:picLocks noChangeAspect="1"/>
            </p:cNvPicPr>
            <p:nvPr/>
          </p:nvPicPr>
          <p:blipFill rotWithShape="1">
            <a:blip r:embed="rId2"/>
            <a:srcRect l="34211"/>
            <a:stretch/>
          </p:blipFill>
          <p:spPr>
            <a:xfrm flipV="1">
              <a:off x="515" y="6376478"/>
              <a:ext cx="2330793" cy="475026"/>
            </a:xfrm>
            <a:prstGeom prst="rect">
              <a:avLst/>
            </a:prstGeom>
          </p:spPr>
        </p:pic>
        <p:pic>
          <p:nvPicPr>
            <p:cNvPr id="16" name="Picture 15"/>
            <p:cNvPicPr>
              <a:picLocks noChangeAspect="1"/>
            </p:cNvPicPr>
            <p:nvPr/>
          </p:nvPicPr>
          <p:blipFill rotWithShape="1">
            <a:blip r:embed="rId2"/>
            <a:srcRect l="63421" t="24735" b="23969"/>
            <a:stretch/>
          </p:blipFill>
          <p:spPr>
            <a:xfrm flipV="1">
              <a:off x="2331308" y="6486522"/>
              <a:ext cx="7011172" cy="252413"/>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0562" t="41827" r="10898" b="46238"/>
            <a:stretch/>
          </p:blipFill>
          <p:spPr>
            <a:xfrm>
              <a:off x="9342480" y="6423893"/>
              <a:ext cx="2763796" cy="419991"/>
            </a:xfrm>
            <a:prstGeom prst="rect">
              <a:avLst/>
            </a:prstGeom>
          </p:spPr>
        </p:pic>
      </p:grpSp>
    </p:spTree>
    <p:extLst>
      <p:ext uri="{BB962C8B-B14F-4D97-AF65-F5344CB8AC3E}">
        <p14:creationId xmlns:p14="http://schemas.microsoft.com/office/powerpoint/2010/main" val="21124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8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23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2" name="Group 11"/>
          <p:cNvGrpSpPr/>
          <p:nvPr userDrawn="1"/>
        </p:nvGrpSpPr>
        <p:grpSpPr>
          <a:xfrm>
            <a:off x="515" y="6376478"/>
            <a:ext cx="12105761" cy="475026"/>
            <a:chOff x="515" y="6376478"/>
            <a:chExt cx="12105761" cy="475026"/>
          </a:xfrm>
        </p:grpSpPr>
        <p:pic>
          <p:nvPicPr>
            <p:cNvPr id="13" name="Picture 12"/>
            <p:cNvPicPr>
              <a:picLocks noChangeAspect="1"/>
            </p:cNvPicPr>
            <p:nvPr/>
          </p:nvPicPr>
          <p:blipFill rotWithShape="1">
            <a:blip r:embed="rId2"/>
            <a:srcRect l="34211"/>
            <a:stretch/>
          </p:blipFill>
          <p:spPr>
            <a:xfrm flipV="1">
              <a:off x="515" y="6376478"/>
              <a:ext cx="2330793" cy="475026"/>
            </a:xfrm>
            <a:prstGeom prst="rect">
              <a:avLst/>
            </a:prstGeom>
          </p:spPr>
        </p:pic>
        <p:pic>
          <p:nvPicPr>
            <p:cNvPr id="14" name="Picture 13"/>
            <p:cNvPicPr>
              <a:picLocks noChangeAspect="1"/>
            </p:cNvPicPr>
            <p:nvPr/>
          </p:nvPicPr>
          <p:blipFill rotWithShape="1">
            <a:blip r:embed="rId2"/>
            <a:srcRect l="63421" t="24735" b="23969"/>
            <a:stretch/>
          </p:blipFill>
          <p:spPr>
            <a:xfrm flipV="1">
              <a:off x="2331308" y="6486522"/>
              <a:ext cx="7011172" cy="25241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0562" t="41827" r="10898" b="46238"/>
            <a:stretch/>
          </p:blipFill>
          <p:spPr>
            <a:xfrm>
              <a:off x="9342480" y="6423893"/>
              <a:ext cx="2763796" cy="419991"/>
            </a:xfrm>
            <a:prstGeom prst="rect">
              <a:avLst/>
            </a:prstGeom>
          </p:spPr>
        </p:pic>
      </p:grpSp>
    </p:spTree>
    <p:extLst>
      <p:ext uri="{BB962C8B-B14F-4D97-AF65-F5344CB8AC3E}">
        <p14:creationId xmlns:p14="http://schemas.microsoft.com/office/powerpoint/2010/main" val="214404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2" name="Group 11"/>
          <p:cNvGrpSpPr/>
          <p:nvPr userDrawn="1"/>
        </p:nvGrpSpPr>
        <p:grpSpPr>
          <a:xfrm>
            <a:off x="515" y="6376478"/>
            <a:ext cx="12105761" cy="475026"/>
            <a:chOff x="515" y="6376478"/>
            <a:chExt cx="12105761" cy="475026"/>
          </a:xfrm>
        </p:grpSpPr>
        <p:pic>
          <p:nvPicPr>
            <p:cNvPr id="13" name="Picture 12"/>
            <p:cNvPicPr>
              <a:picLocks noChangeAspect="1"/>
            </p:cNvPicPr>
            <p:nvPr/>
          </p:nvPicPr>
          <p:blipFill rotWithShape="1">
            <a:blip r:embed="rId2"/>
            <a:srcRect l="34211"/>
            <a:stretch/>
          </p:blipFill>
          <p:spPr>
            <a:xfrm flipV="1">
              <a:off x="515" y="6376478"/>
              <a:ext cx="2330793" cy="475026"/>
            </a:xfrm>
            <a:prstGeom prst="rect">
              <a:avLst/>
            </a:prstGeom>
          </p:spPr>
        </p:pic>
        <p:pic>
          <p:nvPicPr>
            <p:cNvPr id="14" name="Picture 13"/>
            <p:cNvPicPr>
              <a:picLocks noChangeAspect="1"/>
            </p:cNvPicPr>
            <p:nvPr/>
          </p:nvPicPr>
          <p:blipFill rotWithShape="1">
            <a:blip r:embed="rId2"/>
            <a:srcRect l="63421" t="24735" b="23969"/>
            <a:stretch/>
          </p:blipFill>
          <p:spPr>
            <a:xfrm flipV="1">
              <a:off x="2331308" y="6486522"/>
              <a:ext cx="7011172" cy="25241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0562" t="41827" r="10898" b="46238"/>
            <a:stretch/>
          </p:blipFill>
          <p:spPr>
            <a:xfrm>
              <a:off x="9342480" y="6423893"/>
              <a:ext cx="2763796" cy="419991"/>
            </a:xfrm>
            <a:prstGeom prst="rect">
              <a:avLst/>
            </a:prstGeom>
          </p:spPr>
        </p:pic>
      </p:grpSp>
    </p:spTree>
    <p:extLst>
      <p:ext uri="{BB962C8B-B14F-4D97-AF65-F5344CB8AC3E}">
        <p14:creationId xmlns:p14="http://schemas.microsoft.com/office/powerpoint/2010/main" val="60881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CB99D-0504-4425-A653-D428A0C9112D}" type="datetimeFigureOut">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17B12-AAED-4983-9E59-C0E9B00775B1}" type="slidenum">
              <a:rPr lang="en-US" smtClean="0"/>
              <a:t>‹#›</a:t>
            </a:fld>
            <a:endParaRPr lang="en-US"/>
          </a:p>
        </p:txBody>
      </p:sp>
    </p:spTree>
    <p:extLst>
      <p:ext uri="{BB962C8B-B14F-4D97-AF65-F5344CB8AC3E}">
        <p14:creationId xmlns:p14="http://schemas.microsoft.com/office/powerpoint/2010/main" val="127548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hyperlink" Target="mailto:Gannon@operationfuel.org" TargetMode="External"/><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ctgreenbank.com/wp-content/uploads/2020/11/Mapping-Household-Energy-and-Transportation-Affordability-Report-Oct-2020.pdf" TargetMode="External"/><Relationship Id="rId4" Type="http://schemas.openxmlformats.org/officeDocument/2006/relationships/hyperlink" Target="mailto:Emily.Basham@Ctgreenban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0" y="1848117"/>
            <a:ext cx="12070079" cy="2434323"/>
          </a:xfrm>
          <a:prstGeom prst="rect">
            <a:avLst/>
          </a:prstGeom>
          <a:noFill/>
          <a:ln>
            <a:noFill/>
          </a:ln>
        </p:spPr>
        <p:txBody>
          <a:bodyPr spcFirstLastPara="1" wrap="square" lIns="121900" tIns="60933" rIns="121900" bIns="60933" anchor="t" anchorCtr="0">
            <a:noAutofit/>
          </a:bodyPr>
          <a:lstStyle/>
          <a:p>
            <a:pPr algn="ctr"/>
            <a:r>
              <a:rPr lang="en-US" sz="4267" dirty="0">
                <a:solidFill>
                  <a:srgbClr val="AD2327"/>
                </a:solidFill>
                <a:latin typeface="Lato"/>
                <a:ea typeface="Lato"/>
                <a:cs typeface="Lato"/>
                <a:sym typeface="Lato"/>
              </a:rPr>
              <a:t>Over Budget: </a:t>
            </a:r>
            <a:br>
              <a:rPr lang="en-US" sz="4267" dirty="0">
                <a:solidFill>
                  <a:srgbClr val="AD2327"/>
                </a:solidFill>
                <a:latin typeface="Lato"/>
                <a:ea typeface="Lato"/>
                <a:cs typeface="Lato"/>
                <a:sym typeface="Lato"/>
              </a:rPr>
            </a:br>
            <a:r>
              <a:rPr lang="en-US" sz="4267" dirty="0">
                <a:solidFill>
                  <a:srgbClr val="AD2327"/>
                </a:solidFill>
                <a:latin typeface="Lato"/>
                <a:ea typeface="Lato"/>
                <a:cs typeface="Lato"/>
                <a:sym typeface="Lato"/>
              </a:rPr>
              <a:t>Mapping Compounded Transportation, Housing, and Energy Burdens in CT</a:t>
            </a:r>
            <a:endParaRPr lang="en-US" sz="1600" dirty="0"/>
          </a:p>
        </p:txBody>
      </p:sp>
      <p:sp>
        <p:nvSpPr>
          <p:cNvPr id="95" name="Google Shape;95;p13"/>
          <p:cNvSpPr txBox="1"/>
          <p:nvPr/>
        </p:nvSpPr>
        <p:spPr>
          <a:xfrm>
            <a:off x="1" y="4054694"/>
            <a:ext cx="12002124" cy="2650905"/>
          </a:xfrm>
          <a:prstGeom prst="rect">
            <a:avLst/>
          </a:prstGeom>
          <a:noFill/>
          <a:ln>
            <a:noFill/>
          </a:ln>
        </p:spPr>
        <p:txBody>
          <a:bodyPr spcFirstLastPara="1" wrap="square" lIns="121900" tIns="60933" rIns="121900" bIns="60933" anchor="t" anchorCtr="0">
            <a:noAutofit/>
          </a:bodyPr>
          <a:lstStyle/>
          <a:p>
            <a:r>
              <a:rPr lang="en-US" sz="2200" dirty="0">
                <a:solidFill>
                  <a:srgbClr val="42648C"/>
                </a:solidFill>
                <a:latin typeface="Lato"/>
                <a:ea typeface="Lato"/>
                <a:cs typeface="Lato"/>
                <a:sym typeface="Lato"/>
              </a:rPr>
              <a:t>GANNON LONG</a:t>
            </a:r>
            <a:br>
              <a:rPr lang="en-US" sz="2200" dirty="0">
                <a:solidFill>
                  <a:srgbClr val="42648C"/>
                </a:solidFill>
                <a:latin typeface="Lato"/>
                <a:ea typeface="Lato"/>
                <a:cs typeface="Lato"/>
                <a:sym typeface="Lato"/>
              </a:rPr>
            </a:br>
            <a:r>
              <a:rPr lang="en-US" sz="2200" dirty="0">
                <a:solidFill>
                  <a:srgbClr val="42648C"/>
                </a:solidFill>
                <a:latin typeface="Lato"/>
                <a:ea typeface="Lato"/>
                <a:cs typeface="Lato"/>
                <a:sym typeface="Lato"/>
              </a:rPr>
              <a:t>POLICY &amp; PUBLIC AFFAIRS DIRECTOR, </a:t>
            </a:r>
            <a:r>
              <a:rPr lang="en-US" sz="2200" i="1" dirty="0">
                <a:solidFill>
                  <a:srgbClr val="42648C"/>
                </a:solidFill>
                <a:latin typeface="Lato"/>
                <a:ea typeface="Lato"/>
                <a:cs typeface="Lato"/>
                <a:sym typeface="Lato"/>
              </a:rPr>
              <a:t>OPERATION FUEL</a:t>
            </a:r>
            <a:br>
              <a:rPr lang="en-US" sz="2200" i="1" dirty="0">
                <a:solidFill>
                  <a:srgbClr val="42648C"/>
                </a:solidFill>
                <a:latin typeface="Lato"/>
                <a:ea typeface="Lato"/>
                <a:cs typeface="Lato"/>
                <a:sym typeface="Lato"/>
              </a:rPr>
            </a:br>
            <a:endParaRPr lang="en-US" sz="2200" i="1" dirty="0">
              <a:solidFill>
                <a:srgbClr val="42648C"/>
              </a:solidFill>
              <a:latin typeface="Lato"/>
              <a:ea typeface="Lato"/>
              <a:cs typeface="Lato"/>
              <a:sym typeface="Lato"/>
            </a:endParaRPr>
          </a:p>
          <a:p>
            <a:r>
              <a:rPr lang="en-US" sz="2200" dirty="0">
                <a:solidFill>
                  <a:srgbClr val="42648C"/>
                </a:solidFill>
                <a:latin typeface="Lato"/>
                <a:ea typeface="Lato"/>
                <a:cs typeface="Lato"/>
                <a:sym typeface="Lato"/>
              </a:rPr>
              <a:t>EMILY BASHAM </a:t>
            </a:r>
            <a:br>
              <a:rPr lang="en-US" sz="2200" dirty="0">
                <a:solidFill>
                  <a:srgbClr val="42648C"/>
                </a:solidFill>
                <a:latin typeface="Lato"/>
                <a:ea typeface="Lato"/>
                <a:cs typeface="Lato"/>
                <a:sym typeface="Lato"/>
              </a:rPr>
            </a:br>
            <a:r>
              <a:rPr lang="en-US" sz="2200" dirty="0">
                <a:solidFill>
                  <a:srgbClr val="42648C"/>
                </a:solidFill>
                <a:latin typeface="Lato"/>
                <a:ea typeface="Lato"/>
                <a:cs typeface="Lato"/>
                <a:sym typeface="Lato"/>
              </a:rPr>
              <a:t>SENIOR MANAGER OF PARTNERSHIP DEVELOPMENT, </a:t>
            </a:r>
            <a:r>
              <a:rPr lang="en-US" sz="2200" i="1" dirty="0">
                <a:solidFill>
                  <a:srgbClr val="42648C"/>
                </a:solidFill>
                <a:latin typeface="Lato"/>
                <a:ea typeface="Lato"/>
                <a:cs typeface="Lato"/>
                <a:sym typeface="Lato"/>
              </a:rPr>
              <a:t>CONNECTICUT GREEN BANK</a:t>
            </a:r>
            <a:r>
              <a:rPr lang="en-US" sz="2200" i="1" dirty="0">
                <a:solidFill>
                  <a:srgbClr val="42648C"/>
                </a:solidFill>
                <a:latin typeface="Calibri" panose="020F0502020204030204" pitchFamily="34" charset="0"/>
                <a:ea typeface="Lato"/>
                <a:cs typeface="Lato"/>
                <a:sym typeface="Lato"/>
              </a:rPr>
              <a:t> </a:t>
            </a:r>
            <a:r>
              <a:rPr lang="en-US" sz="2200" i="1" dirty="0">
                <a:latin typeface="Calibri" panose="020F0502020204030204" pitchFamily="34" charset="0"/>
                <a:ea typeface="Calibri" panose="020F0502020204030204" pitchFamily="34" charset="0"/>
              </a:rPr>
              <a:t> </a:t>
            </a:r>
            <a:br>
              <a:rPr lang="en-US" sz="2933" dirty="0">
                <a:solidFill>
                  <a:srgbClr val="42648C"/>
                </a:solidFill>
                <a:latin typeface="Lato"/>
                <a:ea typeface="Lato"/>
                <a:cs typeface="Lato"/>
                <a:sym typeface="Lato"/>
              </a:rPr>
            </a:br>
            <a:endParaRPr lang="en-US" sz="2933" dirty="0">
              <a:solidFill>
                <a:srgbClr val="42648C"/>
              </a:solidFill>
              <a:latin typeface="Lato"/>
              <a:ea typeface="Lato"/>
              <a:cs typeface="Lato"/>
              <a:sym typeface="La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124" cy="1433779"/>
          </a:xfrm>
          <a:prstGeom prst="rect">
            <a:avLst/>
          </a:prstGeom>
        </p:spPr>
      </p:pic>
      <p:pic>
        <p:nvPicPr>
          <p:cNvPr id="5" name="Picture 4" descr="Logo&#10;&#10;Description automatically generated">
            <a:extLst>
              <a:ext uri="{FF2B5EF4-FFF2-40B4-BE49-F238E27FC236}">
                <a16:creationId xmlns:a16="http://schemas.microsoft.com/office/drawing/2014/main" id="{C0E035FE-C7FE-418E-A96E-C94EA0D0F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321" y="6131169"/>
            <a:ext cx="1917858" cy="574430"/>
          </a:xfrm>
          <a:prstGeom prst="rect">
            <a:avLst/>
          </a:prstGeom>
        </p:spPr>
      </p:pic>
      <p:pic>
        <p:nvPicPr>
          <p:cNvPr id="6" name="Picture 5" descr="Logo&#10;&#10;Description automatically generated">
            <a:extLst>
              <a:ext uri="{FF2B5EF4-FFF2-40B4-BE49-F238E27FC236}">
                <a16:creationId xmlns:a16="http://schemas.microsoft.com/office/drawing/2014/main" id="{99309D6C-1D32-4788-B9D2-EE3B31B78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7730" y="6131169"/>
            <a:ext cx="1938946" cy="5744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A24B-CDE8-42E4-A260-5710D5723D7E}"/>
              </a:ext>
            </a:extLst>
          </p:cNvPr>
          <p:cNvSpPr>
            <a:spLocks noGrp="1"/>
          </p:cNvSpPr>
          <p:nvPr>
            <p:ph type="title"/>
          </p:nvPr>
        </p:nvSpPr>
        <p:spPr/>
        <p:txBody>
          <a:bodyPr/>
          <a:lstStyle/>
          <a:p>
            <a:pPr algn="l"/>
            <a:r>
              <a:rPr lang="en-US" dirty="0"/>
              <a:t>Recommendations</a:t>
            </a:r>
          </a:p>
        </p:txBody>
      </p:sp>
      <p:sp>
        <p:nvSpPr>
          <p:cNvPr id="3" name="Text Placeholder 2">
            <a:extLst>
              <a:ext uri="{FF2B5EF4-FFF2-40B4-BE49-F238E27FC236}">
                <a16:creationId xmlns:a16="http://schemas.microsoft.com/office/drawing/2014/main" id="{BC8EFCD1-A812-4634-9A83-4A87079900B6}"/>
              </a:ext>
            </a:extLst>
          </p:cNvPr>
          <p:cNvSpPr>
            <a:spLocks noGrp="1"/>
          </p:cNvSpPr>
          <p:nvPr>
            <p:ph type="body" idx="1"/>
          </p:nvPr>
        </p:nvSpPr>
        <p:spPr>
          <a:xfrm>
            <a:off x="609600" y="1320923"/>
            <a:ext cx="10972800" cy="4702443"/>
          </a:xfrm>
        </p:spPr>
        <p:txBody>
          <a:bodyPr>
            <a:normAutofit/>
          </a:bodyPr>
          <a:lstStyle/>
          <a:p>
            <a:pPr marL="1066773" lvl="1">
              <a:lnSpc>
                <a:spcPct val="100000"/>
              </a:lnSpc>
            </a:pPr>
            <a:endParaRPr lang="en-US" sz="2667" dirty="0"/>
          </a:p>
          <a:p>
            <a:pPr marL="1066773" lvl="1">
              <a:lnSpc>
                <a:spcPct val="100000"/>
              </a:lnSpc>
            </a:pPr>
            <a:r>
              <a:rPr lang="en-US" sz="2200" dirty="0"/>
              <a:t>Understand your state’s energy and transportation burden and energy affordability gap</a:t>
            </a:r>
          </a:p>
          <a:p>
            <a:pPr marL="1066773" lvl="1">
              <a:lnSpc>
                <a:spcPct val="100000"/>
              </a:lnSpc>
            </a:pPr>
            <a:r>
              <a:rPr lang="en-US" sz="2200" dirty="0"/>
              <a:t>Consider equity and access in program expansion or creation</a:t>
            </a:r>
          </a:p>
          <a:p>
            <a:pPr marL="1066773" lvl="1">
              <a:lnSpc>
                <a:spcPct val="100000"/>
              </a:lnSpc>
            </a:pPr>
            <a:r>
              <a:rPr lang="en-US" sz="2200" dirty="0"/>
              <a:t>Coordination cross state agencies and programs</a:t>
            </a:r>
          </a:p>
          <a:p>
            <a:pPr marL="1066773" lvl="1">
              <a:lnSpc>
                <a:spcPct val="100000"/>
              </a:lnSpc>
            </a:pPr>
            <a:r>
              <a:rPr lang="en-US" sz="2200" dirty="0"/>
              <a:t>Income-eligible EV programs: overcome higher upfront costs to provide access to fuel savings</a:t>
            </a:r>
          </a:p>
          <a:p>
            <a:pPr marL="1066773" lvl="1">
              <a:lnSpc>
                <a:spcPct val="100000"/>
              </a:lnSpc>
            </a:pPr>
            <a:r>
              <a:rPr lang="en-US" sz="2200" dirty="0"/>
              <a:t>Income-eligible electric bike</a:t>
            </a:r>
          </a:p>
          <a:p>
            <a:pPr marL="1066773" lvl="1">
              <a:lnSpc>
                <a:spcPct val="100000"/>
              </a:lnSpc>
            </a:pPr>
            <a:r>
              <a:rPr lang="en-US" sz="2200" dirty="0"/>
              <a:t>Expansion of transit services (</a:t>
            </a:r>
            <a:r>
              <a:rPr lang="en-US" sz="2200" dirty="0" err="1"/>
              <a:t>microtransit</a:t>
            </a:r>
            <a:r>
              <a:rPr lang="en-US" sz="2200" dirty="0"/>
              <a:t> and transportation network companies)</a:t>
            </a:r>
          </a:p>
          <a:p>
            <a:pPr marL="1066773" lvl="1">
              <a:lnSpc>
                <a:spcPct val="100000"/>
              </a:lnSpc>
            </a:pPr>
            <a:r>
              <a:rPr lang="en-US" sz="2200" dirty="0"/>
              <a:t>Transportation and Climate Initiative would provide dedicated funding to reduce emissions and increase mobility</a:t>
            </a:r>
          </a:p>
          <a:p>
            <a:pPr>
              <a:lnSpc>
                <a:spcPct val="100000"/>
              </a:lnSpc>
            </a:pPr>
            <a:endParaRPr lang="en-US" sz="3200" dirty="0"/>
          </a:p>
        </p:txBody>
      </p:sp>
    </p:spTree>
    <p:extLst>
      <p:ext uri="{BB962C8B-B14F-4D97-AF65-F5344CB8AC3E}">
        <p14:creationId xmlns:p14="http://schemas.microsoft.com/office/powerpoint/2010/main" val="159346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27" y="1076828"/>
            <a:ext cx="11331341" cy="1724125"/>
          </a:xfrm>
        </p:spPr>
        <p:txBody>
          <a:bodyPr>
            <a:normAutofit/>
          </a:bodyPr>
          <a:lstStyle/>
          <a:p>
            <a:pPr lvl="1"/>
            <a:endParaRPr lang="en-US" dirty="0"/>
          </a:p>
          <a:p>
            <a:pPr lvl="1"/>
            <a:endParaRPr lang="en-US" dirty="0"/>
          </a:p>
        </p:txBody>
      </p:sp>
      <p:sp>
        <p:nvSpPr>
          <p:cNvPr id="16" name="Title 1"/>
          <p:cNvSpPr>
            <a:spLocks noGrp="1"/>
          </p:cNvSpPr>
          <p:nvPr>
            <p:ph type="title"/>
          </p:nvPr>
        </p:nvSpPr>
        <p:spPr>
          <a:xfrm>
            <a:off x="0" y="-31754"/>
            <a:ext cx="5084619" cy="1264809"/>
          </a:xfrm>
        </p:spPr>
        <p:txBody>
          <a:bodyPr>
            <a:normAutofit/>
          </a:bodyPr>
          <a:lstStyle/>
          <a:p>
            <a:r>
              <a:rPr lang="en-US" sz="8000" b="1" dirty="0"/>
              <a:t>Big Picture</a:t>
            </a:r>
          </a:p>
        </p:txBody>
      </p:sp>
      <p:pic>
        <p:nvPicPr>
          <p:cNvPr id="1028" name="Picture 4" descr="Biden embarks on campaign train tour through Ohio, Pennsylvania">
            <a:extLst>
              <a:ext uri="{FF2B5EF4-FFF2-40B4-BE49-F238E27FC236}">
                <a16:creationId xmlns:a16="http://schemas.microsoft.com/office/drawing/2014/main" id="{E3EE217D-6AB9-4CE7-82BA-75BFD7211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683" y="0"/>
            <a:ext cx="7258317" cy="483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C11927C-E5BD-4D6D-8BA0-9656AA885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90425"/>
            <a:ext cx="6304543" cy="4850183"/>
          </a:xfrm>
          <a:prstGeom prst="rect">
            <a:avLst/>
          </a:prstGeom>
        </p:spPr>
      </p:pic>
      <p:sp>
        <p:nvSpPr>
          <p:cNvPr id="2" name="TextBox 1">
            <a:extLst>
              <a:ext uri="{FF2B5EF4-FFF2-40B4-BE49-F238E27FC236}">
                <a16:creationId xmlns:a16="http://schemas.microsoft.com/office/drawing/2014/main" id="{6499FA90-236A-4920-8CF0-43557BAEB412}"/>
              </a:ext>
            </a:extLst>
          </p:cNvPr>
          <p:cNvSpPr txBox="1"/>
          <p:nvPr/>
        </p:nvSpPr>
        <p:spPr>
          <a:xfrm>
            <a:off x="6438379" y="4972832"/>
            <a:ext cx="5753622" cy="1077218"/>
          </a:xfrm>
          <a:prstGeom prst="rect">
            <a:avLst/>
          </a:prstGeom>
          <a:noFill/>
        </p:spPr>
        <p:txBody>
          <a:bodyPr wrap="square" rtlCol="0">
            <a:spAutoFit/>
          </a:bodyPr>
          <a:lstStyle/>
          <a:p>
            <a:r>
              <a:rPr lang="en-US" sz="3200" b="1" i="1" dirty="0"/>
              <a:t>Where are we going, and how do we get there?</a:t>
            </a:r>
          </a:p>
        </p:txBody>
      </p:sp>
    </p:spTree>
    <p:extLst>
      <p:ext uri="{BB962C8B-B14F-4D97-AF65-F5344CB8AC3E}">
        <p14:creationId xmlns:p14="http://schemas.microsoft.com/office/powerpoint/2010/main" val="316450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p:nvPr/>
        </p:nvSpPr>
        <p:spPr>
          <a:xfrm>
            <a:off x="304800" y="242163"/>
            <a:ext cx="11582400" cy="6400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121900" tIns="60933" rIns="121900" bIns="60933" anchor="ctr" anchorCtr="0">
            <a:noAutofit/>
          </a:bodyPr>
          <a:lstStyle/>
          <a:p>
            <a:pPr algn="ctr"/>
            <a:endParaRPr sz="2400">
              <a:solidFill>
                <a:schemeClr val="dk1"/>
              </a:solidFill>
              <a:latin typeface="Calibri"/>
              <a:ea typeface="Calibri"/>
              <a:cs typeface="Calibri"/>
              <a:sym typeface="Calibri"/>
            </a:endParaRPr>
          </a:p>
        </p:txBody>
      </p:sp>
      <p:sp>
        <p:nvSpPr>
          <p:cNvPr id="114" name="Google Shape;114;p15"/>
          <p:cNvSpPr txBox="1"/>
          <p:nvPr/>
        </p:nvSpPr>
        <p:spPr>
          <a:xfrm>
            <a:off x="440551" y="482601"/>
            <a:ext cx="7112000" cy="861775"/>
          </a:xfrm>
          <a:prstGeom prst="rect">
            <a:avLst/>
          </a:prstGeom>
          <a:noFill/>
          <a:ln>
            <a:noFill/>
          </a:ln>
        </p:spPr>
        <p:txBody>
          <a:bodyPr spcFirstLastPara="1" wrap="square" lIns="121900" tIns="60933" rIns="121900" bIns="60933" anchor="t" anchorCtr="0">
            <a:noAutofit/>
          </a:bodyPr>
          <a:lstStyle/>
          <a:p>
            <a:r>
              <a:rPr lang="en-US" sz="4800">
                <a:solidFill>
                  <a:srgbClr val="AD2327"/>
                </a:solidFill>
                <a:latin typeface="Lato"/>
                <a:ea typeface="Lato"/>
                <a:cs typeface="Lato"/>
                <a:sym typeface="Lato"/>
              </a:rPr>
              <a:t>Continuing the Learning</a:t>
            </a:r>
            <a:endParaRPr sz="2400"/>
          </a:p>
        </p:txBody>
      </p:sp>
      <p:sp>
        <p:nvSpPr>
          <p:cNvPr id="119" name="Google Shape;119;p15"/>
          <p:cNvSpPr txBox="1"/>
          <p:nvPr/>
        </p:nvSpPr>
        <p:spPr>
          <a:xfrm>
            <a:off x="440550" y="1397001"/>
            <a:ext cx="11040249" cy="2995692"/>
          </a:xfrm>
          <a:prstGeom prst="rect">
            <a:avLst/>
          </a:prstGeom>
          <a:noFill/>
          <a:ln>
            <a:noFill/>
          </a:ln>
        </p:spPr>
        <p:txBody>
          <a:bodyPr spcFirstLastPara="1" wrap="square" lIns="121900" tIns="60933" rIns="121900" bIns="60933" anchor="t" anchorCtr="0">
            <a:noAutofit/>
          </a:bodyPr>
          <a:lstStyle/>
          <a:p>
            <a:pPr marL="609585" indent="-609585">
              <a:buClr>
                <a:srgbClr val="434342"/>
              </a:buClr>
              <a:buSzPts val="2800"/>
              <a:buFont typeface="Arial"/>
              <a:buChar char="•"/>
            </a:pPr>
            <a:r>
              <a:rPr lang="en-US" sz="2133" dirty="0">
                <a:solidFill>
                  <a:srgbClr val="434342"/>
                </a:solidFill>
                <a:latin typeface="Lato"/>
                <a:ea typeface="Lato"/>
                <a:cs typeface="Lato"/>
                <a:sym typeface="Lato"/>
              </a:rPr>
              <a:t>Contact:</a:t>
            </a:r>
          </a:p>
          <a:p>
            <a:pPr>
              <a:buClr>
                <a:srgbClr val="434342"/>
              </a:buClr>
              <a:buSzPts val="2800"/>
            </a:pPr>
            <a:r>
              <a:rPr lang="en-US" sz="2133" b="1" dirty="0"/>
              <a:t>	Gannon Long, </a:t>
            </a:r>
            <a:r>
              <a:rPr lang="en-US" sz="2133" dirty="0"/>
              <a:t>Policy &amp; Public Affairs Director, Operation Fuel 	</a:t>
            </a:r>
            <a:r>
              <a:rPr lang="en-US" sz="2133" dirty="0">
                <a:hlinkClick r:id="rId3"/>
              </a:rPr>
              <a:t>Gannon@operationfuel.org</a:t>
            </a:r>
            <a:endParaRPr lang="en-US" sz="2133" dirty="0"/>
          </a:p>
          <a:p>
            <a:pPr marL="609585" indent="-609585">
              <a:buClr>
                <a:srgbClr val="434342"/>
              </a:buClr>
              <a:buSzPts val="2800"/>
              <a:buFont typeface="Arial"/>
              <a:buChar char="•"/>
            </a:pPr>
            <a:endParaRPr lang="en-US" sz="2400" b="1" dirty="0"/>
          </a:p>
          <a:p>
            <a:pPr>
              <a:buClr>
                <a:srgbClr val="434342"/>
              </a:buClr>
              <a:buSzPts val="2800"/>
            </a:pPr>
            <a:r>
              <a:rPr lang="en-US" sz="2400" b="1" dirty="0"/>
              <a:t>	Emily Basham, </a:t>
            </a:r>
            <a:r>
              <a:rPr lang="en-US" sz="2400" dirty="0"/>
              <a:t>Senior</a:t>
            </a:r>
            <a:r>
              <a:rPr lang="en-US" sz="2400" b="1" dirty="0"/>
              <a:t> </a:t>
            </a:r>
            <a:r>
              <a:rPr lang="en-US" sz="2133" dirty="0"/>
              <a:t>Manager, Partnership Development, Connecticut 	Green Bank 	</a:t>
            </a:r>
            <a:r>
              <a:rPr lang="en-US" sz="2133" dirty="0">
                <a:hlinkClick r:id="rId4"/>
              </a:rPr>
              <a:t>Emily.Basham@Ctgreenbank.com</a:t>
            </a:r>
            <a:endParaRPr lang="en-US" sz="3733" dirty="0">
              <a:solidFill>
                <a:srgbClr val="434342"/>
              </a:solidFill>
              <a:latin typeface="Lato"/>
              <a:ea typeface="Lato"/>
              <a:cs typeface="Lato"/>
              <a:sym typeface="Lato"/>
            </a:endParaRPr>
          </a:p>
          <a:p>
            <a:pPr marL="609585" indent="-609585">
              <a:buClr>
                <a:srgbClr val="434342"/>
              </a:buClr>
              <a:buSzPts val="2800"/>
              <a:buFont typeface="Arial"/>
              <a:buChar char="•"/>
            </a:pPr>
            <a:endParaRPr lang="en-US" sz="3733" dirty="0">
              <a:solidFill>
                <a:srgbClr val="434342"/>
              </a:solidFill>
              <a:latin typeface="Lato"/>
              <a:ea typeface="Lato"/>
              <a:cs typeface="Lato"/>
              <a:sym typeface="Lato"/>
            </a:endParaRPr>
          </a:p>
          <a:p>
            <a:pPr marL="609585" indent="-609585">
              <a:buClr>
                <a:srgbClr val="434342"/>
              </a:buClr>
              <a:buSzPts val="2800"/>
              <a:buFont typeface="Arial"/>
              <a:buChar char="•"/>
            </a:pPr>
            <a:r>
              <a:rPr lang="en-US" sz="2133" dirty="0">
                <a:solidFill>
                  <a:srgbClr val="434342"/>
                </a:solidFill>
                <a:latin typeface="Lato"/>
                <a:sym typeface="Lato"/>
              </a:rPr>
              <a:t>“Mapping Household Energy &amp; Transportation Affordability in Connecticut” study: </a:t>
            </a:r>
            <a:r>
              <a:rPr lang="en-US" sz="2133" dirty="0">
                <a:solidFill>
                  <a:srgbClr val="434342"/>
                </a:solidFill>
                <a:latin typeface="Lato"/>
                <a:sym typeface="Lato"/>
                <a:hlinkClick r:id="rId5"/>
              </a:rPr>
              <a:t>https://www.ctgreenbank.com/wp-content/uploads/2020/11/Mapping-Household-Energy-and-Transportation-Affordability-Report-Oct-2020.pdf</a:t>
            </a:r>
            <a:r>
              <a:rPr lang="en-US" sz="2133" dirty="0">
                <a:solidFill>
                  <a:srgbClr val="434342"/>
                </a:solidFill>
                <a:latin typeface="Lato"/>
                <a:sym typeface="Lato"/>
              </a:rPr>
              <a:t>  </a:t>
            </a:r>
            <a:endParaRPr sz="1333" dirty="0"/>
          </a:p>
        </p:txBody>
      </p:sp>
      <p:pic>
        <p:nvPicPr>
          <p:cNvPr id="5" name="Picture 4" descr="Logo&#10;&#10;Description automatically generated">
            <a:extLst>
              <a:ext uri="{FF2B5EF4-FFF2-40B4-BE49-F238E27FC236}">
                <a16:creationId xmlns:a16="http://schemas.microsoft.com/office/drawing/2014/main" id="{93CB2FA6-21FB-41D4-8311-87C76C9820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9001" y="5630587"/>
            <a:ext cx="3070095" cy="919544"/>
          </a:xfrm>
          <a:prstGeom prst="rect">
            <a:avLst/>
          </a:prstGeom>
        </p:spPr>
      </p:pic>
      <p:pic>
        <p:nvPicPr>
          <p:cNvPr id="6" name="Picture 5" descr="Logo&#10;&#10;Description automatically generated">
            <a:extLst>
              <a:ext uri="{FF2B5EF4-FFF2-40B4-BE49-F238E27FC236}">
                <a16:creationId xmlns:a16="http://schemas.microsoft.com/office/drawing/2014/main" id="{DE272A7E-AB09-4244-9B2B-7EA0345EC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006" y="5646448"/>
            <a:ext cx="2585261" cy="7659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0874-DF50-4995-8B81-CE1235011A17}"/>
              </a:ext>
            </a:extLst>
          </p:cNvPr>
          <p:cNvSpPr>
            <a:spLocks noGrp="1"/>
          </p:cNvSpPr>
          <p:nvPr>
            <p:ph type="title"/>
          </p:nvPr>
        </p:nvSpPr>
        <p:spPr>
          <a:xfrm>
            <a:off x="642745" y="0"/>
            <a:ext cx="11387890" cy="932329"/>
          </a:xfrm>
        </p:spPr>
        <p:txBody>
          <a:bodyPr>
            <a:normAutofit/>
          </a:bodyPr>
          <a:lstStyle/>
          <a:p>
            <a:r>
              <a:rPr lang="en-US" sz="4000" b="1" dirty="0"/>
              <a:t>CT Snapshots: </a:t>
            </a:r>
            <a:r>
              <a:rPr lang="en-US" sz="4000" dirty="0"/>
              <a:t>Geographic Diversity, Wealth Inequality</a:t>
            </a:r>
          </a:p>
        </p:txBody>
      </p:sp>
      <p:pic>
        <p:nvPicPr>
          <p:cNvPr id="2050" name="Picture 2" descr="Connecticut Blank Map">
            <a:extLst>
              <a:ext uri="{FF2B5EF4-FFF2-40B4-BE49-F238E27FC236}">
                <a16:creationId xmlns:a16="http://schemas.microsoft.com/office/drawing/2014/main" id="{0A03A5C8-ECCC-4075-A35B-59D10643D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37" y="841399"/>
            <a:ext cx="7408778" cy="5718407"/>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790E3D32-6F23-4CDD-AC21-6B705AA2E3E1}"/>
              </a:ext>
            </a:extLst>
          </p:cNvPr>
          <p:cNvSpPr/>
          <p:nvPr/>
        </p:nvSpPr>
        <p:spPr>
          <a:xfrm>
            <a:off x="4688541" y="3164542"/>
            <a:ext cx="412376" cy="340658"/>
          </a:xfrm>
          <a:prstGeom prst="star5">
            <a:avLst>
              <a:gd name="adj" fmla="val 23858"/>
              <a:gd name="hf" fmla="val 105146"/>
              <a:gd name="vf" fmla="val 1105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Windmill outline">
            <a:extLst>
              <a:ext uri="{FF2B5EF4-FFF2-40B4-BE49-F238E27FC236}">
                <a16:creationId xmlns:a16="http://schemas.microsoft.com/office/drawing/2014/main" id="{C495CE41-77F6-4A59-83E8-CB943B9EBD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8353" y="5405718"/>
            <a:ext cx="497541" cy="497541"/>
          </a:xfrm>
          <a:prstGeom prst="rect">
            <a:avLst/>
          </a:prstGeom>
        </p:spPr>
      </p:pic>
      <p:pic>
        <p:nvPicPr>
          <p:cNvPr id="11" name="Graphic 10" descr="Wolf outline">
            <a:extLst>
              <a:ext uri="{FF2B5EF4-FFF2-40B4-BE49-F238E27FC236}">
                <a16:creationId xmlns:a16="http://schemas.microsoft.com/office/drawing/2014/main" id="{C821F7A3-14AA-4201-B2C4-54A4CA7B0C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9082" y="2317377"/>
            <a:ext cx="470647" cy="470647"/>
          </a:xfrm>
          <a:prstGeom prst="rect">
            <a:avLst/>
          </a:prstGeom>
        </p:spPr>
      </p:pic>
      <p:sp>
        <p:nvSpPr>
          <p:cNvPr id="14" name="Star: 5 Points 13">
            <a:extLst>
              <a:ext uri="{FF2B5EF4-FFF2-40B4-BE49-F238E27FC236}">
                <a16:creationId xmlns:a16="http://schemas.microsoft.com/office/drawing/2014/main" id="{6BA25E5C-2E18-4DAB-B7EB-2E0CA1FFF660}"/>
              </a:ext>
            </a:extLst>
          </p:cNvPr>
          <p:cNvSpPr/>
          <p:nvPr/>
        </p:nvSpPr>
        <p:spPr>
          <a:xfrm>
            <a:off x="8620617" y="1168231"/>
            <a:ext cx="690531" cy="62124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F9EE50-9392-4DA5-9C96-EB0072B98AC2}"/>
              </a:ext>
            </a:extLst>
          </p:cNvPr>
          <p:cNvSpPr txBox="1"/>
          <p:nvPr/>
        </p:nvSpPr>
        <p:spPr>
          <a:xfrm>
            <a:off x="9418382" y="1168231"/>
            <a:ext cx="2694959" cy="542582"/>
          </a:xfrm>
          <a:prstGeom prst="rect">
            <a:avLst/>
          </a:prstGeom>
          <a:noFill/>
        </p:spPr>
        <p:txBody>
          <a:bodyPr wrap="square" rtlCol="0">
            <a:spAutoFit/>
          </a:bodyPr>
          <a:lstStyle/>
          <a:p>
            <a:r>
              <a:rPr lang="en-US" sz="2800" b="1" dirty="0"/>
              <a:t>Capital area</a:t>
            </a:r>
          </a:p>
        </p:txBody>
      </p:sp>
      <p:pic>
        <p:nvPicPr>
          <p:cNvPr id="18" name="Graphic 17" descr="Windmill outline">
            <a:extLst>
              <a:ext uri="{FF2B5EF4-FFF2-40B4-BE49-F238E27FC236}">
                <a16:creationId xmlns:a16="http://schemas.microsoft.com/office/drawing/2014/main" id="{603FAA53-3142-4FEB-95A1-DEA883C2D6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86054" y="5144516"/>
            <a:ext cx="932329" cy="932329"/>
          </a:xfrm>
          <a:prstGeom prst="rect">
            <a:avLst/>
          </a:prstGeom>
        </p:spPr>
      </p:pic>
      <p:pic>
        <p:nvPicPr>
          <p:cNvPr id="19" name="Graphic 18" descr="Wolf outline">
            <a:extLst>
              <a:ext uri="{FF2B5EF4-FFF2-40B4-BE49-F238E27FC236}">
                <a16:creationId xmlns:a16="http://schemas.microsoft.com/office/drawing/2014/main" id="{A3A81231-B584-4BBA-9777-A195E9BB89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9809" y="3016695"/>
            <a:ext cx="767543" cy="767543"/>
          </a:xfrm>
          <a:prstGeom prst="rect">
            <a:avLst/>
          </a:prstGeom>
        </p:spPr>
      </p:pic>
      <p:sp>
        <p:nvSpPr>
          <p:cNvPr id="17" name="TextBox 16">
            <a:extLst>
              <a:ext uri="{FF2B5EF4-FFF2-40B4-BE49-F238E27FC236}">
                <a16:creationId xmlns:a16="http://schemas.microsoft.com/office/drawing/2014/main" id="{3504D8BD-80D6-483A-A6F2-B77CA2F13D96}"/>
              </a:ext>
            </a:extLst>
          </p:cNvPr>
          <p:cNvSpPr txBox="1"/>
          <p:nvPr/>
        </p:nvSpPr>
        <p:spPr>
          <a:xfrm>
            <a:off x="9501314" y="3053570"/>
            <a:ext cx="2690686" cy="954107"/>
          </a:xfrm>
          <a:prstGeom prst="rect">
            <a:avLst/>
          </a:prstGeom>
          <a:noFill/>
        </p:spPr>
        <p:txBody>
          <a:bodyPr wrap="square" rtlCol="0">
            <a:spAutoFit/>
          </a:bodyPr>
          <a:lstStyle/>
          <a:p>
            <a:r>
              <a:rPr lang="en-US" sz="2800" b="1" dirty="0"/>
              <a:t>UConn territory (Eastern CT)</a:t>
            </a:r>
          </a:p>
        </p:txBody>
      </p:sp>
      <p:sp>
        <p:nvSpPr>
          <p:cNvPr id="20" name="TextBox 19">
            <a:extLst>
              <a:ext uri="{FF2B5EF4-FFF2-40B4-BE49-F238E27FC236}">
                <a16:creationId xmlns:a16="http://schemas.microsoft.com/office/drawing/2014/main" id="{D3A5B997-00FB-4D78-8C88-E5B894794234}"/>
              </a:ext>
            </a:extLst>
          </p:cNvPr>
          <p:cNvSpPr txBox="1"/>
          <p:nvPr/>
        </p:nvSpPr>
        <p:spPr>
          <a:xfrm>
            <a:off x="9501314" y="5220929"/>
            <a:ext cx="2529321" cy="523220"/>
          </a:xfrm>
          <a:prstGeom prst="rect">
            <a:avLst/>
          </a:prstGeom>
          <a:noFill/>
        </p:spPr>
        <p:txBody>
          <a:bodyPr wrap="square" rtlCol="0">
            <a:spAutoFit/>
          </a:bodyPr>
          <a:lstStyle/>
          <a:p>
            <a:r>
              <a:rPr lang="en-US" sz="2800" b="1" dirty="0"/>
              <a:t>Fairfield County</a:t>
            </a:r>
          </a:p>
        </p:txBody>
      </p:sp>
    </p:spTree>
    <p:extLst>
      <p:ext uri="{BB962C8B-B14F-4D97-AF65-F5344CB8AC3E}">
        <p14:creationId xmlns:p14="http://schemas.microsoft.com/office/powerpoint/2010/main" val="63542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CBA1C-77FB-4585-A295-EBE8DA922AE6}"/>
              </a:ext>
            </a:extLst>
          </p:cNvPr>
          <p:cNvSpPr>
            <a:spLocks noGrp="1"/>
          </p:cNvSpPr>
          <p:nvPr>
            <p:ph idx="1"/>
          </p:nvPr>
        </p:nvSpPr>
        <p:spPr>
          <a:xfrm>
            <a:off x="-471950" y="819605"/>
            <a:ext cx="12732775" cy="1019027"/>
          </a:xfrm>
        </p:spPr>
        <p:txBody>
          <a:bodyPr>
            <a:normAutofit/>
          </a:bodyPr>
          <a:lstStyle/>
          <a:p>
            <a:pPr marL="571500" lvl="1" indent="0">
              <a:buNone/>
            </a:pPr>
            <a:endParaRPr lang="en-US" sz="2800" dirty="0"/>
          </a:p>
          <a:p>
            <a:pPr marL="571500" lvl="1" indent="0">
              <a:buNone/>
            </a:pPr>
            <a:r>
              <a:rPr lang="en-US" sz="2800" dirty="0"/>
              <a:t> </a:t>
            </a:r>
          </a:p>
          <a:p>
            <a:endParaRPr lang="en-US" dirty="0"/>
          </a:p>
        </p:txBody>
      </p:sp>
      <p:sp>
        <p:nvSpPr>
          <p:cNvPr id="4" name="Title 3">
            <a:extLst>
              <a:ext uri="{FF2B5EF4-FFF2-40B4-BE49-F238E27FC236}">
                <a16:creationId xmlns:a16="http://schemas.microsoft.com/office/drawing/2014/main" id="{76FCA65A-D31F-43DC-A3C6-298EB8958F61}"/>
              </a:ext>
            </a:extLst>
          </p:cNvPr>
          <p:cNvSpPr txBox="1">
            <a:spLocks noGrp="1"/>
          </p:cNvSpPr>
          <p:nvPr>
            <p:ph type="title"/>
          </p:nvPr>
        </p:nvSpPr>
        <p:spPr>
          <a:xfrm>
            <a:off x="2311809" y="134159"/>
            <a:ext cx="7568381" cy="701731"/>
          </a:xfrm>
          <a:prstGeom prst="rect">
            <a:avLst/>
          </a:prstGeom>
          <a:noFill/>
        </p:spPr>
        <p:txBody>
          <a:bodyPr wrap="square" rtlCol="0">
            <a:spAutoFit/>
          </a:bodyPr>
          <a:lstStyle/>
          <a:p>
            <a:r>
              <a:rPr lang="en-US" b="1" dirty="0"/>
              <a:t>VEIC Study: Baseline Definitions</a:t>
            </a:r>
          </a:p>
        </p:txBody>
      </p:sp>
      <p:graphicFrame>
        <p:nvGraphicFramePr>
          <p:cNvPr id="2" name="Diagram 1">
            <a:extLst>
              <a:ext uri="{FF2B5EF4-FFF2-40B4-BE49-F238E27FC236}">
                <a16:creationId xmlns:a16="http://schemas.microsoft.com/office/drawing/2014/main" id="{0065B79B-57C9-40A4-9631-75DD776EDE70}"/>
              </a:ext>
            </a:extLst>
          </p:cNvPr>
          <p:cNvGraphicFramePr/>
          <p:nvPr>
            <p:extLst>
              <p:ext uri="{D42A27DB-BD31-4B8C-83A1-F6EECF244321}">
                <p14:modId xmlns:p14="http://schemas.microsoft.com/office/powerpoint/2010/main" val="980860316"/>
              </p:ext>
            </p:extLst>
          </p:nvPr>
        </p:nvGraphicFramePr>
        <p:xfrm>
          <a:off x="776749" y="2432583"/>
          <a:ext cx="11277600" cy="3830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0786B07-A536-4BDE-A031-AA66B9EFF1F8}"/>
              </a:ext>
            </a:extLst>
          </p:cNvPr>
          <p:cNvSpPr txBox="1"/>
          <p:nvPr/>
        </p:nvSpPr>
        <p:spPr>
          <a:xfrm>
            <a:off x="137652" y="835890"/>
            <a:ext cx="6833420" cy="1569660"/>
          </a:xfrm>
          <a:prstGeom prst="rect">
            <a:avLst/>
          </a:prstGeom>
          <a:noFill/>
        </p:spPr>
        <p:txBody>
          <a:bodyPr wrap="square" rtlCol="0">
            <a:spAutoFit/>
          </a:bodyPr>
          <a:lstStyle/>
          <a:p>
            <a:r>
              <a:rPr lang="en-US" sz="3200" b="1" dirty="0"/>
              <a:t>Affordability gap: </a:t>
            </a:r>
            <a:r>
              <a:rPr lang="en-US" sz="3200" dirty="0"/>
              <a:t>Difference between an affordable level of spending (based on census tract income) vs actual costs.</a:t>
            </a:r>
          </a:p>
        </p:txBody>
      </p:sp>
      <p:sp>
        <p:nvSpPr>
          <p:cNvPr id="11" name="TextBox 10">
            <a:extLst>
              <a:ext uri="{FF2B5EF4-FFF2-40B4-BE49-F238E27FC236}">
                <a16:creationId xmlns:a16="http://schemas.microsoft.com/office/drawing/2014/main" id="{525558F9-76C9-492C-848D-8251C12C98EC}"/>
              </a:ext>
            </a:extLst>
          </p:cNvPr>
          <p:cNvSpPr txBox="1"/>
          <p:nvPr/>
        </p:nvSpPr>
        <p:spPr>
          <a:xfrm>
            <a:off x="7224252" y="835890"/>
            <a:ext cx="4911211" cy="1077218"/>
          </a:xfrm>
          <a:prstGeom prst="rect">
            <a:avLst/>
          </a:prstGeom>
          <a:noFill/>
        </p:spPr>
        <p:txBody>
          <a:bodyPr wrap="square" rtlCol="0">
            <a:spAutoFit/>
          </a:bodyPr>
          <a:lstStyle/>
          <a:p>
            <a:r>
              <a:rPr lang="en-US" sz="3200" b="1" dirty="0"/>
              <a:t>Burden: </a:t>
            </a:r>
            <a:r>
              <a:rPr lang="en-US" sz="3200" dirty="0"/>
              <a:t>Spending as a % of household income.</a:t>
            </a:r>
          </a:p>
        </p:txBody>
      </p:sp>
    </p:spTree>
    <p:extLst>
      <p:ext uri="{BB962C8B-B14F-4D97-AF65-F5344CB8AC3E}">
        <p14:creationId xmlns:p14="http://schemas.microsoft.com/office/powerpoint/2010/main" val="178458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t="37522" b="10716"/>
          <a:stretch/>
        </p:blipFill>
        <p:spPr bwMode="auto">
          <a:xfrm>
            <a:off x="4359563" y="914139"/>
            <a:ext cx="7832437" cy="5218806"/>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6468421" y="5515547"/>
            <a:ext cx="5303520" cy="276999"/>
          </a:xfrm>
          <a:prstGeom prst="rect">
            <a:avLst/>
          </a:prstGeom>
          <a:noFill/>
        </p:spPr>
        <p:txBody>
          <a:bodyPr wrap="square" rtlCol="0">
            <a:spAutoFit/>
          </a:bodyPr>
          <a:lstStyle/>
          <a:p>
            <a:r>
              <a:rPr lang="es-419" sz="1200" dirty="0"/>
              <a:t>Figure 6. </a:t>
            </a:r>
            <a:r>
              <a:rPr lang="es-419" sz="1200" dirty="0" err="1"/>
              <a:t>Transportation</a:t>
            </a:r>
            <a:r>
              <a:rPr lang="es-419" sz="1200" dirty="0"/>
              <a:t> </a:t>
            </a:r>
            <a:r>
              <a:rPr lang="es-419" sz="1200" dirty="0" err="1"/>
              <a:t>burden</a:t>
            </a:r>
            <a:r>
              <a:rPr lang="es-419" sz="1200" dirty="0"/>
              <a:t> </a:t>
            </a:r>
            <a:r>
              <a:rPr lang="es-419" sz="1200" dirty="0" err="1"/>
              <a:t>by</a:t>
            </a:r>
            <a:r>
              <a:rPr lang="es-419" sz="1200" dirty="0"/>
              <a:t> </a:t>
            </a:r>
            <a:r>
              <a:rPr lang="es-419" sz="1200" dirty="0" err="1"/>
              <a:t>census</a:t>
            </a:r>
            <a:r>
              <a:rPr lang="es-419" sz="1200" dirty="0"/>
              <a:t> </a:t>
            </a:r>
            <a:r>
              <a:rPr lang="es-419" sz="1200" dirty="0" err="1"/>
              <a:t>tract</a:t>
            </a:r>
            <a:r>
              <a:rPr lang="es-419" sz="1200" dirty="0"/>
              <a:t>. </a:t>
            </a:r>
            <a:endParaRPr lang="en-US" sz="1200" dirty="0"/>
          </a:p>
        </p:txBody>
      </p:sp>
      <p:sp>
        <p:nvSpPr>
          <p:cNvPr id="7" name="Content Placeholder 2"/>
          <p:cNvSpPr txBox="1">
            <a:spLocks/>
          </p:cNvSpPr>
          <p:nvPr/>
        </p:nvSpPr>
        <p:spPr>
          <a:xfrm>
            <a:off x="193963" y="843828"/>
            <a:ext cx="5066295" cy="5537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Transportation burden:</a:t>
            </a:r>
          </a:p>
          <a:p>
            <a:r>
              <a:rPr lang="en-US" sz="2400" dirty="0"/>
              <a:t>High almost EVERYWHERE in CT </a:t>
            </a:r>
          </a:p>
          <a:p>
            <a:r>
              <a:rPr lang="en-US" sz="2400" b="1" dirty="0"/>
              <a:t>Unaffordable in 75% census tracts</a:t>
            </a:r>
          </a:p>
          <a:p>
            <a:r>
              <a:rPr lang="en-US" sz="2400" dirty="0"/>
              <a:t>Mobility is restricted without a private vehicle</a:t>
            </a:r>
          </a:p>
          <a:p>
            <a:r>
              <a:rPr lang="en-US" sz="2400" b="1" dirty="0"/>
              <a:t>Rural cost drivers:</a:t>
            </a:r>
            <a:r>
              <a:rPr lang="en-US" sz="2400" dirty="0"/>
              <a:t> car ownership &amp; maintenance costs, Vehicle Miles Traveled; lack of alternatives</a:t>
            </a:r>
          </a:p>
          <a:p>
            <a:r>
              <a:rPr lang="en-US" sz="2400" b="1" dirty="0"/>
              <a:t>Urban:</a:t>
            </a:r>
            <a:r>
              <a:rPr lang="en-US" sz="2400" dirty="0"/>
              <a:t> low incomes; high energy burdens clustered in high density areas; old/ inefficient housing stock</a:t>
            </a:r>
          </a:p>
        </p:txBody>
      </p:sp>
      <p:sp>
        <p:nvSpPr>
          <p:cNvPr id="10" name="Title 1"/>
          <p:cNvSpPr txBox="1">
            <a:spLocks/>
          </p:cNvSpPr>
          <p:nvPr/>
        </p:nvSpPr>
        <p:spPr>
          <a:xfrm>
            <a:off x="1843090" y="96981"/>
            <a:ext cx="9250662" cy="74684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CT Transportation Burden by Census Tract</a:t>
            </a:r>
          </a:p>
        </p:txBody>
      </p:sp>
    </p:spTree>
    <p:extLst>
      <p:ext uri="{BB962C8B-B14F-4D97-AF65-F5344CB8AC3E}">
        <p14:creationId xmlns:p14="http://schemas.microsoft.com/office/powerpoint/2010/main" val="205926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60445"/>
            <a:ext cx="12191997" cy="982753"/>
          </a:xfrm>
        </p:spPr>
        <p:txBody>
          <a:bodyPr>
            <a:normAutofit fontScale="90000"/>
          </a:bodyPr>
          <a:lstStyle/>
          <a:p>
            <a:r>
              <a:rPr lang="en-US" sz="3600" b="1" dirty="0"/>
              <a:t>CT Transportation Affordability Gap by Census Tract &amp; Area Median Income</a:t>
            </a:r>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t="38017" b="10220"/>
          <a:stretch/>
        </p:blipFill>
        <p:spPr bwMode="auto">
          <a:xfrm>
            <a:off x="0" y="1396180"/>
            <a:ext cx="7855974" cy="4841033"/>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17987" y="5791784"/>
            <a:ext cx="5591525" cy="553998"/>
          </a:xfrm>
          <a:prstGeom prst="rect">
            <a:avLst/>
          </a:prstGeom>
        </p:spPr>
        <p:txBody>
          <a:bodyPr wrap="square">
            <a:spAutoFit/>
          </a:bodyPr>
          <a:lstStyle/>
          <a:p>
            <a:pPr algn="ctr">
              <a:spcBef>
                <a:spcPts val="600"/>
              </a:spcBef>
              <a:spcAft>
                <a:spcPts val="800"/>
              </a:spcAft>
            </a:pPr>
            <a:r>
              <a:rPr lang="es-419" sz="1400" dirty="0">
                <a:solidFill>
                  <a:srgbClr val="44546A"/>
                </a:solidFill>
                <a:latin typeface="Segoe UI" panose="020B0502040204020203" pitchFamily="34" charset="0"/>
                <a:ea typeface="Yu Mincho"/>
                <a:cs typeface="Times New Roman" panose="02020603050405020304" pitchFamily="18" charset="0"/>
              </a:rPr>
              <a:t>Figure 7. </a:t>
            </a:r>
            <a:br>
              <a:rPr lang="es-419" sz="1400" dirty="0">
                <a:solidFill>
                  <a:srgbClr val="44546A"/>
                </a:solidFill>
                <a:latin typeface="Segoe UI" panose="020B0502040204020203" pitchFamily="34" charset="0"/>
                <a:ea typeface="Yu Mincho"/>
                <a:cs typeface="Times New Roman" panose="02020603050405020304" pitchFamily="18" charset="0"/>
              </a:rPr>
            </a:br>
            <a:r>
              <a:rPr lang="es-419" sz="1400" dirty="0" err="1">
                <a:solidFill>
                  <a:srgbClr val="44546A"/>
                </a:solidFill>
                <a:latin typeface="Segoe UI" panose="020B0502040204020203" pitchFamily="34" charset="0"/>
                <a:ea typeface="Yu Mincho"/>
                <a:cs typeface="Times New Roman" panose="02020603050405020304" pitchFamily="18" charset="0"/>
              </a:rPr>
              <a:t>Transportation</a:t>
            </a:r>
            <a:r>
              <a:rPr lang="es-419" sz="1400" dirty="0">
                <a:solidFill>
                  <a:srgbClr val="44546A"/>
                </a:solidFill>
                <a:latin typeface="Segoe UI" panose="020B0502040204020203" pitchFamily="34" charset="0"/>
                <a:ea typeface="Yu Mincho"/>
                <a:cs typeface="Times New Roman" panose="02020603050405020304" pitchFamily="18" charset="0"/>
              </a:rPr>
              <a:t> </a:t>
            </a:r>
            <a:r>
              <a:rPr lang="es-419" sz="1400" dirty="0" err="1">
                <a:solidFill>
                  <a:srgbClr val="44546A"/>
                </a:solidFill>
                <a:latin typeface="Segoe UI" panose="020B0502040204020203" pitchFamily="34" charset="0"/>
                <a:ea typeface="Yu Mincho"/>
                <a:cs typeface="Times New Roman" panose="02020603050405020304" pitchFamily="18" charset="0"/>
              </a:rPr>
              <a:t>spending</a:t>
            </a:r>
            <a:r>
              <a:rPr lang="es-419" sz="1400" dirty="0">
                <a:solidFill>
                  <a:srgbClr val="44546A"/>
                </a:solidFill>
                <a:latin typeface="Segoe UI" panose="020B0502040204020203" pitchFamily="34" charset="0"/>
                <a:ea typeface="Yu Mincho"/>
                <a:cs typeface="Times New Roman" panose="02020603050405020304" pitchFamily="18" charset="0"/>
              </a:rPr>
              <a:t> </a:t>
            </a:r>
            <a:r>
              <a:rPr lang="es-419" sz="1400" dirty="0" err="1">
                <a:solidFill>
                  <a:srgbClr val="44546A"/>
                </a:solidFill>
                <a:latin typeface="Segoe UI" panose="020B0502040204020203" pitchFamily="34" charset="0"/>
                <a:ea typeface="Yu Mincho"/>
                <a:cs typeface="Times New Roman" panose="02020603050405020304" pitchFamily="18" charset="0"/>
              </a:rPr>
              <a:t>affordability</a:t>
            </a:r>
            <a:r>
              <a:rPr lang="es-419" sz="1400" dirty="0">
                <a:solidFill>
                  <a:srgbClr val="44546A"/>
                </a:solidFill>
                <a:latin typeface="Segoe UI" panose="020B0502040204020203" pitchFamily="34" charset="0"/>
                <a:ea typeface="Yu Mincho"/>
                <a:cs typeface="Times New Roman" panose="02020603050405020304" pitchFamily="18" charset="0"/>
              </a:rPr>
              <a:t> gap </a:t>
            </a:r>
            <a:r>
              <a:rPr lang="es-419" sz="1400" dirty="0" err="1">
                <a:solidFill>
                  <a:srgbClr val="44546A"/>
                </a:solidFill>
                <a:latin typeface="Segoe UI" panose="020B0502040204020203" pitchFamily="34" charset="0"/>
                <a:ea typeface="Yu Mincho"/>
                <a:cs typeface="Times New Roman" panose="02020603050405020304" pitchFamily="18" charset="0"/>
              </a:rPr>
              <a:t>by</a:t>
            </a:r>
            <a:r>
              <a:rPr lang="es-419" sz="1400" dirty="0">
                <a:solidFill>
                  <a:srgbClr val="44546A"/>
                </a:solidFill>
                <a:latin typeface="Segoe UI" panose="020B0502040204020203" pitchFamily="34" charset="0"/>
                <a:ea typeface="Yu Mincho"/>
                <a:cs typeface="Times New Roman" panose="02020603050405020304" pitchFamily="18" charset="0"/>
              </a:rPr>
              <a:t> </a:t>
            </a:r>
            <a:r>
              <a:rPr lang="es-419" sz="1400" dirty="0" err="1">
                <a:solidFill>
                  <a:srgbClr val="44546A"/>
                </a:solidFill>
                <a:latin typeface="Segoe UI" panose="020B0502040204020203" pitchFamily="34" charset="0"/>
                <a:ea typeface="Yu Mincho"/>
                <a:cs typeface="Times New Roman" panose="02020603050405020304" pitchFamily="18" charset="0"/>
              </a:rPr>
              <a:t>census</a:t>
            </a:r>
            <a:r>
              <a:rPr lang="es-419" sz="1400" dirty="0">
                <a:solidFill>
                  <a:srgbClr val="44546A"/>
                </a:solidFill>
                <a:latin typeface="Segoe UI" panose="020B0502040204020203" pitchFamily="34" charset="0"/>
                <a:ea typeface="Yu Mincho"/>
                <a:cs typeface="Times New Roman" panose="02020603050405020304" pitchFamily="18" charset="0"/>
              </a:rPr>
              <a:t> </a:t>
            </a:r>
            <a:r>
              <a:rPr lang="es-419" sz="1400" dirty="0" err="1">
                <a:solidFill>
                  <a:srgbClr val="44546A"/>
                </a:solidFill>
                <a:latin typeface="Segoe UI" panose="020B0502040204020203" pitchFamily="34" charset="0"/>
                <a:ea typeface="Yu Mincho"/>
                <a:cs typeface="Times New Roman" panose="02020603050405020304" pitchFamily="18" charset="0"/>
              </a:rPr>
              <a:t>tract</a:t>
            </a:r>
            <a:r>
              <a:rPr lang="es-419" sz="1600" dirty="0">
                <a:solidFill>
                  <a:srgbClr val="44546A"/>
                </a:solidFill>
                <a:latin typeface="Segoe UI" panose="020B0502040204020203" pitchFamily="34" charset="0"/>
                <a:ea typeface="Yu Mincho"/>
                <a:cs typeface="Times New Roman" panose="02020603050405020304" pitchFamily="18" charset="0"/>
              </a:rPr>
              <a:t>.</a:t>
            </a:r>
            <a:endParaRPr lang="en-US" sz="1600" dirty="0">
              <a:solidFill>
                <a:srgbClr val="44546A"/>
              </a:solidFill>
              <a:latin typeface="Segoe UI" panose="020B0502040204020203" pitchFamily="34" charset="0"/>
              <a:ea typeface="Yu Mincho"/>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63635346"/>
              </p:ext>
            </p:extLst>
          </p:nvPr>
        </p:nvGraphicFramePr>
        <p:xfrm>
          <a:off x="7783381" y="1513221"/>
          <a:ext cx="4408618" cy="3255852"/>
        </p:xfrm>
        <a:graphic>
          <a:graphicData uri="http://schemas.openxmlformats.org/drawingml/2006/table">
            <a:tbl>
              <a:tblPr firstRow="1" firstCol="1" bandRow="1">
                <a:tableStyleId>{5C22544A-7EE6-4342-B048-85BDC9FD1C3A}</a:tableStyleId>
              </a:tblPr>
              <a:tblGrid>
                <a:gridCol w="1601361">
                  <a:extLst>
                    <a:ext uri="{9D8B030D-6E8A-4147-A177-3AD203B41FA5}">
                      <a16:colId xmlns:a16="http://schemas.microsoft.com/office/drawing/2014/main" val="20000"/>
                    </a:ext>
                  </a:extLst>
                </a:gridCol>
                <a:gridCol w="2807257">
                  <a:extLst>
                    <a:ext uri="{9D8B030D-6E8A-4147-A177-3AD203B41FA5}">
                      <a16:colId xmlns:a16="http://schemas.microsoft.com/office/drawing/2014/main" val="20001"/>
                    </a:ext>
                  </a:extLst>
                </a:gridCol>
              </a:tblGrid>
              <a:tr h="1525237">
                <a:tc>
                  <a:txBody>
                    <a:bodyPr/>
                    <a:lstStyle/>
                    <a:p>
                      <a:pPr marL="0" marR="0" algn="l">
                        <a:lnSpc>
                          <a:spcPct val="115000"/>
                        </a:lnSpc>
                        <a:spcBef>
                          <a:spcPts val="200"/>
                        </a:spcBef>
                        <a:spcAft>
                          <a:spcPts val="200"/>
                        </a:spcAft>
                      </a:pPr>
                      <a:r>
                        <a:rPr lang="en-US" sz="2400" dirty="0">
                          <a:effectLst/>
                        </a:rPr>
                        <a:t>Census Tract AMI Band </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2400" dirty="0">
                          <a:effectLst/>
                        </a:rPr>
                        <a:t>Mean Household Transportation Affordability Gap</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3531">
                <a:tc>
                  <a:txBody>
                    <a:bodyPr/>
                    <a:lstStyle/>
                    <a:p>
                      <a:pPr marL="0" marR="0" algn="just">
                        <a:lnSpc>
                          <a:spcPct val="115000"/>
                        </a:lnSpc>
                        <a:spcBef>
                          <a:spcPts val="200"/>
                        </a:spcBef>
                        <a:spcAft>
                          <a:spcPts val="200"/>
                        </a:spcAft>
                      </a:pPr>
                      <a:r>
                        <a:rPr lang="en-US" sz="2400" b="1" dirty="0">
                          <a:effectLst/>
                        </a:rPr>
                        <a:t>&lt;60% AMI</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2400" b="1" dirty="0">
                          <a:effectLst/>
                        </a:rPr>
                        <a:t>$5,097</a:t>
                      </a:r>
                      <a:endParaRPr lang="en-US" sz="37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327999">
                <a:tc>
                  <a:txBody>
                    <a:bodyPr/>
                    <a:lstStyle/>
                    <a:p>
                      <a:pPr marL="0" marR="0" algn="just">
                        <a:lnSpc>
                          <a:spcPct val="115000"/>
                        </a:lnSpc>
                        <a:spcBef>
                          <a:spcPts val="200"/>
                        </a:spcBef>
                        <a:spcAft>
                          <a:spcPts val="200"/>
                        </a:spcAft>
                      </a:pPr>
                      <a:r>
                        <a:rPr lang="en-US" sz="1900" dirty="0">
                          <a:effectLst/>
                        </a:rPr>
                        <a:t>60-80% AMI</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2000" dirty="0">
                          <a:effectLst/>
                        </a:rPr>
                        <a:t>$3,464</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327999">
                <a:tc>
                  <a:txBody>
                    <a:bodyPr/>
                    <a:lstStyle/>
                    <a:p>
                      <a:pPr marL="0" marR="0" algn="just">
                        <a:lnSpc>
                          <a:spcPct val="115000"/>
                        </a:lnSpc>
                        <a:spcBef>
                          <a:spcPts val="200"/>
                        </a:spcBef>
                        <a:spcAft>
                          <a:spcPts val="200"/>
                        </a:spcAft>
                      </a:pPr>
                      <a:r>
                        <a:rPr lang="en-US" sz="1900" dirty="0">
                          <a:effectLst/>
                        </a:rPr>
                        <a:t>80-100% AMI</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2000" dirty="0">
                          <a:effectLst/>
                        </a:rPr>
                        <a:t>$2,050</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53045">
                <a:tc>
                  <a:txBody>
                    <a:bodyPr/>
                    <a:lstStyle/>
                    <a:p>
                      <a:pPr marL="0" marR="0" algn="just">
                        <a:lnSpc>
                          <a:spcPct val="115000"/>
                        </a:lnSpc>
                        <a:spcBef>
                          <a:spcPts val="200"/>
                        </a:spcBef>
                        <a:spcAft>
                          <a:spcPts val="200"/>
                        </a:spcAft>
                      </a:pPr>
                      <a:r>
                        <a:rPr lang="en-US" sz="1900">
                          <a:effectLst/>
                        </a:rPr>
                        <a:t>100-120% AMI</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2000">
                          <a:effectLst/>
                        </a:rPr>
                        <a:t>$1,067</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327999">
                <a:tc>
                  <a:txBody>
                    <a:bodyPr/>
                    <a:lstStyle/>
                    <a:p>
                      <a:pPr marL="0" marR="0" algn="just">
                        <a:lnSpc>
                          <a:spcPct val="115000"/>
                        </a:lnSpc>
                        <a:spcBef>
                          <a:spcPts val="200"/>
                        </a:spcBef>
                        <a:spcAft>
                          <a:spcPts val="200"/>
                        </a:spcAft>
                      </a:pPr>
                      <a:r>
                        <a:rPr lang="en-US" sz="1900" dirty="0">
                          <a:effectLst/>
                        </a:rPr>
                        <a:t>&gt;120% AMI</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2000" dirty="0">
                          <a:effectLst/>
                        </a:rPr>
                        <a:t>No gap</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bl>
          </a:graphicData>
        </a:graphic>
      </p:graphicFrame>
      <p:sp>
        <p:nvSpPr>
          <p:cNvPr id="8" name="Rectangle 7"/>
          <p:cNvSpPr/>
          <p:nvPr/>
        </p:nvSpPr>
        <p:spPr>
          <a:xfrm>
            <a:off x="7688826" y="4933046"/>
            <a:ext cx="4289264" cy="738664"/>
          </a:xfrm>
          <a:prstGeom prst="rect">
            <a:avLst/>
          </a:prstGeom>
        </p:spPr>
        <p:txBody>
          <a:bodyPr wrap="square">
            <a:spAutoFit/>
          </a:bodyPr>
          <a:lstStyle/>
          <a:p>
            <a:r>
              <a:rPr lang="es-419" sz="1400" dirty="0" err="1"/>
              <a:t>Table</a:t>
            </a:r>
            <a:r>
              <a:rPr lang="es-419" sz="1400" dirty="0"/>
              <a:t> 5</a:t>
            </a:r>
            <a:r>
              <a:rPr lang="es-419" sz="1400" i="1" dirty="0"/>
              <a:t>. </a:t>
            </a:r>
            <a:r>
              <a:rPr lang="es-419" sz="1400" dirty="0" err="1"/>
              <a:t>Transportation</a:t>
            </a:r>
            <a:r>
              <a:rPr lang="es-419" sz="1400" dirty="0"/>
              <a:t> </a:t>
            </a:r>
            <a:r>
              <a:rPr lang="es-419" sz="1400" dirty="0" err="1"/>
              <a:t>Affordability</a:t>
            </a:r>
            <a:r>
              <a:rPr lang="es-419" sz="1400" dirty="0"/>
              <a:t> Gap </a:t>
            </a:r>
            <a:r>
              <a:rPr lang="es-419" sz="1400" dirty="0" err="1"/>
              <a:t>by</a:t>
            </a:r>
            <a:r>
              <a:rPr lang="es-419" sz="1400" dirty="0"/>
              <a:t> AMI Band</a:t>
            </a:r>
            <a:endParaRPr lang="en-US" sz="1400" dirty="0"/>
          </a:p>
          <a:p>
            <a:r>
              <a:rPr lang="en-US" sz="1400" dirty="0"/>
              <a:t>Income bands are based on Census Metropolitan Statistical Area.</a:t>
            </a:r>
          </a:p>
        </p:txBody>
      </p:sp>
    </p:spTree>
    <p:extLst>
      <p:ext uri="{BB962C8B-B14F-4D97-AF65-F5344CB8AC3E}">
        <p14:creationId xmlns:p14="http://schemas.microsoft.com/office/powerpoint/2010/main" val="399551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9472" y="209678"/>
            <a:ext cx="7086600" cy="307777"/>
          </a:xfrm>
          <a:prstGeom prst="rect">
            <a:avLst/>
          </a:prstGeom>
          <a:noFill/>
        </p:spPr>
        <p:txBody>
          <a:bodyPr wrap="square" rtlCol="0">
            <a:spAutoFit/>
          </a:bodyPr>
          <a:lstStyle/>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392" y="905785"/>
            <a:ext cx="3919607" cy="2939706"/>
          </a:xfrm>
          <a:prstGeom prst="rect">
            <a:avLst/>
          </a:prstGeom>
        </p:spPr>
      </p:pic>
      <p:sp>
        <p:nvSpPr>
          <p:cNvPr id="8" name="TextBox 7"/>
          <p:cNvSpPr txBox="1"/>
          <p:nvPr/>
        </p:nvSpPr>
        <p:spPr>
          <a:xfrm>
            <a:off x="312837" y="136343"/>
            <a:ext cx="11693236" cy="769441"/>
          </a:xfrm>
          <a:prstGeom prst="rect">
            <a:avLst/>
          </a:prstGeom>
          <a:noFill/>
        </p:spPr>
        <p:txBody>
          <a:bodyPr wrap="square" rtlCol="0">
            <a:spAutoFit/>
          </a:bodyPr>
          <a:lstStyle/>
          <a:p>
            <a:r>
              <a:rPr lang="en-US" sz="4400" b="1" dirty="0"/>
              <a:t>Transportation Burden in CT: Opportunity Costs</a:t>
            </a:r>
          </a:p>
        </p:txBody>
      </p:sp>
      <p:pic>
        <p:nvPicPr>
          <p:cNvPr id="12" name="Picture 11">
            <a:extLst>
              <a:ext uri="{FF2B5EF4-FFF2-40B4-BE49-F238E27FC236}">
                <a16:creationId xmlns:a16="http://schemas.microsoft.com/office/drawing/2014/main" id="{EEB6A80A-96EE-420A-A992-280D6C4C6F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27" y="905784"/>
            <a:ext cx="7969347" cy="5410142"/>
          </a:xfrm>
          <a:prstGeom prst="rect">
            <a:avLst/>
          </a:prstGeom>
        </p:spPr>
      </p:pic>
      <p:sp>
        <p:nvSpPr>
          <p:cNvPr id="2" name="TextBox 1">
            <a:extLst>
              <a:ext uri="{FF2B5EF4-FFF2-40B4-BE49-F238E27FC236}">
                <a16:creationId xmlns:a16="http://schemas.microsoft.com/office/drawing/2014/main" id="{F5FFF2E4-7215-4952-A7A0-4F6FCAC562D8}"/>
              </a:ext>
            </a:extLst>
          </p:cNvPr>
          <p:cNvSpPr txBox="1"/>
          <p:nvPr/>
        </p:nvSpPr>
        <p:spPr>
          <a:xfrm>
            <a:off x="8155274" y="3970751"/>
            <a:ext cx="3919607" cy="2492990"/>
          </a:xfrm>
          <a:prstGeom prst="rect">
            <a:avLst/>
          </a:prstGeom>
          <a:noFill/>
        </p:spPr>
        <p:txBody>
          <a:bodyPr wrap="square" rtlCol="0">
            <a:spAutoFit/>
          </a:bodyPr>
          <a:lstStyle/>
          <a:p>
            <a:r>
              <a:rPr lang="en-US" sz="2000" dirty="0"/>
              <a:t>Left: Route 84 runs through Hartford, dividing &amp; polluting neighborhoods throughout the city</a:t>
            </a:r>
            <a:r>
              <a:rPr lang="en-US" sz="2800" dirty="0"/>
              <a:t>.</a:t>
            </a:r>
            <a:br>
              <a:rPr lang="en-US" sz="2800" dirty="0"/>
            </a:br>
            <a:br>
              <a:rPr lang="en-US" sz="2800" dirty="0"/>
            </a:br>
            <a:r>
              <a:rPr lang="en-US" sz="2000" dirty="0"/>
              <a:t>Above: Pedestrian access only through oncoming traffic near the Capitol. </a:t>
            </a:r>
            <a:endParaRPr lang="en-US" sz="2800" dirty="0"/>
          </a:p>
        </p:txBody>
      </p:sp>
    </p:spTree>
    <p:extLst>
      <p:ext uri="{BB962C8B-B14F-4D97-AF65-F5344CB8AC3E}">
        <p14:creationId xmlns:p14="http://schemas.microsoft.com/office/powerpoint/2010/main" val="354778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A24B-CDE8-42E4-A260-5710D5723D7E}"/>
              </a:ext>
            </a:extLst>
          </p:cNvPr>
          <p:cNvSpPr>
            <a:spLocks noGrp="1"/>
          </p:cNvSpPr>
          <p:nvPr>
            <p:ph type="title"/>
          </p:nvPr>
        </p:nvSpPr>
        <p:spPr>
          <a:xfrm>
            <a:off x="609600" y="0"/>
            <a:ext cx="10972800" cy="1143000"/>
          </a:xfrm>
        </p:spPr>
        <p:txBody>
          <a:bodyPr/>
          <a:lstStyle/>
          <a:p>
            <a:r>
              <a:rPr lang="en-US" sz="4800" dirty="0"/>
              <a:t>Combined Energy, Transportation, Housing </a:t>
            </a:r>
          </a:p>
        </p:txBody>
      </p:sp>
      <p:sp>
        <p:nvSpPr>
          <p:cNvPr id="7" name="TextBox 6">
            <a:extLst>
              <a:ext uri="{FF2B5EF4-FFF2-40B4-BE49-F238E27FC236}">
                <a16:creationId xmlns:a16="http://schemas.microsoft.com/office/drawing/2014/main" id="{FF769F5B-3509-4882-9CE7-D533A018DEC6}"/>
              </a:ext>
            </a:extLst>
          </p:cNvPr>
          <p:cNvSpPr txBox="1"/>
          <p:nvPr/>
        </p:nvSpPr>
        <p:spPr>
          <a:xfrm>
            <a:off x="7589950" y="5306097"/>
            <a:ext cx="1785871" cy="461665"/>
          </a:xfrm>
          <a:prstGeom prst="rect">
            <a:avLst/>
          </a:prstGeom>
          <a:solidFill>
            <a:schemeClr val="bg1"/>
          </a:solidFill>
        </p:spPr>
        <p:txBody>
          <a:bodyPr wrap="square" rtlCol="0">
            <a:spAutoFit/>
          </a:bodyPr>
          <a:lstStyle/>
          <a:p>
            <a:endParaRPr lang="en-US" sz="2400" dirty="0"/>
          </a:p>
        </p:txBody>
      </p:sp>
      <p:pic>
        <p:nvPicPr>
          <p:cNvPr id="3" name="Picture 2">
            <a:extLst>
              <a:ext uri="{FF2B5EF4-FFF2-40B4-BE49-F238E27FC236}">
                <a16:creationId xmlns:a16="http://schemas.microsoft.com/office/drawing/2014/main" id="{47DDDC89-382F-4640-BB80-28385C1767F8}"/>
              </a:ext>
            </a:extLst>
          </p:cNvPr>
          <p:cNvPicPr>
            <a:picLocks noChangeAspect="1"/>
          </p:cNvPicPr>
          <p:nvPr/>
        </p:nvPicPr>
        <p:blipFill>
          <a:blip r:embed="rId3"/>
          <a:stretch>
            <a:fillRect/>
          </a:stretch>
        </p:blipFill>
        <p:spPr>
          <a:xfrm>
            <a:off x="1812925" y="1318305"/>
            <a:ext cx="8566150" cy="5043730"/>
          </a:xfrm>
          <a:prstGeom prst="rect">
            <a:avLst/>
          </a:prstGeom>
        </p:spPr>
      </p:pic>
      <p:sp>
        <p:nvSpPr>
          <p:cNvPr id="6" name="TextBox 5">
            <a:extLst>
              <a:ext uri="{FF2B5EF4-FFF2-40B4-BE49-F238E27FC236}">
                <a16:creationId xmlns:a16="http://schemas.microsoft.com/office/drawing/2014/main" id="{1B72C977-A650-4053-B4DF-75FCCA844E24}"/>
              </a:ext>
            </a:extLst>
          </p:cNvPr>
          <p:cNvSpPr txBox="1"/>
          <p:nvPr/>
        </p:nvSpPr>
        <p:spPr>
          <a:xfrm>
            <a:off x="1785257" y="6429829"/>
            <a:ext cx="8592457" cy="276999"/>
          </a:xfrm>
          <a:prstGeom prst="rect">
            <a:avLst/>
          </a:prstGeom>
          <a:noFill/>
        </p:spPr>
        <p:txBody>
          <a:bodyPr wrap="square" rtlCol="0">
            <a:spAutoFit/>
          </a:bodyPr>
          <a:lstStyle/>
          <a:p>
            <a:r>
              <a:rPr lang="en-US" sz="1200" dirty="0"/>
              <a:t>Figure 9: Combined energy, transportation, and housing affordability gap by census tract</a:t>
            </a:r>
          </a:p>
        </p:txBody>
      </p:sp>
    </p:spTree>
    <p:extLst>
      <p:ext uri="{BB962C8B-B14F-4D97-AF65-F5344CB8AC3E}">
        <p14:creationId xmlns:p14="http://schemas.microsoft.com/office/powerpoint/2010/main" val="208134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A24B-CDE8-42E4-A260-5710D5723D7E}"/>
              </a:ext>
            </a:extLst>
          </p:cNvPr>
          <p:cNvSpPr>
            <a:spLocks noGrp="1"/>
          </p:cNvSpPr>
          <p:nvPr>
            <p:ph type="title"/>
          </p:nvPr>
        </p:nvSpPr>
        <p:spPr>
          <a:xfrm>
            <a:off x="609600" y="0"/>
            <a:ext cx="10972800" cy="1143000"/>
          </a:xfrm>
        </p:spPr>
        <p:txBody>
          <a:bodyPr/>
          <a:lstStyle/>
          <a:p>
            <a:r>
              <a:rPr lang="en-US" sz="4800" dirty="0"/>
              <a:t>Combined Energy, Transportation, Housing </a:t>
            </a:r>
          </a:p>
        </p:txBody>
      </p:sp>
      <p:pic>
        <p:nvPicPr>
          <p:cNvPr id="6" name="Picture 5">
            <a:extLst>
              <a:ext uri="{FF2B5EF4-FFF2-40B4-BE49-F238E27FC236}">
                <a16:creationId xmlns:a16="http://schemas.microsoft.com/office/drawing/2014/main" id="{779AEDB6-1DAF-419D-AB5C-C2C47776F2F7}"/>
              </a:ext>
            </a:extLst>
          </p:cNvPr>
          <p:cNvPicPr/>
          <p:nvPr/>
        </p:nvPicPr>
        <p:blipFill rotWithShape="1">
          <a:blip r:embed="rId3">
            <a:extLst>
              <a:ext uri="{28A0092B-C50C-407E-A947-70E740481C1C}">
                <a14:useLocalDpi xmlns:a14="http://schemas.microsoft.com/office/drawing/2010/main" val="0"/>
              </a:ext>
            </a:extLst>
          </a:blip>
          <a:srcRect l="931" t="20480" r="2049" b="1894"/>
          <a:stretch/>
        </p:blipFill>
        <p:spPr bwMode="auto">
          <a:xfrm>
            <a:off x="2047893" y="1408069"/>
            <a:ext cx="8852557" cy="4325074"/>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0625AD2-FBDD-4DCF-9B4C-BB64D09267F0}"/>
              </a:ext>
            </a:extLst>
          </p:cNvPr>
          <p:cNvSpPr txBox="1"/>
          <p:nvPr/>
        </p:nvSpPr>
        <p:spPr>
          <a:xfrm>
            <a:off x="2032000" y="6066970"/>
            <a:ext cx="8853714" cy="461665"/>
          </a:xfrm>
          <a:prstGeom prst="rect">
            <a:avLst/>
          </a:prstGeom>
          <a:noFill/>
        </p:spPr>
        <p:txBody>
          <a:bodyPr wrap="square" rtlCol="0">
            <a:spAutoFit/>
          </a:bodyPr>
          <a:lstStyle/>
          <a:p>
            <a:r>
              <a:rPr lang="en-US" sz="1200" dirty="0"/>
              <a:t>Figure 13: Combined monthly spending on energy, transportation, and housing and remaining income for Connecticut census tracts by AMI band</a:t>
            </a:r>
          </a:p>
        </p:txBody>
      </p:sp>
    </p:spTree>
    <p:extLst>
      <p:ext uri="{BB962C8B-B14F-4D97-AF65-F5344CB8AC3E}">
        <p14:creationId xmlns:p14="http://schemas.microsoft.com/office/powerpoint/2010/main" val="248927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A24B-CDE8-42E4-A260-5710D5723D7E}"/>
              </a:ext>
            </a:extLst>
          </p:cNvPr>
          <p:cNvSpPr>
            <a:spLocks noGrp="1"/>
          </p:cNvSpPr>
          <p:nvPr>
            <p:ph type="title"/>
          </p:nvPr>
        </p:nvSpPr>
        <p:spPr/>
        <p:txBody>
          <a:bodyPr/>
          <a:lstStyle/>
          <a:p>
            <a:pPr algn="l"/>
            <a:r>
              <a:rPr lang="en-US" dirty="0"/>
              <a:t>Key Takeaways</a:t>
            </a:r>
          </a:p>
        </p:txBody>
      </p:sp>
      <p:sp>
        <p:nvSpPr>
          <p:cNvPr id="3" name="Text Placeholder 2">
            <a:extLst>
              <a:ext uri="{FF2B5EF4-FFF2-40B4-BE49-F238E27FC236}">
                <a16:creationId xmlns:a16="http://schemas.microsoft.com/office/drawing/2014/main" id="{BC8EFCD1-A812-4634-9A83-4A87079900B6}"/>
              </a:ext>
            </a:extLst>
          </p:cNvPr>
          <p:cNvSpPr>
            <a:spLocks noGrp="1"/>
          </p:cNvSpPr>
          <p:nvPr>
            <p:ph type="body" idx="1"/>
          </p:nvPr>
        </p:nvSpPr>
        <p:spPr>
          <a:xfrm>
            <a:off x="838200" y="1825625"/>
            <a:ext cx="11196484" cy="4351338"/>
          </a:xfrm>
        </p:spPr>
        <p:txBody>
          <a:bodyPr/>
          <a:lstStyle/>
          <a:p>
            <a:pPr marL="342900" indent="-342900">
              <a:lnSpc>
                <a:spcPct val="150000"/>
              </a:lnSpc>
            </a:pPr>
            <a:r>
              <a:rPr lang="en-US" sz="2000" dirty="0">
                <a:ea typeface="+mn-lt"/>
                <a:cs typeface="+mn-lt"/>
              </a:rPr>
              <a:t>Important to include transportation and housing costs to understand affordability</a:t>
            </a:r>
          </a:p>
          <a:p>
            <a:pPr marL="342900" indent="-342900">
              <a:lnSpc>
                <a:spcPct val="150000"/>
              </a:lnSpc>
            </a:pPr>
            <a:r>
              <a:rPr lang="en-US" sz="2000" dirty="0">
                <a:ea typeface="+mn-lt"/>
                <a:cs typeface="+mn-lt"/>
              </a:rPr>
              <a:t>Energy burden is highest among low-income households: </a:t>
            </a:r>
            <a:r>
              <a:rPr lang="en-US" sz="2000" b="1" dirty="0">
                <a:ea typeface="+mn-lt"/>
                <a:cs typeface="+mn-lt"/>
              </a:rPr>
              <a:t>6-7 times higher</a:t>
            </a:r>
            <a:endParaRPr lang="en-US" sz="2000" dirty="0">
              <a:ea typeface="+mn-lt"/>
              <a:cs typeface="+mn-lt"/>
            </a:endParaRPr>
          </a:p>
          <a:p>
            <a:pPr marL="800100" lvl="1" indent="-342900">
              <a:lnSpc>
                <a:spcPct val="150000"/>
              </a:lnSpc>
            </a:pPr>
            <a:r>
              <a:rPr lang="en-US" sz="2000" dirty="0"/>
              <a:t>High energy burdens are clustered in urban areas</a:t>
            </a:r>
          </a:p>
          <a:p>
            <a:pPr marL="800100" lvl="1" indent="-342900">
              <a:lnSpc>
                <a:spcPct val="150000"/>
              </a:lnSpc>
            </a:pPr>
            <a:r>
              <a:rPr lang="en-US" sz="2000" dirty="0">
                <a:ea typeface="+mn-lt"/>
                <a:cs typeface="+mn-lt"/>
              </a:rPr>
              <a:t>Combined efficiency and solar can close the building energy affordability gap for many low- and moderate-income households</a:t>
            </a:r>
            <a:endParaRPr lang="en-US" sz="2000" dirty="0"/>
          </a:p>
          <a:p>
            <a:pPr marL="342900" indent="-342900">
              <a:lnSpc>
                <a:spcPct val="150000"/>
              </a:lnSpc>
            </a:pPr>
            <a:r>
              <a:rPr lang="en-US" sz="2000" dirty="0"/>
              <a:t>Transportation costs are high across the state</a:t>
            </a:r>
          </a:p>
          <a:p>
            <a:pPr marL="800100" lvl="1" indent="-342900">
              <a:lnSpc>
                <a:spcPct val="150000"/>
              </a:lnSpc>
            </a:pPr>
            <a:r>
              <a:rPr lang="en-US" sz="2000" b="1" dirty="0"/>
              <a:t>Reducing transportation costs is crucial to preserving affordability</a:t>
            </a:r>
          </a:p>
          <a:p>
            <a:pPr marL="800100" lvl="1" indent="-342900">
              <a:lnSpc>
                <a:spcPct val="150000"/>
              </a:lnSpc>
            </a:pPr>
            <a:r>
              <a:rPr lang="en-US" sz="2000" dirty="0"/>
              <a:t>A personal vehicle is needed almost everywhere for an acceptable level of mobility</a:t>
            </a:r>
          </a:p>
          <a:p>
            <a:endParaRPr lang="en-US" sz="3200" dirty="0"/>
          </a:p>
        </p:txBody>
      </p:sp>
    </p:spTree>
    <p:extLst>
      <p:ext uri="{BB962C8B-B14F-4D97-AF65-F5344CB8AC3E}">
        <p14:creationId xmlns:p14="http://schemas.microsoft.com/office/powerpoint/2010/main" val="290456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632CB0F5DB1D45B745262F87246D5A" ma:contentTypeVersion="12" ma:contentTypeDescription="Create a new document." ma:contentTypeScope="" ma:versionID="06105a6ad52958ce4b571df21e1cdbb9">
  <xsd:schema xmlns:xsd="http://www.w3.org/2001/XMLSchema" xmlns:xs="http://www.w3.org/2001/XMLSchema" xmlns:p="http://schemas.microsoft.com/office/2006/metadata/properties" xmlns:ns3="57904a7d-283e-4451-882c-cac8239566f0" xmlns:ns4="d5aca792-fda2-4cc7-8bff-7216c79eacad" targetNamespace="http://schemas.microsoft.com/office/2006/metadata/properties" ma:root="true" ma:fieldsID="80995d06ca5b18a23106cc97bd0d8ff7" ns3:_="" ns4:_="">
    <xsd:import namespace="57904a7d-283e-4451-882c-cac8239566f0"/>
    <xsd:import namespace="d5aca792-fda2-4cc7-8bff-7216c79eac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04a7d-283e-4451-882c-cac823956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aca792-fda2-4cc7-8bff-7216c79eac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CF6D52-B4FE-455D-8FAC-4210C20CA9CC}">
  <ds:schemaRefs>
    <ds:schemaRef ds:uri="http://schemas.microsoft.com/sharepoint/v3/contenttype/forms"/>
  </ds:schemaRefs>
</ds:datastoreItem>
</file>

<file path=customXml/itemProps2.xml><?xml version="1.0" encoding="utf-8"?>
<ds:datastoreItem xmlns:ds="http://schemas.openxmlformats.org/officeDocument/2006/customXml" ds:itemID="{F24B444A-82B7-4C72-93C5-66FAD5835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04a7d-283e-4451-882c-cac8239566f0"/>
    <ds:schemaRef ds:uri="d5aca792-fda2-4cc7-8bff-7216c79ea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12008-EB8A-43AB-A12A-59DD4CE6C0A8}">
  <ds:schemaRefs>
    <ds:schemaRef ds:uri="d5aca792-fda2-4cc7-8bff-7216c79eacad"/>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57904a7d-283e-4451-882c-cac8239566f0"/>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1587</TotalTime>
  <Words>1387</Words>
  <Application>Microsoft Office PowerPoint</Application>
  <PresentationFormat>Widescreen</PresentationFormat>
  <Paragraphs>112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Lato</vt:lpstr>
      <vt:lpstr>Segoe UI</vt:lpstr>
      <vt:lpstr>Office Theme</vt:lpstr>
      <vt:lpstr>PowerPoint Presentation</vt:lpstr>
      <vt:lpstr>CT Snapshots: Geographic Diversity, Wealth Inequality</vt:lpstr>
      <vt:lpstr>VEIC Study: Baseline Definitions</vt:lpstr>
      <vt:lpstr>PowerPoint Presentation</vt:lpstr>
      <vt:lpstr>CT Transportation Affordability Gap by Census Tract &amp; Area Median Income</vt:lpstr>
      <vt:lpstr>PowerPoint Presentation</vt:lpstr>
      <vt:lpstr>Combined Energy, Transportation, Housing </vt:lpstr>
      <vt:lpstr>Combined Energy, Transportation, Housing </vt:lpstr>
      <vt:lpstr>Key Takeaways</vt:lpstr>
      <vt:lpstr>Recommendations</vt:lpstr>
      <vt:lpstr>Big Picture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Barcellos-Allen</dc:creator>
  <cp:lastModifiedBy>Gannon Long</cp:lastModifiedBy>
  <cp:revision>9</cp:revision>
  <cp:lastPrinted>2021-04-28T17:16:49Z</cp:lastPrinted>
  <dcterms:created xsi:type="dcterms:W3CDTF">2019-08-26T21:00:49Z</dcterms:created>
  <dcterms:modified xsi:type="dcterms:W3CDTF">2021-05-05T12:52:40Z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0x0101008E632CB0F5DB1D45B745262F87246D5A</vt:lpwstr>
  </property>
</Properties>
</file>