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  <p:sldId id="25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47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d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lectric.coo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304800" y="241935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Policy Update: LIHEAP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304800" y="3187928"/>
            <a:ext cx="533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Mark Wolfe, Executive Director,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National Energy Assistance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Directors Association</a:t>
            </a:r>
            <a:endParaRPr sz="2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343" cy="1075334"/>
          </a:xfrm>
          <a:prstGeom prst="rect">
            <a:avLst/>
          </a:prstGeom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756C16DE-9E65-4596-9E49-3D46F110D3F1}"/>
              </a:ext>
            </a:extLst>
          </p:cNvPr>
          <p:cNvSpPr txBox="1"/>
          <p:nvPr/>
        </p:nvSpPr>
        <p:spPr>
          <a:xfrm>
            <a:off x="4451350" y="3187927"/>
            <a:ext cx="533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Billie Kaumaya, Legislative Affairs Director,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42648C"/>
                </a:solidFill>
                <a:latin typeface="Lato"/>
                <a:ea typeface="Lato"/>
                <a:cs typeface="Lato"/>
                <a:sym typeface="Lato"/>
              </a:rPr>
              <a:t>National Rural Electric Cooperative Association</a:t>
            </a:r>
            <a:endParaRPr sz="2200" dirty="0">
              <a:solidFill>
                <a:srgbClr val="4264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17C9-691E-2748-873D-F5064B45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for $5.1 Billion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66A59-1753-E64A-B02F-A2F59920E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Increase outreach to up to 30 percent</a:t>
            </a:r>
          </a:p>
          <a:p>
            <a:pPr lvl="0"/>
            <a:r>
              <a:rPr lang="en-US" dirty="0"/>
              <a:t>Increase the average grant </a:t>
            </a:r>
          </a:p>
          <a:p>
            <a:pPr lvl="0"/>
            <a:r>
              <a:rPr lang="en-US" dirty="0"/>
              <a:t>Provide additional funding for WAP. </a:t>
            </a:r>
          </a:p>
          <a:p>
            <a:pPr lvl="0"/>
            <a:r>
              <a:rPr lang="en-US" dirty="0"/>
              <a:t>Re water: we understand the need for continued support, but it should not be taken from LIHEAP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28600" y="18162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30413" y="36195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Continuing the Learning</a:t>
            </a:r>
            <a:endParaRPr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330412" y="1047750"/>
            <a:ext cx="8280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For additional information about the state role in delivering energy assistance: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www.neada.org</a:t>
            </a:r>
            <a:endParaRPr lang="en-US" sz="2800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endParaRPr lang="en-US" sz="2800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For additional information about rural electric cooperatives: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www.electric.coop</a:t>
            </a:r>
            <a:endParaRPr lang="en-US" sz="2800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endParaRPr lang="en-US" sz="2800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endParaRPr lang="en-US" sz="2800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-79905" y="0"/>
            <a:ext cx="955548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Rising arrearages – estimates as high as $30 billion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Shut-off moratoriums in place in many states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Rising unemployment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Estimates of need for utility and rent as high as $70 billion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Focus shifted to rent/CDC moratorium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Growing support for water assistance</a:t>
            </a:r>
          </a:p>
        </p:txBody>
      </p:sp>
      <p:sp>
        <p:nvSpPr>
          <p:cNvPr id="102" name="Google Shape;102;p14"/>
          <p:cNvSpPr txBox="1"/>
          <p:nvPr/>
        </p:nvSpPr>
        <p:spPr>
          <a:xfrm>
            <a:off x="330412" y="361950"/>
            <a:ext cx="7822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Context for Stimulus Funding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4768188" y="2581922"/>
            <a:ext cx="8584988" cy="354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B3A6-413B-1C4A-A0CE-2C7E6790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the Allocation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9C6F-1FC3-3B4B-9B84-7B91D7EF0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We track the allocation based on three factors: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</a:p>
          <a:p>
            <a:pPr lvl="0"/>
            <a:r>
              <a:rPr lang="en-US" sz="1800" dirty="0"/>
              <a:t>Percent of the eligible households will be covered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Purchasing power of the average grant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Percent of funding will be used to support weatherization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28600" y="18162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30413" y="36195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LIHEAP Funding</a:t>
            </a:r>
            <a:endParaRPr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330412" y="1047750"/>
            <a:ext cx="8280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434342"/>
              </a:buClr>
              <a:buSzPts val="2800"/>
            </a:pPr>
            <a:r>
              <a:rPr lang="en-US" sz="24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CARES Act (March 2020):  </a:t>
            </a:r>
            <a:r>
              <a:rPr lang="en-US" sz="24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$900 million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endParaRPr lang="en-US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4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FY2021 (December 2020):  </a:t>
            </a:r>
            <a:r>
              <a:rPr lang="en-US" sz="24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$3.75 billion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endParaRPr lang="en-US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4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American Rescue Plan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4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Act of 2021 (March 2021):  </a:t>
            </a:r>
            <a:r>
              <a:rPr lang="en-US" sz="24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$4.5 billion </a:t>
            </a:r>
            <a:r>
              <a:rPr lang="en-US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(through FY 2022)</a:t>
            </a:r>
          </a:p>
          <a:p>
            <a:pPr lvl="3">
              <a:buClr>
                <a:srgbClr val="434342"/>
              </a:buClr>
              <a:buSzPts val="2800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i="1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Emergency Rental Assistance:  $21.55 billion (+Dec. COVID relief: $25 billion)</a:t>
            </a:r>
          </a:p>
          <a:p>
            <a:pPr lvl="2">
              <a:buClr>
                <a:srgbClr val="434342"/>
              </a:buClr>
              <a:buSzPts val="2800"/>
            </a:pPr>
            <a:r>
              <a:rPr lang="en-US" i="1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Homeowner Assistance Fund:  $9.961 billion</a:t>
            </a:r>
          </a:p>
          <a:p>
            <a:pPr lvl="2">
              <a:buClr>
                <a:srgbClr val="434342"/>
              </a:buClr>
              <a:buSzPts val="2800"/>
            </a:pPr>
            <a:endParaRPr lang="en-US" i="1" dirty="0">
              <a:solidFill>
                <a:srgbClr val="434342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ASK for FY 2022:  </a:t>
            </a:r>
            <a:r>
              <a:rPr lang="en-US" sz="2400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$5.1 billion</a:t>
            </a:r>
            <a:r>
              <a:rPr lang="en-US" sz="24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i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	President’s plan: $3.85 billion</a:t>
            </a:r>
          </a:p>
          <a:p>
            <a:pPr marL="457200" lvl="3" indent="-457200">
              <a:buClr>
                <a:srgbClr val="434342"/>
              </a:buClr>
              <a:buSzPts val="2800"/>
              <a:buFont typeface="Arial"/>
              <a:buChar char="•"/>
            </a:pPr>
            <a:endParaRPr lang="en-US" sz="2800" dirty="0">
              <a:solidFill>
                <a:srgbClr val="434342"/>
              </a:solidFill>
              <a:latin typeface="Lato"/>
              <a:sym typeface="La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43CA75-CA88-453B-A072-42D7542283BF}"/>
              </a:ext>
            </a:extLst>
          </p:cNvPr>
          <p:cNvSpPr/>
          <p:nvPr/>
        </p:nvSpPr>
        <p:spPr>
          <a:xfrm>
            <a:off x="345650" y="3755282"/>
            <a:ext cx="4124855" cy="6809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330412" y="171450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30412" y="361950"/>
            <a:ext cx="7822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FY 2022 Appropriations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336356" y="1041641"/>
            <a:ext cx="828018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rgbClr val="434342"/>
              </a:buClr>
              <a:buSzPts val="2800"/>
            </a:pPr>
            <a:r>
              <a:rPr lang="en-US" sz="28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 lang="en-US" dirty="0">
              <a:solidFill>
                <a:srgbClr val="434342"/>
              </a:solidFill>
              <a:latin typeface="Lato"/>
              <a:sym typeface="La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EC4B43-B896-4A3F-B475-476CCD8A66E8}"/>
              </a:ext>
            </a:extLst>
          </p:cNvPr>
          <p:cNvCxnSpPr/>
          <p:nvPr/>
        </p:nvCxnSpPr>
        <p:spPr>
          <a:xfrm>
            <a:off x="651759" y="2762981"/>
            <a:ext cx="795722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E30FD5-61E9-48F5-8BD5-B31F7A53EBE6}"/>
              </a:ext>
            </a:extLst>
          </p:cNvPr>
          <p:cNvCxnSpPr/>
          <p:nvPr/>
        </p:nvCxnSpPr>
        <p:spPr>
          <a:xfrm>
            <a:off x="642032" y="2422515"/>
            <a:ext cx="0" cy="62257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7A33B2-B6CE-4E9D-AC62-5CFB56D3399D}"/>
              </a:ext>
            </a:extLst>
          </p:cNvPr>
          <p:cNvCxnSpPr/>
          <p:nvPr/>
        </p:nvCxnSpPr>
        <p:spPr>
          <a:xfrm>
            <a:off x="8608985" y="2399817"/>
            <a:ext cx="0" cy="62257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F10904-A3B2-4F72-81FC-E79B8C5BD7C2}"/>
              </a:ext>
            </a:extLst>
          </p:cNvPr>
          <p:cNvCxnSpPr>
            <a:cxnSpLocks/>
          </p:cNvCxnSpPr>
          <p:nvPr/>
        </p:nvCxnSpPr>
        <p:spPr>
          <a:xfrm>
            <a:off x="1271086" y="2583021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AEFDA-F1A2-4222-9FAF-73961503428E}"/>
              </a:ext>
            </a:extLst>
          </p:cNvPr>
          <p:cNvCxnSpPr>
            <a:cxnSpLocks/>
          </p:cNvCxnSpPr>
          <p:nvPr/>
        </p:nvCxnSpPr>
        <p:spPr>
          <a:xfrm>
            <a:off x="7931291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4D45D-222C-4B51-B2EB-3F6F06459778}"/>
              </a:ext>
            </a:extLst>
          </p:cNvPr>
          <p:cNvCxnSpPr>
            <a:cxnSpLocks/>
          </p:cNvCxnSpPr>
          <p:nvPr/>
        </p:nvCxnSpPr>
        <p:spPr>
          <a:xfrm>
            <a:off x="1861231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AB4F56-B83A-4D1C-8595-A7CA98930835}"/>
              </a:ext>
            </a:extLst>
          </p:cNvPr>
          <p:cNvCxnSpPr>
            <a:cxnSpLocks/>
          </p:cNvCxnSpPr>
          <p:nvPr/>
        </p:nvCxnSpPr>
        <p:spPr>
          <a:xfrm>
            <a:off x="2474075" y="2583021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EEDE7-5863-44E6-892E-F686B5DC0454}"/>
              </a:ext>
            </a:extLst>
          </p:cNvPr>
          <p:cNvCxnSpPr>
            <a:cxnSpLocks/>
          </p:cNvCxnSpPr>
          <p:nvPr/>
        </p:nvCxnSpPr>
        <p:spPr>
          <a:xfrm>
            <a:off x="3133240" y="2610582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31A67-26FF-49F3-8D4B-C1DBF7F72011}"/>
              </a:ext>
            </a:extLst>
          </p:cNvPr>
          <p:cNvCxnSpPr>
            <a:cxnSpLocks/>
          </p:cNvCxnSpPr>
          <p:nvPr/>
        </p:nvCxnSpPr>
        <p:spPr>
          <a:xfrm>
            <a:off x="3826530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CB986A-0530-4042-B4E2-1087561052D7}"/>
              </a:ext>
            </a:extLst>
          </p:cNvPr>
          <p:cNvCxnSpPr>
            <a:cxnSpLocks/>
          </p:cNvCxnSpPr>
          <p:nvPr/>
        </p:nvCxnSpPr>
        <p:spPr>
          <a:xfrm>
            <a:off x="4507156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9D4162-F819-47EE-AE02-F16036FF684D}"/>
              </a:ext>
            </a:extLst>
          </p:cNvPr>
          <p:cNvCxnSpPr>
            <a:cxnSpLocks/>
          </p:cNvCxnSpPr>
          <p:nvPr/>
        </p:nvCxnSpPr>
        <p:spPr>
          <a:xfrm>
            <a:off x="5204304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107509-B957-4783-A4B3-11178C1710F3}"/>
              </a:ext>
            </a:extLst>
          </p:cNvPr>
          <p:cNvCxnSpPr>
            <a:cxnSpLocks/>
          </p:cNvCxnSpPr>
          <p:nvPr/>
        </p:nvCxnSpPr>
        <p:spPr>
          <a:xfrm>
            <a:off x="5869025" y="2586262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B15B94-958B-4522-A106-3949F659755F}"/>
              </a:ext>
            </a:extLst>
          </p:cNvPr>
          <p:cNvCxnSpPr>
            <a:cxnSpLocks/>
          </p:cNvCxnSpPr>
          <p:nvPr/>
        </p:nvCxnSpPr>
        <p:spPr>
          <a:xfrm>
            <a:off x="6559692" y="2586262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19E801-BA82-4BC7-B1D8-6FAA27ED169A}"/>
              </a:ext>
            </a:extLst>
          </p:cNvPr>
          <p:cNvCxnSpPr>
            <a:cxnSpLocks/>
          </p:cNvCxnSpPr>
          <p:nvPr/>
        </p:nvCxnSpPr>
        <p:spPr>
          <a:xfrm>
            <a:off x="7230900" y="2600854"/>
            <a:ext cx="0" cy="35343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D539807E-DF91-435B-8638-1CD3CB4A692D}"/>
              </a:ext>
            </a:extLst>
          </p:cNvPr>
          <p:cNvSpPr/>
          <p:nvPr/>
        </p:nvSpPr>
        <p:spPr>
          <a:xfrm>
            <a:off x="3999289" y="2167165"/>
            <a:ext cx="340468" cy="5058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070CB8-1985-4652-AAA5-BB838464BE47}"/>
              </a:ext>
            </a:extLst>
          </p:cNvPr>
          <p:cNvSpPr txBox="1"/>
          <p:nvPr/>
        </p:nvSpPr>
        <p:spPr>
          <a:xfrm>
            <a:off x="3800790" y="1415341"/>
            <a:ext cx="937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B0604020202020204" charset="0"/>
              </a:rPr>
              <a:t>House</a:t>
            </a:r>
          </a:p>
          <a:p>
            <a:pPr algn="ctr"/>
            <a:r>
              <a:rPr lang="en-US" b="1" dirty="0">
                <a:latin typeface="Lato" panose="020B0604020202020204" charset="0"/>
              </a:rPr>
              <a:t>Budget:</a:t>
            </a:r>
          </a:p>
          <a:p>
            <a:pPr algn="ctr"/>
            <a:r>
              <a:rPr lang="en-US" dirty="0">
                <a:latin typeface="Lato" panose="020B0604020202020204" charset="0"/>
              </a:rPr>
              <a:t>Mid-June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2A071EC-67A2-4054-A46D-275475ECFBA5}"/>
              </a:ext>
            </a:extLst>
          </p:cNvPr>
          <p:cNvSpPr/>
          <p:nvPr/>
        </p:nvSpPr>
        <p:spPr>
          <a:xfrm>
            <a:off x="4681122" y="2159586"/>
            <a:ext cx="340468" cy="5058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B68C03-8996-42CF-9C65-2186F2F5DA80}"/>
              </a:ext>
            </a:extLst>
          </p:cNvPr>
          <p:cNvSpPr txBox="1"/>
          <p:nvPr/>
        </p:nvSpPr>
        <p:spPr>
          <a:xfrm>
            <a:off x="4496495" y="1403143"/>
            <a:ext cx="937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B0604020202020204" charset="0"/>
              </a:rPr>
              <a:t>House </a:t>
            </a:r>
          </a:p>
          <a:p>
            <a:pPr algn="ctr"/>
            <a:r>
              <a:rPr lang="en-US" b="1" dirty="0" err="1">
                <a:latin typeface="Lato" panose="020B0604020202020204" charset="0"/>
              </a:rPr>
              <a:t>Approps</a:t>
            </a:r>
            <a:r>
              <a:rPr lang="en-US" b="1" dirty="0">
                <a:latin typeface="Lato" panose="020B0604020202020204" charset="0"/>
              </a:rPr>
              <a:t>: </a:t>
            </a:r>
            <a:r>
              <a:rPr lang="en-US" dirty="0">
                <a:latin typeface="Lato" panose="020B0604020202020204" charset="0"/>
              </a:rPr>
              <a:t>July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4AF6AC-42A5-4C34-BFF6-1A6435117961}"/>
              </a:ext>
            </a:extLst>
          </p:cNvPr>
          <p:cNvSpPr txBox="1"/>
          <p:nvPr/>
        </p:nvSpPr>
        <p:spPr>
          <a:xfrm>
            <a:off x="758767" y="2948546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Jan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79B11-5FD9-4467-8A6D-401982913F48}"/>
              </a:ext>
            </a:extLst>
          </p:cNvPr>
          <p:cNvSpPr txBox="1"/>
          <p:nvPr/>
        </p:nvSpPr>
        <p:spPr>
          <a:xfrm>
            <a:off x="1316486" y="2966379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Feb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8A442-2A8B-4C87-A315-46BDACDC97C8}"/>
              </a:ext>
            </a:extLst>
          </p:cNvPr>
          <p:cNvSpPr txBox="1"/>
          <p:nvPr/>
        </p:nvSpPr>
        <p:spPr>
          <a:xfrm>
            <a:off x="1922845" y="2961967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Mar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8A3AE7-C350-4C71-93A6-CCB49E44E008}"/>
              </a:ext>
            </a:extLst>
          </p:cNvPr>
          <p:cNvSpPr txBox="1"/>
          <p:nvPr/>
        </p:nvSpPr>
        <p:spPr>
          <a:xfrm>
            <a:off x="2602162" y="2966894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Apr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352BA3-52DD-472F-8B67-EC79A4A65353}"/>
              </a:ext>
            </a:extLst>
          </p:cNvPr>
          <p:cNvSpPr txBox="1"/>
          <p:nvPr/>
        </p:nvSpPr>
        <p:spPr>
          <a:xfrm>
            <a:off x="3304186" y="2961967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8F7156-BBDD-4078-8B03-AA17A10AEEE6}"/>
              </a:ext>
            </a:extLst>
          </p:cNvPr>
          <p:cNvSpPr txBox="1"/>
          <p:nvPr/>
        </p:nvSpPr>
        <p:spPr>
          <a:xfrm>
            <a:off x="3953076" y="2963869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Jun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16EF62-6766-4AAE-9F45-27A95CC2883B}"/>
              </a:ext>
            </a:extLst>
          </p:cNvPr>
          <p:cNvSpPr txBox="1"/>
          <p:nvPr/>
        </p:nvSpPr>
        <p:spPr>
          <a:xfrm>
            <a:off x="4630372" y="2976106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Jul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12D208-6408-4B6E-99F6-A7EABF8F764C}"/>
              </a:ext>
            </a:extLst>
          </p:cNvPr>
          <p:cNvSpPr txBox="1"/>
          <p:nvPr/>
        </p:nvSpPr>
        <p:spPr>
          <a:xfrm>
            <a:off x="5321032" y="2978681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Aug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D705BB-9DEC-46F7-8E11-33226C2D922B}"/>
              </a:ext>
            </a:extLst>
          </p:cNvPr>
          <p:cNvSpPr txBox="1"/>
          <p:nvPr/>
        </p:nvSpPr>
        <p:spPr>
          <a:xfrm>
            <a:off x="5968364" y="2961967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Sep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468B79-58BA-49F0-BDA2-9B791B2A556F}"/>
              </a:ext>
            </a:extLst>
          </p:cNvPr>
          <p:cNvSpPr txBox="1"/>
          <p:nvPr/>
        </p:nvSpPr>
        <p:spPr>
          <a:xfrm>
            <a:off x="6729928" y="2972270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Oct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16C81-3A24-4E91-B2AA-D412A8734866}"/>
              </a:ext>
            </a:extLst>
          </p:cNvPr>
          <p:cNvSpPr txBox="1"/>
          <p:nvPr/>
        </p:nvSpPr>
        <p:spPr>
          <a:xfrm>
            <a:off x="7336320" y="2961967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Nov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2321B0-970E-4ED3-8A2D-667F85E20B65}"/>
              </a:ext>
            </a:extLst>
          </p:cNvPr>
          <p:cNvSpPr txBox="1"/>
          <p:nvPr/>
        </p:nvSpPr>
        <p:spPr>
          <a:xfrm>
            <a:off x="8003781" y="2942379"/>
            <a:ext cx="69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Dec</a:t>
            </a: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0771251D-893A-404B-9FBF-D88578BC0023}"/>
              </a:ext>
            </a:extLst>
          </p:cNvPr>
          <p:cNvSpPr/>
          <p:nvPr/>
        </p:nvSpPr>
        <p:spPr>
          <a:xfrm>
            <a:off x="8085802" y="2153610"/>
            <a:ext cx="340468" cy="5058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46EE89-39FF-47B5-BFB3-6BBA6E4AF5CE}"/>
              </a:ext>
            </a:extLst>
          </p:cNvPr>
          <p:cNvSpPr txBox="1"/>
          <p:nvPr/>
        </p:nvSpPr>
        <p:spPr>
          <a:xfrm>
            <a:off x="7688355" y="1446685"/>
            <a:ext cx="109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B0604020202020204" charset="0"/>
              </a:rPr>
              <a:t>Resolution:  </a:t>
            </a:r>
            <a:r>
              <a:rPr lang="en-US" dirty="0">
                <a:latin typeface="Lato" panose="020B0604020202020204" charset="0"/>
              </a:rPr>
              <a:t>December</a:t>
            </a:r>
            <a:endParaRPr lang="en-US" b="1" dirty="0">
              <a:latin typeface="Lato" panose="020B0604020202020204" charset="0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A0BB9A00-B981-4EC5-B767-7669CCB05667}"/>
              </a:ext>
            </a:extLst>
          </p:cNvPr>
          <p:cNvSpPr/>
          <p:nvPr/>
        </p:nvSpPr>
        <p:spPr>
          <a:xfrm>
            <a:off x="3730778" y="3181168"/>
            <a:ext cx="334924" cy="48807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606E78-F581-4ADF-91C0-7D304288A093}"/>
              </a:ext>
            </a:extLst>
          </p:cNvPr>
          <p:cNvSpPr txBox="1"/>
          <p:nvPr/>
        </p:nvSpPr>
        <p:spPr>
          <a:xfrm>
            <a:off x="3558165" y="3699979"/>
            <a:ext cx="937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B0604020202020204" charset="0"/>
              </a:rPr>
              <a:t>Today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188D27B-315A-4384-B961-C99D71AFE14B}"/>
              </a:ext>
            </a:extLst>
          </p:cNvPr>
          <p:cNvSpPr/>
          <p:nvPr/>
        </p:nvSpPr>
        <p:spPr>
          <a:xfrm>
            <a:off x="3440075" y="2170253"/>
            <a:ext cx="340468" cy="5058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75EC97-E532-4A0A-9A32-8715B0E424A0}"/>
              </a:ext>
            </a:extLst>
          </p:cNvPr>
          <p:cNvSpPr txBox="1"/>
          <p:nvPr/>
        </p:nvSpPr>
        <p:spPr>
          <a:xfrm>
            <a:off x="3048581" y="1424345"/>
            <a:ext cx="937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B0604020202020204" charset="0"/>
              </a:rPr>
              <a:t>Biden Budget:  </a:t>
            </a:r>
            <a:r>
              <a:rPr lang="en-US" dirty="0">
                <a:latin typeface="Lato" panose="020B0604020202020204" charset="0"/>
              </a:rPr>
              <a:t>May 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0BCC9D-3167-4CD4-AD27-A20FFB49C312}"/>
              </a:ext>
            </a:extLst>
          </p:cNvPr>
          <p:cNvSpPr txBox="1"/>
          <p:nvPr/>
        </p:nvSpPr>
        <p:spPr>
          <a:xfrm>
            <a:off x="6183156" y="1468456"/>
            <a:ext cx="109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B0604020202020204" charset="0"/>
              </a:rPr>
              <a:t>Senate:</a:t>
            </a:r>
            <a:r>
              <a:rPr lang="en-US" dirty="0">
                <a:latin typeface="Lato" panose="020B0604020202020204" charset="0"/>
              </a:rPr>
              <a:t> ???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228600" y="18162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30412" y="361950"/>
            <a:ext cx="7822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Infrastructure and Reconciliation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330412" y="1047750"/>
            <a:ext cx="828018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2400" u="sng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Infrastructure</a:t>
            </a:r>
          </a:p>
          <a:p>
            <a:pPr lvl="1">
              <a:buClr>
                <a:srgbClr val="434342"/>
              </a:buClr>
              <a:buSzPts val="2800"/>
            </a:pPr>
            <a:r>
              <a:rPr lang="en-US" sz="2400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-US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Surface Transportation + ??? (taxes, energy, human infrastructure)</a:t>
            </a:r>
          </a:p>
          <a:p>
            <a:pPr lvl="1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Senate EPW:  May markup</a:t>
            </a:r>
          </a:p>
          <a:p>
            <a:pPr lvl="1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ea typeface="Lato"/>
                <a:cs typeface="Lato"/>
                <a:sym typeface="Lato"/>
              </a:rPr>
              <a:t>	House T&amp;I:  June markup</a:t>
            </a:r>
          </a:p>
          <a:p>
            <a:pPr lvl="1">
              <a:buClr>
                <a:srgbClr val="434342"/>
              </a:buClr>
              <a:buSzPts val="2800"/>
            </a:pPr>
            <a:endParaRPr lang="en-US" dirty="0">
              <a:solidFill>
                <a:srgbClr val="434342"/>
              </a:solidFill>
              <a:latin typeface="Lato"/>
              <a:sym typeface="Lato"/>
            </a:endParaRPr>
          </a:p>
          <a:p>
            <a:pPr lvl="1">
              <a:buClr>
                <a:srgbClr val="434342"/>
              </a:buClr>
              <a:buSzPts val="2800"/>
            </a:pPr>
            <a:r>
              <a:rPr lang="en-US" sz="2400" u="sng" dirty="0">
                <a:solidFill>
                  <a:srgbClr val="434342"/>
                </a:solidFill>
                <a:latin typeface="Lato"/>
                <a:sym typeface="Lato"/>
              </a:rPr>
              <a:t>Reconciliation</a:t>
            </a:r>
            <a:r>
              <a:rPr lang="en-US" sz="2400" dirty="0">
                <a:solidFill>
                  <a:srgbClr val="434342"/>
                </a:solidFill>
                <a:latin typeface="Lato"/>
                <a:sym typeface="Lato"/>
              </a:rPr>
              <a:t> </a:t>
            </a:r>
          </a:p>
          <a:p>
            <a:pPr lvl="3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sym typeface="Lato"/>
              </a:rPr>
              <a:t>	</a:t>
            </a:r>
          </a:p>
          <a:p>
            <a:pPr lvl="3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sym typeface="Lato"/>
              </a:rPr>
              <a:t>	50 vote threshold in Senate</a:t>
            </a:r>
          </a:p>
          <a:p>
            <a:pPr lvl="1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sym typeface="Lato"/>
              </a:rPr>
              <a:t>	10-year timeline (budget neutral beyond)</a:t>
            </a:r>
          </a:p>
          <a:p>
            <a:pPr lvl="1">
              <a:buClr>
                <a:srgbClr val="434342"/>
              </a:buClr>
              <a:buSzPts val="2800"/>
            </a:pPr>
            <a:r>
              <a:rPr lang="en-US" dirty="0">
                <a:solidFill>
                  <a:srgbClr val="434342"/>
                </a:solidFill>
                <a:latin typeface="Lato"/>
                <a:sym typeface="Lato"/>
              </a:rPr>
              <a:t>	Limits on non-budgetary items (must impact: spending (mandatory), revenue and/or federal 	      debt limit)</a:t>
            </a:r>
          </a:p>
        </p:txBody>
      </p:sp>
    </p:spTree>
    <p:extLst>
      <p:ext uri="{BB962C8B-B14F-4D97-AF65-F5344CB8AC3E}">
        <p14:creationId xmlns:p14="http://schemas.microsoft.com/office/powerpoint/2010/main" val="43934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9182-D254-224E-83D5-8F370A6D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E533D-6E0D-944C-B109-96E81E9E3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800" dirty="0"/>
              <a:t>For the last several years, Congress provided sufficient funds to:</a:t>
            </a:r>
          </a:p>
          <a:p>
            <a:pPr marL="114300" indent="0">
              <a:buNone/>
            </a:pPr>
            <a:endParaRPr lang="en-US" sz="1800" dirty="0"/>
          </a:p>
          <a:p>
            <a:pPr lvl="0"/>
            <a:r>
              <a:rPr lang="en-US" sz="1800" dirty="0"/>
              <a:t>Reach 20% of the eligible population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Provide an average grant of about $500 or about 50% of home heating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Provide about $300 million for WAP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5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514A-0B9A-484D-BEFF-BE2E655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Ask: $5.1 Billion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EA591-0692-4642-8BE7-6BD27443D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Testified two weeks ago before the House Appropriations Committee.  </a:t>
            </a:r>
          </a:p>
          <a:p>
            <a:r>
              <a:rPr lang="en-US" sz="1800" dirty="0"/>
              <a:t>Proposed $5.1 billion the fully authorized level.  </a:t>
            </a:r>
          </a:p>
          <a:p>
            <a:pPr lvl="0"/>
            <a:r>
              <a:rPr lang="en-US" sz="1800" dirty="0"/>
              <a:t>Cover 25% of eligible</a:t>
            </a:r>
          </a:p>
          <a:p>
            <a:pPr lvl="0"/>
            <a:r>
              <a:rPr lang="en-US" sz="1800" dirty="0"/>
              <a:t>Provide an average grant of $700</a:t>
            </a:r>
          </a:p>
          <a:p>
            <a:pPr lvl="0"/>
            <a:r>
              <a:rPr lang="en-US" sz="1800" dirty="0"/>
              <a:t>Provide $500 million for weatherization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5AEA-4502-904A-BBF2-FFB3AF9F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686F3-6ECF-564D-8C0C-4A02026FB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800" dirty="0"/>
          </a:p>
          <a:p>
            <a:pPr lvl="0"/>
            <a:r>
              <a:rPr lang="en-US" sz="1800" dirty="0"/>
              <a:t>Can we spend higher levels of funding?</a:t>
            </a:r>
          </a:p>
          <a:p>
            <a:pPr lvl="0"/>
            <a:r>
              <a:rPr lang="en-US" sz="1800" dirty="0"/>
              <a:t>Applications have been flat for several years</a:t>
            </a:r>
          </a:p>
          <a:p>
            <a:pPr lvl="0"/>
            <a:r>
              <a:rPr lang="en-US" sz="1800" dirty="0"/>
              <a:t>Outreach to nontraditional households is limited</a:t>
            </a:r>
          </a:p>
          <a:p>
            <a:pPr lvl="0"/>
            <a:r>
              <a:rPr lang="en-US" sz="1800" dirty="0"/>
              <a:t>Our funding has never allowed us reach more than 20% of eligible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AC 2021 slide template" id="{3BE37F88-CB4E-4E5D-9831-CBA405EB223A}" vid="{E642F870-6B74-4396-BA79-215F725A6B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497</Words>
  <Application>Microsoft Office PowerPoint</Application>
  <PresentationFormat>On-screen Show (16:9)</PresentationFormat>
  <Paragraphs>108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</vt:lpstr>
      <vt:lpstr>Office Theme</vt:lpstr>
      <vt:lpstr>PowerPoint Presentation</vt:lpstr>
      <vt:lpstr>PowerPoint Presentation</vt:lpstr>
      <vt:lpstr>Tracking the Allocation</vt:lpstr>
      <vt:lpstr>PowerPoint Presentation</vt:lpstr>
      <vt:lpstr>PowerPoint Presentation</vt:lpstr>
      <vt:lpstr>PowerPoint Presentation</vt:lpstr>
      <vt:lpstr>Congressional Funding</vt:lpstr>
      <vt:lpstr>Ask: $5.1 Billion</vt:lpstr>
      <vt:lpstr>Implementation Concerns</vt:lpstr>
      <vt:lpstr>Case for $5.1 Billion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Wolfe</dc:creator>
  <cp:lastModifiedBy>Kaumaya, Billie</cp:lastModifiedBy>
  <cp:revision>5</cp:revision>
  <dcterms:created xsi:type="dcterms:W3CDTF">2021-06-03T21:05:08Z</dcterms:created>
  <dcterms:modified xsi:type="dcterms:W3CDTF">2021-06-04T14:41:07Z</dcterms:modified>
</cp:coreProperties>
</file>