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4"/>
    <p:sldMasterId id="2147483665" r:id="rId5"/>
    <p:sldMasterId id="2147483690" r:id="rId6"/>
    <p:sldMasterId id="2147483700" r:id="rId7"/>
  </p:sldMasterIdLst>
  <p:notesMasterIdLst>
    <p:notesMasterId r:id="rId23"/>
  </p:notesMasterIdLst>
  <p:handoutMasterIdLst>
    <p:handoutMasterId r:id="rId24"/>
  </p:handoutMasterIdLst>
  <p:sldIdLst>
    <p:sldId id="256" r:id="rId8"/>
    <p:sldId id="283" r:id="rId9"/>
    <p:sldId id="268" r:id="rId10"/>
    <p:sldId id="284" r:id="rId11"/>
    <p:sldId id="271" r:id="rId12"/>
    <p:sldId id="272" r:id="rId13"/>
    <p:sldId id="273" r:id="rId14"/>
    <p:sldId id="277" r:id="rId15"/>
    <p:sldId id="278" r:id="rId16"/>
    <p:sldId id="279" r:id="rId17"/>
    <p:sldId id="281" r:id="rId18"/>
    <p:sldId id="274" r:id="rId19"/>
    <p:sldId id="286" r:id="rId20"/>
    <p:sldId id="285" r:id="rId21"/>
    <p:sldId id="263" r:id="rId22"/>
  </p:sldIdLst>
  <p:sldSz cx="9144000" cy="6858000" type="screen4x3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C64"/>
    <a:srgbClr val="00578E"/>
    <a:srgbClr val="4D8BD7"/>
    <a:srgbClr val="4172AD"/>
    <a:srgbClr val="D4E1F6"/>
    <a:srgbClr val="D4E1F0"/>
    <a:srgbClr val="CAD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6" autoAdjust="0"/>
    <p:restoredTop sz="88242" autoAdjust="0"/>
  </p:normalViewPr>
  <p:slideViewPr>
    <p:cSldViewPr>
      <p:cViewPr varScale="1">
        <p:scale>
          <a:sx n="97" d="100"/>
          <a:sy n="97" d="100"/>
        </p:scale>
        <p:origin x="19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800" y="-84"/>
      </p:cViewPr>
      <p:guideLst>
        <p:guide orient="horz" pos="2909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RSDOMAIN\CRSHOMEDIR\DSP\eperl\All%20My%20Files\LIHEAP\Requests\Briefings%20and%20Presentations\6-4-19%20NEUAC%20Presentations\Session%20E1\LIHEAP%20Use%20of%20Funds%20Pie%20Cha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rsdomain\crshomedir\DSP\eperl\All%20My%20Files\LIHEAP\Requests\Briefings%20and%20Presentations\6-4-19%20NEUAC%20Presentations\CPI-U%20Spreadsheet%20with%20Updated%20Chart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RSDOMAIN\CRSHOMEDIR\DSP\eperl\All%20My%20Files\LIHEAP\Requests\Briefings%20and%20Presentations\6-4-19%20NEUAC%20Presentations\Session%20E1\LIHEAP%20Regular%20and%20Emergency%20Contingency%20Fu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solidFill>
                  <a:schemeClr val="tx1"/>
                </a:solidFill>
              </a:rPr>
              <a:t>Use</a:t>
            </a:r>
            <a:r>
              <a:rPr lang="en-US" sz="1800" baseline="0" dirty="0">
                <a:solidFill>
                  <a:schemeClr val="tx1"/>
                </a:solidFill>
              </a:rPr>
              <a:t> of Funds</a:t>
            </a:r>
            <a:endParaRPr lang="en-US" sz="18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C4-43CC-9A3A-CFA628051CE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BC4-43CC-9A3A-CFA628051CE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BC4-43CC-9A3A-CFA628051CE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BC4-43CC-9A3A-CFA628051CE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BC4-43CC-9A3A-CFA628051CE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BC4-43CC-9A3A-CFA628051CE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BC4-43CC-9A3A-CFA628051CE5}"/>
              </c:ext>
            </c:extLst>
          </c:dPt>
          <c:dLbls>
            <c:dLbl>
              <c:idx val="0"/>
              <c:layout>
                <c:manualLayout>
                  <c:x val="-0.25918635170603677"/>
                  <c:y val="4.8473676920289246E-3"/>
                </c:manualLayout>
              </c:layout>
              <c:tx>
                <c:rich>
                  <a:bodyPr/>
                  <a:lstStyle/>
                  <a:p>
                    <a:fld id="{88645F5F-ED3E-4962-B182-6B77F12D41AA}" type="VALUE">
                      <a:rPr lang="en-US" sz="120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r>
                      <a:rPr lang="en-US" sz="1200">
                        <a:solidFill>
                          <a:schemeClr val="bg1"/>
                        </a:solidFill>
                      </a:rPr>
                      <a:t/>
                    </a:r>
                    <a:br>
                      <a:rPr lang="en-US" sz="1200">
                        <a:solidFill>
                          <a:schemeClr val="bg1"/>
                        </a:solidFill>
                      </a:rPr>
                    </a:br>
                    <a:r>
                      <a:rPr lang="en-US" sz="1200">
                        <a:solidFill>
                          <a:schemeClr val="bg1"/>
                        </a:solidFill>
                      </a:rPr>
                      <a:t>Heating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BC4-43CC-9A3A-CFA628051CE5}"/>
                </c:ext>
              </c:extLst>
            </c:dLbl>
            <c:dLbl>
              <c:idx val="1"/>
              <c:layout>
                <c:manualLayout>
                  <c:x val="0.1389181977252843"/>
                  <c:y val="-0.15896710813719328"/>
                </c:manualLayout>
              </c:layout>
              <c:tx>
                <c:rich>
                  <a:bodyPr/>
                  <a:lstStyle/>
                  <a:p>
                    <a:fld id="{2CA1B4A8-3F6A-4CC5-BE01-DD10C968C17F}" type="VALUE">
                      <a:rPr lang="en-US" sz="110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 sz="1100">
                      <a:solidFill>
                        <a:schemeClr val="bg1"/>
                      </a:solidFill>
                    </a:endParaRPr>
                  </a:p>
                  <a:p>
                    <a:r>
                      <a:rPr lang="en-US" sz="1100">
                        <a:solidFill>
                          <a:schemeClr val="bg1"/>
                        </a:solidFill>
                      </a:rPr>
                      <a:t>Crisis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BC4-43CC-9A3A-CFA628051CE5}"/>
                </c:ext>
              </c:extLst>
            </c:dLbl>
            <c:dLbl>
              <c:idx val="2"/>
              <c:layout>
                <c:manualLayout>
                  <c:x val="0.15137401574803147"/>
                  <c:y val="-2.843574526120635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BB010E1-8D64-49B1-9306-FF358ECA2743}" type="VALUE">
                      <a:rPr lang="en-US" sz="100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 sz="1000">
                      <a:solidFill>
                        <a:schemeClr val="bg1"/>
                      </a:solidFill>
                    </a:endParaRPr>
                  </a:p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sz="1000">
                        <a:solidFill>
                          <a:schemeClr val="bg1"/>
                        </a:solidFill>
                      </a:rPr>
                      <a:t>Weatherization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BC4-43CC-9A3A-CFA628051CE5}"/>
                </c:ext>
              </c:extLst>
            </c:dLbl>
            <c:dLbl>
              <c:idx val="3"/>
              <c:layout>
                <c:manualLayout>
                  <c:x val="0.14958027121609799"/>
                  <c:y val="6.1426273001395797E-2"/>
                </c:manualLayout>
              </c:layout>
              <c:tx>
                <c:rich>
                  <a:bodyPr/>
                  <a:lstStyle/>
                  <a:p>
                    <a:fld id="{1060017B-199D-4959-836C-498D5CC31D0B}" type="VALUE">
                      <a:rPr lang="en-US" sz="1100" baseline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r>
                      <a:rPr lang="en-US" sz="1100" baseline="0">
                        <a:solidFill>
                          <a:schemeClr val="bg1"/>
                        </a:solidFill>
                      </a:rPr>
                      <a:t> </a:t>
                    </a:r>
                  </a:p>
                  <a:p>
                    <a:r>
                      <a:rPr lang="en-US" sz="1100" baseline="0">
                        <a:solidFill>
                          <a:schemeClr val="bg1"/>
                        </a:solidFill>
                      </a:rPr>
                      <a:t>Admin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BC4-43CC-9A3A-CFA628051CE5}"/>
                </c:ext>
              </c:extLst>
            </c:dLbl>
            <c:dLbl>
              <c:idx val="4"/>
              <c:layout>
                <c:manualLayout>
                  <c:x val="-0.11271212439965364"/>
                  <c:y val="4.090324045465750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A2426F2-2C15-4634-B553-F88B968F519B}" type="VALUE">
                      <a:rPr lang="en-US" sz="1100"/>
                      <a:pPr>
                        <a:defRPr/>
                      </a:pPr>
                      <a:t>[VALUE]</a:t>
                    </a:fld>
                    <a:endParaRPr lang="en-US" sz="1100"/>
                  </a:p>
                  <a:p>
                    <a:pPr>
                      <a:defRPr/>
                    </a:pPr>
                    <a:r>
                      <a:rPr lang="en-US" sz="1100"/>
                      <a:t>Cooling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72942534768201"/>
                      <c:h val="0.1226818646505195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BC4-43CC-9A3A-CFA628051CE5}"/>
                </c:ext>
              </c:extLst>
            </c:dLbl>
            <c:dLbl>
              <c:idx val="5"/>
              <c:layout>
                <c:manualLayout>
                  <c:x val="-7.9142145358703161E-2"/>
                  <c:y val="-2.3045589458540374E-2"/>
                </c:manualLayout>
              </c:layout>
              <c:tx>
                <c:rich>
                  <a:bodyPr/>
                  <a:lstStyle/>
                  <a:p>
                    <a:fld id="{E9DA7333-3A5F-4A8F-A7B9-2A9089141CF4}" type="VALUE">
                      <a:rPr lang="en-US" sz="1100"/>
                      <a:pPr/>
                      <a:t>[VALUE]</a:t>
                    </a:fld>
                    <a:r>
                      <a:rPr lang="en-US" sz="1100"/>
                      <a:t> Carryover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1BC4-43CC-9A3A-CFA628051CE5}"/>
                </c:ext>
              </c:extLst>
            </c:dLbl>
            <c:dLbl>
              <c:idx val="6"/>
              <c:layout>
                <c:manualLayout>
                  <c:x val="0.21522353455818022"/>
                  <c:y val="4.3715171598137516E-2"/>
                </c:manualLayout>
              </c:layout>
              <c:tx>
                <c:rich>
                  <a:bodyPr/>
                  <a:lstStyle/>
                  <a:p>
                    <a:fld id="{F3C19FAF-2C15-4450-B382-7D90D0FB7F37}" type="VALUE">
                      <a:rPr lang="en-US" sz="1100"/>
                      <a:pPr/>
                      <a:t>[VALUE]</a:t>
                    </a:fld>
                    <a:r>
                      <a:rPr lang="en-US" sz="1100" dirty="0"/>
                      <a:t> </a:t>
                    </a:r>
                    <a:r>
                      <a:rPr lang="en-US" sz="1100" baseline="0" dirty="0"/>
                      <a:t> </a:t>
                    </a:r>
                    <a:r>
                      <a:rPr lang="en-US" sz="1100" baseline="0" dirty="0" smtClean="0"/>
                      <a:t>“Assurance 16”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1BC4-43CC-9A3A-CFA628051C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TotalBenefits!$A$11:$A$17</c:f>
              <c:strCache>
                <c:ptCount val="7"/>
                <c:pt idx="0">
                  <c:v>Heating</c:v>
                </c:pt>
                <c:pt idx="1">
                  <c:v>Crisis</c:v>
                </c:pt>
                <c:pt idx="2">
                  <c:v>Weatherization</c:v>
                </c:pt>
                <c:pt idx="3">
                  <c:v>Admin.</c:v>
                </c:pt>
                <c:pt idx="4">
                  <c:v>Cooling</c:v>
                </c:pt>
                <c:pt idx="5">
                  <c:v>Carryover</c:v>
                </c:pt>
                <c:pt idx="6">
                  <c:v>"Assurance 16"</c:v>
                </c:pt>
              </c:strCache>
            </c:strRef>
          </c:cat>
          <c:val>
            <c:numRef>
              <c:f>TotalBenefits!$B$11:$B$17</c:f>
              <c:numCache>
                <c:formatCode>0%</c:formatCode>
                <c:ptCount val="7"/>
                <c:pt idx="0">
                  <c:v>0.51234295918016848</c:v>
                </c:pt>
                <c:pt idx="1">
                  <c:v>0.16583921191615755</c:v>
                </c:pt>
                <c:pt idx="2">
                  <c:v>0.1078064480739597</c:v>
                </c:pt>
                <c:pt idx="3">
                  <c:v>8.3485528790453498E-2</c:v>
                </c:pt>
                <c:pt idx="4">
                  <c:v>6.7200885542032851E-2</c:v>
                </c:pt>
                <c:pt idx="5">
                  <c:v>5.2402107382546512E-2</c:v>
                </c:pt>
                <c:pt idx="6">
                  <c:v>1.0922859114681391E-2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BC4-43CC-9A3A-CFA628051CE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LIHEAP</a:t>
            </a:r>
            <a:r>
              <a:rPr lang="en-US" baseline="0"/>
              <a:t> </a:t>
            </a:r>
            <a:r>
              <a:rPr lang="en-US"/>
              <a:t>Total Funds Distributed </a:t>
            </a:r>
            <a:r>
              <a:rPr lang="en-US" smtClean="0"/>
              <a:t>FY1982-FY2019</a:t>
            </a:r>
            <a:endParaRPr lang="en-US"/>
          </a:p>
        </c:rich>
      </c:tx>
      <c:layout>
        <c:manualLayout>
          <c:xMode val="edge"/>
          <c:yMode val="edge"/>
          <c:x val="0.29715301716317716"/>
          <c:y val="2.708211752860501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185378814106829"/>
          <c:y val="0.13350783631221425"/>
          <c:w val="0.85799722951297752"/>
          <c:h val="0.71073298429319376"/>
        </c:manualLayout>
      </c:layout>
      <c:lineChart>
        <c:grouping val="standard"/>
        <c:varyColors val="0"/>
        <c:ser>
          <c:idx val="2"/>
          <c:order val="2"/>
          <c:tx>
            <c:strRef>
              <c:f>CPI!$B$1</c:f>
              <c:strCache>
                <c:ptCount val="1"/>
                <c:pt idx="0">
                  <c:v>Nominal Dollars</c:v>
                </c:pt>
              </c:strCache>
            </c:strRef>
          </c:tx>
          <c:spPr>
            <a:ln w="38100">
              <a:solidFill>
                <a:schemeClr val="accent1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CPI!$A$2:$A$38</c:f>
              <c:strCache>
                <c:ptCount val="37"/>
                <c:pt idx="0">
                  <c:v>FY82</c:v>
                </c:pt>
                <c:pt idx="1">
                  <c:v>FY83</c:v>
                </c:pt>
                <c:pt idx="2">
                  <c:v>FY84</c:v>
                </c:pt>
                <c:pt idx="3">
                  <c:v>FY85</c:v>
                </c:pt>
                <c:pt idx="4">
                  <c:v>FY86</c:v>
                </c:pt>
                <c:pt idx="5">
                  <c:v>FY87</c:v>
                </c:pt>
                <c:pt idx="6">
                  <c:v>FY88</c:v>
                </c:pt>
                <c:pt idx="7">
                  <c:v>FY89</c:v>
                </c:pt>
                <c:pt idx="8">
                  <c:v>FY90</c:v>
                </c:pt>
                <c:pt idx="9">
                  <c:v>FY91</c:v>
                </c:pt>
                <c:pt idx="10">
                  <c:v>FY92</c:v>
                </c:pt>
                <c:pt idx="11">
                  <c:v>FY93</c:v>
                </c:pt>
                <c:pt idx="12">
                  <c:v>FY94</c:v>
                </c:pt>
                <c:pt idx="13">
                  <c:v>FY95</c:v>
                </c:pt>
                <c:pt idx="14">
                  <c:v>FY96</c:v>
                </c:pt>
                <c:pt idx="15">
                  <c:v>FY97</c:v>
                </c:pt>
                <c:pt idx="16">
                  <c:v>FY98</c:v>
                </c:pt>
                <c:pt idx="17">
                  <c:v>FY99</c:v>
                </c:pt>
                <c:pt idx="18">
                  <c:v>FY00</c:v>
                </c:pt>
                <c:pt idx="19">
                  <c:v>FY01</c:v>
                </c:pt>
                <c:pt idx="20">
                  <c:v>FY02</c:v>
                </c:pt>
                <c:pt idx="21">
                  <c:v>FY03</c:v>
                </c:pt>
                <c:pt idx="22">
                  <c:v>FY04</c:v>
                </c:pt>
                <c:pt idx="23">
                  <c:v>FY05</c:v>
                </c:pt>
                <c:pt idx="24">
                  <c:v>FY06</c:v>
                </c:pt>
                <c:pt idx="25">
                  <c:v>FY07</c:v>
                </c:pt>
                <c:pt idx="26">
                  <c:v>FY08</c:v>
                </c:pt>
                <c:pt idx="27">
                  <c:v>FY09</c:v>
                </c:pt>
                <c:pt idx="28">
                  <c:v>FY10</c:v>
                </c:pt>
                <c:pt idx="29">
                  <c:v>FY11</c:v>
                </c:pt>
                <c:pt idx="30">
                  <c:v>FY12</c:v>
                </c:pt>
                <c:pt idx="31">
                  <c:v>FY13</c:v>
                </c:pt>
                <c:pt idx="32">
                  <c:v>FY14</c:v>
                </c:pt>
                <c:pt idx="33">
                  <c:v>FY15</c:v>
                </c:pt>
                <c:pt idx="34">
                  <c:v>FY16</c:v>
                </c:pt>
                <c:pt idx="35">
                  <c:v>FY17</c:v>
                </c:pt>
                <c:pt idx="36">
                  <c:v>FY18</c:v>
                </c:pt>
              </c:strCache>
            </c:strRef>
          </c:cat>
          <c:val>
            <c:numRef>
              <c:f>CPI!$B$2:$B$38</c:f>
              <c:numCache>
                <c:formatCode>#,##0</c:formatCode>
                <c:ptCount val="37"/>
                <c:pt idx="0">
                  <c:v>1875000</c:v>
                </c:pt>
                <c:pt idx="1">
                  <c:v>1975000</c:v>
                </c:pt>
                <c:pt idx="2">
                  <c:v>2075000</c:v>
                </c:pt>
                <c:pt idx="3">
                  <c:v>2100000</c:v>
                </c:pt>
                <c:pt idx="4">
                  <c:v>2100000</c:v>
                </c:pt>
                <c:pt idx="5">
                  <c:v>1825000</c:v>
                </c:pt>
                <c:pt idx="6">
                  <c:v>1531840</c:v>
                </c:pt>
                <c:pt idx="7">
                  <c:v>1383200</c:v>
                </c:pt>
                <c:pt idx="8">
                  <c:v>1443000</c:v>
                </c:pt>
                <c:pt idx="9">
                  <c:v>1610235</c:v>
                </c:pt>
                <c:pt idx="10">
                  <c:v>1500000</c:v>
                </c:pt>
                <c:pt idx="11">
                  <c:v>1346030</c:v>
                </c:pt>
                <c:pt idx="12">
                  <c:v>1737402</c:v>
                </c:pt>
                <c:pt idx="13">
                  <c:v>1419202</c:v>
                </c:pt>
                <c:pt idx="14">
                  <c:v>1080000</c:v>
                </c:pt>
                <c:pt idx="15">
                  <c:v>1215000</c:v>
                </c:pt>
                <c:pt idx="16">
                  <c:v>1160000</c:v>
                </c:pt>
                <c:pt idx="17">
                  <c:v>1275299</c:v>
                </c:pt>
                <c:pt idx="18">
                  <c:v>1844350</c:v>
                </c:pt>
                <c:pt idx="19">
                  <c:v>1855650</c:v>
                </c:pt>
                <c:pt idx="20">
                  <c:v>1800000</c:v>
                </c:pt>
                <c:pt idx="21">
                  <c:v>1988300</c:v>
                </c:pt>
                <c:pt idx="22">
                  <c:v>1888790</c:v>
                </c:pt>
                <c:pt idx="23">
                  <c:v>2162050</c:v>
                </c:pt>
                <c:pt idx="24">
                  <c:v>3160000</c:v>
                </c:pt>
                <c:pt idx="25">
                  <c:v>2161000</c:v>
                </c:pt>
                <c:pt idx="26">
                  <c:v>2590678</c:v>
                </c:pt>
                <c:pt idx="27">
                  <c:v>5100000</c:v>
                </c:pt>
                <c:pt idx="28">
                  <c:v>5100350</c:v>
                </c:pt>
                <c:pt idx="29">
                  <c:v>4700653</c:v>
                </c:pt>
                <c:pt idx="30">
                  <c:v>3471672</c:v>
                </c:pt>
                <c:pt idx="31">
                  <c:v>3255436</c:v>
                </c:pt>
                <c:pt idx="32">
                  <c:v>3424549</c:v>
                </c:pt>
                <c:pt idx="33">
                  <c:v>3390304</c:v>
                </c:pt>
                <c:pt idx="34">
                  <c:v>3390304</c:v>
                </c:pt>
                <c:pt idx="35">
                  <c:v>3390304</c:v>
                </c:pt>
                <c:pt idx="36">
                  <c:v>3640304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87-486C-9E8B-79AFB961C7F9}"/>
            </c:ext>
          </c:extLst>
        </c:ser>
        <c:ser>
          <c:idx val="3"/>
          <c:order val="3"/>
          <c:tx>
            <c:strRef>
              <c:f>CPI!$D$1</c:f>
              <c:strCache>
                <c:ptCount val="1"/>
                <c:pt idx="0">
                  <c:v>CPI-U 2018 Dollars</c:v>
                </c:pt>
              </c:strCache>
            </c:strRef>
          </c:tx>
          <c:spPr>
            <a:ln w="38100">
              <a:solidFill>
                <a:schemeClr val="accent5">
                  <a:lumMod val="60000"/>
                  <a:lumOff val="4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CPI!$A$2:$A$38</c:f>
              <c:strCache>
                <c:ptCount val="37"/>
                <c:pt idx="0">
                  <c:v>FY82</c:v>
                </c:pt>
                <c:pt idx="1">
                  <c:v>FY83</c:v>
                </c:pt>
                <c:pt idx="2">
                  <c:v>FY84</c:v>
                </c:pt>
                <c:pt idx="3">
                  <c:v>FY85</c:v>
                </c:pt>
                <c:pt idx="4">
                  <c:v>FY86</c:v>
                </c:pt>
                <c:pt idx="5">
                  <c:v>FY87</c:v>
                </c:pt>
                <c:pt idx="6">
                  <c:v>FY88</c:v>
                </c:pt>
                <c:pt idx="7">
                  <c:v>FY89</c:v>
                </c:pt>
                <c:pt idx="8">
                  <c:v>FY90</c:v>
                </c:pt>
                <c:pt idx="9">
                  <c:v>FY91</c:v>
                </c:pt>
                <c:pt idx="10">
                  <c:v>FY92</c:v>
                </c:pt>
                <c:pt idx="11">
                  <c:v>FY93</c:v>
                </c:pt>
                <c:pt idx="12">
                  <c:v>FY94</c:v>
                </c:pt>
                <c:pt idx="13">
                  <c:v>FY95</c:v>
                </c:pt>
                <c:pt idx="14">
                  <c:v>FY96</c:v>
                </c:pt>
                <c:pt idx="15">
                  <c:v>FY97</c:v>
                </c:pt>
                <c:pt idx="16">
                  <c:v>FY98</c:v>
                </c:pt>
                <c:pt idx="17">
                  <c:v>FY99</c:v>
                </c:pt>
                <c:pt idx="18">
                  <c:v>FY00</c:v>
                </c:pt>
                <c:pt idx="19">
                  <c:v>FY01</c:v>
                </c:pt>
                <c:pt idx="20">
                  <c:v>FY02</c:v>
                </c:pt>
                <c:pt idx="21">
                  <c:v>FY03</c:v>
                </c:pt>
                <c:pt idx="22">
                  <c:v>FY04</c:v>
                </c:pt>
                <c:pt idx="23">
                  <c:v>FY05</c:v>
                </c:pt>
                <c:pt idx="24">
                  <c:v>FY06</c:v>
                </c:pt>
                <c:pt idx="25">
                  <c:v>FY07</c:v>
                </c:pt>
                <c:pt idx="26">
                  <c:v>FY08</c:v>
                </c:pt>
                <c:pt idx="27">
                  <c:v>FY09</c:v>
                </c:pt>
                <c:pt idx="28">
                  <c:v>FY10</c:v>
                </c:pt>
                <c:pt idx="29">
                  <c:v>FY11</c:v>
                </c:pt>
                <c:pt idx="30">
                  <c:v>FY12</c:v>
                </c:pt>
                <c:pt idx="31">
                  <c:v>FY13</c:v>
                </c:pt>
                <c:pt idx="32">
                  <c:v>FY14</c:v>
                </c:pt>
                <c:pt idx="33">
                  <c:v>FY15</c:v>
                </c:pt>
                <c:pt idx="34">
                  <c:v>FY16</c:v>
                </c:pt>
                <c:pt idx="35">
                  <c:v>FY17</c:v>
                </c:pt>
                <c:pt idx="36">
                  <c:v>FY18</c:v>
                </c:pt>
              </c:strCache>
            </c:strRef>
          </c:cat>
          <c:val>
            <c:numRef>
              <c:f>CPI!$D$2:$D$38</c:f>
              <c:numCache>
                <c:formatCode>#,##0</c:formatCode>
                <c:ptCount val="37"/>
                <c:pt idx="0">
                  <c:v>4879022.020725389</c:v>
                </c:pt>
                <c:pt idx="1">
                  <c:v>4979280.3714859439</c:v>
                </c:pt>
                <c:pt idx="2">
                  <c:v>5014889.5572666023</c:v>
                </c:pt>
                <c:pt idx="3">
                  <c:v>4900787.1747211898</c:v>
                </c:pt>
                <c:pt idx="4">
                  <c:v>4811356.7518248176</c:v>
                </c:pt>
                <c:pt idx="5">
                  <c:v>4034069.3221830991</c:v>
                </c:pt>
                <c:pt idx="6">
                  <c:v>3251527.8688081149</c:v>
                </c:pt>
                <c:pt idx="7">
                  <c:v>2801058.0838709679</c:v>
                </c:pt>
                <c:pt idx="8">
                  <c:v>2772359.6097934204</c:v>
                </c:pt>
                <c:pt idx="9">
                  <c:v>2968731.8659691629</c:v>
                </c:pt>
                <c:pt idx="10">
                  <c:v>2684679.2587312898</c:v>
                </c:pt>
                <c:pt idx="11">
                  <c:v>2339083.4270588234</c:v>
                </c:pt>
                <c:pt idx="12">
                  <c:v>2943817.8408502028</c:v>
                </c:pt>
                <c:pt idx="13">
                  <c:v>2338396.0407742783</c:v>
                </c:pt>
                <c:pt idx="14">
                  <c:v>1728461.1854684511</c:v>
                </c:pt>
                <c:pt idx="15">
                  <c:v>1900903.4579439254</c:v>
                </c:pt>
                <c:pt idx="16">
                  <c:v>1787019.1411042945</c:v>
                </c:pt>
                <c:pt idx="17">
                  <c:v>1922187.911122449</c:v>
                </c:pt>
                <c:pt idx="18">
                  <c:v>2689484.2941347272</c:v>
                </c:pt>
                <c:pt idx="19">
                  <c:v>2631093.7580463015</c:v>
                </c:pt>
                <c:pt idx="20">
                  <c:v>2512465.8143413006</c:v>
                </c:pt>
                <c:pt idx="21">
                  <c:v>2713456.7831521737</c:v>
                </c:pt>
                <c:pt idx="22">
                  <c:v>2510790.8445209102</c:v>
                </c:pt>
                <c:pt idx="23">
                  <c:v>2779856.0642601126</c:v>
                </c:pt>
                <c:pt idx="24">
                  <c:v>3936002.5793650793</c:v>
                </c:pt>
                <c:pt idx="25">
                  <c:v>2617136.0698748925</c:v>
                </c:pt>
                <c:pt idx="26">
                  <c:v>3021497.0555263981</c:v>
                </c:pt>
                <c:pt idx="27">
                  <c:v>5969346.5462833913</c:v>
                </c:pt>
                <c:pt idx="28">
                  <c:v>5873415.9456745051</c:v>
                </c:pt>
                <c:pt idx="29">
                  <c:v>5247497.6454549907</c:v>
                </c:pt>
                <c:pt idx="30">
                  <c:v>3796968.3045027312</c:v>
                </c:pt>
                <c:pt idx="31">
                  <c:v>3509071.4923870075</c:v>
                </c:pt>
                <c:pt idx="32">
                  <c:v>3632435.3953053197</c:v>
                </c:pt>
                <c:pt idx="33">
                  <c:v>3591848.1228266326</c:v>
                </c:pt>
                <c:pt idx="34">
                  <c:v>3547100.9867545529</c:v>
                </c:pt>
                <c:pt idx="35">
                  <c:v>3473111.4006527415</c:v>
                </c:pt>
                <c:pt idx="36">
                  <c:v>3640304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87-486C-9E8B-79AFB961C7F9}"/>
            </c:ext>
          </c:extLst>
        </c:ser>
        <c:ser>
          <c:idx val="0"/>
          <c:order val="0"/>
          <c:tx>
            <c:strRef>
              <c:f>CPI!$B$1</c:f>
              <c:strCache>
                <c:ptCount val="1"/>
                <c:pt idx="0">
                  <c:v>Nominal Dollars</c:v>
                </c:pt>
              </c:strCache>
            </c:strRef>
          </c:tx>
          <c:spPr>
            <a:ln w="38100">
              <a:solidFill>
                <a:schemeClr val="accent1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CPI!$A$2:$A$38</c:f>
              <c:strCache>
                <c:ptCount val="37"/>
                <c:pt idx="0">
                  <c:v>FY82</c:v>
                </c:pt>
                <c:pt idx="1">
                  <c:v>FY83</c:v>
                </c:pt>
                <c:pt idx="2">
                  <c:v>FY84</c:v>
                </c:pt>
                <c:pt idx="3">
                  <c:v>FY85</c:v>
                </c:pt>
                <c:pt idx="4">
                  <c:v>FY86</c:v>
                </c:pt>
                <c:pt idx="5">
                  <c:v>FY87</c:v>
                </c:pt>
                <c:pt idx="6">
                  <c:v>FY88</c:v>
                </c:pt>
                <c:pt idx="7">
                  <c:v>FY89</c:v>
                </c:pt>
                <c:pt idx="8">
                  <c:v>FY90</c:v>
                </c:pt>
                <c:pt idx="9">
                  <c:v>FY91</c:v>
                </c:pt>
                <c:pt idx="10">
                  <c:v>FY92</c:v>
                </c:pt>
                <c:pt idx="11">
                  <c:v>FY93</c:v>
                </c:pt>
                <c:pt idx="12">
                  <c:v>FY94</c:v>
                </c:pt>
                <c:pt idx="13">
                  <c:v>FY95</c:v>
                </c:pt>
                <c:pt idx="14">
                  <c:v>FY96</c:v>
                </c:pt>
                <c:pt idx="15">
                  <c:v>FY97</c:v>
                </c:pt>
                <c:pt idx="16">
                  <c:v>FY98</c:v>
                </c:pt>
                <c:pt idx="17">
                  <c:v>FY99</c:v>
                </c:pt>
                <c:pt idx="18">
                  <c:v>FY00</c:v>
                </c:pt>
                <c:pt idx="19">
                  <c:v>FY01</c:v>
                </c:pt>
                <c:pt idx="20">
                  <c:v>FY02</c:v>
                </c:pt>
                <c:pt idx="21">
                  <c:v>FY03</c:v>
                </c:pt>
                <c:pt idx="22">
                  <c:v>FY04</c:v>
                </c:pt>
                <c:pt idx="23">
                  <c:v>FY05</c:v>
                </c:pt>
                <c:pt idx="24">
                  <c:v>FY06</c:v>
                </c:pt>
                <c:pt idx="25">
                  <c:v>FY07</c:v>
                </c:pt>
                <c:pt idx="26">
                  <c:v>FY08</c:v>
                </c:pt>
                <c:pt idx="27">
                  <c:v>FY09</c:v>
                </c:pt>
                <c:pt idx="28">
                  <c:v>FY10</c:v>
                </c:pt>
                <c:pt idx="29">
                  <c:v>FY11</c:v>
                </c:pt>
                <c:pt idx="30">
                  <c:v>FY12</c:v>
                </c:pt>
                <c:pt idx="31">
                  <c:v>FY13</c:v>
                </c:pt>
                <c:pt idx="32">
                  <c:v>FY14</c:v>
                </c:pt>
                <c:pt idx="33">
                  <c:v>FY15</c:v>
                </c:pt>
                <c:pt idx="34">
                  <c:v>FY16</c:v>
                </c:pt>
                <c:pt idx="35">
                  <c:v>FY17</c:v>
                </c:pt>
                <c:pt idx="36">
                  <c:v>FY18</c:v>
                </c:pt>
              </c:strCache>
            </c:strRef>
          </c:cat>
          <c:val>
            <c:numRef>
              <c:f>CPI!$B$2:$B$38</c:f>
              <c:numCache>
                <c:formatCode>#,##0</c:formatCode>
                <c:ptCount val="37"/>
                <c:pt idx="0">
                  <c:v>1875000</c:v>
                </c:pt>
                <c:pt idx="1">
                  <c:v>1975000</c:v>
                </c:pt>
                <c:pt idx="2">
                  <c:v>2075000</c:v>
                </c:pt>
                <c:pt idx="3">
                  <c:v>2100000</c:v>
                </c:pt>
                <c:pt idx="4">
                  <c:v>2100000</c:v>
                </c:pt>
                <c:pt idx="5">
                  <c:v>1825000</c:v>
                </c:pt>
                <c:pt idx="6">
                  <c:v>1531840</c:v>
                </c:pt>
                <c:pt idx="7">
                  <c:v>1383200</c:v>
                </c:pt>
                <c:pt idx="8">
                  <c:v>1443000</c:v>
                </c:pt>
                <c:pt idx="9">
                  <c:v>1610235</c:v>
                </c:pt>
                <c:pt idx="10">
                  <c:v>1500000</c:v>
                </c:pt>
                <c:pt idx="11">
                  <c:v>1346030</c:v>
                </c:pt>
                <c:pt idx="12">
                  <c:v>1737402</c:v>
                </c:pt>
                <c:pt idx="13">
                  <c:v>1419202</c:v>
                </c:pt>
                <c:pt idx="14">
                  <c:v>1080000</c:v>
                </c:pt>
                <c:pt idx="15">
                  <c:v>1215000</c:v>
                </c:pt>
                <c:pt idx="16">
                  <c:v>1160000</c:v>
                </c:pt>
                <c:pt idx="17">
                  <c:v>1275299</c:v>
                </c:pt>
                <c:pt idx="18">
                  <c:v>1844350</c:v>
                </c:pt>
                <c:pt idx="19">
                  <c:v>1855650</c:v>
                </c:pt>
                <c:pt idx="20">
                  <c:v>1800000</c:v>
                </c:pt>
                <c:pt idx="21">
                  <c:v>1988300</c:v>
                </c:pt>
                <c:pt idx="22">
                  <c:v>1888790</c:v>
                </c:pt>
                <c:pt idx="23">
                  <c:v>2162050</c:v>
                </c:pt>
                <c:pt idx="24">
                  <c:v>3160000</c:v>
                </c:pt>
                <c:pt idx="25">
                  <c:v>2161000</c:v>
                </c:pt>
                <c:pt idx="26">
                  <c:v>2590678</c:v>
                </c:pt>
                <c:pt idx="27">
                  <c:v>5100000</c:v>
                </c:pt>
                <c:pt idx="28">
                  <c:v>5100350</c:v>
                </c:pt>
                <c:pt idx="29">
                  <c:v>4700653</c:v>
                </c:pt>
                <c:pt idx="30">
                  <c:v>3471672</c:v>
                </c:pt>
                <c:pt idx="31">
                  <c:v>3255436</c:v>
                </c:pt>
                <c:pt idx="32">
                  <c:v>3424549</c:v>
                </c:pt>
                <c:pt idx="33">
                  <c:v>3390304</c:v>
                </c:pt>
                <c:pt idx="34">
                  <c:v>3390304</c:v>
                </c:pt>
                <c:pt idx="35">
                  <c:v>3390304</c:v>
                </c:pt>
                <c:pt idx="36">
                  <c:v>3640304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87-486C-9E8B-79AFB961C7F9}"/>
            </c:ext>
          </c:extLst>
        </c:ser>
        <c:ser>
          <c:idx val="1"/>
          <c:order val="1"/>
          <c:tx>
            <c:strRef>
              <c:f>CPI!$D$1</c:f>
              <c:strCache>
                <c:ptCount val="1"/>
                <c:pt idx="0">
                  <c:v>CPI-U 2018 Dollars</c:v>
                </c:pt>
              </c:strCache>
            </c:strRef>
          </c:tx>
          <c:spPr>
            <a:ln w="38100">
              <a:solidFill>
                <a:schemeClr val="accent5">
                  <a:lumMod val="60000"/>
                  <a:lumOff val="40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CPI!$A$2:$A$38</c:f>
              <c:strCache>
                <c:ptCount val="37"/>
                <c:pt idx="0">
                  <c:v>FY82</c:v>
                </c:pt>
                <c:pt idx="1">
                  <c:v>FY83</c:v>
                </c:pt>
                <c:pt idx="2">
                  <c:v>FY84</c:v>
                </c:pt>
                <c:pt idx="3">
                  <c:v>FY85</c:v>
                </c:pt>
                <c:pt idx="4">
                  <c:v>FY86</c:v>
                </c:pt>
                <c:pt idx="5">
                  <c:v>FY87</c:v>
                </c:pt>
                <c:pt idx="6">
                  <c:v>FY88</c:v>
                </c:pt>
                <c:pt idx="7">
                  <c:v>FY89</c:v>
                </c:pt>
                <c:pt idx="8">
                  <c:v>FY90</c:v>
                </c:pt>
                <c:pt idx="9">
                  <c:v>FY91</c:v>
                </c:pt>
                <c:pt idx="10">
                  <c:v>FY92</c:v>
                </c:pt>
                <c:pt idx="11">
                  <c:v>FY93</c:v>
                </c:pt>
                <c:pt idx="12">
                  <c:v>FY94</c:v>
                </c:pt>
                <c:pt idx="13">
                  <c:v>FY95</c:v>
                </c:pt>
                <c:pt idx="14">
                  <c:v>FY96</c:v>
                </c:pt>
                <c:pt idx="15">
                  <c:v>FY97</c:v>
                </c:pt>
                <c:pt idx="16">
                  <c:v>FY98</c:v>
                </c:pt>
                <c:pt idx="17">
                  <c:v>FY99</c:v>
                </c:pt>
                <c:pt idx="18">
                  <c:v>FY00</c:v>
                </c:pt>
                <c:pt idx="19">
                  <c:v>FY01</c:v>
                </c:pt>
                <c:pt idx="20">
                  <c:v>FY02</c:v>
                </c:pt>
                <c:pt idx="21">
                  <c:v>FY03</c:v>
                </c:pt>
                <c:pt idx="22">
                  <c:v>FY04</c:v>
                </c:pt>
                <c:pt idx="23">
                  <c:v>FY05</c:v>
                </c:pt>
                <c:pt idx="24">
                  <c:v>FY06</c:v>
                </c:pt>
                <c:pt idx="25">
                  <c:v>FY07</c:v>
                </c:pt>
                <c:pt idx="26">
                  <c:v>FY08</c:v>
                </c:pt>
                <c:pt idx="27">
                  <c:v>FY09</c:v>
                </c:pt>
                <c:pt idx="28">
                  <c:v>FY10</c:v>
                </c:pt>
                <c:pt idx="29">
                  <c:v>FY11</c:v>
                </c:pt>
                <c:pt idx="30">
                  <c:v>FY12</c:v>
                </c:pt>
                <c:pt idx="31">
                  <c:v>FY13</c:v>
                </c:pt>
                <c:pt idx="32">
                  <c:v>FY14</c:v>
                </c:pt>
                <c:pt idx="33">
                  <c:v>FY15</c:v>
                </c:pt>
                <c:pt idx="34">
                  <c:v>FY16</c:v>
                </c:pt>
                <c:pt idx="35">
                  <c:v>FY17</c:v>
                </c:pt>
                <c:pt idx="36">
                  <c:v>FY18</c:v>
                </c:pt>
              </c:strCache>
            </c:strRef>
          </c:cat>
          <c:val>
            <c:numRef>
              <c:f>CPI!$D$2:$D$38</c:f>
              <c:numCache>
                <c:formatCode>#,##0</c:formatCode>
                <c:ptCount val="37"/>
                <c:pt idx="0">
                  <c:v>4879022.020725389</c:v>
                </c:pt>
                <c:pt idx="1">
                  <c:v>4979280.3714859439</c:v>
                </c:pt>
                <c:pt idx="2">
                  <c:v>5014889.5572666023</c:v>
                </c:pt>
                <c:pt idx="3">
                  <c:v>4900787.1747211898</c:v>
                </c:pt>
                <c:pt idx="4">
                  <c:v>4811356.7518248176</c:v>
                </c:pt>
                <c:pt idx="5">
                  <c:v>4034069.3221830991</c:v>
                </c:pt>
                <c:pt idx="6">
                  <c:v>3251527.8688081149</c:v>
                </c:pt>
                <c:pt idx="7">
                  <c:v>2801058.0838709679</c:v>
                </c:pt>
                <c:pt idx="8">
                  <c:v>2772359.6097934204</c:v>
                </c:pt>
                <c:pt idx="9">
                  <c:v>2968731.8659691629</c:v>
                </c:pt>
                <c:pt idx="10">
                  <c:v>2684679.2587312898</c:v>
                </c:pt>
                <c:pt idx="11">
                  <c:v>2339083.4270588234</c:v>
                </c:pt>
                <c:pt idx="12">
                  <c:v>2943817.8408502028</c:v>
                </c:pt>
                <c:pt idx="13">
                  <c:v>2338396.0407742783</c:v>
                </c:pt>
                <c:pt idx="14">
                  <c:v>1728461.1854684511</c:v>
                </c:pt>
                <c:pt idx="15">
                  <c:v>1900903.4579439254</c:v>
                </c:pt>
                <c:pt idx="16">
                  <c:v>1787019.1411042945</c:v>
                </c:pt>
                <c:pt idx="17">
                  <c:v>1922187.911122449</c:v>
                </c:pt>
                <c:pt idx="18">
                  <c:v>2689484.2941347272</c:v>
                </c:pt>
                <c:pt idx="19">
                  <c:v>2631093.7580463015</c:v>
                </c:pt>
                <c:pt idx="20">
                  <c:v>2512465.8143413006</c:v>
                </c:pt>
                <c:pt idx="21">
                  <c:v>2713456.7831521737</c:v>
                </c:pt>
                <c:pt idx="22">
                  <c:v>2510790.8445209102</c:v>
                </c:pt>
                <c:pt idx="23">
                  <c:v>2779856.0642601126</c:v>
                </c:pt>
                <c:pt idx="24">
                  <c:v>3936002.5793650793</c:v>
                </c:pt>
                <c:pt idx="25">
                  <c:v>2617136.0698748925</c:v>
                </c:pt>
                <c:pt idx="26">
                  <c:v>3021497.0555263981</c:v>
                </c:pt>
                <c:pt idx="27">
                  <c:v>5969346.5462833913</c:v>
                </c:pt>
                <c:pt idx="28">
                  <c:v>5873415.9456745051</c:v>
                </c:pt>
                <c:pt idx="29">
                  <c:v>5247497.6454549907</c:v>
                </c:pt>
                <c:pt idx="30">
                  <c:v>3796968.3045027312</c:v>
                </c:pt>
                <c:pt idx="31">
                  <c:v>3509071.4923870075</c:v>
                </c:pt>
                <c:pt idx="32">
                  <c:v>3632435.3953053197</c:v>
                </c:pt>
                <c:pt idx="33">
                  <c:v>3591848.1228266326</c:v>
                </c:pt>
                <c:pt idx="34">
                  <c:v>3547100.9867545529</c:v>
                </c:pt>
                <c:pt idx="35">
                  <c:v>3473111.4006527415</c:v>
                </c:pt>
                <c:pt idx="36">
                  <c:v>3640304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087-486C-9E8B-79AFB961C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063040"/>
        <c:axId val="95077120"/>
      </c:lineChart>
      <c:catAx>
        <c:axId val="9506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en-US"/>
          </a:p>
        </c:txPr>
        <c:crossAx val="95077120"/>
        <c:crossesAt val="0"/>
        <c:auto val="1"/>
        <c:lblAlgn val="ctr"/>
        <c:lblOffset val="100"/>
        <c:tickLblSkip val="4"/>
        <c:tickMarkSkip val="1"/>
        <c:noMultiLvlLbl val="0"/>
      </c:catAx>
      <c:valAx>
        <c:axId val="95077120"/>
        <c:scaling>
          <c:orientation val="minMax"/>
          <c:max val="6000000"/>
          <c:min val="0"/>
        </c:scaling>
        <c:delete val="0"/>
        <c:axPos val="l"/>
        <c:majorGridlines>
          <c:spPr>
            <a:ln w="6350"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>
                    <a:latin typeface="+mn-lt"/>
                  </a:rPr>
                  <a:t>Amount Distributed, Billions</a:t>
                </a:r>
              </a:p>
            </c:rich>
          </c:tx>
          <c:layout>
            <c:manualLayout>
              <c:xMode val="edge"/>
              <c:yMode val="edge"/>
              <c:x val="5.4214594143474001E-3"/>
              <c:y val="0.24577271416491933"/>
            </c:manualLayout>
          </c:layout>
          <c:overlay val="0"/>
          <c:spPr>
            <a:noFill/>
            <a:ln w="25400">
              <a:noFill/>
            </a:ln>
          </c:spPr>
        </c:title>
        <c:numFmt formatCode="&quot;$&quot;#,##0.0" sourceLinked="0"/>
        <c:majorTickMark val="none"/>
        <c:minorTickMark val="none"/>
        <c:tickLblPos val="nextTo"/>
        <c:spPr>
          <a:ln w="3175">
            <a:noFill/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en-US"/>
          </a:p>
        </c:txPr>
        <c:crossAx val="95063040"/>
        <c:crosses val="autoZero"/>
        <c:crossBetween val="between"/>
        <c:majorUnit val="1000000"/>
        <c:dispUnits>
          <c:builtInUnit val="millions"/>
        </c:dispUnits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solidFill>
      <a:schemeClr val="bg1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LIHEAP Funding: FY1982-FY2019</a:t>
            </a:r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15069444444444444"/>
          <c:y val="1.55945399954517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550-464C-9B0A-27863514EE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550-464C-9B0A-27863514EE24}"/>
              </c:ext>
            </c:extLst>
          </c:dPt>
          <c:dLbls>
            <c:dLbl>
              <c:idx val="0"/>
              <c:layout>
                <c:manualLayout>
                  <c:x val="-0.14841294838145241"/>
                  <c:y val="-0.225806728884378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50-464C-9B0A-27863514EE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Sheet1!$E$2:$E$3</c:f>
              <c:strCache>
                <c:ptCount val="2"/>
                <c:pt idx="0">
                  <c:v>Regular Funds</c:v>
                </c:pt>
                <c:pt idx="1">
                  <c:v>Emergency Contingency Funds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84636029</c:v>
                </c:pt>
                <c:pt idx="1">
                  <c:v>8520374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50-464C-9B0A-27863514EE2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0.48243</cdr:x>
      <cdr:y>0.29508</cdr:y>
    </cdr:from>
    <cdr:to>
      <cdr:x>0.73074</cdr:x>
      <cdr:y>0.35281</cdr:y>
    </cdr:to>
    <cdr:sp macro="" textlink="">
      <cdr:nvSpPr>
        <cdr:cNvPr id="2" name="Rectangular Callout 1"/>
        <cdr:cNvSpPr/>
      </cdr:nvSpPr>
      <cdr:spPr>
        <a:xfrm xmlns:a="http://schemas.openxmlformats.org/drawingml/2006/main">
          <a:off x="4184877" y="1371600"/>
          <a:ext cx="2153990" cy="268315"/>
        </a:xfrm>
        <a:prstGeom xmlns:a="http://schemas.openxmlformats.org/drawingml/2006/main" prst="wedgeRectCallout">
          <a:avLst>
            <a:gd name="adj1" fmla="val 29522"/>
            <a:gd name="adj2" fmla="val 84663"/>
          </a:avLst>
        </a:prstGeom>
        <a:solidFill xmlns:a="http://schemas.openxmlformats.org/drawingml/2006/main">
          <a:schemeClr val="bg2">
            <a:lumMod val="9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anchor="ctr" anchorCtr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ysClr val="windowText" lastClr="000000"/>
              </a:solidFill>
              <a:effectLst/>
              <a:latin typeface="+mn-lt"/>
              <a:ea typeface="+mn-ea"/>
              <a:cs typeface="+mn-cs"/>
            </a:rPr>
            <a:t>CPI-U 2018 Dollars</a:t>
          </a:r>
          <a:endParaRPr lang="en-US" sz="1400" b="1" dirty="0">
            <a:solidFill>
              <a:sysClr val="windowText" lastClr="000000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0.65812</cdr:x>
      <cdr:y>0.62295</cdr:y>
    </cdr:from>
    <cdr:to>
      <cdr:x>0.83543</cdr:x>
      <cdr:y>0.66909</cdr:y>
    </cdr:to>
    <cdr:sp macro="" textlink="">
      <cdr:nvSpPr>
        <cdr:cNvPr id="3" name="Rectangular Callout 2"/>
        <cdr:cNvSpPr/>
      </cdr:nvSpPr>
      <cdr:spPr>
        <a:xfrm xmlns:a="http://schemas.openxmlformats.org/drawingml/2006/main">
          <a:off x="5708877" y="2895600"/>
          <a:ext cx="1538085" cy="214468"/>
        </a:xfrm>
        <a:prstGeom xmlns:a="http://schemas.openxmlformats.org/drawingml/2006/main" prst="wedgeRectCallout">
          <a:avLst>
            <a:gd name="adj1" fmla="val -27435"/>
            <a:gd name="adj2" fmla="val -89770"/>
          </a:avLst>
        </a:prstGeom>
        <a:solidFill xmlns:a="http://schemas.openxmlformats.org/drawingml/2006/main">
          <a:schemeClr val="bg2">
            <a:lumMod val="9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anchor="ctr" anchorCtr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ysClr val="windowText" lastClr="000000"/>
              </a:solidFill>
              <a:effectLst/>
              <a:latin typeface="+mn-lt"/>
              <a:ea typeface="+mn-ea"/>
              <a:cs typeface="+mn-cs"/>
            </a:rPr>
            <a:t>Nominal Dollars</a:t>
          </a:r>
          <a:endParaRPr lang="en-US" sz="1400" b="1" dirty="0">
            <a:solidFill>
              <a:sysClr val="windowText" lastClr="000000"/>
            </a:solidFill>
            <a:effectLst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6C891-8C57-4A4A-B827-5927FAEEDD10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3763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2669"/>
            <a:ext cx="3013763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DA062-1995-4AA0-96E8-D3EEA3D63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15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028B6-6C5E-4802-AB06-8F08E3A8D79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7136"/>
            <a:ext cx="556387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3763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9"/>
            <a:ext cx="3013763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7758E-0614-4BCD-A100-1132A0C12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70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7758E-0614-4BCD-A100-1132A0C126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41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7758E-0614-4BCD-A100-1132A0C126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81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7758E-0614-4BCD-A100-1132A0C126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96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7758E-0614-4BCD-A100-1132A0C126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35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7758E-0614-4BCD-A100-1132A0C126B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88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447800" y="5486400"/>
            <a:ext cx="7696199" cy="5958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76400" y="2130425"/>
            <a:ext cx="6781800" cy="1831975"/>
          </a:xfrm>
        </p:spPr>
        <p:txBody>
          <a:bodyPr>
            <a:normAutofit/>
          </a:bodyPr>
          <a:lstStyle>
            <a:lvl1pPr algn="l">
              <a:defRPr sz="32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76400" y="4038600"/>
            <a:ext cx="6781800" cy="1313580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Insert Name</a:t>
            </a:r>
            <a:br>
              <a:rPr lang="en-US" smtClean="0"/>
            </a:br>
            <a:r>
              <a:rPr lang="en-US" smtClean="0"/>
              <a:t>Insert </a:t>
            </a:r>
            <a:r>
              <a:rPr lang="en-US" dirty="0" smtClean="0"/>
              <a:t>Professional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676400" y="5562600"/>
            <a:ext cx="6781800" cy="457200"/>
          </a:xfrm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3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INSERT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47800" y="3962400"/>
            <a:ext cx="7315200" cy="492443"/>
          </a:xfrm>
        </p:spPr>
        <p:txBody>
          <a:bodyPr>
            <a:spAutoFit/>
          </a:bodyPr>
          <a:lstStyle>
            <a:lvl1pPr>
              <a:spcBef>
                <a:spcPts val="0"/>
              </a:spcBef>
              <a:defRPr/>
            </a:lvl1pPr>
          </a:lstStyle>
          <a:p>
            <a:pPr lvl="0"/>
            <a:r>
              <a:rPr lang="en-US" dirty="0" smtClean="0"/>
              <a:t>Click to insert subtitle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" y="3"/>
            <a:ext cx="1142582" cy="3884779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-1" y="3884782"/>
            <a:ext cx="1143000" cy="498824"/>
          </a:xfrm>
          <a:prstGeom prst="rect">
            <a:avLst/>
          </a:prstGeom>
          <a:solidFill>
            <a:srgbClr val="0F3C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88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INSERT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47800" y="3962400"/>
            <a:ext cx="7315200" cy="49244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subtitle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" y="3884782"/>
            <a:ext cx="1143000" cy="498824"/>
          </a:xfrm>
          <a:prstGeom prst="rect">
            <a:avLst/>
          </a:prstGeom>
          <a:solidFill>
            <a:srgbClr val="0F3C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" y="3"/>
            <a:ext cx="1142582" cy="388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941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960897" y="1979782"/>
            <a:ext cx="8183103" cy="1905000"/>
          </a:xfrm>
          <a:prstGeom prst="rect">
            <a:avLst/>
          </a:prstGeom>
          <a:solidFill>
            <a:srgbClr val="4172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960894" y="3884782"/>
            <a:ext cx="8183103" cy="1220618"/>
          </a:xfrm>
          <a:prstGeom prst="rect">
            <a:avLst/>
          </a:prstGeom>
          <a:solidFill>
            <a:srgbClr val="D4E1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t" anchorCtr="0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INSERT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47800" y="3962400"/>
            <a:ext cx="7315200" cy="49244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3131930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2971800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>
                <a:solidFill>
                  <a:schemeClr val="bg1"/>
                </a:solidFill>
              </a:rPr>
              <a:t>QUESTIONS?</a:t>
            </a:r>
            <a:endParaRPr lang="en-US" sz="4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437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563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752600"/>
            <a:ext cx="91440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" cy="1752600"/>
          </a:xfrm>
          <a:prstGeom prst="rect">
            <a:avLst/>
          </a:prstGeom>
          <a:solidFill>
            <a:srgbClr val="00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14400" y="0"/>
            <a:ext cx="0" cy="17526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1143000" y="1078468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CONTACT INFORMATION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2209800" y="2819400"/>
            <a:ext cx="4648200" cy="2286000"/>
          </a:xfrm>
          <a:prstGeom prst="rect">
            <a:avLst/>
          </a:prstGeom>
        </p:spPr>
        <p:txBody>
          <a:bodyPr/>
          <a:lstStyle>
            <a:lvl1pPr>
              <a:defRPr sz="2600" baseline="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 smtClean="0"/>
              <a:t>Name</a:t>
            </a:r>
            <a:br>
              <a:rPr lang="en-US" dirty="0" smtClean="0"/>
            </a:br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E-mail</a:t>
            </a:r>
            <a:br>
              <a:rPr lang="en-US" dirty="0" smtClean="0"/>
            </a:br>
            <a:r>
              <a:rPr lang="en-US" dirty="0" smtClean="0"/>
              <a:t>Phone</a:t>
            </a:r>
          </a:p>
        </p:txBody>
      </p:sp>
    </p:spTree>
    <p:extLst>
      <p:ext uri="{BB962C8B-B14F-4D97-AF65-F5344CB8AC3E}">
        <p14:creationId xmlns:p14="http://schemas.microsoft.com/office/powerpoint/2010/main" val="3227245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752600"/>
            <a:ext cx="91440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" cy="1752600"/>
          </a:xfrm>
          <a:prstGeom prst="rect">
            <a:avLst/>
          </a:prstGeom>
          <a:solidFill>
            <a:srgbClr val="00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14400" y="0"/>
            <a:ext cx="0" cy="17526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2209800"/>
            <a:ext cx="3657600" cy="1905000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Name</a:t>
            </a:r>
            <a:br>
              <a:rPr lang="en-US" dirty="0" smtClean="0"/>
            </a:br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E-mail</a:t>
            </a:r>
            <a:br>
              <a:rPr lang="en-US" dirty="0" smtClean="0"/>
            </a:br>
            <a:r>
              <a:rPr lang="en-US" dirty="0" smtClean="0"/>
              <a:t>Phone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1143000" y="1078468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CONTACT INFORMATION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4962525" y="2209800"/>
            <a:ext cx="3657600" cy="1905000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Name</a:t>
            </a:r>
            <a:br>
              <a:rPr lang="en-US" dirty="0" smtClean="0"/>
            </a:br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E-mail</a:t>
            </a:r>
            <a:br>
              <a:rPr lang="en-US" dirty="0" smtClean="0"/>
            </a:br>
            <a:r>
              <a:rPr lang="en-US" dirty="0" smtClean="0"/>
              <a:t>Phone</a:t>
            </a:r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4267200"/>
            <a:ext cx="3657600" cy="1905000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Name</a:t>
            </a:r>
            <a:br>
              <a:rPr lang="en-US" dirty="0" smtClean="0"/>
            </a:br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E-mail</a:t>
            </a:r>
            <a:br>
              <a:rPr lang="en-US" dirty="0" smtClean="0"/>
            </a:br>
            <a:r>
              <a:rPr lang="en-US" dirty="0" smtClean="0"/>
              <a:t>Phone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4962525" y="4267200"/>
            <a:ext cx="3657600" cy="1905000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Name</a:t>
            </a:r>
            <a:br>
              <a:rPr lang="en-US" dirty="0" smtClean="0"/>
            </a:br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E-mail</a:t>
            </a:r>
            <a:br>
              <a:rPr lang="en-US" dirty="0" smtClean="0"/>
            </a:br>
            <a:r>
              <a:rPr lang="en-US" dirty="0" smtClean="0"/>
              <a:t>Phone</a:t>
            </a:r>
          </a:p>
        </p:txBody>
      </p:sp>
    </p:spTree>
    <p:extLst>
      <p:ext uri="{BB962C8B-B14F-4D97-AF65-F5344CB8AC3E}">
        <p14:creationId xmlns:p14="http://schemas.microsoft.com/office/powerpoint/2010/main" val="2095885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752600"/>
            <a:ext cx="91440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035189"/>
            <a:ext cx="7616952" cy="707886"/>
          </a:xfrm>
        </p:spPr>
        <p:txBody>
          <a:bodyPr/>
          <a:lstStyle>
            <a:lvl1pPr algn="l">
              <a:defRPr sz="400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" cy="1752600"/>
          </a:xfrm>
          <a:prstGeom prst="rect">
            <a:avLst/>
          </a:prstGeom>
          <a:solidFill>
            <a:srgbClr val="00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14400" y="0"/>
            <a:ext cx="0" cy="17526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2209800"/>
            <a:ext cx="7620000" cy="3733800"/>
          </a:xfrm>
          <a:prstGeom prst="rect">
            <a:avLst/>
          </a:prstGeom>
        </p:spPr>
        <p:txBody>
          <a:bodyPr/>
          <a:lstStyle>
            <a:lvl1pPr>
              <a:defRPr b="0" baseline="0"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98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INSERT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47800" y="3962400"/>
            <a:ext cx="7315200" cy="492443"/>
          </a:xfrm>
        </p:spPr>
        <p:txBody>
          <a:bodyPr>
            <a:spAutoFit/>
          </a:bodyPr>
          <a:lstStyle>
            <a:lvl1pPr>
              <a:spcBef>
                <a:spcPts val="0"/>
              </a:spcBef>
              <a:defRPr/>
            </a:lvl1pPr>
          </a:lstStyle>
          <a:p>
            <a:pPr lvl="0"/>
            <a:r>
              <a:rPr lang="en-US" dirty="0" smtClean="0"/>
              <a:t>Click to insert subtitle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" y="3"/>
            <a:ext cx="1142582" cy="3884779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-1" y="3884782"/>
            <a:ext cx="1143000" cy="498824"/>
          </a:xfrm>
          <a:prstGeom prst="rect">
            <a:avLst/>
          </a:prstGeom>
          <a:solidFill>
            <a:srgbClr val="0F3C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08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INSERT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47800" y="3962400"/>
            <a:ext cx="7315200" cy="49244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subtitle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" y="3884782"/>
            <a:ext cx="1143000" cy="498824"/>
          </a:xfrm>
          <a:prstGeom prst="rect">
            <a:avLst/>
          </a:prstGeom>
          <a:solidFill>
            <a:srgbClr val="0F3C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" y="3"/>
            <a:ext cx="1142582" cy="388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348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33400" y="1143000"/>
            <a:ext cx="8229600" cy="4495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3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960897" y="1979782"/>
            <a:ext cx="8183103" cy="1905000"/>
          </a:xfrm>
          <a:prstGeom prst="rect">
            <a:avLst/>
          </a:prstGeom>
          <a:solidFill>
            <a:srgbClr val="4172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960894" y="3884782"/>
            <a:ext cx="8183103" cy="1220618"/>
          </a:xfrm>
          <a:prstGeom prst="rect">
            <a:avLst/>
          </a:prstGeom>
          <a:solidFill>
            <a:srgbClr val="D4E1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t" anchorCtr="0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INSERT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47800" y="3962400"/>
            <a:ext cx="7315200" cy="49244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3100497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533400" y="1143000"/>
            <a:ext cx="8229600" cy="45720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49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33400" y="1143000"/>
            <a:ext cx="39624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24400" y="1143000"/>
            <a:ext cx="39624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19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73050"/>
            <a:ext cx="4876800" cy="5853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274638"/>
            <a:ext cx="2971800" cy="109696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68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0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3400" y="1143000"/>
            <a:ext cx="2133600" cy="2362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819400" y="1143000"/>
            <a:ext cx="5867400" cy="4724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68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1772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cept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599" y="332802"/>
            <a:ext cx="8689975" cy="584775"/>
          </a:xfrm>
        </p:spPr>
        <p:txBody>
          <a:bodyPr anchor="b"/>
          <a:lstStyle>
            <a:lvl1pPr>
              <a:defRPr sz="3200">
                <a:solidFill>
                  <a:srgbClr val="525252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28603" y="6534347"/>
            <a:ext cx="8731737" cy="211549"/>
          </a:xfrm>
        </p:spPr>
        <p:txBody>
          <a:bodyPr anchor="b"/>
          <a:lstStyle>
            <a:lvl1pPr marL="0" indent="0" algn="r">
              <a:buNone/>
              <a:defRPr sz="1100" baseline="0">
                <a:solidFill>
                  <a:srgbClr val="9B9B9B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845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94944" y="6324600"/>
            <a:ext cx="8458200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8477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143000"/>
            <a:ext cx="80010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077200" y="643003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CRS-</a:t>
            </a:r>
            <a:fld id="{B37785A8-F070-4A6F-BAC6-C5AC464C9587}" type="slidenum">
              <a:rPr lang="en-US" sz="1100" smtClean="0">
                <a:solidFill>
                  <a:schemeClr val="bg1"/>
                </a:solidFill>
              </a:rPr>
              <a:t>‹#›</a:t>
            </a:fld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4600"/>
            <a:ext cx="68580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59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82" r:id="rId2"/>
    <p:sldLayoutId id="2147483677" r:id="rId3"/>
    <p:sldLayoutId id="2147483655" r:id="rId4"/>
    <p:sldLayoutId id="2147483659" r:id="rId5"/>
    <p:sldLayoutId id="2147483660" r:id="rId6"/>
    <p:sldLayoutId id="2147483689" r:id="rId7"/>
    <p:sldLayoutId id="2147483664" r:id="rId8"/>
    <p:sldLayoutId id="2147483699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00"/>
        </a:spcBef>
        <a:buClr>
          <a:schemeClr val="tx2"/>
        </a:buClr>
        <a:buSzPct val="110000"/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00"/>
        </a:spcBef>
        <a:buClr>
          <a:srgbClr val="0F3C64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00"/>
        </a:spcBef>
        <a:buClr>
          <a:srgbClr val="0F3C64"/>
        </a:buClr>
        <a:buSzPct val="80000"/>
        <a:buFont typeface="Courier New" panose="02070309020205020404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00"/>
        </a:spcBef>
        <a:buClr>
          <a:srgbClr val="0F3C64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00"/>
        </a:spcBef>
        <a:buClr>
          <a:srgbClr val="0F3C64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3999" cy="38847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6391656"/>
            <a:ext cx="362989" cy="39928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3300007"/>
            <a:ext cx="7315200" cy="58477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spAutoFit/>
          </a:bodyPr>
          <a:lstStyle/>
          <a:p>
            <a:r>
              <a:rPr lang="en-US" dirty="0" smtClean="0"/>
              <a:t>CLICK TO INSERT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3962400"/>
            <a:ext cx="7312152" cy="492443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dirty="0" smtClean="0"/>
              <a:t>Click to insert subtitle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74152" y="6428232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F3C64"/>
                </a:solidFill>
              </a:rPr>
              <a:t>CRS-</a:t>
            </a:r>
            <a:fld id="{A798AE97-4723-4AF0-A5A7-F75CD8ADE799}" type="slidenum">
              <a:rPr lang="en-US" sz="1100" smtClean="0">
                <a:solidFill>
                  <a:srgbClr val="0F3C64"/>
                </a:solidFill>
              </a:rPr>
              <a:t>‹#›</a:t>
            </a:fld>
            <a:endParaRPr lang="en-US" sz="1100" dirty="0">
              <a:solidFill>
                <a:srgbClr val="0F3C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29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2" r:id="rId2"/>
    <p:sldLayoutId id="214748369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2600" kern="1200">
          <a:solidFill>
            <a:srgbClr val="4D8BD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3999" cy="38847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6391656"/>
            <a:ext cx="362989" cy="39928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302752" cy="784830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spAutoFit/>
          </a:bodyPr>
          <a:lstStyle/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74152" y="6428232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F3C64"/>
                </a:solidFill>
              </a:rPr>
              <a:t>CRS-</a:t>
            </a:r>
            <a:fld id="{A798AE97-4723-4AF0-A5A7-F75CD8ADE799}" type="slidenum">
              <a:rPr lang="en-US" sz="1100" smtClean="0">
                <a:solidFill>
                  <a:srgbClr val="0F3C64"/>
                </a:solidFill>
              </a:rPr>
              <a:t>‹#›</a:t>
            </a:fld>
            <a:endParaRPr lang="en-US" sz="1100" dirty="0">
              <a:solidFill>
                <a:srgbClr val="0F3C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98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8" r:id="rId4"/>
    <p:sldLayoutId id="2147483697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5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2600" kern="1200">
          <a:solidFill>
            <a:srgbClr val="0F3C64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3999" cy="38847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6391656"/>
            <a:ext cx="362989" cy="39928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3300007"/>
            <a:ext cx="7315200" cy="58477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spAutoFit/>
          </a:bodyPr>
          <a:lstStyle/>
          <a:p>
            <a:r>
              <a:rPr lang="en-US" dirty="0" smtClean="0"/>
              <a:t>CLICK TO INSERT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3962400"/>
            <a:ext cx="7312152" cy="492443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dirty="0" smtClean="0"/>
              <a:t>Click to insert subtitle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74152" y="6428232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F3C64"/>
                </a:solidFill>
              </a:rPr>
              <a:t>CRS-</a:t>
            </a:r>
            <a:fld id="{A798AE97-4723-4AF0-A5A7-F75CD8ADE799}" type="slidenum">
              <a:rPr lang="en-US" sz="1100" smtClean="0">
                <a:solidFill>
                  <a:srgbClr val="0F3C64"/>
                </a:solidFill>
              </a:rPr>
              <a:t>‹#›</a:t>
            </a:fld>
            <a:endParaRPr lang="en-US" sz="1100" dirty="0">
              <a:solidFill>
                <a:srgbClr val="0F3C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66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2600" kern="1200">
          <a:solidFill>
            <a:srgbClr val="4D8BD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rsreports.congress.gov/product/pdf/RL/RL33275" TargetMode="External"/><Relationship Id="rId2" Type="http://schemas.openxmlformats.org/officeDocument/2006/relationships/hyperlink" Target="https://crsreports.congress.gov/product/pdf/RL/RL31865" TargetMode="Externa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Arial" panose="020B0604020202020204" pitchFamily="34" charset="0"/>
              </a:rPr>
              <a:t>New to Customer Assistance and All That Goes with It! An Introduction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Libby Perl, Congressional Research Service</a:t>
            </a:r>
          </a:p>
          <a:p>
            <a:r>
              <a:rPr lang="en-US" sz="2000" dirty="0" smtClean="0"/>
              <a:t>2019 National Energy and Utility Affordability Conference</a:t>
            </a:r>
            <a:endParaRPr lang="en-US" sz="20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June 3,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0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dirty="0" smtClean="0"/>
              <a:t>LIHEAP Funding Since FY1982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4294967295"/>
          </p:nvPr>
        </p:nvSpPr>
        <p:spPr>
          <a:xfrm rot="10800000" flipV="1">
            <a:off x="685800" y="5943600"/>
            <a:ext cx="7843837" cy="385762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Char char="•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Char char="•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Char char="•"/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Char char="•"/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Char char="•"/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Char char="•"/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Char char="•"/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000" b="1" i="0" dirty="0" smtClean="0">
                <a:latin typeface="+mn-lt"/>
              </a:rPr>
              <a:t>Source:</a:t>
            </a:r>
            <a:r>
              <a:rPr lang="en-US" altLang="en-US" sz="1000" i="0" dirty="0" smtClean="0">
                <a:solidFill>
                  <a:srgbClr val="0F3C64"/>
                </a:solidFill>
                <a:latin typeface="+mn-lt"/>
              </a:rPr>
              <a:t> </a:t>
            </a:r>
            <a:r>
              <a:rPr lang="en-US" altLang="en-US" sz="1000" i="0" dirty="0" smtClean="0">
                <a:latin typeface="+mn-lt"/>
              </a:rPr>
              <a:t>Nominal dollars from the U.S. Department of Health and Human Services. CPI-U inflation adjusted dollars are CRS calculations using Department of Labor data.</a:t>
            </a:r>
          </a:p>
        </p:txBody>
      </p:sp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780792"/>
              </p:ext>
            </p:extLst>
          </p:nvPr>
        </p:nvGraphicFramePr>
        <p:xfrm>
          <a:off x="234723" y="1143000"/>
          <a:ext cx="8674554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316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Funding, Historically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en-US" b="1" dirty="0">
                <a:solidFill>
                  <a:schemeClr val="tx2"/>
                </a:solidFill>
              </a:rPr>
              <a:t>Regular Funds</a:t>
            </a:r>
            <a:endParaRPr lang="en-US" altLang="en-US" dirty="0">
              <a:solidFill>
                <a:schemeClr val="tx2"/>
              </a:solidFill>
            </a:endParaRPr>
          </a:p>
          <a:p>
            <a:pPr marL="400050"/>
            <a:r>
              <a:rPr lang="en-US" altLang="en-US" dirty="0"/>
              <a:t>Distributed via formula</a:t>
            </a:r>
          </a:p>
          <a:p>
            <a:pPr marL="400050"/>
            <a:r>
              <a:rPr lang="en-US" altLang="en-US" dirty="0"/>
              <a:t>All states, tribes, and territories</a:t>
            </a:r>
          </a:p>
          <a:p>
            <a:pPr marL="800100" lvl="1" indent="-342900"/>
            <a:endParaRPr lang="en-US" altLang="en-US" dirty="0"/>
          </a:p>
          <a:p>
            <a:pPr marL="0" indent="0">
              <a:buNone/>
            </a:pPr>
            <a:r>
              <a:rPr lang="en-US" altLang="en-US" b="1" dirty="0">
                <a:solidFill>
                  <a:schemeClr val="tx2"/>
                </a:solidFill>
              </a:rPr>
              <a:t>Emergency Contingency Funds</a:t>
            </a:r>
          </a:p>
          <a:p>
            <a:pPr marL="400050"/>
            <a:r>
              <a:rPr lang="en-US" altLang="en-US" dirty="0"/>
              <a:t>Cases of “natural disaster or other emergency”</a:t>
            </a:r>
          </a:p>
          <a:p>
            <a:pPr marL="857250" lvl="1" indent="-342900"/>
            <a:r>
              <a:rPr lang="en-US" altLang="en-US" dirty="0"/>
              <a:t>Terms are broadly defined</a:t>
            </a:r>
          </a:p>
          <a:p>
            <a:pPr marL="857250" lvl="1" indent="-342900"/>
            <a:r>
              <a:rPr lang="en-US" altLang="en-US" dirty="0"/>
              <a:t>HHS has discretion over whether/when distributed</a:t>
            </a:r>
          </a:p>
          <a:p>
            <a:pPr marL="400050"/>
            <a:r>
              <a:rPr lang="en-US" altLang="en-US" dirty="0"/>
              <a:t>One or more states, tribes, or territories</a:t>
            </a:r>
          </a:p>
          <a:p>
            <a:endParaRPr lang="en-US" altLang="en-US" dirty="0"/>
          </a:p>
          <a:p>
            <a:pPr marL="457200" indent="-457200"/>
            <a:r>
              <a:rPr lang="en-US" altLang="en-US" dirty="0"/>
              <a:t>Both pots can be used for all LIHEAP purposes.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1226416"/>
              </p:ext>
            </p:extLst>
          </p:nvPr>
        </p:nvGraphicFramePr>
        <p:xfrm>
          <a:off x="4572000" y="1143000"/>
          <a:ext cx="4495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5884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LIHEAP Administration and Mechanics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1143000" y="1143000"/>
            <a:ext cx="68580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24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LIHEAP Performance Measures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Collected by </a:t>
            </a:r>
            <a:r>
              <a:rPr lang="en-US" b="1" dirty="0" smtClean="0">
                <a:solidFill>
                  <a:schemeClr val="tx2"/>
                </a:solidFill>
              </a:rPr>
              <a:t>States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in collaboration with </a:t>
            </a:r>
            <a:r>
              <a:rPr lang="en-US" b="1" dirty="0" smtClean="0">
                <a:solidFill>
                  <a:schemeClr val="tx2"/>
                </a:solidFill>
              </a:rPr>
              <a:t>Utilities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chemeClr val="tx2"/>
                </a:solidFill>
              </a:rPr>
              <a:t>Fuel Suppliers</a:t>
            </a:r>
          </a:p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What’s Collected?</a:t>
            </a:r>
            <a:r>
              <a:rPr lang="en-US" dirty="0" smtClean="0"/>
              <a:t> Data for </a:t>
            </a:r>
            <a:r>
              <a:rPr lang="en-US" smtClean="0"/>
              <a:t>LIHEAP-recipient households:</a:t>
            </a:r>
            <a:endParaRPr lang="en-US" dirty="0" smtClean="0"/>
          </a:p>
          <a:p>
            <a:pPr lvl="1"/>
            <a:endParaRPr lang="en-US" b="1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/>
              <a:t>Reduction in Energy Burdens 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dirty="0" smtClean="0"/>
              <a:t>Prevention of Loss of Energy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Restoration of Services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920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447800" y="3962400"/>
            <a:ext cx="7315200" cy="28931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LIHEAP: Program </a:t>
            </a:r>
            <a:r>
              <a:rPr lang="en-US" dirty="0">
                <a:solidFill>
                  <a:schemeClr val="tx2"/>
                </a:solidFill>
              </a:rPr>
              <a:t>and Funding,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crsreports.congress.gov/product/pdf/RL/RL31865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The LIHEAP Formula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>
                <a:solidFill>
                  <a:schemeClr val="tx2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tx2"/>
                </a:solidFill>
                <a:hlinkClick r:id="rId3"/>
              </a:rPr>
              <a:t>crsreports.congress.gov/product/pdf/RL/RL33275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708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224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28602" y="960658"/>
            <a:ext cx="8689975" cy="58477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Sources of Energy Assistance</a:t>
            </a:r>
            <a:endParaRPr lang="en-US" altLang="en-US" dirty="0" smtClean="0">
              <a:solidFill>
                <a:schemeClr val="tx2"/>
              </a:solidFill>
              <a:latin typeface="+mn-lt"/>
              <a:cs typeface="Arial" pitchFamily="34" charset="0"/>
            </a:endParaRPr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1606282" y="1907964"/>
            <a:ext cx="5943600" cy="987636"/>
          </a:xfrm>
          <a:custGeom>
            <a:avLst/>
            <a:gdLst>
              <a:gd name="T0" fmla="*/ 1470 w 2932"/>
              <a:gd name="T1" fmla="*/ 0 h 659"/>
              <a:gd name="T2" fmla="*/ 0 w 2932"/>
              <a:gd name="T3" fmla="*/ 659 h 659"/>
              <a:gd name="T4" fmla="*/ 2932 w 2932"/>
              <a:gd name="T5" fmla="*/ 659 h 659"/>
              <a:gd name="T6" fmla="*/ 1470 w 2932"/>
              <a:gd name="T7" fmla="*/ 0 h 6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32" h="659">
                <a:moveTo>
                  <a:pt x="1470" y="0"/>
                </a:moveTo>
                <a:lnTo>
                  <a:pt x="0" y="659"/>
                </a:lnTo>
                <a:lnTo>
                  <a:pt x="2932" y="659"/>
                </a:lnTo>
                <a:lnTo>
                  <a:pt x="1470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 defTabSz="814388">
              <a:lnSpc>
                <a:spcPct val="90000"/>
              </a:lnSpc>
              <a:defRPr/>
            </a:pPr>
            <a:endParaRPr lang="en-US" sz="2400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606283" y="4114801"/>
            <a:ext cx="5927383" cy="106230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 defTabSz="814388">
              <a:lnSpc>
                <a:spcPct val="90000"/>
              </a:lnSpc>
              <a:defRPr/>
            </a:pPr>
            <a:endParaRPr lang="en-US" sz="2400"/>
          </a:p>
        </p:txBody>
      </p:sp>
      <p:sp>
        <p:nvSpPr>
          <p:cNvPr id="22" name="TextBox 21"/>
          <p:cNvSpPr txBox="1"/>
          <p:nvPr/>
        </p:nvSpPr>
        <p:spPr>
          <a:xfrm>
            <a:off x="3240165" y="2064216"/>
            <a:ext cx="2661646" cy="830997"/>
          </a:xfrm>
          <a:prstGeom prst="rect">
            <a:avLst/>
          </a:prstGeom>
          <a:noFill/>
          <a:effectLst/>
        </p:spPr>
        <p:txBody>
          <a:bodyPr anchor="ctr">
            <a:spAutoFit/>
          </a:bodyPr>
          <a:lstStyle>
            <a:defPPr>
              <a:defRPr lang="en-US"/>
            </a:defPPr>
            <a:lvl1pPr algn="ctr" defTabSz="457200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  <a:lvl2pPr defTabSz="457200"/>
            <a:lvl3pPr defTabSz="457200"/>
            <a:lvl4pPr defTabSz="457200"/>
            <a:lvl5pPr defTabSz="457200"/>
            <a:lvl6pPr defTabSz="457200"/>
            <a:lvl7pPr defTabSz="457200"/>
            <a:lvl8pPr defTabSz="457200"/>
            <a:lvl9pPr defTabSz="457200"/>
          </a:lstStyle>
          <a:p>
            <a:pPr>
              <a:defRPr/>
            </a:pPr>
            <a:r>
              <a:rPr lang="en-US" dirty="0" smtClean="0">
                <a:latin typeface="+mn-lt"/>
              </a:rPr>
              <a:t>Charitable Assistance</a:t>
            </a:r>
            <a:endParaRPr lang="en-US" dirty="0">
              <a:latin typeface="+mn-lt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619158" y="2978161"/>
            <a:ext cx="2926080" cy="1054079"/>
          </a:xfrm>
          <a:prstGeom prst="rect">
            <a:avLst/>
          </a:prstGeom>
          <a:solidFill>
            <a:srgbClr val="09366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 defTabSz="814388">
              <a:lnSpc>
                <a:spcPct val="90000"/>
              </a:lnSpc>
              <a:defRPr/>
            </a:pPr>
            <a:endParaRPr lang="en-US" sz="240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616415" y="2978161"/>
            <a:ext cx="2926080" cy="1054079"/>
          </a:xfrm>
          <a:prstGeom prst="rect">
            <a:avLst/>
          </a:prstGeom>
          <a:solidFill>
            <a:srgbClr val="0560B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 defTabSz="814388">
              <a:lnSpc>
                <a:spcPct val="90000"/>
              </a:lnSpc>
              <a:defRPr/>
            </a:pPr>
            <a:endParaRPr lang="en-US" sz="2400"/>
          </a:p>
        </p:txBody>
      </p:sp>
      <p:sp>
        <p:nvSpPr>
          <p:cNvPr id="23" name="TextBox 22"/>
          <p:cNvSpPr txBox="1"/>
          <p:nvPr/>
        </p:nvSpPr>
        <p:spPr>
          <a:xfrm>
            <a:off x="4805125" y="3282327"/>
            <a:ext cx="2663673" cy="461665"/>
          </a:xfrm>
          <a:prstGeom prst="rect">
            <a:avLst/>
          </a:prstGeom>
          <a:noFill/>
          <a:effectLst/>
        </p:spPr>
        <p:txBody>
          <a:bodyPr anchor="ctr">
            <a:spAutoFit/>
          </a:bodyPr>
          <a:lstStyle>
            <a:defPPr>
              <a:defRPr lang="en-US"/>
            </a:defPPr>
            <a:lvl1pPr algn="ctr" defTabSz="457200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  <a:lvl2pPr defTabSz="457200"/>
            <a:lvl3pPr defTabSz="457200"/>
            <a:lvl4pPr defTabSz="457200"/>
            <a:lvl5pPr defTabSz="457200"/>
            <a:lvl6pPr defTabSz="457200"/>
            <a:lvl7pPr defTabSz="457200"/>
            <a:lvl8pPr defTabSz="457200"/>
            <a:lvl9pPr defTabSz="457200"/>
          </a:lstStyle>
          <a:p>
            <a:pPr>
              <a:defRPr/>
            </a:pPr>
            <a:r>
              <a:rPr lang="en-US" dirty="0" smtClean="0">
                <a:latin typeface="+mn-lt"/>
              </a:rPr>
              <a:t>Utility Funds</a:t>
            </a:r>
            <a:endParaRPr lang="en-US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79262" y="3097661"/>
            <a:ext cx="2663673" cy="830997"/>
          </a:xfrm>
          <a:prstGeom prst="rect">
            <a:avLst/>
          </a:prstGeom>
          <a:noFill/>
          <a:effectLst/>
        </p:spPr>
        <p:txBody>
          <a:bodyPr anchor="ctr">
            <a:spAutoFit/>
          </a:bodyPr>
          <a:lstStyle>
            <a:defPPr>
              <a:defRPr lang="en-US"/>
            </a:defPPr>
            <a:lvl1pPr algn="ctr" defTabSz="457200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  <a:lvl2pPr defTabSz="457200"/>
            <a:lvl3pPr defTabSz="457200"/>
            <a:lvl4pPr defTabSz="457200"/>
            <a:lvl5pPr defTabSz="457200"/>
            <a:lvl6pPr defTabSz="457200"/>
            <a:lvl7pPr defTabSz="457200"/>
            <a:lvl8pPr defTabSz="457200"/>
            <a:lvl9pPr defTabSz="457200"/>
          </a:lstStyle>
          <a:p>
            <a:pPr>
              <a:defRPr/>
            </a:pPr>
            <a:r>
              <a:rPr lang="en-US" dirty="0" smtClean="0">
                <a:latin typeface="+mn-lt"/>
              </a:rPr>
              <a:t>State Appropriations</a:t>
            </a:r>
            <a:endParaRPr lang="en-US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87368" y="4449458"/>
            <a:ext cx="5781428" cy="46166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>
            <a:defPPr>
              <a:defRPr lang="en-US"/>
            </a:defPPr>
            <a:lvl1pPr algn="ctr" defTabSz="457200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  <a:lvl2pPr defTabSz="457200"/>
            <a:lvl3pPr defTabSz="457200"/>
            <a:lvl4pPr defTabSz="457200"/>
            <a:lvl5pPr defTabSz="457200"/>
            <a:lvl6pPr defTabSz="457200"/>
            <a:lvl7pPr defTabSz="457200"/>
            <a:lvl8pPr defTabSz="457200"/>
            <a:lvl9pPr defTabSz="457200"/>
          </a:lstStyle>
          <a:p>
            <a:pPr>
              <a:defRPr/>
            </a:pPr>
            <a:r>
              <a:rPr lang="en-US" dirty="0" smtClean="0">
                <a:latin typeface="+mn-lt"/>
              </a:rPr>
              <a:t>Federal Programs (LIHEAP &amp; Weatherization)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292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is LIHEAP?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 b="1" dirty="0" smtClean="0">
                <a:solidFill>
                  <a:schemeClr val="tx2"/>
                </a:solidFill>
              </a:rPr>
              <a:t>LIHEAP Is…</a:t>
            </a:r>
            <a:r>
              <a:rPr lang="en-US" altLang="en-US" sz="2800" dirty="0" smtClean="0"/>
              <a:t> a </a:t>
            </a:r>
            <a:r>
              <a:rPr lang="en-US" altLang="en-US" sz="2800" dirty="0"/>
              <a:t>federal grant program, enacted in 1981, that assists low-income households with their energy needs</a:t>
            </a:r>
            <a:r>
              <a:rPr lang="en-US" altLang="en-US" sz="2800" dirty="0" smtClean="0"/>
              <a:t>.</a:t>
            </a:r>
          </a:p>
          <a:p>
            <a:endParaRPr lang="en-US" altLang="en-US" sz="2800" dirty="0"/>
          </a:p>
          <a:p>
            <a:r>
              <a:rPr lang="en-US" altLang="en-US" sz="2800" b="1" dirty="0" smtClean="0">
                <a:solidFill>
                  <a:schemeClr val="tx2"/>
                </a:solidFill>
              </a:rPr>
              <a:t>Grantees Are…</a:t>
            </a:r>
            <a:r>
              <a:rPr lang="en-US" altLang="en-US" sz="2800" dirty="0" smtClean="0"/>
              <a:t> States</a:t>
            </a:r>
            <a:r>
              <a:rPr lang="en-US" altLang="en-US" sz="2800" dirty="0"/>
              <a:t>, tribes, and </a:t>
            </a:r>
            <a:r>
              <a:rPr lang="en-US" altLang="en-US" sz="2800" dirty="0" smtClean="0"/>
              <a:t>territories. </a:t>
            </a:r>
          </a:p>
          <a:p>
            <a:pPr lvl="1"/>
            <a:r>
              <a:rPr lang="en-US" altLang="en-US" sz="2600" dirty="0" smtClean="0"/>
              <a:t>DC is treated as a state, Puerto Rico a territory.</a:t>
            </a:r>
          </a:p>
          <a:p>
            <a:endParaRPr lang="en-US" altLang="en-US" sz="2800" dirty="0"/>
          </a:p>
          <a:p>
            <a:r>
              <a:rPr lang="en-US" altLang="en-US" sz="2800" b="1" dirty="0" smtClean="0">
                <a:solidFill>
                  <a:schemeClr val="tx2"/>
                </a:solidFill>
              </a:rPr>
              <a:t>Grantee Discretion Includes…</a:t>
            </a:r>
          </a:p>
          <a:p>
            <a:pPr lvl="1"/>
            <a:r>
              <a:rPr lang="en-US" altLang="en-US" sz="2600" dirty="0" smtClean="0"/>
              <a:t>Types of assistance to provide,</a:t>
            </a:r>
            <a:endParaRPr lang="en-US" altLang="en-US" sz="2600" dirty="0"/>
          </a:p>
          <a:p>
            <a:pPr lvl="1"/>
            <a:r>
              <a:rPr lang="en-US" altLang="en-US" sz="2600" dirty="0" smtClean="0"/>
              <a:t>Who is eligible, </a:t>
            </a:r>
          </a:p>
          <a:p>
            <a:pPr lvl="1"/>
            <a:r>
              <a:rPr lang="en-US" altLang="en-US" sz="2600" dirty="0" smtClean="0"/>
              <a:t>How funds will be administered.</a:t>
            </a:r>
            <a:endParaRPr lang="en-US" alt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794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533400" y="1435100"/>
            <a:ext cx="3581400" cy="4691063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chemeClr val="tx2"/>
                </a:solidFill>
              </a:rPr>
              <a:t>Heating ―</a:t>
            </a:r>
            <a:r>
              <a:rPr lang="en-US" altLang="en-US" dirty="0"/>
              <a:t> Provided by all </a:t>
            </a:r>
            <a:r>
              <a:rPr lang="en-US" altLang="en-US" b="1" dirty="0">
                <a:solidFill>
                  <a:schemeClr val="accent1"/>
                </a:solidFill>
              </a:rPr>
              <a:t>51 </a:t>
            </a:r>
            <a:r>
              <a:rPr lang="en-US" altLang="en-US" dirty="0" smtClean="0"/>
              <a:t>states; </a:t>
            </a:r>
            <a:r>
              <a:rPr lang="en-US" altLang="en-US" b="1" dirty="0" smtClean="0">
                <a:solidFill>
                  <a:schemeClr val="accent1"/>
                </a:solidFill>
              </a:rPr>
              <a:t>51</a:t>
            </a:r>
            <a:r>
              <a:rPr lang="en-US" altLang="en-US" b="1" dirty="0">
                <a:solidFill>
                  <a:schemeClr val="accent1"/>
                </a:solidFill>
              </a:rPr>
              <a:t>%</a:t>
            </a:r>
            <a:r>
              <a:rPr lang="en-US" altLang="en-US" dirty="0"/>
              <a:t> of </a:t>
            </a:r>
            <a:r>
              <a:rPr lang="en-US" altLang="en-US" dirty="0" smtClean="0"/>
              <a:t>funding.</a:t>
            </a:r>
            <a:endParaRPr lang="en-US" altLang="en-US" dirty="0"/>
          </a:p>
          <a:p>
            <a:pPr lvl="1"/>
            <a:endParaRPr lang="en-US" altLang="en-US" dirty="0"/>
          </a:p>
          <a:p>
            <a:r>
              <a:rPr lang="en-US" altLang="en-US" b="1" dirty="0">
                <a:solidFill>
                  <a:schemeClr val="tx2"/>
                </a:solidFill>
              </a:rPr>
              <a:t>Cooling ―</a:t>
            </a:r>
            <a:r>
              <a:rPr lang="en-US" altLang="en-US" dirty="0"/>
              <a:t> Provided by </a:t>
            </a:r>
            <a:r>
              <a:rPr lang="en-US" altLang="en-US" b="1" dirty="0">
                <a:solidFill>
                  <a:schemeClr val="accent1"/>
                </a:solidFill>
              </a:rPr>
              <a:t>19</a:t>
            </a:r>
            <a:r>
              <a:rPr lang="en-US" altLang="en-US" dirty="0"/>
              <a:t> </a:t>
            </a:r>
            <a:r>
              <a:rPr lang="en-US" altLang="en-US" dirty="0" smtClean="0"/>
              <a:t>states; </a:t>
            </a:r>
            <a:r>
              <a:rPr lang="en-US" altLang="en-US" b="1" dirty="0" smtClean="0">
                <a:solidFill>
                  <a:schemeClr val="accent1"/>
                </a:solidFill>
              </a:rPr>
              <a:t>7</a:t>
            </a:r>
            <a:r>
              <a:rPr lang="en-US" altLang="en-US" b="1" dirty="0">
                <a:solidFill>
                  <a:schemeClr val="accent1"/>
                </a:solidFill>
              </a:rPr>
              <a:t>%</a:t>
            </a:r>
            <a:r>
              <a:rPr lang="en-US" altLang="en-US" dirty="0"/>
              <a:t> of </a:t>
            </a:r>
            <a:r>
              <a:rPr lang="en-US" altLang="en-US" dirty="0" smtClean="0"/>
              <a:t>funding.</a:t>
            </a:r>
            <a:endParaRPr lang="en-US" altLang="en-US" dirty="0"/>
          </a:p>
          <a:p>
            <a:pPr lvl="1"/>
            <a:endParaRPr lang="en-US" altLang="en-US" dirty="0"/>
          </a:p>
          <a:p>
            <a:r>
              <a:rPr lang="en-US" altLang="en-US" b="1" dirty="0">
                <a:solidFill>
                  <a:schemeClr val="tx2"/>
                </a:solidFill>
              </a:rPr>
              <a:t>Crisis Assistance ―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/>
              <a:t>Provided by all </a:t>
            </a:r>
            <a:r>
              <a:rPr lang="en-US" altLang="en-US" b="1" dirty="0">
                <a:solidFill>
                  <a:schemeClr val="accent1"/>
                </a:solidFill>
              </a:rPr>
              <a:t>51</a:t>
            </a:r>
            <a:r>
              <a:rPr lang="en-US" altLang="en-US" dirty="0"/>
              <a:t> </a:t>
            </a:r>
            <a:r>
              <a:rPr lang="en-US" altLang="en-US" dirty="0" smtClean="0"/>
              <a:t>states; </a:t>
            </a:r>
            <a:r>
              <a:rPr lang="en-US" altLang="en-US" b="1" dirty="0" smtClean="0">
                <a:solidFill>
                  <a:schemeClr val="accent1"/>
                </a:solidFill>
              </a:rPr>
              <a:t>17</a:t>
            </a:r>
            <a:r>
              <a:rPr lang="en-US" altLang="en-US" b="1" dirty="0">
                <a:solidFill>
                  <a:schemeClr val="accent1"/>
                </a:solidFill>
              </a:rPr>
              <a:t>%</a:t>
            </a:r>
            <a:r>
              <a:rPr lang="en-US" altLang="en-US" dirty="0"/>
              <a:t> of </a:t>
            </a:r>
            <a:r>
              <a:rPr lang="en-US" altLang="en-US" dirty="0" smtClean="0"/>
              <a:t>funding.</a:t>
            </a:r>
            <a:endParaRPr lang="en-US" altLang="en-US" dirty="0"/>
          </a:p>
          <a:p>
            <a:pPr lvl="1"/>
            <a:endParaRPr lang="en-US" altLang="en-US" dirty="0"/>
          </a:p>
          <a:p>
            <a:r>
              <a:rPr lang="en-US" altLang="en-US" b="1" dirty="0">
                <a:solidFill>
                  <a:schemeClr val="tx2"/>
                </a:solidFill>
              </a:rPr>
              <a:t>Weatherization ―</a:t>
            </a:r>
            <a:r>
              <a:rPr lang="en-US" altLang="en-US" dirty="0"/>
              <a:t> Provided by nearly all </a:t>
            </a:r>
            <a:r>
              <a:rPr lang="en-US" altLang="en-US" b="1" dirty="0">
                <a:solidFill>
                  <a:schemeClr val="accent1"/>
                </a:solidFill>
              </a:rPr>
              <a:t>(48)</a:t>
            </a:r>
            <a:r>
              <a:rPr lang="en-US" altLang="en-US" dirty="0"/>
              <a:t> </a:t>
            </a:r>
            <a:r>
              <a:rPr lang="en-US" altLang="en-US" dirty="0" smtClean="0"/>
              <a:t>states; </a:t>
            </a:r>
            <a:r>
              <a:rPr lang="en-US" altLang="en-US" b="1" dirty="0" smtClean="0">
                <a:solidFill>
                  <a:schemeClr val="accent1"/>
                </a:solidFill>
              </a:rPr>
              <a:t>11</a:t>
            </a:r>
            <a:r>
              <a:rPr lang="en-US" altLang="en-US" b="1" dirty="0">
                <a:solidFill>
                  <a:schemeClr val="accent1"/>
                </a:solidFill>
              </a:rPr>
              <a:t>%</a:t>
            </a:r>
            <a:r>
              <a:rPr lang="en-US" altLang="en-US" dirty="0"/>
              <a:t> of </a:t>
            </a:r>
            <a:r>
              <a:rPr lang="en-US" altLang="en-US" dirty="0" smtClean="0"/>
              <a:t>funding.</a:t>
            </a:r>
            <a:endParaRPr lang="en-US" altLang="en-US" dirty="0"/>
          </a:p>
          <a:p>
            <a:endParaRPr lang="en-US" dirty="0"/>
          </a:p>
          <a:p>
            <a:r>
              <a:rPr lang="en-US" sz="1300" b="1" dirty="0"/>
              <a:t>Source:</a:t>
            </a:r>
            <a:r>
              <a:rPr lang="en-US" sz="1300" dirty="0"/>
              <a:t> Department of Health and Human Services, LIHEAP Data Warehouse. FY2017 data </a:t>
            </a:r>
            <a:r>
              <a:rPr lang="en-US" sz="1300" dirty="0" smtClean="0"/>
              <a:t>(preliminary</a:t>
            </a:r>
            <a:r>
              <a:rPr lang="en-US" sz="1300" dirty="0"/>
              <a:t>), https://liheappm.acf.hhs.gov/.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458200" cy="1096962"/>
          </a:xfrm>
        </p:spPr>
        <p:txBody>
          <a:bodyPr>
            <a:normAutofit/>
          </a:bodyPr>
          <a:lstStyle/>
          <a:p>
            <a:r>
              <a:rPr lang="en-US" sz="3200" dirty="0"/>
              <a:t>How Are Funds Used?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623570"/>
              </p:ext>
            </p:extLst>
          </p:nvPr>
        </p:nvGraphicFramePr>
        <p:xfrm>
          <a:off x="4419600" y="1435100"/>
          <a:ext cx="4572000" cy="469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5684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Eligible?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b="1" dirty="0">
                <a:solidFill>
                  <a:schemeClr val="tx2"/>
                </a:solidFill>
              </a:rPr>
              <a:t>Income Limit:</a:t>
            </a:r>
            <a:r>
              <a:rPr lang="en-US" altLang="en-US" dirty="0"/>
              <a:t> Households with incomes at the greater of 150% of </a:t>
            </a:r>
            <a:r>
              <a:rPr lang="en-US" altLang="en-US" dirty="0" smtClean="0"/>
              <a:t>federal poverty level </a:t>
            </a:r>
            <a:r>
              <a:rPr lang="en-US" altLang="en-US" dirty="0"/>
              <a:t>or 60% of state median </a:t>
            </a:r>
            <a:r>
              <a:rPr lang="en-US" altLang="en-US" dirty="0" smtClean="0"/>
              <a:t>income.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E.g., Texas </a:t>
            </a:r>
            <a:r>
              <a:rPr lang="en-US" altLang="en-US" dirty="0" smtClean="0">
                <a:latin typeface="Gill Sans MT" panose="020B0502020104020203" pitchFamily="34" charset="0"/>
              </a:rPr>
              <a:t>— ~ $39,000 or ~ </a:t>
            </a:r>
            <a:r>
              <a:rPr lang="en-US" altLang="en-US" smtClean="0">
                <a:latin typeface="Gill Sans MT" panose="020B0502020104020203" pitchFamily="34" charset="0"/>
              </a:rPr>
              <a:t>$</a:t>
            </a:r>
            <a:r>
              <a:rPr lang="en-US" altLang="en-US" smtClean="0">
                <a:latin typeface="Gill Sans MT" panose="020B0502020104020203" pitchFamily="34" charset="0"/>
              </a:rPr>
              <a:t>45,000</a:t>
            </a:r>
            <a:r>
              <a:rPr lang="en-US" altLang="en-US" smtClean="0"/>
              <a:t> </a:t>
            </a:r>
            <a:r>
              <a:rPr lang="en-US" altLang="en-US" dirty="0" smtClean="0"/>
              <a:t>for a family of four. 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b="1" dirty="0">
                <a:solidFill>
                  <a:schemeClr val="tx2"/>
                </a:solidFill>
              </a:rPr>
              <a:t>Income Floor:</a:t>
            </a:r>
            <a:r>
              <a:rPr lang="en-US" altLang="en-US" dirty="0"/>
              <a:t> States may not make ineligible any households with incomes less than 110% of poverty</a:t>
            </a:r>
            <a:r>
              <a:rPr lang="en-US" altLang="en-US" dirty="0" smtClean="0"/>
              <a:t>.</a:t>
            </a:r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~ $28,000 for a family of four.</a:t>
            </a:r>
            <a:endParaRPr lang="en-US" altLang="en-US" dirty="0"/>
          </a:p>
          <a:p>
            <a:pPr lvl="1"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b="1" dirty="0">
                <a:solidFill>
                  <a:schemeClr val="tx2"/>
                </a:solidFill>
              </a:rPr>
              <a:t>Categorical Eligibility</a:t>
            </a:r>
            <a:r>
              <a:rPr lang="en-US" altLang="en-US" b="1" dirty="0"/>
              <a:t>:</a:t>
            </a:r>
            <a:r>
              <a:rPr lang="en-US" altLang="en-US" dirty="0"/>
              <a:t>  States may make eligible any household where a member receives</a:t>
            </a:r>
            <a:r>
              <a:rPr lang="en-US" altLang="en-US" dirty="0" smtClean="0"/>
              <a:t>: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 lvl="1">
              <a:lnSpc>
                <a:spcPct val="80000"/>
              </a:lnSpc>
            </a:pPr>
            <a:r>
              <a:rPr lang="en-US" altLang="en-US" dirty="0"/>
              <a:t>TANF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SNAP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SSI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Certain Veterans Benefits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629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LIHEAP State Eligibility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Maximum Income:</a:t>
            </a:r>
            <a:r>
              <a:rPr lang="en-US" altLang="en-US" dirty="0" smtClean="0"/>
              <a:t> In FY2019, </a:t>
            </a:r>
          </a:p>
          <a:p>
            <a:endParaRPr lang="en-US" altLang="en-US" dirty="0" smtClean="0"/>
          </a:p>
          <a:p>
            <a:pPr lvl="1"/>
            <a:r>
              <a:rPr lang="en-US" altLang="en-US" dirty="0" smtClean="0"/>
              <a:t>Most </a:t>
            </a:r>
            <a:r>
              <a:rPr lang="en-US" altLang="en-US" dirty="0"/>
              <a:t>states </a:t>
            </a:r>
            <a:r>
              <a:rPr lang="en-US" altLang="en-US" dirty="0" smtClean="0">
                <a:solidFill>
                  <a:schemeClr val="accent1"/>
                </a:solidFill>
              </a:rPr>
              <a:t>(</a:t>
            </a:r>
            <a:r>
              <a:rPr lang="en-US" altLang="en-US" b="1" dirty="0" smtClean="0">
                <a:solidFill>
                  <a:schemeClr val="accent1"/>
                </a:solidFill>
              </a:rPr>
              <a:t>42</a:t>
            </a:r>
            <a:r>
              <a:rPr lang="en-US" altLang="en-US" dirty="0" smtClean="0">
                <a:solidFill>
                  <a:schemeClr val="accent1"/>
                </a:solidFill>
              </a:rPr>
              <a:t>)</a:t>
            </a:r>
            <a:r>
              <a:rPr lang="en-US" altLang="en-US" dirty="0" smtClean="0"/>
              <a:t>, </a:t>
            </a:r>
            <a:r>
              <a:rPr lang="en-US" altLang="en-US" dirty="0"/>
              <a:t>including DC, have maximum income limits of at least 150% of poverty for heating benefits</a:t>
            </a:r>
            <a:r>
              <a:rPr lang="en-US" altLang="en-US" dirty="0" smtClean="0"/>
              <a:t>.</a:t>
            </a:r>
          </a:p>
          <a:p>
            <a:pPr marL="457200" lvl="1" indent="0">
              <a:buNone/>
            </a:pPr>
            <a:r>
              <a:rPr lang="en-US" altLang="en-US" dirty="0" smtClean="0"/>
              <a:t> </a:t>
            </a:r>
            <a:endParaRPr lang="en-US" altLang="en-US" dirty="0"/>
          </a:p>
          <a:p>
            <a:pPr lvl="1"/>
            <a:r>
              <a:rPr lang="en-US" altLang="en-US" b="1" dirty="0">
                <a:solidFill>
                  <a:schemeClr val="accent1"/>
                </a:solidFill>
              </a:rPr>
              <a:t>9</a:t>
            </a:r>
            <a:r>
              <a:rPr lang="en-US" altLang="en-US" dirty="0"/>
              <a:t> states have income limits below 150% of poverty</a:t>
            </a:r>
            <a:r>
              <a:rPr lang="en-US" altLang="en-US" dirty="0" smtClean="0"/>
              <a:t>.</a:t>
            </a:r>
          </a:p>
          <a:p>
            <a:pPr marL="457200" lvl="1" indent="0">
              <a:buNone/>
            </a:pPr>
            <a:endParaRPr lang="en-US" altLang="en-US" dirty="0" smtClean="0"/>
          </a:p>
          <a:p>
            <a:pPr lvl="1"/>
            <a:r>
              <a:rPr lang="en-US" altLang="en-US" dirty="0" smtClean="0"/>
              <a:t>States </a:t>
            </a:r>
            <a:r>
              <a:rPr lang="en-US" altLang="en-US" dirty="0"/>
              <a:t>might have different eligibility levels for crisis assistance and weatherization</a:t>
            </a:r>
            <a:r>
              <a:rPr lang="en-US" altLang="en-US" dirty="0" smtClean="0"/>
              <a:t>.</a:t>
            </a:r>
          </a:p>
          <a:p>
            <a:endParaRPr lang="en-US" altLang="en-US" dirty="0"/>
          </a:p>
          <a:p>
            <a:r>
              <a:rPr lang="en-US" altLang="en-US" b="1" dirty="0" smtClean="0">
                <a:solidFill>
                  <a:schemeClr val="tx2"/>
                </a:solidFill>
              </a:rPr>
              <a:t>Categorical Eligibility: </a:t>
            </a:r>
            <a:r>
              <a:rPr lang="en-US" altLang="en-US" b="1" dirty="0" smtClean="0">
                <a:solidFill>
                  <a:schemeClr val="accent1"/>
                </a:solidFill>
              </a:rPr>
              <a:t>20</a:t>
            </a:r>
            <a:r>
              <a:rPr lang="en-US" altLang="en-US" dirty="0" smtClean="0"/>
              <a:t> </a:t>
            </a:r>
            <a:r>
              <a:rPr lang="en-US" altLang="en-US" dirty="0"/>
              <a:t>states have eligibility based on TANF, SSI, SNAP, or VA benefits</a:t>
            </a:r>
            <a:r>
              <a:rPr lang="en-US" altLang="en-US" dirty="0" smtClean="0"/>
              <a:t>.</a:t>
            </a:r>
          </a:p>
          <a:p>
            <a:endParaRPr lang="en-US" altLang="en-US" dirty="0"/>
          </a:p>
          <a:p>
            <a:r>
              <a:rPr lang="en-US" altLang="en-US" b="1" dirty="0" smtClean="0">
                <a:solidFill>
                  <a:schemeClr val="tx2"/>
                </a:solidFill>
              </a:rPr>
              <a:t>Asset Tests: </a:t>
            </a:r>
            <a:r>
              <a:rPr lang="en-US" altLang="en-US" b="1" dirty="0" smtClean="0">
                <a:solidFill>
                  <a:schemeClr val="accent1"/>
                </a:solidFill>
              </a:rPr>
              <a:t>11</a:t>
            </a:r>
            <a:r>
              <a:rPr lang="en-US" altLang="en-US" dirty="0" smtClean="0"/>
              <a:t> </a:t>
            </a:r>
            <a:r>
              <a:rPr lang="en-US" altLang="en-US" dirty="0"/>
              <a:t>states have asset tests </a:t>
            </a:r>
            <a:r>
              <a:rPr lang="en-US" altLang="en-US" dirty="0" smtClean="0"/>
              <a:t>for heating assistance.</a:t>
            </a:r>
            <a:endParaRPr lang="en-US" alt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1400" b="1" dirty="0" smtClean="0"/>
              <a:t>Source: </a:t>
            </a:r>
            <a:r>
              <a:rPr lang="en-US" sz="1400" dirty="0" smtClean="0"/>
              <a:t>LIHEAP </a:t>
            </a:r>
            <a:r>
              <a:rPr lang="en-US" sz="1400" dirty="0"/>
              <a:t>Clearinghouse, https://liheapch.acf.hhs.gov</a:t>
            </a:r>
            <a:r>
              <a:rPr lang="en-US" sz="1400" dirty="0" smtClean="0"/>
              <a:t>/.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39350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Eligibility Considerations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Energy Burden:</a:t>
            </a:r>
            <a:r>
              <a:rPr lang="en-US" altLang="en-US" sz="2800" dirty="0">
                <a:solidFill>
                  <a:schemeClr val="tx2"/>
                </a:solidFill>
              </a:rPr>
              <a:t> </a:t>
            </a:r>
            <a:r>
              <a:rPr lang="en-US" altLang="en-US" sz="2800" dirty="0"/>
              <a:t>Households that should receive the highest benefits have:</a:t>
            </a:r>
          </a:p>
          <a:p>
            <a:pPr lvl="1"/>
            <a:r>
              <a:rPr lang="en-US" altLang="en-US" dirty="0"/>
              <a:t>Lowest Incomes</a:t>
            </a:r>
          </a:p>
          <a:p>
            <a:pPr lvl="1"/>
            <a:r>
              <a:rPr lang="en-US" altLang="en-US" dirty="0"/>
              <a:t>Highest Energy Burden (energy costs ÷ income</a:t>
            </a:r>
            <a:r>
              <a:rPr lang="en-US" altLang="en-US" dirty="0" smtClean="0"/>
              <a:t>)</a:t>
            </a:r>
          </a:p>
          <a:p>
            <a:pPr lvl="1"/>
            <a:endParaRPr lang="en-US" altLang="en-US" sz="2800" b="1" dirty="0"/>
          </a:p>
          <a:p>
            <a:r>
              <a:rPr lang="en-US" altLang="en-US" sz="2800" b="1" dirty="0">
                <a:solidFill>
                  <a:schemeClr val="tx2"/>
                </a:solidFill>
              </a:rPr>
              <a:t>Special Needs Populations: </a:t>
            </a:r>
            <a:r>
              <a:rPr lang="en-US" altLang="en-US" sz="2800" dirty="0"/>
              <a:t>States should conduct outreach to eligible households, especially:</a:t>
            </a:r>
          </a:p>
          <a:p>
            <a:pPr lvl="1"/>
            <a:r>
              <a:rPr lang="en-US" altLang="en-US" dirty="0"/>
              <a:t>Those who are </a:t>
            </a:r>
            <a:r>
              <a:rPr lang="en-US" altLang="en-US" b="1" dirty="0" smtClean="0">
                <a:solidFill>
                  <a:schemeClr val="accent1"/>
                </a:solidFill>
              </a:rPr>
              <a:t>“elderly”</a:t>
            </a:r>
            <a:r>
              <a:rPr lang="en-US" altLang="en-US" dirty="0" smtClean="0"/>
              <a:t>, </a:t>
            </a:r>
            <a:r>
              <a:rPr lang="en-US" altLang="en-US" dirty="0"/>
              <a:t>have a </a:t>
            </a:r>
            <a:r>
              <a:rPr lang="en-US" altLang="en-US" b="1" dirty="0">
                <a:solidFill>
                  <a:schemeClr val="accent1"/>
                </a:solidFill>
              </a:rPr>
              <a:t>disability</a:t>
            </a:r>
            <a:r>
              <a:rPr lang="en-US" altLang="en-US" dirty="0"/>
              <a:t>, or a </a:t>
            </a:r>
            <a:r>
              <a:rPr lang="en-US" altLang="en-US" b="1" dirty="0">
                <a:solidFill>
                  <a:schemeClr val="accent1"/>
                </a:solidFill>
              </a:rPr>
              <a:t>high energy </a:t>
            </a:r>
            <a:r>
              <a:rPr lang="en-US" altLang="en-US" b="1" dirty="0" smtClean="0">
                <a:solidFill>
                  <a:schemeClr val="accent1"/>
                </a:solidFill>
              </a:rPr>
              <a:t>burden</a:t>
            </a:r>
            <a:r>
              <a:rPr lang="en-US" altLang="en-US" b="1" dirty="0" smtClean="0"/>
              <a:t>.</a:t>
            </a:r>
            <a:endParaRPr lang="en-US" altLang="en-US" b="1" dirty="0" smtClean="0">
              <a:solidFill>
                <a:schemeClr val="accent1"/>
              </a:solidFill>
            </a:endParaRPr>
          </a:p>
          <a:p>
            <a:pPr lvl="1"/>
            <a:endParaRPr lang="en-US" altLang="en-US" sz="2800" b="1" dirty="0">
              <a:solidFill>
                <a:schemeClr val="accent1"/>
              </a:solidFill>
            </a:endParaRPr>
          </a:p>
          <a:p>
            <a:r>
              <a:rPr lang="en-US" altLang="en-US" sz="2800" b="1" dirty="0">
                <a:solidFill>
                  <a:schemeClr val="tx2"/>
                </a:solidFill>
              </a:rPr>
              <a:t>Renters:</a:t>
            </a:r>
            <a:r>
              <a:rPr lang="en-US" altLang="en-US" sz="2800" b="1" dirty="0"/>
              <a:t> </a:t>
            </a:r>
            <a:r>
              <a:rPr lang="en-US" altLang="en-US" sz="2800" dirty="0"/>
              <a:t>The LIHEAP statute provides that owners and renters be treated “equitably.”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2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LIHEAP Recipient Households (Heating)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“Elderly” (60+) Member: </a:t>
            </a:r>
            <a:r>
              <a:rPr lang="en-US" b="1" dirty="0" smtClean="0">
                <a:solidFill>
                  <a:schemeClr val="accent1"/>
                </a:solidFill>
              </a:rPr>
              <a:t>37%</a:t>
            </a:r>
            <a:r>
              <a:rPr lang="en-US" dirty="0" smtClean="0"/>
              <a:t> of households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Person with a Disability: </a:t>
            </a:r>
            <a:r>
              <a:rPr lang="en-US" b="1" dirty="0" smtClean="0">
                <a:solidFill>
                  <a:schemeClr val="accent1"/>
                </a:solidFill>
              </a:rPr>
              <a:t>39%</a:t>
            </a:r>
            <a:r>
              <a:rPr lang="en-US" dirty="0" smtClean="0"/>
              <a:t> of households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tx2"/>
                </a:solidFill>
              </a:rPr>
              <a:t>Child ≤5: </a:t>
            </a:r>
            <a:r>
              <a:rPr lang="en-US" b="1" dirty="0" smtClean="0">
                <a:solidFill>
                  <a:schemeClr val="accent1"/>
                </a:solidFill>
              </a:rPr>
              <a:t>18%</a:t>
            </a:r>
            <a:r>
              <a:rPr lang="en-US" dirty="0" smtClean="0"/>
              <a:t> of households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tx2"/>
                </a:solidFill>
              </a:rPr>
              <a:t>Households in Poverty: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66%</a:t>
            </a:r>
            <a:r>
              <a:rPr lang="en-US" dirty="0" smtClean="0">
                <a:latin typeface="Gill Sans MT" panose="020B0502020104020203" pitchFamily="34" charset="0"/>
              </a:rPr>
              <a:t> at or below poverty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39%</a:t>
            </a:r>
            <a:r>
              <a:rPr lang="en-US" dirty="0" smtClean="0"/>
              <a:t> below 75% of poverty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8%</a:t>
            </a:r>
            <a:r>
              <a:rPr lang="en-US" dirty="0" smtClean="0"/>
              <a:t> above 150% of poverty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1200" b="1" dirty="0" smtClean="0"/>
              <a:t>Source:</a:t>
            </a:r>
            <a:r>
              <a:rPr lang="en-US" sz="1200" dirty="0" smtClean="0"/>
              <a:t> </a:t>
            </a:r>
            <a:r>
              <a:rPr lang="en-US" sz="1200" dirty="0"/>
              <a:t>Department of Health and Human Services, LIHEAP Data Warehouse. FY2017 data </a:t>
            </a:r>
            <a:r>
              <a:rPr lang="en-US" sz="1200" dirty="0" smtClean="0"/>
              <a:t>(preliminary).</a:t>
            </a:r>
            <a:endParaRPr lang="en-US" sz="1200" dirty="0"/>
          </a:p>
          <a:p>
            <a:pPr marL="0" indent="0">
              <a:buNone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864506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584775"/>
          </a:xfrm>
        </p:spPr>
        <p:txBody>
          <a:bodyPr/>
          <a:lstStyle/>
          <a:p>
            <a:r>
              <a:rPr lang="en-US" dirty="0" smtClean="0"/>
              <a:t>Average Benefits, FY2017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 smtClean="0"/>
              <a:t>* Cooling range includes only states participating in cooling.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200" b="1" dirty="0" smtClean="0"/>
              <a:t>Source:</a:t>
            </a:r>
            <a:r>
              <a:rPr lang="en-US" sz="1200" dirty="0" smtClean="0"/>
              <a:t> </a:t>
            </a:r>
            <a:r>
              <a:rPr lang="en-US" sz="1200" dirty="0"/>
              <a:t>Department of Health and Human Services, LIHEAP Data Warehouse. FY2017 data are </a:t>
            </a:r>
            <a:r>
              <a:rPr lang="en-US" sz="1200" dirty="0" smtClean="0"/>
              <a:t>preliminary.</a:t>
            </a:r>
            <a:endParaRPr lang="en-US" sz="1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884882"/>
              </p:ext>
            </p:extLst>
          </p:nvPr>
        </p:nvGraphicFramePr>
        <p:xfrm>
          <a:off x="533400" y="1143000"/>
          <a:ext cx="8229600" cy="3581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611493618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26482038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4188491242"/>
                    </a:ext>
                  </a:extLst>
                </a:gridCol>
              </a:tblGrid>
              <a:tr h="8953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 of Assistance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Benefit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Range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3414373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Heating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$383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rPr>
                        <a:t>$138 — $814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6671890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Cooling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$322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$134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rPr>
                        <a:t>— $749*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3437566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Winter/Year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Round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Crisis Assistance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$235 (winter)/</a:t>
                      </a:r>
                      <a:br>
                        <a:rPr lang="en-US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$118 (year-round)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$43 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  <a:latin typeface="Gill Sans MT" panose="020B0502020104020203" pitchFamily="34" charset="0"/>
                        </a:rPr>
                        <a:t>— $1,194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5981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999150"/>
      </p:ext>
    </p:extLst>
  </p:cSld>
  <p:clrMapOvr>
    <a:masterClrMapping/>
  </p:clrMapOvr>
</p:sld>
</file>

<file path=ppt/theme/theme1.xml><?xml version="1.0" encoding="utf-8"?>
<a:theme xmlns:a="http://schemas.openxmlformats.org/drawingml/2006/main" name="CRS PowerPoint Template 2015_Update">
  <a:themeElements>
    <a:clrScheme name="CRS Template Colors">
      <a:dk1>
        <a:srgbClr val="3F3F3F"/>
      </a:dk1>
      <a:lt1>
        <a:sysClr val="window" lastClr="FFFFFF"/>
      </a:lt1>
      <a:dk2>
        <a:srgbClr val="0F3C64"/>
      </a:dk2>
      <a:lt2>
        <a:srgbClr val="EEECE1"/>
      </a:lt2>
      <a:accent1>
        <a:srgbClr val="558ED5"/>
      </a:accent1>
      <a:accent2>
        <a:srgbClr val="C0504D"/>
      </a:accent2>
      <a:accent3>
        <a:srgbClr val="76923C"/>
      </a:accent3>
      <a:accent4>
        <a:srgbClr val="8064A2"/>
      </a:accent4>
      <a:accent5>
        <a:srgbClr val="2A7882"/>
      </a:accent5>
      <a:accent6>
        <a:srgbClr val="CC6600"/>
      </a:accent6>
      <a:hlink>
        <a:srgbClr val="4F81BD"/>
      </a:hlink>
      <a:folHlink>
        <a:srgbClr val="6600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TLE.potx" id="{C4350FF7-AF17-4E9B-9285-A46D87F4CBE5}" vid="{9F7B821C-C593-4264-8917-228FF45D5F7D}"/>
    </a:ext>
  </a:extLst>
</a:theme>
</file>

<file path=ppt/theme/theme2.xml><?xml version="1.0" encoding="utf-8"?>
<a:theme xmlns:a="http://schemas.openxmlformats.org/drawingml/2006/main" name="Transition Slide Options">
  <a:themeElements>
    <a:clrScheme name="CRS Template Colors">
      <a:dk1>
        <a:srgbClr val="3F3F3F"/>
      </a:dk1>
      <a:lt1>
        <a:sysClr val="window" lastClr="FFFFFF"/>
      </a:lt1>
      <a:dk2>
        <a:srgbClr val="0F3C64"/>
      </a:dk2>
      <a:lt2>
        <a:srgbClr val="EEECE1"/>
      </a:lt2>
      <a:accent1>
        <a:srgbClr val="558ED5"/>
      </a:accent1>
      <a:accent2>
        <a:srgbClr val="C0504D"/>
      </a:accent2>
      <a:accent3>
        <a:srgbClr val="9BBB59"/>
      </a:accent3>
      <a:accent4>
        <a:srgbClr val="8064A2"/>
      </a:accent4>
      <a:accent5>
        <a:srgbClr val="2A7882"/>
      </a:accent5>
      <a:accent6>
        <a:srgbClr val="CC6600"/>
      </a:accent6>
      <a:hlink>
        <a:srgbClr val="4F81BD"/>
      </a:hlink>
      <a:folHlink>
        <a:srgbClr val="6600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TLE.potx" id="{C4350FF7-AF17-4E9B-9285-A46D87F4CBE5}" vid="{25CB21DE-B5B0-4BFE-A088-6FAFDCA5A16C}"/>
    </a:ext>
  </a:extLst>
</a:theme>
</file>

<file path=ppt/theme/theme3.xml><?xml version="1.0" encoding="utf-8"?>
<a:theme xmlns:a="http://schemas.openxmlformats.org/drawingml/2006/main" name="Question &amp; Contact Slides">
  <a:themeElements>
    <a:clrScheme name="CRS Template Colors">
      <a:dk1>
        <a:srgbClr val="3F3F3F"/>
      </a:dk1>
      <a:lt1>
        <a:sysClr val="window" lastClr="FFFFFF"/>
      </a:lt1>
      <a:dk2>
        <a:srgbClr val="0F3C64"/>
      </a:dk2>
      <a:lt2>
        <a:srgbClr val="EEECE1"/>
      </a:lt2>
      <a:accent1>
        <a:srgbClr val="558ED5"/>
      </a:accent1>
      <a:accent2>
        <a:srgbClr val="C0504D"/>
      </a:accent2>
      <a:accent3>
        <a:srgbClr val="9BBB59"/>
      </a:accent3>
      <a:accent4>
        <a:srgbClr val="8064A2"/>
      </a:accent4>
      <a:accent5>
        <a:srgbClr val="2A7882"/>
      </a:accent5>
      <a:accent6>
        <a:srgbClr val="CC6600"/>
      </a:accent6>
      <a:hlink>
        <a:srgbClr val="4F81BD"/>
      </a:hlink>
      <a:folHlink>
        <a:srgbClr val="6600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TLE.potx" id="{C4350FF7-AF17-4E9B-9285-A46D87F4CBE5}" vid="{3D49FC26-A05F-4A66-8CCF-5FF687859914}"/>
    </a:ext>
  </a:extLst>
</a:theme>
</file>

<file path=ppt/theme/theme4.xml><?xml version="1.0" encoding="utf-8"?>
<a:theme xmlns:a="http://schemas.openxmlformats.org/drawingml/2006/main" name="1_Transition Slide Options">
  <a:themeElements>
    <a:clrScheme name="CRS Template Colors">
      <a:dk1>
        <a:srgbClr val="3F3F3F"/>
      </a:dk1>
      <a:lt1>
        <a:sysClr val="window" lastClr="FFFFFF"/>
      </a:lt1>
      <a:dk2>
        <a:srgbClr val="0F3C64"/>
      </a:dk2>
      <a:lt2>
        <a:srgbClr val="EEECE1"/>
      </a:lt2>
      <a:accent1>
        <a:srgbClr val="558ED5"/>
      </a:accent1>
      <a:accent2>
        <a:srgbClr val="C0504D"/>
      </a:accent2>
      <a:accent3>
        <a:srgbClr val="9BBB59"/>
      </a:accent3>
      <a:accent4>
        <a:srgbClr val="8064A2"/>
      </a:accent4>
      <a:accent5>
        <a:srgbClr val="2A7882"/>
      </a:accent5>
      <a:accent6>
        <a:srgbClr val="CC6600"/>
      </a:accent6>
      <a:hlink>
        <a:srgbClr val="4F81BD"/>
      </a:hlink>
      <a:folHlink>
        <a:srgbClr val="6600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B4957A78EDB8448E6024BCFCBDE9DC" ma:contentTypeVersion="5" ma:contentTypeDescription="Create a new document." ma:contentTypeScope="" ma:versionID="ae263064005e7062779500c469b488f1">
  <xsd:schema xmlns:xsd="http://www.w3.org/2001/XMLSchema" xmlns:xs="http://www.w3.org/2001/XMLSchema" xmlns:p="http://schemas.microsoft.com/office/2006/metadata/properties" xmlns:ns2="244eb78e-7161-4f2c-a34f-057ed41cc9b1" targetNamespace="http://schemas.microsoft.com/office/2006/metadata/properties" ma:root="true" ma:fieldsID="e4a25fd1a76ea2ccefbbb279e9bd64a4" ns2:_="">
    <xsd:import namespace="244eb78e-7161-4f2c-a34f-057ed41cc9b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4eb78e-7161-4f2c-a34f-057ed41cc9b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Fi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44eb78e-7161-4f2c-a34f-057ed41cc9b1">2Z4CS75V6M67-1346463992-4</_dlc_DocId>
    <_dlc_DocIdUrl xmlns="244eb78e-7161-4f2c-a34f-057ed41cc9b1">
      <Url>http://collaboration.crsdomain.loc.gov/Publishing_Resources/PubGraphics/_layouts/15/DocIdRedir.aspx?ID=2Z4CS75V6M67-1346463992-4</Url>
      <Description>2Z4CS75V6M67-1346463992-4</Description>
    </_dlc_DocIdUrl>
  </documentManagement>
</p:properties>
</file>

<file path=customXml/itemProps1.xml><?xml version="1.0" encoding="utf-8"?>
<ds:datastoreItem xmlns:ds="http://schemas.openxmlformats.org/officeDocument/2006/customXml" ds:itemID="{7E153EE3-EB0D-4C0B-A891-DD9D5E3CE4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13374A-C4F5-4A38-899B-CF946D1A5E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4eb78e-7161-4f2c-a34f-057ed41cc9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D9246E5-CBAD-4E82-A41A-B094C481B4D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244eb78e-7161-4f2c-a34f-057ed41cc9b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Congressional Template (Standard Size)</Template>
  <TotalTime>608</TotalTime>
  <Words>791</Words>
  <Application>Microsoft Office PowerPoint</Application>
  <PresentationFormat>On-screen Show (4:3)</PresentationFormat>
  <Paragraphs>155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Courier New</vt:lpstr>
      <vt:lpstr>Gill Sans MT</vt:lpstr>
      <vt:lpstr>CRS PowerPoint Template 2015_Update</vt:lpstr>
      <vt:lpstr>Transition Slide Options</vt:lpstr>
      <vt:lpstr>Question &amp; Contact Slides</vt:lpstr>
      <vt:lpstr>1_Transition Slide Options</vt:lpstr>
      <vt:lpstr>New to Customer Assistance and All That Goes with It! An Introduction</vt:lpstr>
      <vt:lpstr>Sources of Energy Assistance</vt:lpstr>
      <vt:lpstr>What is LIHEAP?</vt:lpstr>
      <vt:lpstr>How Are Funds Used?</vt:lpstr>
      <vt:lpstr>Who Is Eligible?</vt:lpstr>
      <vt:lpstr>LIHEAP State Eligibility</vt:lpstr>
      <vt:lpstr>Other Eligibility Considerations</vt:lpstr>
      <vt:lpstr>LIHEAP Recipient Households (Heating)</vt:lpstr>
      <vt:lpstr>Average Benefits, FY2017</vt:lpstr>
      <vt:lpstr>LIHEAP Funding Since FY1982</vt:lpstr>
      <vt:lpstr>Types of Funding, Historically</vt:lpstr>
      <vt:lpstr>LIHEAP Administration and Mechanics</vt:lpstr>
      <vt:lpstr>LIHEAP Performance Measures</vt:lpstr>
      <vt:lpstr>Resources</vt:lpstr>
      <vt:lpstr>PowerPoint Presentation</vt:lpstr>
    </vt:vector>
  </TitlesOfParts>
  <Company>Congressional Research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Perl, Elizabeth</dc:creator>
  <cp:lastModifiedBy>Perl, Elizabeth</cp:lastModifiedBy>
  <cp:revision>78</cp:revision>
  <cp:lastPrinted>2019-05-22T18:48:32Z</cp:lastPrinted>
  <dcterms:created xsi:type="dcterms:W3CDTF">2019-05-14T20:46:54Z</dcterms:created>
  <dcterms:modified xsi:type="dcterms:W3CDTF">2019-05-24T14:13:56Z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87735d5b-7bdf-4858-8c8f-c063c57fa18c</vt:lpwstr>
  </property>
  <property fmtid="{D5CDD505-2E9C-101B-9397-08002B2CF9AE}" pid="3" name="ContentTypeId">
    <vt:lpwstr>0x010100F7B4957A78EDB8448E6024BCFCBDE9DC</vt:lpwstr>
  </property>
  <property fmtid="{D5CDD505-2E9C-101B-9397-08002B2CF9AE}" pid="4" name="Order">
    <vt:r8>400</vt:r8>
  </property>
</Properties>
</file>