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9" r:id="rId3"/>
    <p:sldId id="257" r:id="rId4"/>
    <p:sldId id="266" r:id="rId5"/>
    <p:sldId id="265" r:id="rId6"/>
    <p:sldId id="267" r:id="rId7"/>
    <p:sldId id="260" r:id="rId8"/>
    <p:sldId id="263" r:id="rId9"/>
    <p:sldId id="262" r:id="rId10"/>
    <p:sldId id="261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69" d="100"/>
          <a:sy n="69" d="100"/>
        </p:scale>
        <p:origin x="52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4D2EE5-7CB6-4E28-A931-B3CC3DC745ED}" type="doc">
      <dgm:prSet loTypeId="urn:microsoft.com/office/officeart/2008/layout/CircularPictureCallout" loCatId="picture" qsTypeId="urn:microsoft.com/office/officeart/2005/8/quickstyle/simple1" qsCatId="simple" csTypeId="urn:microsoft.com/office/officeart/2005/8/colors/accent1_2" csCatId="accent1" phldr="1"/>
      <dgm:spPr/>
    </dgm:pt>
    <dgm:pt modelId="{7C0EBD65-4E3C-4068-8069-8E46231A3998}">
      <dgm:prSet phldrT="[Text]"/>
      <dgm:spPr/>
      <dgm:t>
        <a:bodyPr/>
        <a:lstStyle/>
        <a:p>
          <a:r>
            <a:rPr lang="en-US" dirty="0" smtClean="0"/>
            <a:t> </a:t>
          </a:r>
          <a:endParaRPr lang="en-US" dirty="0"/>
        </a:p>
      </dgm:t>
    </dgm:pt>
    <dgm:pt modelId="{47FCC1B2-B129-4CFF-A1E8-1C5A759297E3}" type="sibTrans" cxnId="{1445C928-FE53-4AC4-8567-63899E56E1ED}">
      <dgm:prSet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  <dgm:t>
        <a:bodyPr/>
        <a:lstStyle/>
        <a:p>
          <a:endParaRPr lang="en-US"/>
        </a:p>
      </dgm:t>
    </dgm:pt>
    <dgm:pt modelId="{D0EA1A2F-F53F-40AE-BE7A-38A3B8F4044B}" type="parTrans" cxnId="{1445C928-FE53-4AC4-8567-63899E56E1ED}">
      <dgm:prSet/>
      <dgm:spPr/>
      <dgm:t>
        <a:bodyPr/>
        <a:lstStyle/>
        <a:p>
          <a:endParaRPr lang="en-US"/>
        </a:p>
      </dgm:t>
    </dgm:pt>
    <dgm:pt modelId="{1FDB1B16-4AE5-45A0-A95C-363D93D5D0BC}" type="pres">
      <dgm:prSet presAssocID="{534D2EE5-7CB6-4E28-A931-B3CC3DC745ED}" presName="Name0" presStyleCnt="0">
        <dgm:presLayoutVars>
          <dgm:chMax val="7"/>
          <dgm:chPref val="7"/>
          <dgm:dir/>
        </dgm:presLayoutVars>
      </dgm:prSet>
      <dgm:spPr/>
    </dgm:pt>
    <dgm:pt modelId="{C4C50389-BBDC-465F-B95F-DFE4A295ACDE}" type="pres">
      <dgm:prSet presAssocID="{534D2EE5-7CB6-4E28-A931-B3CC3DC745ED}" presName="Name1" presStyleCnt="0"/>
      <dgm:spPr/>
    </dgm:pt>
    <dgm:pt modelId="{E903EFAB-1B9C-4111-9E23-488CFE8960E3}" type="pres">
      <dgm:prSet presAssocID="{47FCC1B2-B129-4CFF-A1E8-1C5A759297E3}" presName="picture_1" presStyleCnt="0"/>
      <dgm:spPr/>
    </dgm:pt>
    <dgm:pt modelId="{C2C637F9-5FB1-4BD8-AECD-06F5E4D865DD}" type="pres">
      <dgm:prSet presAssocID="{47FCC1B2-B129-4CFF-A1E8-1C5A759297E3}" presName="pictureRepeatNode" presStyleLbl="alignImgPlace1" presStyleIdx="0" presStyleCnt="1" custScaleX="127467" custScaleY="127733" custLinFactNeighborX="26250" custLinFactNeighborY="130"/>
      <dgm:spPr/>
      <dgm:t>
        <a:bodyPr/>
        <a:lstStyle/>
        <a:p>
          <a:endParaRPr lang="en-US"/>
        </a:p>
      </dgm:t>
    </dgm:pt>
    <dgm:pt modelId="{84E46A3E-8A05-43CE-B5F3-4EF48524D5DE}" type="pres">
      <dgm:prSet presAssocID="{7C0EBD65-4E3C-4068-8069-8E46231A3998}" presName="text_1" presStyleLbl="node1" presStyleIdx="0" presStyleCnt="0" custFlipVert="1" custFlipHor="1" custScaleX="3756" custScaleY="19416" custLinFactNeighborX="-89048" custLinFactNeighborY="4919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445C928-FE53-4AC4-8567-63899E56E1ED}" srcId="{534D2EE5-7CB6-4E28-A931-B3CC3DC745ED}" destId="{7C0EBD65-4E3C-4068-8069-8E46231A3998}" srcOrd="0" destOrd="0" parTransId="{D0EA1A2F-F53F-40AE-BE7A-38A3B8F4044B}" sibTransId="{47FCC1B2-B129-4CFF-A1E8-1C5A759297E3}"/>
    <dgm:cxn modelId="{51D807E7-3613-413E-BAC3-A8CBA0E705C7}" type="presOf" srcId="{7C0EBD65-4E3C-4068-8069-8E46231A3998}" destId="{84E46A3E-8A05-43CE-B5F3-4EF48524D5DE}" srcOrd="0" destOrd="0" presId="urn:microsoft.com/office/officeart/2008/layout/CircularPictureCallout"/>
    <dgm:cxn modelId="{7BFE07F6-A746-49D4-A15E-C449BBF01BC3}" type="presOf" srcId="{47FCC1B2-B129-4CFF-A1E8-1C5A759297E3}" destId="{C2C637F9-5FB1-4BD8-AECD-06F5E4D865DD}" srcOrd="0" destOrd="0" presId="urn:microsoft.com/office/officeart/2008/layout/CircularPictureCallout"/>
    <dgm:cxn modelId="{D9B73F55-A3B2-4C97-A382-04333E641B45}" type="presOf" srcId="{534D2EE5-7CB6-4E28-A931-B3CC3DC745ED}" destId="{1FDB1B16-4AE5-45A0-A95C-363D93D5D0BC}" srcOrd="0" destOrd="0" presId="urn:microsoft.com/office/officeart/2008/layout/CircularPictureCallout"/>
    <dgm:cxn modelId="{B028D3EC-7CB5-4BC5-AFA0-C2125723DF36}" type="presParOf" srcId="{1FDB1B16-4AE5-45A0-A95C-363D93D5D0BC}" destId="{C4C50389-BBDC-465F-B95F-DFE4A295ACDE}" srcOrd="0" destOrd="0" presId="urn:microsoft.com/office/officeart/2008/layout/CircularPictureCallout"/>
    <dgm:cxn modelId="{CE3EE017-802D-4FF2-9017-40999FDF6B37}" type="presParOf" srcId="{C4C50389-BBDC-465F-B95F-DFE4A295ACDE}" destId="{E903EFAB-1B9C-4111-9E23-488CFE8960E3}" srcOrd="0" destOrd="0" presId="urn:microsoft.com/office/officeart/2008/layout/CircularPictureCallout"/>
    <dgm:cxn modelId="{9F82AACD-C789-4DB6-B46D-E78DD271DB87}" type="presParOf" srcId="{E903EFAB-1B9C-4111-9E23-488CFE8960E3}" destId="{C2C637F9-5FB1-4BD8-AECD-06F5E4D865DD}" srcOrd="0" destOrd="0" presId="urn:microsoft.com/office/officeart/2008/layout/CircularPictureCallout"/>
    <dgm:cxn modelId="{12FBFFB5-2ACE-4357-A337-81ADEE992F78}" type="presParOf" srcId="{C4C50389-BBDC-465F-B95F-DFE4A295ACDE}" destId="{84E46A3E-8A05-43CE-B5F3-4EF48524D5DE}" srcOrd="1" destOrd="0" presId="urn:microsoft.com/office/officeart/2008/layout/CircularPictureCallou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2C637F9-5FB1-4BD8-AECD-06F5E4D865DD}">
      <dsp:nvSpPr>
        <dsp:cNvPr id="0" name=""/>
        <dsp:cNvSpPr/>
      </dsp:nvSpPr>
      <dsp:spPr>
        <a:xfrm>
          <a:off x="1688823" y="4"/>
          <a:ext cx="3443399" cy="3450585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4E46A3E-8A05-43CE-B5F3-4EF48524D5DE}">
      <dsp:nvSpPr>
        <dsp:cNvPr id="0" name=""/>
        <dsp:cNvSpPr/>
      </dsp:nvSpPr>
      <dsp:spPr>
        <a:xfrm flipH="1" flipV="1">
          <a:off x="1129386" y="2606764"/>
          <a:ext cx="64937" cy="173086"/>
        </a:xfrm>
        <a:prstGeom prst="rect">
          <a:avLst/>
        </a:prstGeom>
        <a:noFill/>
        <a:ln w="15875" cap="flat" cmpd="sng" algn="ctr">
          <a:noFill/>
          <a:prstDash val="solid"/>
        </a:ln>
        <a:effectLst/>
        <a:sp3d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b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200" kern="1200" dirty="0" smtClean="0"/>
            <a:t> </a:t>
          </a:r>
          <a:endParaRPr lang="en-US" sz="1200" kern="1200" dirty="0"/>
        </a:p>
      </dsp:txBody>
      <dsp:txXfrm rot="10800000">
        <a:off x="1129386" y="2606764"/>
        <a:ext cx="64937" cy="17308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CircularPictureCallout">
  <dgm:title val=""/>
  <dgm:desc val=""/>
  <dgm:catLst>
    <dgm:cat type="picture" pri="2000"/>
    <dgm:cat type="pictureconvert" pri="2000"/>
  </dgm:catLst>
  <dgm:sampData>
    <dgm:dataModel>
      <dgm:ptLst>
        <dgm:pt modelId="0" type="doc"/>
        <dgm:pt modelId="1"/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2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axis="ch" ptType="node" func="cnt" op="lte" val="1">
          <dgm:constrLst>
            <dgm:constr type="h" for="ch" forName="picture_1" refType="h"/>
            <dgm:constr type="w" for="ch" forName="picture_1" refType="h" refFor="ch" refForName="picture_1" op="equ"/>
            <dgm:constr type="l" for="ch" forName="picture_1"/>
            <dgm:constr type="t" for="ch" forName="picture_1"/>
            <dgm:constr type="w" for="ch" forName="text_1" refType="w" refFor="ch" refForName="picture_1" fact="0.64"/>
            <dgm:constr type="h" for="ch" forName="text_1" refType="h" refFor="ch" refForName="picture_1" fact="0.33"/>
            <dgm:constr type="l" for="ch" forName="text_1" refType="w" refFor="ch" refForName="picture_1" fact="0.18"/>
            <dgm:constr type="t" for="ch" forName="text_1" refType="h" refFor="ch" refForName="picture_1" fact="0.531"/>
          </dgm:constrLst>
        </dgm:if>
        <dgm:if name="Name4" axis="ch" ptType="node" func="cnt" op="lte" val="2">
          <dgm:choose name="Name5">
            <dgm:if name="Name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l" for="ch" forName="picture_2" refType="w" refFor="ch" refForName="picture_1" fact="1.21"/>
                <dgm:constr type="ctrY" for="ch" forName="picture_2" refType="h" refFor="ch" refForName="picture_1" fact="0.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if>
            <dgm:else name="Name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5"/>
                <dgm:constr type="h" for="ch" forName="picture_2" refType="h" refFor="ch" refForName="picture_1" fact="0.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</dgm:constrLst>
            </dgm:else>
          </dgm:choose>
        </dgm:if>
        <dgm:if name="Name8" axis="ch" ptType="node" func="cnt" op="lte" val="3">
          <dgm:choose name="Name9">
            <dgm:if name="Name10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l" for="ch" forName="picture_2" refType="w" refFor="ch" refForName="picture_1" fact="1.21"/>
                <dgm:constr type="ctrY" for="ch" forName="picture_2" refType="h" refFor="ch" refForName="picture_1" fact="0.18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l" for="ch" forName="picture_3" refType="w" refFor="ch" refForName="picture_1" fact="1.21"/>
                <dgm:constr type="ctrY" for="ch" forName="picture_3" refType="h" refFor="ch" refForName="picture_1" fact="0.812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if>
            <dgm:else name="Name11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75"/>
                <dgm:constr type="h" for="ch" forName="picture_2" refType="h" refFor="ch" refForName="picture_1" fact="0.375"/>
                <dgm:constr type="r" for="ch" forName="picture_2" refType="w"/>
                <dgm:constr type="rOff" for="ch" forName="picture_2" refType="w" refFor="ch" refForName="picture_1" fact="-1.21"/>
                <dgm:constr type="ctrY" for="ch" forName="picture_2" refType="h" refFor="ch" refForName="picture_1" fact="0.18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75"/>
                <dgm:constr type="h" for="ch" forName="picture_3" refType="h" refFor="ch" refForName="picture_1" fact="0.375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812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</dgm:constrLst>
            </dgm:else>
          </dgm:choose>
        </dgm:if>
        <dgm:if name="Name12" axis="ch" ptType="node" func="cnt" op="lte" val="4">
          <dgm:choose name="Name13">
            <dgm:if name="Name14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l" for="ch" forName="picture_2" refType="w" refFor="ch" refForName="picture_1" fact="1.354"/>
                <dgm:constr type="ctrY" for="ch" forName="picture_2" refType="h" refFor="ch" refForName="picture_1" fact="0.1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l" for="ch" forName="picture_3" refType="w" refFor="ch" refForName="picture_1" fact="1.21"/>
                <dgm:constr type="ctrY" for="ch" forName="picture_3" refType="h" refFor="ch" refForName="picture_1" fact="0.5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l" for="ch" forName="picture_4" refType="w" refFor="ch" refForName="picture_1" fact="1.354"/>
                <dgm:constr type="ctrY" for="ch" forName="picture_4" refType="h" refFor="ch" refForName="picture_1" fact="0.8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if>
            <dgm:else name="Name15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3"/>
                <dgm:constr type="h" for="ch" forName="picture_2" refType="h" refFor="ch" refForName="picture_1" fact="0.3"/>
                <dgm:constr type="r" for="ch" forName="picture_2" refType="w"/>
                <dgm:constr type="rOff" for="ch" forName="picture_2" refType="w" refFor="ch" refForName="picture_1" fact="-1.354"/>
                <dgm:constr type="ctrY" for="ch" forName="picture_2" refType="h" refFor="ch" refForName="picture_1" fact="0.1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3"/>
                <dgm:constr type="h" for="ch" forName="picture_3" refType="h" refFor="ch" refForName="picture_1" fact="0.3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5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3"/>
                <dgm:constr type="h" for="ch" forName="picture_4" refType="h" refFor="ch" refForName="picture_1" fact="0.3"/>
                <dgm:constr type="r" for="ch" forName="picture_4" refType="w"/>
                <dgm:constr type="rOff" for="ch" forName="picture_4" refType="w" refFor="ch" refForName="picture_1" fact="-1.354"/>
                <dgm:constr type="ctrY" for="ch" forName="picture_4" refType="h" refFor="ch" refForName="picture_1" fact="0.8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</dgm:constrLst>
            </dgm:else>
          </dgm:choose>
        </dgm:if>
        <dgm:if name="Name16" axis="ch" ptType="node" func="cnt" op="lte" val="5">
          <dgm:choose name="Name17">
            <dgm:if name="Name18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l" for="ch" forName="picture_2" refType="w" refFor="ch" refForName="picture_1" fact="1.375"/>
                <dgm:constr type="ctrY" for="ch" forName="picture_2" refType="h" refFor="ch" refForName="picture_1" fact="0.11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l" for="ch" forName="picture_3" refType="w" refFor="ch" refForName="picture_1" fact="1.21"/>
                <dgm:constr type="ctrY" for="ch" forName="picture_3" refType="h" refFor="ch" refForName="picture_1" fact="0.353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l" for="ch" forName="picture_4" refType="w" refFor="ch" refForName="picture_1" fact="1.21"/>
                <dgm:constr type="ctrY" for="ch" forName="picture_4" refType="h" refFor="ch" refForName="picture_1" fact="0.647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l" for="ch" forName="picture_5" refType="w" refFor="ch" refForName="picture_1" fact="1.375"/>
                <dgm:constr type="ctrY" for="ch" forName="picture_5" refType="h" refFor="ch" refForName="picture_1" fact="0.8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if>
            <dgm:else name="Name19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22"/>
                <dgm:constr type="h" for="ch" forName="picture_2" refType="h" refFor="ch" refForName="picture_1" fact="0.22"/>
                <dgm:constr type="r" for="ch" forName="picture_2" refType="w"/>
                <dgm:constr type="rOff" for="ch" forName="picture_2" refType="w" refFor="ch" refForName="picture_1" fact="-1.375"/>
                <dgm:constr type="ctrY" for="ch" forName="picture_2" refType="h" refFor="ch" refForName="picture_1" fact="0.11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22"/>
                <dgm:constr type="h" for="ch" forName="picture_3" refType="h" refFor="ch" refForName="picture_1" fact="0.22"/>
                <dgm:constr type="r" for="ch" forName="picture_3" refType="w"/>
                <dgm:constr type="rOff" for="ch" forName="picture_3" refType="w" refFor="ch" refForName="picture_1" fact="-1.21"/>
                <dgm:constr type="ctrY" for="ch" forName="picture_3" refType="h" refFor="ch" refForName="picture_1" fact="0.353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22"/>
                <dgm:constr type="h" for="ch" forName="picture_4" refType="h" refFor="ch" refForName="picture_1" fact="0.22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647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22"/>
                <dgm:constr type="h" for="ch" forName="picture_5" refType="h" refFor="ch" refForName="picture_1" fact="0.22"/>
                <dgm:constr type="r" for="ch" forName="picture_5" refType="w"/>
                <dgm:constr type="rOff" for="ch" forName="picture_5" refType="w" refFor="ch" refForName="picture_1" fact="-1.375"/>
                <dgm:constr type="ctrY" for="ch" forName="picture_5" refType="h" refFor="ch" refForName="picture_1" fact="0.8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</dgm:constrLst>
            </dgm:else>
          </dgm:choose>
        </dgm:if>
        <dgm:if name="Name20" axis="ch" ptType="node" func="cnt" op="lte" val="6">
          <dgm:choose name="Name21">
            <dgm:if name="Name22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l" for="ch" forName="picture_2" refType="w" refFor="ch" refForName="picture_1" fact="1.4238"/>
                <dgm:constr type="ctrY" for="ch" forName="picture_2" refType="h" refFor="ch" refForName="picture_1" fact="0.09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l" for="ch" forName="picture_3" refType="w" refFor="ch" refForName="picture_1" fact="1.2667"/>
                <dgm:constr type="ctrY" for="ch" forName="picture_3" refType="h" refFor="ch" refForName="picture_1" fact="0.261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l" for="ch" forName="picture_4" refType="w" refFor="ch" refForName="picture_1" fact="1.21"/>
                <dgm:constr type="ctrY" for="ch" forName="picture_4" refType="h" refFor="ch" refForName="picture_1" fact="0.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l" for="ch" forName="picture_5" refType="w" refFor="ch" refForName="picture_1" fact="1.2667"/>
                <dgm:constr type="ctrY" for="ch" forName="picture_5" refType="h" refFor="ch" refForName="picture_1" fact="0.739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l" for="ch" forName="picture_6" refType="w" refFor="ch" refForName="picture_1" fact="1.4238"/>
                <dgm:constr type="ctrY" for="ch" forName="picture_6" refType="h" refFor="ch" refForName="picture_1" fact="0.91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if>
            <dgm:else name="Name23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8"/>
                <dgm:constr type="h" for="ch" forName="picture_2" refType="h" refFor="ch" refForName="picture_1" fact="0.18"/>
                <dgm:constr type="r" for="ch" forName="picture_2" refType="w"/>
                <dgm:constr type="rOff" for="ch" forName="picture_2" refType="w" refFor="ch" refForName="picture_1" fact="-1.4238"/>
                <dgm:constr type="ctrY" for="ch" forName="picture_2" refType="h" refFor="ch" refForName="picture_1" fact="0.09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8"/>
                <dgm:constr type="h" for="ch" forName="picture_3" refType="h" refFor="ch" refForName="picture_1" fact="0.18"/>
                <dgm:constr type="r" for="ch" forName="picture_3" refType="w"/>
                <dgm:constr type="rOff" for="ch" forName="picture_3" refType="w" refFor="ch" refForName="picture_1" fact="-1.2667"/>
                <dgm:constr type="ctrY" for="ch" forName="picture_3" refType="h" refFor="ch" refForName="picture_1" fact="0.261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8"/>
                <dgm:constr type="h" for="ch" forName="picture_4" refType="h" refFor="ch" refForName="picture_1" fact="0.18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8"/>
                <dgm:constr type="h" for="ch" forName="picture_5" refType="h" refFor="ch" refForName="picture_1" fact="0.18"/>
                <dgm:constr type="r" for="ch" forName="picture_5" refType="w"/>
                <dgm:constr type="rOff" for="ch" forName="picture_5" refType="w" refFor="ch" refForName="picture_1" fact="-1.2667"/>
                <dgm:constr type="ctrY" for="ch" forName="picture_5" refType="h" refFor="ch" refForName="picture_1" fact="0.739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8"/>
                <dgm:constr type="h" for="ch" forName="picture_6" refType="h" refFor="ch" refForName="picture_1" fact="0.18"/>
                <dgm:constr type="r" for="ch" forName="picture_6" refType="w"/>
                <dgm:constr type="rOff" for="ch" forName="picture_6" refType="w" refFor="ch" refForName="picture_1" fact="-1.4238"/>
                <dgm:constr type="ctrY" for="ch" forName="picture_6" refType="h" refFor="ch" refForName="picture_1" fact="0.91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</dgm:constrLst>
            </dgm:else>
          </dgm:choose>
        </dgm:if>
        <dgm:else name="Name24">
          <dgm:choose name="Name25">
            <dgm:if name="Name26" func="var" arg="dir" op="equ" val="norm">
              <dgm:constrLst>
                <dgm:constr type="h" for="ch" forName="picture_1" refType="h"/>
                <dgm:constr type="w" for="ch" forName="picture_1" refType="h" refFor="ch" refForName="picture_1" op="equ"/>
                <dgm:constr type="l" for="ch" forName="picture_1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l" for="ch" forName="picture_2" refType="w" refFor="ch" refForName="picture_1" fact="1.4363"/>
                <dgm:constr type="ctrY" for="ch" forName="picture_2" refType="h" refFor="ch" refForName="picture_1" fact="0.075"/>
                <dgm:constr type="l" for="ch" forName="line_2" refType="ctrX" refFor="ch" refForName="picture_1"/>
                <dgm:constr type="h" for="ch" forName="line_2"/>
                <dgm:constr type="r" for="ch" forName="line_2" refType="ctrX" refFor="ch" refForName="picture_2"/>
                <dgm:constr type="ctrY" for="ch" forName="line_2" refType="ctrY" refFor="ch" refForName="picture_2"/>
                <dgm:constr type="r" for="ch" forName="textparent_2" refType="w"/>
                <dgm:constr type="h" for="ch" forName="textparent_2" refType="h" refFor="ch" refForName="picture_2"/>
                <dgm:constr type="l" for="ch" forName="textparent_2" refType="r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l" for="ch" forName="picture_3" refType="w" refFor="ch" refForName="picture_1" fact="1.2898"/>
                <dgm:constr type="ctrY" for="ch" forName="picture_3" refType="h" refFor="ch" refForName="picture_1" fact="0.227"/>
                <dgm:constr type="l" for="ch" forName="line_3" refType="ctrX" refFor="ch" refForName="picture_1"/>
                <dgm:constr type="h" for="ch" forName="line_3"/>
                <dgm:constr type="r" for="ch" forName="line_3" refType="ctrX" refFor="ch" refForName="picture_3"/>
                <dgm:constr type="ctrY" for="ch" forName="line_3" refType="ctrY" refFor="ch" refForName="picture_3"/>
                <dgm:constr type="r" for="ch" forName="textparent_3" refType="w"/>
                <dgm:constr type="h" for="ch" forName="textparent_3" refType="h" refFor="ch" refForName="picture_3"/>
                <dgm:constr type="l" for="ch" forName="textparent_3" refType="r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l" for="ch" forName="picture_4" refType="w" refFor="ch" refForName="picture_1" fact="1.21"/>
                <dgm:constr type="ctrY" for="ch" forName="picture_4" refType="h" refFor="ch" refForName="picture_1" fact="0.405"/>
                <dgm:constr type="l" for="ch" forName="line_4" refType="ctrX" refFor="ch" refForName="picture_1"/>
                <dgm:constr type="h" for="ch" forName="line_4"/>
                <dgm:constr type="r" for="ch" forName="line_4" refType="ctrX" refFor="ch" refForName="picture_4"/>
                <dgm:constr type="ctrY" for="ch" forName="line_4" refType="ctrY" refFor="ch" refForName="picture_4"/>
                <dgm:constr type="r" for="ch" forName="textparent_4" refType="w"/>
                <dgm:constr type="h" for="ch" forName="textparent_4" refType="h" refFor="ch" refForName="picture_4"/>
                <dgm:constr type="l" for="ch" forName="textparent_4" refType="r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l" for="ch" forName="picture_5" refType="w" refFor="ch" refForName="picture_1" fact="1.21"/>
                <dgm:constr type="ctrY" for="ch" forName="picture_5" refType="h" refFor="ch" refForName="picture_1" fact="0.595"/>
                <dgm:constr type="l" for="ch" forName="line_5" refType="ctrX" refFor="ch" refForName="picture_1"/>
                <dgm:constr type="h" for="ch" forName="line_5"/>
                <dgm:constr type="r" for="ch" forName="line_5" refType="ctrX" refFor="ch" refForName="picture_5"/>
                <dgm:constr type="ctrY" for="ch" forName="line_5" refType="ctrY" refFor="ch" refForName="picture_5"/>
                <dgm:constr type="r" for="ch" forName="textparent_5" refType="w"/>
                <dgm:constr type="h" for="ch" forName="textparent_5" refType="h" refFor="ch" refForName="picture_5"/>
                <dgm:constr type="l" for="ch" forName="textparent_5" refType="r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l" for="ch" forName="picture_6" refType="w" refFor="ch" refForName="picture_1" fact="1.2898"/>
                <dgm:constr type="ctrY" for="ch" forName="picture_6" refType="h" refFor="ch" refForName="picture_1" fact="0.773"/>
                <dgm:constr type="l" for="ch" forName="line_6" refType="ctrX" refFor="ch" refForName="picture_1"/>
                <dgm:constr type="h" for="ch" forName="line_6"/>
                <dgm:constr type="r" for="ch" forName="line_6" refType="ctrX" refFor="ch" refForName="picture_6"/>
                <dgm:constr type="ctrY" for="ch" forName="line_6" refType="ctrY" refFor="ch" refForName="picture_6"/>
                <dgm:constr type="r" for="ch" forName="textparent_6" refType="w"/>
                <dgm:constr type="h" for="ch" forName="textparent_6" refType="h" refFor="ch" refForName="picture_6"/>
                <dgm:constr type="l" for="ch" forName="textparent_6" refType="r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l" for="ch" forName="picture_7" refType="w" refFor="ch" refForName="picture_1" fact="1.4363"/>
                <dgm:constr type="ctrY" for="ch" forName="picture_7" refType="h" refFor="ch" refForName="picture_1" fact="0.925"/>
                <dgm:constr type="l" for="ch" forName="line_7" refType="ctrX" refFor="ch" refForName="picture_1"/>
                <dgm:constr type="h" for="ch" forName="line_7"/>
                <dgm:constr type="r" for="ch" forName="line_7" refType="ctrX" refFor="ch" refForName="picture_7"/>
                <dgm:constr type="ctrY" for="ch" forName="line_7" refType="ctrY" refFor="ch" refForName="picture_7"/>
                <dgm:constr type="r" for="ch" forName="textparent_7" refType="w"/>
                <dgm:constr type="h" for="ch" forName="textparent_7" refType="h" refFor="ch" refForName="picture_7"/>
                <dgm:constr type="l" for="ch" forName="textparent_7" refType="r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if>
            <dgm:else name="Name27">
              <dgm:constrLst>
                <dgm:constr type="h" for="ch" forName="picture_1" refType="h"/>
                <dgm:constr type="w" for="ch" forName="picture_1" refType="h" refFor="ch" refForName="picture_1" op="equ"/>
                <dgm:constr type="r" for="ch" forName="picture_1" refType="w"/>
                <dgm:constr type="t" for="ch" forName="picture_1"/>
                <dgm:constr type="w" for="ch" forName="text_1" refType="w" refFor="ch" refForName="picture_1" fact="0.64"/>
                <dgm:constr type="h" for="ch" forName="text_1" refType="h" refFor="ch" refForName="picture_1" fact="0.33"/>
                <dgm:constr type="l" for="ch" forName="text_1" refType="l" refFor="ch" refForName="picture_1"/>
                <dgm:constr type="lOff" for="ch" forName="text_1" refType="w" refFor="ch" refForName="picture_1" fact="0.18"/>
                <dgm:constr type="t" for="ch" forName="text_1" refType="h" refFor="ch" refForName="picture_1" fact="0.531"/>
                <dgm:constr type="w" for="ch" forName="picture_2" refType="w" refFor="ch" refForName="picture_1" fact="0.15"/>
                <dgm:constr type="h" for="ch" forName="picture_2" refType="h" refFor="ch" refForName="picture_1" fact="0.15"/>
                <dgm:constr type="r" for="ch" forName="picture_2" refType="w"/>
                <dgm:constr type="rOff" for="ch" forName="picture_2" refType="w" refFor="ch" refForName="picture_1" fact="-1.4363"/>
                <dgm:constr type="ctrY" for="ch" forName="picture_2" refType="h" refFor="ch" refForName="picture_1" fact="0.075"/>
                <dgm:constr type="r" for="ch" forName="line_2" refType="ctrX" refFor="ch" refForName="picture_1"/>
                <dgm:constr type="h" for="ch" forName="line_2"/>
                <dgm:constr type="l" for="ch" forName="line_2" refType="ctrX" refFor="ch" refForName="picture_2"/>
                <dgm:constr type="ctrY" for="ch" forName="line_2" refType="ctrY" refFor="ch" refForName="picture_2"/>
                <dgm:constr type="l" for="ch" forName="textparent_2"/>
                <dgm:constr type="h" for="ch" forName="textparent_2" refType="h" refFor="ch" refForName="picture_2"/>
                <dgm:constr type="r" for="ch" forName="textparent_2" refType="l" refFor="ch" refForName="picture_2"/>
                <dgm:constr type="ctrY" for="ch" forName="textparent_2" refType="ctrY" refFor="ch" refForName="picture_2"/>
                <dgm:constr type="primFontSz" for="des" forName="text_2" val="65"/>
                <dgm:constr type="w" for="ch" forName="picture_3" refType="w" refFor="ch" refForName="picture_1" fact="0.15"/>
                <dgm:constr type="h" for="ch" forName="picture_3" refType="h" refFor="ch" refForName="picture_1" fact="0.15"/>
                <dgm:constr type="r" for="ch" forName="picture_3" refType="w"/>
                <dgm:constr type="rOff" for="ch" forName="picture_3" refType="w" refFor="ch" refForName="picture_1" fact="-1.2898"/>
                <dgm:constr type="ctrY" for="ch" forName="picture_3" refType="h" refFor="ch" refForName="picture_1" fact="0.227"/>
                <dgm:constr type="r" for="ch" forName="line_3" refType="ctrX" refFor="ch" refForName="picture_1"/>
                <dgm:constr type="h" for="ch" forName="line_3"/>
                <dgm:constr type="l" for="ch" forName="line_3" refType="ctrX" refFor="ch" refForName="picture_3"/>
                <dgm:constr type="ctrY" for="ch" forName="line_3" refType="ctrY" refFor="ch" refForName="picture_3"/>
                <dgm:constr type="l" for="ch" forName="textparent_3"/>
                <dgm:constr type="h" for="ch" forName="textparent_3" refType="h" refFor="ch" refForName="picture_3"/>
                <dgm:constr type="r" for="ch" forName="textparent_3" refType="l" refFor="ch" refForName="picture_3"/>
                <dgm:constr type="ctrY" for="ch" forName="textparent_3" refType="ctrY" refFor="ch" refForName="picture_3"/>
                <dgm:constr type="primFontSz" for="des" forName="text_3" refType="primFontSz" refFor="des" refForName="text_2" op="equ"/>
                <dgm:constr type="w" for="ch" forName="picture_4" refType="w" refFor="ch" refForName="picture_1" fact="0.15"/>
                <dgm:constr type="h" for="ch" forName="picture_4" refType="h" refFor="ch" refForName="picture_1" fact="0.15"/>
                <dgm:constr type="r" for="ch" forName="picture_4" refType="w"/>
                <dgm:constr type="rOff" for="ch" forName="picture_4" refType="w" refFor="ch" refForName="picture_1" fact="-1.21"/>
                <dgm:constr type="ctrY" for="ch" forName="picture_4" refType="h" refFor="ch" refForName="picture_1" fact="0.405"/>
                <dgm:constr type="r" for="ch" forName="line_4" refType="ctrX" refFor="ch" refForName="picture_1"/>
                <dgm:constr type="h" for="ch" forName="line_4"/>
                <dgm:constr type="l" for="ch" forName="line_4" refType="ctrX" refFor="ch" refForName="picture_4"/>
                <dgm:constr type="ctrY" for="ch" forName="line_4" refType="ctrY" refFor="ch" refForName="picture_4"/>
                <dgm:constr type="l" for="ch" forName="textparent_4"/>
                <dgm:constr type="h" for="ch" forName="textparent_4" refType="h" refFor="ch" refForName="picture_4"/>
                <dgm:constr type="r" for="ch" forName="textparent_4" refType="l" refFor="ch" refForName="picture_4"/>
                <dgm:constr type="ctrY" for="ch" forName="textparent_4" refType="ctrY" refFor="ch" refForName="picture_4"/>
                <dgm:constr type="primFontSz" for="des" forName="text_4" refType="primFontSz" refFor="des" refForName="text_2" op="equ"/>
                <dgm:constr type="w" for="ch" forName="picture_5" refType="w" refFor="ch" refForName="picture_1" fact="0.15"/>
                <dgm:constr type="h" for="ch" forName="picture_5" refType="h" refFor="ch" refForName="picture_1" fact="0.15"/>
                <dgm:constr type="r" for="ch" forName="picture_5" refType="w"/>
                <dgm:constr type="rOff" for="ch" forName="picture_5" refType="w" refFor="ch" refForName="picture_1" fact="-1.21"/>
                <dgm:constr type="ctrY" for="ch" forName="picture_5" refType="h" refFor="ch" refForName="picture_1" fact="0.595"/>
                <dgm:constr type="r" for="ch" forName="line_5" refType="ctrX" refFor="ch" refForName="picture_1"/>
                <dgm:constr type="h" for="ch" forName="line_5"/>
                <dgm:constr type="l" for="ch" forName="line_5" refType="ctrX" refFor="ch" refForName="picture_5"/>
                <dgm:constr type="ctrY" for="ch" forName="line_5" refType="ctrY" refFor="ch" refForName="picture_5"/>
                <dgm:constr type="l" for="ch" forName="textparent_5"/>
                <dgm:constr type="h" for="ch" forName="textparent_5" refType="h" refFor="ch" refForName="picture_5"/>
                <dgm:constr type="r" for="ch" forName="textparent_5" refType="l" refFor="ch" refForName="picture_5"/>
                <dgm:constr type="ctrY" for="ch" forName="textparent_5" refType="ctrY" refFor="ch" refForName="picture_5"/>
                <dgm:constr type="primFontSz" for="des" forName="text_5" refType="primFontSz" refFor="des" refForName="text_2" op="equ"/>
                <dgm:constr type="w" for="ch" forName="picture_6" refType="w" refFor="ch" refForName="picture_1" fact="0.15"/>
                <dgm:constr type="h" for="ch" forName="picture_6" refType="h" refFor="ch" refForName="picture_1" fact="0.15"/>
                <dgm:constr type="r" for="ch" forName="picture_6" refType="w"/>
                <dgm:constr type="rOff" for="ch" forName="picture_6" refType="w" refFor="ch" refForName="picture_1" fact="-1.2898"/>
                <dgm:constr type="ctrY" for="ch" forName="picture_6" refType="h" refFor="ch" refForName="picture_1" fact="0.773"/>
                <dgm:constr type="r" for="ch" forName="line_6" refType="ctrX" refFor="ch" refForName="picture_1"/>
                <dgm:constr type="h" for="ch" forName="line_6"/>
                <dgm:constr type="l" for="ch" forName="line_6" refType="ctrX" refFor="ch" refForName="picture_6"/>
                <dgm:constr type="ctrY" for="ch" forName="line_6" refType="ctrY" refFor="ch" refForName="picture_6"/>
                <dgm:constr type="l" for="ch" forName="textparent_6"/>
                <dgm:constr type="h" for="ch" forName="textparent_6" refType="h" refFor="ch" refForName="picture_6"/>
                <dgm:constr type="r" for="ch" forName="textparent_6" refType="l" refFor="ch" refForName="picture_6"/>
                <dgm:constr type="ctrY" for="ch" forName="textparent_6" refType="ctrY" refFor="ch" refForName="picture_6"/>
                <dgm:constr type="primFontSz" for="des" forName="text_6" refType="primFontSz" refFor="des" refForName="text_2" op="equ"/>
                <dgm:constr type="w" for="ch" forName="picture_7" refType="w" refFor="ch" refForName="picture_1" fact="0.15"/>
                <dgm:constr type="h" for="ch" forName="picture_7" refType="h" refFor="ch" refForName="picture_1" fact="0.15"/>
                <dgm:constr type="r" for="ch" forName="picture_7" refType="w"/>
                <dgm:constr type="rOff" for="ch" forName="picture_7" refType="w" refFor="ch" refForName="picture_1" fact="-1.4363"/>
                <dgm:constr type="ctrY" for="ch" forName="picture_7" refType="h" refFor="ch" refForName="picture_1" fact="0.925"/>
                <dgm:constr type="r" for="ch" forName="line_7" refType="ctrX" refFor="ch" refForName="picture_1"/>
                <dgm:constr type="h" for="ch" forName="line_7"/>
                <dgm:constr type="l" for="ch" forName="line_7" refType="ctrX" refFor="ch" refForName="picture_7"/>
                <dgm:constr type="ctrY" for="ch" forName="line_7" refType="ctrY" refFor="ch" refForName="picture_7"/>
                <dgm:constr type="l" for="ch" forName="textparent_7"/>
                <dgm:constr type="h" for="ch" forName="textparent_7" refType="h" refFor="ch" refForName="picture_7"/>
                <dgm:constr type="r" for="ch" forName="textparent_7" refType="l" refFor="ch" refForName="picture_7"/>
                <dgm:constr type="ctrY" for="ch" forName="textparent_7" refType="ctrY" refFor="ch" refForName="picture_7"/>
                <dgm:constr type="primFontSz" for="des" forName="text_7" refType="primFontSz" refFor="des" refForName="text_2" op="equ"/>
              </dgm:constrLst>
            </dgm:else>
          </dgm:choose>
        </dgm:else>
      </dgm:choose>
      <dgm:forEach name="wrapper" axis="self" ptType="parTrans">
        <dgm:forEach name="wrapper2" axis="self" ptType="sibTrans" st="2">
          <dgm:forEach name="pictureRepeat" axis="self">
            <dgm:layoutNode name="pictureRepeatNode" styleLbl="alignImgPlace1">
              <dgm:alg type="sp"/>
              <dgm:shape xmlns:r="http://schemas.openxmlformats.org/officeDocument/2006/relationships" type="ellipse" r:blip="" blipPhldr="1">
                <dgm:adjLst/>
              </dgm:shape>
              <dgm:presOf axis="self"/>
            </dgm:layoutNode>
          </dgm:forEach>
        </dgm:forEach>
      </dgm:forEach>
      <dgm:forEach name="Name28" axis="ch" ptType="sibTrans" hideLastTrans="0" cnt="1">
        <dgm:layoutNode name="picture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9" ref="pictureRepeat"/>
        </dgm:layoutNode>
      </dgm:forEach>
      <dgm:forEach name="Name30" axis="ch" ptType="node" cnt="1">
        <dgm:layoutNode name="text_1" styleLbl="node1">
          <dgm:varLst>
            <dgm:bulletEnabled val="1"/>
          </dgm:varLst>
          <dgm:alg type="tx">
            <dgm:param type="txAnchorVert" val="b"/>
            <dgm:param type="txAnchorVertCh" val="b"/>
            <dgm:param type="parTxRTLAlign" val="r"/>
            <dgm:param type="shpTxRTLAlignCh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primFontSz" val="65"/>
            <dgm:constr type="lMarg"/>
            <dgm:constr type="rMarg"/>
            <dgm:constr type="tMarg"/>
            <dgm:constr type="bMarg"/>
          </dgm:constrLst>
          <dgm:ruleLst>
            <dgm:rule type="primFontSz" val="5" fact="NaN" max="NaN"/>
          </dgm:ruleLst>
        </dgm:layoutNode>
      </dgm:forEach>
      <dgm:forEach name="Name31" axis="ch" ptType="sibTrans" hideLastTrans="0" st="2" cnt="1">
        <dgm:layoutNode name="picture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2" ref="pictureRepeat"/>
        </dgm:layoutNode>
      </dgm:forEach>
      <dgm:forEach name="Name33" axis="ch" ptType="node" st="2" cnt="1">
        <dgm:layoutNode name="line_2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2">
          <dgm:choose name="Name34">
            <dgm:if name="Name35" func="var" arg="dir" op="equ" val="norm">
              <dgm:alg type="lin">
                <dgm:param type="horzAlign" val="l"/>
              </dgm:alg>
            </dgm:if>
            <dgm:else name="Name36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2" refType="w"/>
            <dgm:constr type="h" for="ch" forName="text_2" refType="h"/>
          </dgm:constrLst>
          <dgm:presOf/>
          <dgm:layoutNode name="text_2" styleLbl="revTx">
            <dgm:varLst>
              <dgm:bulletEnabled val="1"/>
            </dgm:varLst>
            <dgm:choose name="Name37">
              <dgm:if name="Name38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39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0" axis="ch" ptType="sibTrans" hideLastTrans="0" st="3" cnt="1">
        <dgm:layoutNode name="picture_3">
          <dgm:alg type="sp"/>
          <dgm:shape xmlns:r="http://schemas.openxmlformats.org/officeDocument/2006/relationships" r:blip="">
            <dgm:adjLst/>
          </dgm:shape>
          <dgm:presOf/>
          <dgm:constrLst/>
          <dgm:forEach name="Name41" ref="pictureRepeat"/>
        </dgm:layoutNode>
      </dgm:forEach>
      <dgm:forEach name="Name42" axis="ch" ptType="node" st="3" cnt="1">
        <dgm:layoutNode name="line_3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3">
          <dgm:choose name="Name43">
            <dgm:if name="Name44" func="var" arg="dir" op="equ" val="norm">
              <dgm:alg type="lin">
                <dgm:param type="horzAlign" val="l"/>
              </dgm:alg>
            </dgm:if>
            <dgm:else name="Name45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3" refType="w"/>
            <dgm:constr type="h" for="ch" forName="text_3" refType="h"/>
          </dgm:constrLst>
          <dgm:presOf/>
          <dgm:layoutNode name="text_3" styleLbl="revTx">
            <dgm:varLst>
              <dgm:bulletEnabled val="1"/>
            </dgm:varLst>
            <dgm:choose name="Name46">
              <dgm:if name="Name47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48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49" axis="ch" ptType="sibTrans" hideLastTrans="0" st="4" cnt="1">
        <dgm:layoutNode name="picture_4">
          <dgm:alg type="sp"/>
          <dgm:shape xmlns:r="http://schemas.openxmlformats.org/officeDocument/2006/relationships" r:blip="">
            <dgm:adjLst/>
          </dgm:shape>
          <dgm:presOf/>
          <dgm:constrLst/>
          <dgm:forEach name="Name50" ref="pictureRepeat"/>
        </dgm:layoutNode>
      </dgm:forEach>
      <dgm:forEach name="Name51" axis="ch" ptType="node" st="4" cnt="1">
        <dgm:layoutNode name="line_4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4">
          <dgm:choose name="Name52">
            <dgm:if name="Name53" func="var" arg="dir" op="equ" val="norm">
              <dgm:alg type="lin">
                <dgm:param type="horzAlign" val="l"/>
              </dgm:alg>
            </dgm:if>
            <dgm:else name="Name54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4" refType="w"/>
            <dgm:constr type="h" for="ch" forName="text_4" refType="h"/>
          </dgm:constrLst>
          <dgm:presOf/>
          <dgm:layoutNode name="text_4" styleLbl="revTx">
            <dgm:varLst>
              <dgm:bulletEnabled val="1"/>
            </dgm:varLst>
            <dgm:choose name="Name55">
              <dgm:if name="Name56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57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58" axis="ch" ptType="sibTrans" hideLastTrans="0" st="5" cnt="1">
        <dgm:layoutNode name="picture_5">
          <dgm:alg type="sp"/>
          <dgm:shape xmlns:r="http://schemas.openxmlformats.org/officeDocument/2006/relationships" r:blip="">
            <dgm:adjLst/>
          </dgm:shape>
          <dgm:presOf/>
          <dgm:constrLst/>
          <dgm:forEach name="Name59" ref="pictureRepeat"/>
        </dgm:layoutNode>
      </dgm:forEach>
      <dgm:forEach name="Name60" axis="ch" ptType="node" st="5" cnt="1">
        <dgm:layoutNode name="line_5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5">
          <dgm:choose name="Name61">
            <dgm:if name="Name62" func="var" arg="dir" op="equ" val="norm">
              <dgm:alg type="lin">
                <dgm:param type="horzAlign" val="l"/>
              </dgm:alg>
            </dgm:if>
            <dgm:else name="Name63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5" refType="w"/>
            <dgm:constr type="h" for="ch" forName="text_5" refType="h"/>
          </dgm:constrLst>
          <dgm:presOf/>
          <dgm:layoutNode name="text_5" styleLbl="revTx">
            <dgm:varLst>
              <dgm:bulletEnabled val="1"/>
            </dgm:varLst>
            <dgm:choose name="Name64">
              <dgm:if name="Name65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66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67" axis="ch" ptType="sibTrans" hideLastTrans="0" st="6" cnt="1">
        <dgm:layoutNode name="picture_6">
          <dgm:alg type="sp"/>
          <dgm:shape xmlns:r="http://schemas.openxmlformats.org/officeDocument/2006/relationships" r:blip="">
            <dgm:adjLst/>
          </dgm:shape>
          <dgm:presOf/>
          <dgm:constrLst/>
          <dgm:forEach name="Name68" ref="pictureRepeat"/>
        </dgm:layoutNode>
      </dgm:forEach>
      <dgm:forEach name="Name69" axis="ch" ptType="node" st="6" cnt="1">
        <dgm:layoutNode name="line_6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6">
          <dgm:choose name="Name70">
            <dgm:if name="Name71" func="var" arg="dir" op="equ" val="norm">
              <dgm:alg type="lin">
                <dgm:param type="horzAlign" val="l"/>
              </dgm:alg>
            </dgm:if>
            <dgm:else name="Name72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6" refType="w"/>
            <dgm:constr type="h" for="ch" forName="text_6" refType="h"/>
          </dgm:constrLst>
          <dgm:presOf/>
          <dgm:layoutNode name="text_6" styleLbl="revTx">
            <dgm:varLst>
              <dgm:bulletEnabled val="1"/>
            </dgm:varLst>
            <dgm:choose name="Name73">
              <dgm:if name="Name74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75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  <dgm:forEach name="Name76" axis="ch" ptType="sibTrans" hideLastTrans="0" st="7" cnt="1">
        <dgm:layoutNode name="picture_7">
          <dgm:alg type="sp"/>
          <dgm:shape xmlns:r="http://schemas.openxmlformats.org/officeDocument/2006/relationships" r:blip="">
            <dgm:adjLst/>
          </dgm:shape>
          <dgm:presOf/>
          <dgm:constrLst/>
          <dgm:forEach name="Name77" ref="pictureRepeat"/>
        </dgm:layoutNode>
      </dgm:forEach>
      <dgm:forEach name="Name78" axis="ch" ptType="node" st="7" cnt="1">
        <dgm:layoutNode name="line_7" styleLbl="parChTrans1D1">
          <dgm:alg type="sp"/>
          <dgm:shape xmlns:r="http://schemas.openxmlformats.org/officeDocument/2006/relationships" type="line" r:blip="" zOrderOff="-100">
            <dgm:adjLst/>
          </dgm:shape>
          <dgm:presOf/>
        </dgm:layoutNode>
        <dgm:layoutNode name="textparent_7">
          <dgm:choose name="Name79">
            <dgm:if name="Name80" func="var" arg="dir" op="equ" val="norm">
              <dgm:alg type="lin">
                <dgm:param type="horzAlign" val="l"/>
              </dgm:alg>
            </dgm:if>
            <dgm:else name="Name81">
              <dgm:alg type="lin">
                <dgm:param type="horzAlign" val="r"/>
              </dgm:alg>
            </dgm:else>
          </dgm:choose>
          <dgm:shape xmlns:r="http://schemas.openxmlformats.org/officeDocument/2006/relationships" type="rect" r:blip="" hideGeom="1">
            <dgm:adjLst/>
          </dgm:shape>
          <dgm:constrLst>
            <dgm:constr type="userW" for="ch" forName="text_7" refType="w"/>
            <dgm:constr type="h" for="ch" forName="text_7" refType="h"/>
          </dgm:constrLst>
          <dgm:presOf/>
          <dgm:layoutNode name="text_7" styleLbl="revTx">
            <dgm:varLst>
              <dgm:bulletEnabled val="1"/>
            </dgm:varLst>
            <dgm:choose name="Name82">
              <dgm:if name="Name83" func="var" arg="dir" op="equ" val="norm">
                <dgm:alg type="tx">
                  <dgm:param type="parTxLTRAlign" val="l"/>
                  <dgm:param type="shpTxLTRAlignCh" val="l"/>
                  <dgm:param type="parTxRTLAlign" val="r"/>
                  <dgm:param type="shpTxRTLAlignCh" val="r"/>
                </dgm:alg>
              </dgm:if>
              <dgm:else name="Name84">
                <dgm:alg type="tx">
                  <dgm:param type="parTxLTRAlign" val="r"/>
                  <dgm:param type="shpTxLTRAlignCh" val="r"/>
                  <dgm:param type="parTxRTLAlign" val="r"/>
                  <dgm:param type="shpTxRTLAlignCh" val="r"/>
                </dgm:alg>
              </dgm:else>
            </dgm:choose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userW"/>
              <dgm:constr type="w" refType="userW" fact="0.1"/>
              <dgm:constr type="lMarg" refType="primFontSz" fact="0.3"/>
              <dgm:constr type="rMarg" refType="primFontSz" fact="0.3"/>
              <dgm:constr type="tMarg"/>
              <dgm:constr type="bMarg"/>
            </dgm:constrLst>
            <dgm:ruleLst>
              <dgm:rule type="w" val="NaN" fact="1" max="NaN"/>
              <dgm:rule type="primFontSz" val="5" fact="NaN" max="NaN"/>
            </dgm:ruleLst>
          </dgm:layoutNode>
        </dgm:layoutNod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3"/>
            <a:ext cx="8637073" cy="2618554"/>
          </a:xfrm>
        </p:spPr>
        <p:txBody>
          <a:bodyPr bIns="0" anchor="b">
            <a:normAutofit/>
          </a:bodyPr>
          <a:lstStyle>
            <a:lvl1pPr algn="l">
              <a:defRPr sz="6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4" y="3564467"/>
            <a:ext cx="8637072" cy="1071095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27124" y="329307"/>
            <a:ext cx="5943668" cy="30920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24392" y="134930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5" name="Picture 14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24709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30270" y="798973"/>
            <a:ext cx="7828830" cy="465988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7" name="Picture 16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59215" b="36435"/>
          <a:stretch/>
        </p:blipFill>
        <p:spPr>
          <a:xfrm rot="5400000">
            <a:off x="8642279" y="3046916"/>
            <a:ext cx="4663440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48A87A34-81AB-432B-8DAE-1953F412C126}" type="datetimeFigureOut">
              <a:rPr lang="en-US" dirty="0"/>
              <a:pPr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4" name="Picture 2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7" y="1756129"/>
            <a:ext cx="8619060" cy="2050065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3806195"/>
            <a:ext cx="8619060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1052" y="958037"/>
            <a:ext cx="9605635" cy="105930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2165621"/>
            <a:ext cx="4645152" cy="3293852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5606" y="2171769"/>
            <a:ext cx="4645152" cy="328709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66" y="953336"/>
            <a:ext cx="9607661" cy="10563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29166" y="2169727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29166" y="2974448"/>
            <a:ext cx="4645152" cy="249387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4337" y="2173181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800" b="0" cap="none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094337" y="2971669"/>
            <a:ext cx="4645152" cy="248719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8" name="Picture 17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4" name="Picture 13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4291" y="952578"/>
            <a:ext cx="3275013" cy="2322176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23334" y="952578"/>
            <a:ext cx="6012470" cy="4505221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4291" y="3274754"/>
            <a:ext cx="3275013" cy="2178918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6/2/2019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16" name="Picture 15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5" r="15828" b="36435"/>
          <a:stretch/>
        </p:blipFill>
        <p:spPr>
          <a:xfrm>
            <a:off x="1125460" y="643464"/>
            <a:ext cx="9610344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chemeClr val="tx1">
                    <a:lumMod val="85000"/>
                    <a:lumOff val="15000"/>
                  </a:schemeClr>
                </a:gs>
                <a:gs pos="100000">
                  <a:schemeClr val="tx1">
                    <a:lumMod val="95000"/>
                    <a:lumOff val="5000"/>
                  </a:schemeClr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14300" prst="artDeco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9124" y="1129513"/>
            <a:ext cx="5854872" cy="1924208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28247" y="3053721"/>
            <a:ext cx="5846486" cy="2096013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125300" y="5469856"/>
            <a:ext cx="5849605" cy="320123"/>
          </a:xfr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dirty="0"/>
              <a:pPr/>
              <a:t>6/2/2019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125300" y="318640"/>
            <a:ext cx="4877818" cy="320931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176794" y="137408"/>
            <a:ext cx="811019" cy="503578"/>
          </a:xfrm>
        </p:spPr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pic>
        <p:nvPicPr>
          <p:cNvPr id="22" name="Picture 21" descr="RedHashing.emf"/>
          <p:cNvPicPr>
            <a:picLocks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6" t="474" r="48549" b="36564"/>
          <a:stretch/>
        </p:blipFill>
        <p:spPr>
          <a:xfrm>
            <a:off x="1125460" y="643464"/>
            <a:ext cx="5879592" cy="15544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>
          <a:xfrm>
            <a:off x="0" y="6119336"/>
            <a:ext cx="12192000" cy="74295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468769"/>
            <a:ext cx="12192000" cy="56470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  <a:lumMod val="100000"/>
                </a:schemeClr>
              </a:gs>
              <a:gs pos="100000">
                <a:schemeClr val="bg2">
                  <a:lumMod val="95000"/>
                  <a:lumOff val="500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4" name="Straight Connector 13"/>
          <p:cNvCxnSpPr/>
          <p:nvPr/>
        </p:nvCxnSpPr>
        <p:spPr>
          <a:xfrm>
            <a:off x="0" y="6121269"/>
            <a:ext cx="12192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30270" y="2171769"/>
            <a:ext cx="9603275" cy="32945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32830" y="330370"/>
            <a:ext cx="251539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6/2/2019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30270" y="329307"/>
            <a:ext cx="5938836" cy="3092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918076" y="137408"/>
            <a:ext cx="811019" cy="503578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800"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none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ollarenergy.org/" TargetMode="External"/><Relationship Id="rId2" Type="http://schemas.openxmlformats.org/officeDocument/2006/relationships/hyperlink" Target="mailto:jrobertson@dollarenergy.org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28403" y="945912"/>
            <a:ext cx="9586702" cy="4964437"/>
          </a:xfrm>
          <a:solidFill>
            <a:schemeClr val="bg1"/>
          </a:solidFill>
        </p:spPr>
        <p:txBody>
          <a:bodyPr anchor="t">
            <a:normAutofit/>
          </a:bodyPr>
          <a:lstStyle/>
          <a:p>
            <a:r>
              <a:rPr lang="en-US" sz="6000" dirty="0"/>
              <a:t>Speed Dating for Development and Fundraisers</a:t>
            </a:r>
            <a:r>
              <a:rPr lang="en-US" dirty="0"/>
              <a:t/>
            </a:r>
            <a:br>
              <a:rPr lang="en-US" dirty="0"/>
            </a:br>
            <a:r>
              <a:rPr lang="en-US" sz="4000" i="1" dirty="0">
                <a:solidFill>
                  <a:schemeClr val="accent6"/>
                </a:solidFill>
              </a:rPr>
              <a:t>Session 1-D</a:t>
            </a:r>
            <a:endParaRPr lang="en-US" sz="6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28403" y="4229485"/>
            <a:ext cx="8637072" cy="107109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00000"/>
              </a:lnSpc>
            </a:pPr>
            <a:endParaRPr lang="en-US" dirty="0" smtClean="0"/>
          </a:p>
          <a:p>
            <a:pPr>
              <a:lnSpc>
                <a:spcPct val="100000"/>
              </a:lnSpc>
            </a:pPr>
            <a:r>
              <a:rPr lang="en-US" dirty="0" smtClean="0"/>
              <a:t>Jody Robertson</a:t>
            </a:r>
          </a:p>
          <a:p>
            <a:pPr>
              <a:lnSpc>
                <a:spcPct val="100000"/>
              </a:lnSpc>
            </a:pPr>
            <a:r>
              <a:rPr lang="en-US" dirty="0" smtClean="0"/>
              <a:t>Director of Communications, Dollar Energy Fund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9" t="122" r="14527" b="5405"/>
          <a:stretch/>
        </p:blipFill>
        <p:spPr>
          <a:xfrm>
            <a:off x="6233556" y="3101081"/>
            <a:ext cx="4006734" cy="1456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4701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Your Hearth Results – 10 years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The overall total for the campaign is now </a:t>
            </a:r>
            <a:r>
              <a:rPr lang="en-US" dirty="0" smtClean="0"/>
              <a:t>at more than </a:t>
            </a:r>
            <a:r>
              <a:rPr lang="en-US" b="1" dirty="0" smtClean="0"/>
              <a:t>$160,000</a:t>
            </a:r>
            <a:r>
              <a:rPr lang="en-US" dirty="0" smtClean="0"/>
              <a:t> </a:t>
            </a:r>
          </a:p>
          <a:p>
            <a:pPr marL="0" indent="0">
              <a:buNone/>
            </a:pPr>
            <a:endParaRPr lang="en-US" sz="1100" dirty="0" smtClean="0"/>
          </a:p>
          <a:p>
            <a:r>
              <a:rPr lang="en-US" dirty="0"/>
              <a:t>Approximately </a:t>
            </a:r>
            <a:r>
              <a:rPr lang="en-US" b="1" dirty="0"/>
              <a:t>460 families</a:t>
            </a:r>
            <a:r>
              <a:rPr lang="en-US" dirty="0"/>
              <a:t> have benefitted from our combined efforts over the </a:t>
            </a:r>
            <a:r>
              <a:rPr lang="en-US" dirty="0" smtClean="0"/>
              <a:t>years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Hearth &amp; Home’s growing customer base brings new donors </a:t>
            </a:r>
          </a:p>
          <a:p>
            <a:r>
              <a:rPr lang="en-US" dirty="0" smtClean="0"/>
              <a:t>65-100 </a:t>
            </a:r>
            <a:r>
              <a:rPr lang="en-US" dirty="0"/>
              <a:t>people attend the event each </a:t>
            </a:r>
            <a:r>
              <a:rPr lang="en-US" dirty="0" smtClean="0"/>
              <a:t>year – old and new faces</a:t>
            </a:r>
            <a:endParaRPr lang="en-US" dirty="0"/>
          </a:p>
          <a:p>
            <a:r>
              <a:rPr lang="en-US" dirty="0" smtClean="0"/>
              <a:t>Receive consistent media coverage, as well as inclusion in Chamber communications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4271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 Please reach out!	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 marL="0" indent="0">
              <a:spcBef>
                <a:spcPts val="0"/>
              </a:spcBef>
              <a:buNone/>
            </a:pPr>
            <a:r>
              <a:rPr lang="en-US" b="1" dirty="0" smtClean="0"/>
              <a:t>Jody Robertson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Director of Communications</a:t>
            </a:r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Dollar Energy Fund</a:t>
            </a:r>
          </a:p>
          <a:p>
            <a:pPr marL="0" indent="0">
              <a:spcBef>
                <a:spcPts val="0"/>
              </a:spcBef>
              <a:buNone/>
            </a:pP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>
                <a:hlinkClick r:id="rId2"/>
              </a:rPr>
              <a:t>jrobertson@dollarenergy.org</a:t>
            </a:r>
            <a:endParaRPr lang="en-US" dirty="0" smtClean="0"/>
          </a:p>
          <a:p>
            <a:pPr marL="0" indent="0">
              <a:spcBef>
                <a:spcPts val="0"/>
              </a:spcBef>
              <a:buNone/>
            </a:pPr>
            <a:r>
              <a:rPr lang="en-US" dirty="0" smtClean="0"/>
              <a:t>412-390-3882</a:t>
            </a:r>
          </a:p>
          <a:p>
            <a:pPr marL="0" indent="0">
              <a:spcBef>
                <a:spcPts val="0"/>
              </a:spcBef>
              <a:buNone/>
            </a:pPr>
            <a:endParaRPr lang="en-US" sz="900" dirty="0" smtClean="0"/>
          </a:p>
          <a:p>
            <a:pPr marL="0" indent="0">
              <a:buNone/>
            </a:pPr>
            <a:r>
              <a:rPr lang="en-US" dirty="0" smtClean="0">
                <a:hlinkClick r:id="rId3"/>
              </a:rPr>
              <a:t>www.dollarenergy.org</a:t>
            </a:r>
            <a:endParaRPr lang="en-US" dirty="0" smtClean="0"/>
          </a:p>
        </p:txBody>
      </p:sp>
      <p:pic>
        <p:nvPicPr>
          <p:cNvPr id="5" name="Content Placeholder 4" descr="Principal's Point of View: The Three Questions"/>
          <p:cNvPicPr>
            <a:picLocks noGrp="1" noChangeAspect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3869" y="2253456"/>
            <a:ext cx="3246957" cy="27599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297581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Using Radio to Reach New Donors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1624" y="2171700"/>
            <a:ext cx="7320140" cy="329406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00726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Dollar Energy Fund’s Donor Base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0270" y="1624825"/>
            <a:ext cx="9603275" cy="4104341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Engaged in surveys and conducted research to determine demographics for our donor base/potential donor base</a:t>
            </a:r>
          </a:p>
          <a:p>
            <a:r>
              <a:rPr lang="en-US" dirty="0" smtClean="0"/>
              <a:t>Results confirmed what we already knew about existing donors and assumed about potential donors:</a:t>
            </a:r>
          </a:p>
          <a:p>
            <a:pPr lvl="1"/>
            <a:r>
              <a:rPr lang="en-US" dirty="0"/>
              <a:t>More Female than Male</a:t>
            </a:r>
          </a:p>
          <a:p>
            <a:pPr lvl="1"/>
            <a:r>
              <a:rPr lang="en-US" dirty="0"/>
              <a:t>35-55, 55+ years old, married, employed</a:t>
            </a:r>
          </a:p>
          <a:p>
            <a:pPr lvl="1"/>
            <a:r>
              <a:rPr lang="en-US" dirty="0"/>
              <a:t>Suburban homeowners</a:t>
            </a:r>
          </a:p>
          <a:p>
            <a:pPr lvl="1"/>
            <a:r>
              <a:rPr lang="en-US" dirty="0"/>
              <a:t>Household income $80,000+</a:t>
            </a:r>
          </a:p>
          <a:p>
            <a:pPr lvl="1"/>
            <a:r>
              <a:rPr lang="en-US" dirty="0"/>
              <a:t>History of charitable giving</a:t>
            </a:r>
          </a:p>
          <a:p>
            <a:r>
              <a:rPr lang="en-US" dirty="0" smtClean="0"/>
              <a:t>Research and surveys have shown a lack of mission recall                          among potential donors, but they have interest in                                    supporting an organization that provides utility assistance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9844" t="25255" r="11106" b="17585"/>
          <a:stretch/>
        </p:blipFill>
        <p:spPr>
          <a:xfrm>
            <a:off x="8354238" y="3919591"/>
            <a:ext cx="3579615" cy="16121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01225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Using Radio to Fundraise &amp; Reach New Donors</a:t>
            </a:r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>
          <a:xfrm>
            <a:off x="1092945" y="1651517"/>
            <a:ext cx="7444565" cy="394685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Needed a way to reach our target audience to educate them on our organization and our mission</a:t>
            </a:r>
          </a:p>
          <a:p>
            <a:r>
              <a:rPr lang="en-US" dirty="0" smtClean="0"/>
              <a:t>Partnered with </a:t>
            </a:r>
            <a:r>
              <a:rPr lang="en-US" dirty="0" err="1" smtClean="0"/>
              <a:t>iHeart</a:t>
            </a:r>
            <a:r>
              <a:rPr lang="en-US" dirty="0" smtClean="0"/>
              <a:t> Media to establish a signature event on 94.5 3WS, their Classic Hits station – listener base aligns with our donor base</a:t>
            </a:r>
          </a:p>
          <a:p>
            <a:r>
              <a:rPr lang="en-US" dirty="0" smtClean="0"/>
              <a:t>Partnership included pre- and post-event media buy investment</a:t>
            </a:r>
          </a:p>
          <a:p>
            <a:pPr lvl="1"/>
            <a:r>
              <a:rPr lang="en-US" dirty="0" smtClean="0"/>
              <a:t>Commercials promoting general awareness for the organization</a:t>
            </a:r>
          </a:p>
          <a:p>
            <a:pPr lvl="1"/>
            <a:r>
              <a:rPr lang="en-US" dirty="0" smtClean="0"/>
              <a:t>Weather report naming rights</a:t>
            </a:r>
          </a:p>
          <a:p>
            <a:pPr lvl="1"/>
            <a:r>
              <a:rPr lang="en-US" dirty="0" smtClean="0"/>
              <a:t>Live remote broadcasts</a:t>
            </a:r>
          </a:p>
          <a:p>
            <a:pPr lvl="1"/>
            <a:r>
              <a:rPr lang="en-US" dirty="0" smtClean="0"/>
              <a:t>Event-related promotional spots</a:t>
            </a:r>
          </a:p>
          <a:p>
            <a:endParaRPr lang="en-US" dirty="0"/>
          </a:p>
        </p:txBody>
      </p:sp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3856184320"/>
              </p:ext>
            </p:extLst>
          </p:nvPr>
        </p:nvGraphicFramePr>
        <p:xfrm>
          <a:off x="6549704" y="1999036"/>
          <a:ext cx="5402810" cy="345059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8616379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Winter Warm-Up Request-A-Thon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732" y="1591063"/>
            <a:ext cx="6641702" cy="4371197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Two-day event where listeners could make a donation in exchange for a song request, any song would be played</a:t>
            </a:r>
          </a:p>
          <a:p>
            <a:r>
              <a:rPr lang="en-US" dirty="0" smtClean="0"/>
              <a:t>Donations could be made online or via phone</a:t>
            </a:r>
          </a:p>
          <a:p>
            <a:r>
              <a:rPr lang="en-US" dirty="0" smtClean="0"/>
              <a:t>On-air talent heavily promoted $15/month donation option</a:t>
            </a:r>
          </a:p>
          <a:p>
            <a:r>
              <a:rPr lang="en-US" dirty="0" smtClean="0"/>
              <a:t>Additional incentives were available for specific donor levels</a:t>
            </a:r>
          </a:p>
          <a:p>
            <a:r>
              <a:rPr lang="en-US" dirty="0" smtClean="0"/>
              <a:t>Corporate sponsors and utility partners engaged in live broadcast interviews</a:t>
            </a:r>
          </a:p>
          <a:p>
            <a:r>
              <a:rPr lang="en-US" dirty="0" smtClean="0"/>
              <a:t>Client testimonials were played throughout the event</a:t>
            </a:r>
          </a:p>
          <a:p>
            <a:r>
              <a:rPr lang="en-US" dirty="0" smtClean="0"/>
              <a:t>Recorded messages from celebrity supporters gave credibility and established a connection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0434" y="2002559"/>
            <a:ext cx="4177087" cy="278404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93372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Results from the Request-A-Thon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8731" y="1591064"/>
            <a:ext cx="6925635" cy="4296478"/>
          </a:xfrm>
        </p:spPr>
        <p:txBody>
          <a:bodyPr>
            <a:normAutofit/>
          </a:bodyPr>
          <a:lstStyle/>
          <a:p>
            <a:r>
              <a:rPr lang="en-US" dirty="0" smtClean="0"/>
              <a:t>Year one: </a:t>
            </a:r>
            <a:r>
              <a:rPr lang="en-US" b="1" dirty="0" smtClean="0"/>
              <a:t>$77,352 raised, 220 families helped</a:t>
            </a:r>
          </a:p>
          <a:p>
            <a:pPr lvl="1"/>
            <a:r>
              <a:rPr lang="en-US" dirty="0" smtClean="0"/>
              <a:t>140 donors - Almost all were brand new to the organization</a:t>
            </a:r>
          </a:p>
          <a:p>
            <a:r>
              <a:rPr lang="en-US" dirty="0" smtClean="0"/>
              <a:t>Year Two: </a:t>
            </a:r>
            <a:r>
              <a:rPr lang="en-US" b="1" dirty="0" smtClean="0"/>
              <a:t>$93,872 raised, 270 families helped</a:t>
            </a:r>
          </a:p>
          <a:p>
            <a:pPr lvl="1"/>
            <a:r>
              <a:rPr lang="en-US" dirty="0" smtClean="0"/>
              <a:t>210 donors – approx. 2/3 were new to the organization</a:t>
            </a:r>
          </a:p>
          <a:p>
            <a:r>
              <a:rPr lang="en-US" dirty="0" smtClean="0"/>
              <a:t>Year-over-year changes and improvements    resulted in a higher average donation and          more corporate support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7331" y="3776661"/>
            <a:ext cx="3167094" cy="21108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9" t="5794" r="6653" b="5151"/>
          <a:stretch/>
        </p:blipFill>
        <p:spPr>
          <a:xfrm>
            <a:off x="9044704" y="877077"/>
            <a:ext cx="2213403" cy="33041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909692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270" y="953324"/>
            <a:ext cx="10803583" cy="1049235"/>
          </a:xfrm>
        </p:spPr>
        <p:txBody>
          <a:bodyPr/>
          <a:lstStyle/>
          <a:p>
            <a:r>
              <a:rPr lang="en-US" dirty="0" smtClean="0"/>
              <a:t>Utilizing Small Business Partnerships to Cultivate Donors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646085" y="3483033"/>
            <a:ext cx="3285822" cy="234345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5737" y="3488339"/>
            <a:ext cx="3269488" cy="233814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30802" y="1540894"/>
            <a:ext cx="91187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The Warm Your Hearth, Touch a Heart Campaign started in 2009 and is partnership between Hearth &amp; Home Furnishings, Dollar Energy Fund and Peoples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30270" y="2437149"/>
            <a:ext cx="987578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Hearth &amp; Home Furnishings, which sells gas fireplaces and fireplace inserts, wanted a tie-in to what they do as a business, so their partnership and goal to keep low-income households in the community warm has been a good fit for our organization.</a:t>
            </a:r>
          </a:p>
        </p:txBody>
      </p:sp>
    </p:spTree>
    <p:extLst>
      <p:ext uri="{BB962C8B-B14F-4D97-AF65-F5344CB8AC3E}">
        <p14:creationId xmlns:p14="http://schemas.microsoft.com/office/powerpoint/2010/main" val="678679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Fundraiser Includes: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29166" y="1695795"/>
            <a:ext cx="4645152" cy="4098175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Campaign period where a portion of store sales are donated </a:t>
            </a:r>
          </a:p>
          <a:p>
            <a:r>
              <a:rPr lang="en-US" dirty="0" smtClean="0"/>
              <a:t>In-store reception to kick-off the campaign, which features:</a:t>
            </a:r>
          </a:p>
          <a:p>
            <a:pPr lvl="1"/>
            <a:r>
              <a:rPr lang="en-US" dirty="0" smtClean="0"/>
              <a:t>Music (DJ Services donated)</a:t>
            </a:r>
          </a:p>
          <a:p>
            <a:pPr lvl="1"/>
            <a:r>
              <a:rPr lang="en-US" dirty="0" smtClean="0"/>
              <a:t>Food (donated by local restaurant)</a:t>
            </a:r>
          </a:p>
          <a:p>
            <a:pPr lvl="1"/>
            <a:r>
              <a:rPr lang="en-US" dirty="0" smtClean="0"/>
              <a:t>Silent Auction </a:t>
            </a:r>
          </a:p>
          <a:p>
            <a:pPr lvl="1"/>
            <a:r>
              <a:rPr lang="en-US" dirty="0" smtClean="0"/>
              <a:t>Ticket Auctions</a:t>
            </a:r>
          </a:p>
          <a:p>
            <a:pPr lvl="1"/>
            <a:r>
              <a:rPr lang="en-US" dirty="0" smtClean="0"/>
              <a:t>Raffles</a:t>
            </a:r>
          </a:p>
          <a:p>
            <a:pPr lvl="1"/>
            <a:r>
              <a:rPr lang="en-US" dirty="0" smtClean="0"/>
              <a:t>Door Prizes</a:t>
            </a:r>
          </a:p>
          <a:p>
            <a:pPr lvl="1"/>
            <a:r>
              <a:rPr lang="en-US" dirty="0" smtClean="0"/>
              <a:t>Ticket Sales</a:t>
            </a:r>
          </a:p>
          <a:p>
            <a:pPr lvl="1"/>
            <a:r>
              <a:rPr lang="en-US" dirty="0" smtClean="0"/>
              <a:t>Third-party vendors donating a portion of their sales</a:t>
            </a:r>
          </a:p>
          <a:p>
            <a:pPr marL="457200" lvl="1" indent="0">
              <a:buNone/>
            </a:pPr>
            <a:endParaRPr lang="en-US" dirty="0" smtClean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1662" y="2017342"/>
            <a:ext cx="4645025" cy="310947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36928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7580" y="2605832"/>
            <a:ext cx="4576876" cy="3063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5669" y="2605832"/>
            <a:ext cx="4576264" cy="30634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122218" y="1014153"/>
            <a:ext cx="9575024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Low-key, evening reception:</a:t>
            </a:r>
          </a:p>
          <a:p>
            <a:endParaRPr lang="en-US" sz="6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inclusive of donors at many giving levels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provides an opportunity to cultivate donor relationships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Allows for introduction to additional potential partnerships in the community</a:t>
            </a:r>
          </a:p>
        </p:txBody>
      </p:sp>
    </p:spTree>
    <p:extLst>
      <p:ext uri="{BB962C8B-B14F-4D97-AF65-F5344CB8AC3E}">
        <p14:creationId xmlns:p14="http://schemas.microsoft.com/office/powerpoint/2010/main" val="226298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CDCE0"/>
      </a:lt2>
      <a:accent1>
        <a:srgbClr val="415588"/>
      </a:accent1>
      <a:accent2>
        <a:srgbClr val="4294B6"/>
      </a:accent2>
      <a:accent3>
        <a:srgbClr val="087D7C"/>
      </a:accent3>
      <a:accent4>
        <a:srgbClr val="2CB663"/>
      </a:accent4>
      <a:accent5>
        <a:srgbClr val="DF8822"/>
      </a:accent5>
      <a:accent6>
        <a:srgbClr val="BC410A"/>
      </a:accent6>
      <a:hlink>
        <a:srgbClr val="5977C4"/>
      </a:hlink>
      <a:folHlink>
        <a:srgbClr val="A1A9BF"/>
      </a:folHlink>
    </a:clrScheme>
    <a:fontScheme name="Gallery">
      <a:majorFont>
        <a:latin typeface="Century Gothic" panose="020B0502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  <a:lumMod val="108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E050AC27-895F-4B90-991D-A6818FC89AB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TM10001114[[fn=Gallery]]</Template>
  <TotalTime>1412</TotalTime>
  <Words>563</Words>
  <Application>Microsoft Office PowerPoint</Application>
  <PresentationFormat>Widescreen</PresentationFormat>
  <Paragraphs>72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Century Gothic</vt:lpstr>
      <vt:lpstr>Gallery</vt:lpstr>
      <vt:lpstr>Speed Dating for Development and Fundraisers Session 1-D</vt:lpstr>
      <vt:lpstr>Using Radio to Reach New Donors</vt:lpstr>
      <vt:lpstr>Dollar Energy Fund’s Donor Base</vt:lpstr>
      <vt:lpstr>Using Radio to Fundraise &amp; Reach New Donors</vt:lpstr>
      <vt:lpstr>The Winter Warm-Up Request-A-Thon</vt:lpstr>
      <vt:lpstr>Results from the Request-A-Thon</vt:lpstr>
      <vt:lpstr>Utilizing Small Business Partnerships to Cultivate Donors</vt:lpstr>
      <vt:lpstr>The Fundraiser Includes:</vt:lpstr>
      <vt:lpstr>PowerPoint Presentation</vt:lpstr>
      <vt:lpstr>Warm Your Hearth Results – 10 years</vt:lpstr>
      <vt:lpstr>Questions? Please reach out!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Speed Dating for Development and Fundraisers Session 1-D</dc:title>
  <dc:creator>Jody Robertson</dc:creator>
  <cp:lastModifiedBy>Jody Robertson</cp:lastModifiedBy>
  <cp:revision>19</cp:revision>
  <dcterms:created xsi:type="dcterms:W3CDTF">2019-05-30T17:03:25Z</dcterms:created>
  <dcterms:modified xsi:type="dcterms:W3CDTF">2019-06-03T03:40:40Z</dcterms:modified>
</cp:coreProperties>
</file>