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1" r:id="rId8"/>
    <p:sldId id="263" r:id="rId9"/>
    <p:sldId id="264" r:id="rId10"/>
    <p:sldId id="266" r:id="rId11"/>
    <p:sldId id="265" r:id="rId12"/>
    <p:sldId id="268" r:id="rId13"/>
    <p:sldId id="269" r:id="rId14"/>
    <p:sldId id="270" r:id="rId15"/>
    <p:sldId id="271" r:id="rId16"/>
    <p:sldId id="272" r:id="rId17"/>
    <p:sldId id="273" r:id="rId18"/>
    <p:sldId id="274"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9" r:id="rId32"/>
    <p:sldId id="288" r:id="rId33"/>
    <p:sldId id="290" r:id="rId34"/>
    <p:sldId id="291" r:id="rId35"/>
    <p:sldId id="292" r:id="rId36"/>
    <p:sldId id="293" r:id="rId37"/>
    <p:sldId id="294" r:id="rId38"/>
    <p:sldId id="295" r:id="rId39"/>
    <p:sldId id="298" r:id="rId40"/>
    <p:sldId id="297" r:id="rId41"/>
    <p:sldId id="296"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3" d="100"/>
          <a:sy n="103" d="100"/>
        </p:scale>
        <p:origin x="138"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1DD4C3-0EEB-41BE-8C47-6B3F8D032538}"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DF5CE6DB-91F7-4C7F-AF6F-4BF8B29A157C}">
      <dgm:prSet/>
      <dgm:spPr/>
      <dgm:t>
        <a:bodyPr/>
        <a:lstStyle/>
        <a:p>
          <a:r>
            <a:rPr lang="en-US"/>
            <a:t>Introduce the value of using data to direct outreach efforts</a:t>
          </a:r>
        </a:p>
      </dgm:t>
    </dgm:pt>
    <dgm:pt modelId="{6D2563C5-8618-4345-B011-B11E8F4A757D}" type="parTrans" cxnId="{34F709CE-68F5-4179-BCD3-646B6B3258AD}">
      <dgm:prSet/>
      <dgm:spPr/>
      <dgm:t>
        <a:bodyPr/>
        <a:lstStyle/>
        <a:p>
          <a:endParaRPr lang="en-US"/>
        </a:p>
      </dgm:t>
    </dgm:pt>
    <dgm:pt modelId="{D40DAC69-EECC-490C-8275-BA46FCEFB344}" type="sibTrans" cxnId="{34F709CE-68F5-4179-BCD3-646B6B3258AD}">
      <dgm:prSet/>
      <dgm:spPr/>
      <dgm:t>
        <a:bodyPr/>
        <a:lstStyle/>
        <a:p>
          <a:endParaRPr lang="en-US"/>
        </a:p>
      </dgm:t>
    </dgm:pt>
    <dgm:pt modelId="{F790CF52-3724-47CE-BA52-095B1F3A3250}">
      <dgm:prSet/>
      <dgm:spPr/>
      <dgm:t>
        <a:bodyPr/>
        <a:lstStyle/>
        <a:p>
          <a:r>
            <a:rPr lang="en-US" dirty="0"/>
            <a:t>Give a few examples that have proven successful for OPC from two specific case studies  </a:t>
          </a:r>
        </a:p>
      </dgm:t>
    </dgm:pt>
    <dgm:pt modelId="{2D64E575-909F-42DD-A64E-AA85E87923A5}" type="parTrans" cxnId="{4CDF51F6-7B90-4B63-A248-145D9802D038}">
      <dgm:prSet/>
      <dgm:spPr/>
      <dgm:t>
        <a:bodyPr/>
        <a:lstStyle/>
        <a:p>
          <a:endParaRPr lang="en-US"/>
        </a:p>
      </dgm:t>
    </dgm:pt>
    <dgm:pt modelId="{FE070C52-66DD-4D54-859A-ABE0C6A5AE15}" type="sibTrans" cxnId="{4CDF51F6-7B90-4B63-A248-145D9802D038}">
      <dgm:prSet/>
      <dgm:spPr/>
      <dgm:t>
        <a:bodyPr/>
        <a:lstStyle/>
        <a:p>
          <a:endParaRPr lang="en-US"/>
        </a:p>
      </dgm:t>
    </dgm:pt>
    <dgm:pt modelId="{D20F6F0B-20C4-4821-B47B-3FDC71CE33F6}">
      <dgm:prSet/>
      <dgm:spPr/>
      <dgm:t>
        <a:bodyPr/>
        <a:lstStyle/>
        <a:p>
          <a:r>
            <a:rPr lang="en-US" dirty="0"/>
            <a:t>Introduce digital data tools available for use in email, search engine optimization, website design and social media outlets</a:t>
          </a:r>
        </a:p>
      </dgm:t>
    </dgm:pt>
    <dgm:pt modelId="{A83424EE-5979-4C40-8EA4-359850DC2C79}" type="parTrans" cxnId="{24386E1A-3801-4E5F-9E37-8C60E6B696B5}">
      <dgm:prSet/>
      <dgm:spPr/>
      <dgm:t>
        <a:bodyPr/>
        <a:lstStyle/>
        <a:p>
          <a:endParaRPr lang="en-US"/>
        </a:p>
      </dgm:t>
    </dgm:pt>
    <dgm:pt modelId="{7BB0E733-44AB-4F56-AF2B-7B56F7B80FF3}" type="sibTrans" cxnId="{24386E1A-3801-4E5F-9E37-8C60E6B696B5}">
      <dgm:prSet/>
      <dgm:spPr/>
      <dgm:t>
        <a:bodyPr/>
        <a:lstStyle/>
        <a:p>
          <a:endParaRPr lang="en-US"/>
        </a:p>
      </dgm:t>
    </dgm:pt>
    <dgm:pt modelId="{3CBA6441-0431-44ED-8864-23B996AF8554}">
      <dgm:prSet/>
      <dgm:spPr/>
      <dgm:t>
        <a:bodyPr/>
        <a:lstStyle/>
        <a:p>
          <a:r>
            <a:rPr lang="en-US" dirty="0"/>
            <a:t>Offer ways of evaluating success</a:t>
          </a:r>
        </a:p>
      </dgm:t>
    </dgm:pt>
    <dgm:pt modelId="{6AC3EE16-891E-4AE3-AD13-31FA41FDACFD}" type="parTrans" cxnId="{83B4E4BF-B30C-48D6-BF0A-06C6DEA6A605}">
      <dgm:prSet/>
      <dgm:spPr/>
      <dgm:t>
        <a:bodyPr/>
        <a:lstStyle/>
        <a:p>
          <a:endParaRPr lang="en-US"/>
        </a:p>
      </dgm:t>
    </dgm:pt>
    <dgm:pt modelId="{C080A0EC-9EE4-439D-BDB5-7927369537D8}" type="sibTrans" cxnId="{83B4E4BF-B30C-48D6-BF0A-06C6DEA6A605}">
      <dgm:prSet/>
      <dgm:spPr/>
      <dgm:t>
        <a:bodyPr/>
        <a:lstStyle/>
        <a:p>
          <a:endParaRPr lang="en-US"/>
        </a:p>
      </dgm:t>
    </dgm:pt>
    <dgm:pt modelId="{21DC9C6F-6B68-4436-AF87-6761619018F2}">
      <dgm:prSet/>
      <dgm:spPr/>
      <dgm:t>
        <a:bodyPr/>
        <a:lstStyle/>
        <a:p>
          <a:r>
            <a:rPr lang="en-US" dirty="0"/>
            <a:t>Create interest in starting similar conversations in your own organizations</a:t>
          </a:r>
        </a:p>
      </dgm:t>
    </dgm:pt>
    <dgm:pt modelId="{45751223-8FAC-4157-809E-1FCA33662465}" type="parTrans" cxnId="{9CFD7C85-D4E0-453E-8F83-FB68203D5E70}">
      <dgm:prSet/>
      <dgm:spPr/>
      <dgm:t>
        <a:bodyPr/>
        <a:lstStyle/>
        <a:p>
          <a:endParaRPr lang="en-US"/>
        </a:p>
      </dgm:t>
    </dgm:pt>
    <dgm:pt modelId="{E18B18F0-EC72-497A-A2EB-F91D270EF064}" type="sibTrans" cxnId="{9CFD7C85-D4E0-453E-8F83-FB68203D5E70}">
      <dgm:prSet/>
      <dgm:spPr/>
      <dgm:t>
        <a:bodyPr/>
        <a:lstStyle/>
        <a:p>
          <a:endParaRPr lang="en-US"/>
        </a:p>
      </dgm:t>
    </dgm:pt>
    <dgm:pt modelId="{1FFA452C-2169-4C52-8588-CF9A49DD023A}">
      <dgm:prSet/>
      <dgm:spPr/>
      <dgm:t>
        <a:bodyPr/>
        <a:lstStyle/>
        <a:p>
          <a:r>
            <a:rPr lang="en-US"/>
            <a:t>Q&amp;A</a:t>
          </a:r>
        </a:p>
      </dgm:t>
    </dgm:pt>
    <dgm:pt modelId="{8AE2D2C6-B16E-4818-B3B0-9922A09D7672}" type="parTrans" cxnId="{69DD2224-FBD4-459D-AACC-1EB8C8E2550D}">
      <dgm:prSet/>
      <dgm:spPr/>
      <dgm:t>
        <a:bodyPr/>
        <a:lstStyle/>
        <a:p>
          <a:endParaRPr lang="en-US"/>
        </a:p>
      </dgm:t>
    </dgm:pt>
    <dgm:pt modelId="{F9C5AF56-BA4D-4762-B080-A5DAD7223A80}" type="sibTrans" cxnId="{69DD2224-FBD4-459D-AACC-1EB8C8E2550D}">
      <dgm:prSet/>
      <dgm:spPr/>
      <dgm:t>
        <a:bodyPr/>
        <a:lstStyle/>
        <a:p>
          <a:endParaRPr lang="en-US"/>
        </a:p>
      </dgm:t>
    </dgm:pt>
    <dgm:pt modelId="{7E9CAAA0-D4C8-4529-8C8E-84A6C9A7768C}" type="pres">
      <dgm:prSet presAssocID="{C51DD4C3-0EEB-41BE-8C47-6B3F8D032538}" presName="Name0" presStyleCnt="0">
        <dgm:presLayoutVars>
          <dgm:dir/>
          <dgm:resizeHandles val="exact"/>
        </dgm:presLayoutVars>
      </dgm:prSet>
      <dgm:spPr/>
    </dgm:pt>
    <dgm:pt modelId="{6D9980FA-4876-4016-94C4-7A814082CE8F}" type="pres">
      <dgm:prSet presAssocID="{DF5CE6DB-91F7-4C7F-AF6F-4BF8B29A157C}" presName="node" presStyleLbl="node1" presStyleIdx="0" presStyleCnt="6">
        <dgm:presLayoutVars>
          <dgm:bulletEnabled val="1"/>
        </dgm:presLayoutVars>
      </dgm:prSet>
      <dgm:spPr/>
    </dgm:pt>
    <dgm:pt modelId="{A5F8EA11-6426-4D76-83E4-244CFDB564C1}" type="pres">
      <dgm:prSet presAssocID="{D40DAC69-EECC-490C-8275-BA46FCEFB344}" presName="sibTrans" presStyleLbl="sibTrans1D1" presStyleIdx="0" presStyleCnt="5"/>
      <dgm:spPr/>
    </dgm:pt>
    <dgm:pt modelId="{E12C5294-1021-4315-B16E-D37CF4E2A944}" type="pres">
      <dgm:prSet presAssocID="{D40DAC69-EECC-490C-8275-BA46FCEFB344}" presName="connectorText" presStyleLbl="sibTrans1D1" presStyleIdx="0" presStyleCnt="5"/>
      <dgm:spPr/>
    </dgm:pt>
    <dgm:pt modelId="{5945E9B6-1A0E-4EF9-8DCB-591FFA1C6E02}" type="pres">
      <dgm:prSet presAssocID="{F790CF52-3724-47CE-BA52-095B1F3A3250}" presName="node" presStyleLbl="node1" presStyleIdx="1" presStyleCnt="6">
        <dgm:presLayoutVars>
          <dgm:bulletEnabled val="1"/>
        </dgm:presLayoutVars>
      </dgm:prSet>
      <dgm:spPr/>
    </dgm:pt>
    <dgm:pt modelId="{7FBB71C2-21B0-4921-B516-AA7C893A3EAC}" type="pres">
      <dgm:prSet presAssocID="{FE070C52-66DD-4D54-859A-ABE0C6A5AE15}" presName="sibTrans" presStyleLbl="sibTrans1D1" presStyleIdx="1" presStyleCnt="5"/>
      <dgm:spPr/>
    </dgm:pt>
    <dgm:pt modelId="{FC3738A2-4A66-4056-86B6-787FFC9DFD13}" type="pres">
      <dgm:prSet presAssocID="{FE070C52-66DD-4D54-859A-ABE0C6A5AE15}" presName="connectorText" presStyleLbl="sibTrans1D1" presStyleIdx="1" presStyleCnt="5"/>
      <dgm:spPr/>
    </dgm:pt>
    <dgm:pt modelId="{9982DE83-1C73-4543-A572-BAD7DDB48AD7}" type="pres">
      <dgm:prSet presAssocID="{D20F6F0B-20C4-4821-B47B-3FDC71CE33F6}" presName="node" presStyleLbl="node1" presStyleIdx="2" presStyleCnt="6">
        <dgm:presLayoutVars>
          <dgm:bulletEnabled val="1"/>
        </dgm:presLayoutVars>
      </dgm:prSet>
      <dgm:spPr/>
    </dgm:pt>
    <dgm:pt modelId="{77B64BD7-77B4-4246-A67F-E42A6BA9F27C}" type="pres">
      <dgm:prSet presAssocID="{7BB0E733-44AB-4F56-AF2B-7B56F7B80FF3}" presName="sibTrans" presStyleLbl="sibTrans1D1" presStyleIdx="2" presStyleCnt="5"/>
      <dgm:spPr/>
    </dgm:pt>
    <dgm:pt modelId="{F7875634-5E6C-4FB4-8F44-15905DC6E16A}" type="pres">
      <dgm:prSet presAssocID="{7BB0E733-44AB-4F56-AF2B-7B56F7B80FF3}" presName="connectorText" presStyleLbl="sibTrans1D1" presStyleIdx="2" presStyleCnt="5"/>
      <dgm:spPr/>
    </dgm:pt>
    <dgm:pt modelId="{5BD5F4DB-B13E-4FA7-8516-35FDF8A25B39}" type="pres">
      <dgm:prSet presAssocID="{3CBA6441-0431-44ED-8864-23B996AF8554}" presName="node" presStyleLbl="node1" presStyleIdx="3" presStyleCnt="6">
        <dgm:presLayoutVars>
          <dgm:bulletEnabled val="1"/>
        </dgm:presLayoutVars>
      </dgm:prSet>
      <dgm:spPr/>
    </dgm:pt>
    <dgm:pt modelId="{C16BE8D1-C421-4507-B247-2CF979C658EA}" type="pres">
      <dgm:prSet presAssocID="{C080A0EC-9EE4-439D-BDB5-7927369537D8}" presName="sibTrans" presStyleLbl="sibTrans1D1" presStyleIdx="3" presStyleCnt="5"/>
      <dgm:spPr/>
    </dgm:pt>
    <dgm:pt modelId="{2B75B352-5B0B-4B0D-AD80-D042A8D5512F}" type="pres">
      <dgm:prSet presAssocID="{C080A0EC-9EE4-439D-BDB5-7927369537D8}" presName="connectorText" presStyleLbl="sibTrans1D1" presStyleIdx="3" presStyleCnt="5"/>
      <dgm:spPr/>
    </dgm:pt>
    <dgm:pt modelId="{32F75295-8835-4F1E-BC52-7BC483CDBA39}" type="pres">
      <dgm:prSet presAssocID="{21DC9C6F-6B68-4436-AF87-6761619018F2}" presName="node" presStyleLbl="node1" presStyleIdx="4" presStyleCnt="6">
        <dgm:presLayoutVars>
          <dgm:bulletEnabled val="1"/>
        </dgm:presLayoutVars>
      </dgm:prSet>
      <dgm:spPr/>
    </dgm:pt>
    <dgm:pt modelId="{6F9254D3-558C-440F-BC5B-56985DD8DA5B}" type="pres">
      <dgm:prSet presAssocID="{E18B18F0-EC72-497A-A2EB-F91D270EF064}" presName="sibTrans" presStyleLbl="sibTrans1D1" presStyleIdx="4" presStyleCnt="5"/>
      <dgm:spPr/>
    </dgm:pt>
    <dgm:pt modelId="{5B2F25E5-2B33-4BD2-AAEB-AAE4E03372A4}" type="pres">
      <dgm:prSet presAssocID="{E18B18F0-EC72-497A-A2EB-F91D270EF064}" presName="connectorText" presStyleLbl="sibTrans1D1" presStyleIdx="4" presStyleCnt="5"/>
      <dgm:spPr/>
    </dgm:pt>
    <dgm:pt modelId="{4AEA9067-FEFE-487D-9B2B-7619A560D9B6}" type="pres">
      <dgm:prSet presAssocID="{1FFA452C-2169-4C52-8588-CF9A49DD023A}" presName="node" presStyleLbl="node1" presStyleIdx="5" presStyleCnt="6">
        <dgm:presLayoutVars>
          <dgm:bulletEnabled val="1"/>
        </dgm:presLayoutVars>
      </dgm:prSet>
      <dgm:spPr/>
    </dgm:pt>
  </dgm:ptLst>
  <dgm:cxnLst>
    <dgm:cxn modelId="{0DF22608-5292-40F9-AB37-B684F9DBF75A}" type="presOf" srcId="{1FFA452C-2169-4C52-8588-CF9A49DD023A}" destId="{4AEA9067-FEFE-487D-9B2B-7619A560D9B6}" srcOrd="0" destOrd="0" presId="urn:microsoft.com/office/officeart/2016/7/layout/RepeatingBendingProcessNew"/>
    <dgm:cxn modelId="{24386E1A-3801-4E5F-9E37-8C60E6B696B5}" srcId="{C51DD4C3-0EEB-41BE-8C47-6B3F8D032538}" destId="{D20F6F0B-20C4-4821-B47B-3FDC71CE33F6}" srcOrd="2" destOrd="0" parTransId="{A83424EE-5979-4C40-8EA4-359850DC2C79}" sibTransId="{7BB0E733-44AB-4F56-AF2B-7B56F7B80FF3}"/>
    <dgm:cxn modelId="{69DD2224-FBD4-459D-AACC-1EB8C8E2550D}" srcId="{C51DD4C3-0EEB-41BE-8C47-6B3F8D032538}" destId="{1FFA452C-2169-4C52-8588-CF9A49DD023A}" srcOrd="5" destOrd="0" parTransId="{8AE2D2C6-B16E-4818-B3B0-9922A09D7672}" sibTransId="{F9C5AF56-BA4D-4762-B080-A5DAD7223A80}"/>
    <dgm:cxn modelId="{A8D2872D-7ABF-4BF1-BCB9-87BA55749CD2}" type="presOf" srcId="{7BB0E733-44AB-4F56-AF2B-7B56F7B80FF3}" destId="{F7875634-5E6C-4FB4-8F44-15905DC6E16A}" srcOrd="1" destOrd="0" presId="urn:microsoft.com/office/officeart/2016/7/layout/RepeatingBendingProcessNew"/>
    <dgm:cxn modelId="{14E69F3E-43FB-4FE9-9D1F-958DAC4CA925}" type="presOf" srcId="{F790CF52-3724-47CE-BA52-095B1F3A3250}" destId="{5945E9B6-1A0E-4EF9-8DCB-591FFA1C6E02}" srcOrd="0" destOrd="0" presId="urn:microsoft.com/office/officeart/2016/7/layout/RepeatingBendingProcessNew"/>
    <dgm:cxn modelId="{0BCAE440-0DB8-495D-A0E8-86686926E33E}" type="presOf" srcId="{E18B18F0-EC72-497A-A2EB-F91D270EF064}" destId="{5B2F25E5-2B33-4BD2-AAEB-AAE4E03372A4}" srcOrd="1" destOrd="0" presId="urn:microsoft.com/office/officeart/2016/7/layout/RepeatingBendingProcessNew"/>
    <dgm:cxn modelId="{2626FD45-E56D-4DBE-884B-33AA891C150D}" type="presOf" srcId="{C080A0EC-9EE4-439D-BDB5-7927369537D8}" destId="{2B75B352-5B0B-4B0D-AD80-D042A8D5512F}" srcOrd="1" destOrd="0" presId="urn:microsoft.com/office/officeart/2016/7/layout/RepeatingBendingProcessNew"/>
    <dgm:cxn modelId="{5D18D566-D0FC-42F0-A6BD-E83629771FE7}" type="presOf" srcId="{C080A0EC-9EE4-439D-BDB5-7927369537D8}" destId="{C16BE8D1-C421-4507-B247-2CF979C658EA}" srcOrd="0" destOrd="0" presId="urn:microsoft.com/office/officeart/2016/7/layout/RepeatingBendingProcessNew"/>
    <dgm:cxn modelId="{2EA78D81-AEC0-4517-88EB-8EB5A845D008}" type="presOf" srcId="{C51DD4C3-0EEB-41BE-8C47-6B3F8D032538}" destId="{7E9CAAA0-D4C8-4529-8C8E-84A6C9A7768C}" srcOrd="0" destOrd="0" presId="urn:microsoft.com/office/officeart/2016/7/layout/RepeatingBendingProcessNew"/>
    <dgm:cxn modelId="{9CFD7C85-D4E0-453E-8F83-FB68203D5E70}" srcId="{C51DD4C3-0EEB-41BE-8C47-6B3F8D032538}" destId="{21DC9C6F-6B68-4436-AF87-6761619018F2}" srcOrd="4" destOrd="0" parTransId="{45751223-8FAC-4157-809E-1FCA33662465}" sibTransId="{E18B18F0-EC72-497A-A2EB-F91D270EF064}"/>
    <dgm:cxn modelId="{BE176391-0BE3-44FA-9DD7-4B4D5665CCE4}" type="presOf" srcId="{FE070C52-66DD-4D54-859A-ABE0C6A5AE15}" destId="{7FBB71C2-21B0-4921-B516-AA7C893A3EAC}" srcOrd="0" destOrd="0" presId="urn:microsoft.com/office/officeart/2016/7/layout/RepeatingBendingProcessNew"/>
    <dgm:cxn modelId="{52464999-B927-4BF7-8759-82FB34969436}" type="presOf" srcId="{D40DAC69-EECC-490C-8275-BA46FCEFB344}" destId="{A5F8EA11-6426-4D76-83E4-244CFDB564C1}" srcOrd="0" destOrd="0" presId="urn:microsoft.com/office/officeart/2016/7/layout/RepeatingBendingProcessNew"/>
    <dgm:cxn modelId="{336D7DAD-4CCC-4D12-B35F-2994FA77534B}" type="presOf" srcId="{FE070C52-66DD-4D54-859A-ABE0C6A5AE15}" destId="{FC3738A2-4A66-4056-86B6-787FFC9DFD13}" srcOrd="1" destOrd="0" presId="urn:microsoft.com/office/officeart/2016/7/layout/RepeatingBendingProcessNew"/>
    <dgm:cxn modelId="{AB7106B5-A389-4706-B19F-2E65B4515840}" type="presOf" srcId="{D40DAC69-EECC-490C-8275-BA46FCEFB344}" destId="{E12C5294-1021-4315-B16E-D37CF4E2A944}" srcOrd="1" destOrd="0" presId="urn:microsoft.com/office/officeart/2016/7/layout/RepeatingBendingProcessNew"/>
    <dgm:cxn modelId="{5BCC7BB9-F8AC-4D95-99B7-416DB6BE11A3}" type="presOf" srcId="{E18B18F0-EC72-497A-A2EB-F91D270EF064}" destId="{6F9254D3-558C-440F-BC5B-56985DD8DA5B}" srcOrd="0" destOrd="0" presId="urn:microsoft.com/office/officeart/2016/7/layout/RepeatingBendingProcessNew"/>
    <dgm:cxn modelId="{83B4E4BF-B30C-48D6-BF0A-06C6DEA6A605}" srcId="{C51DD4C3-0EEB-41BE-8C47-6B3F8D032538}" destId="{3CBA6441-0431-44ED-8864-23B996AF8554}" srcOrd="3" destOrd="0" parTransId="{6AC3EE16-891E-4AE3-AD13-31FA41FDACFD}" sibTransId="{C080A0EC-9EE4-439D-BDB5-7927369537D8}"/>
    <dgm:cxn modelId="{F663E2CB-51F0-4651-8ACE-780B0A54ACEF}" type="presOf" srcId="{3CBA6441-0431-44ED-8864-23B996AF8554}" destId="{5BD5F4DB-B13E-4FA7-8516-35FDF8A25B39}" srcOrd="0" destOrd="0" presId="urn:microsoft.com/office/officeart/2016/7/layout/RepeatingBendingProcessNew"/>
    <dgm:cxn modelId="{34F709CE-68F5-4179-BCD3-646B6B3258AD}" srcId="{C51DD4C3-0EEB-41BE-8C47-6B3F8D032538}" destId="{DF5CE6DB-91F7-4C7F-AF6F-4BF8B29A157C}" srcOrd="0" destOrd="0" parTransId="{6D2563C5-8618-4345-B011-B11E8F4A757D}" sibTransId="{D40DAC69-EECC-490C-8275-BA46FCEFB344}"/>
    <dgm:cxn modelId="{5D4605EC-68E7-40A3-BB05-2B731F07B1CD}" type="presOf" srcId="{21DC9C6F-6B68-4436-AF87-6761619018F2}" destId="{32F75295-8835-4F1E-BC52-7BC483CDBA39}" srcOrd="0" destOrd="0" presId="urn:microsoft.com/office/officeart/2016/7/layout/RepeatingBendingProcessNew"/>
    <dgm:cxn modelId="{B4EF78EF-D95D-474A-B43F-E1F0D8BF821E}" type="presOf" srcId="{DF5CE6DB-91F7-4C7F-AF6F-4BF8B29A157C}" destId="{6D9980FA-4876-4016-94C4-7A814082CE8F}" srcOrd="0" destOrd="0" presId="urn:microsoft.com/office/officeart/2016/7/layout/RepeatingBendingProcessNew"/>
    <dgm:cxn modelId="{494FAAF2-D3F3-4599-AF0A-E3BA8CEB1C47}" type="presOf" srcId="{D20F6F0B-20C4-4821-B47B-3FDC71CE33F6}" destId="{9982DE83-1C73-4543-A572-BAD7DDB48AD7}" srcOrd="0" destOrd="0" presId="urn:microsoft.com/office/officeart/2016/7/layout/RepeatingBendingProcessNew"/>
    <dgm:cxn modelId="{4CDF51F6-7B90-4B63-A248-145D9802D038}" srcId="{C51DD4C3-0EEB-41BE-8C47-6B3F8D032538}" destId="{F790CF52-3724-47CE-BA52-095B1F3A3250}" srcOrd="1" destOrd="0" parTransId="{2D64E575-909F-42DD-A64E-AA85E87923A5}" sibTransId="{FE070C52-66DD-4D54-859A-ABE0C6A5AE15}"/>
    <dgm:cxn modelId="{D99D33FF-ABD9-4509-A12F-D11D62FEF203}" type="presOf" srcId="{7BB0E733-44AB-4F56-AF2B-7B56F7B80FF3}" destId="{77B64BD7-77B4-4246-A67F-E42A6BA9F27C}" srcOrd="0" destOrd="0" presId="urn:microsoft.com/office/officeart/2016/7/layout/RepeatingBendingProcessNew"/>
    <dgm:cxn modelId="{E9EA384D-0C3A-48F0-8340-AD25F63A6C00}" type="presParOf" srcId="{7E9CAAA0-D4C8-4529-8C8E-84A6C9A7768C}" destId="{6D9980FA-4876-4016-94C4-7A814082CE8F}" srcOrd="0" destOrd="0" presId="urn:microsoft.com/office/officeart/2016/7/layout/RepeatingBendingProcessNew"/>
    <dgm:cxn modelId="{1ED8457A-803B-41CC-BF37-A46C94D3202E}" type="presParOf" srcId="{7E9CAAA0-D4C8-4529-8C8E-84A6C9A7768C}" destId="{A5F8EA11-6426-4D76-83E4-244CFDB564C1}" srcOrd="1" destOrd="0" presId="urn:microsoft.com/office/officeart/2016/7/layout/RepeatingBendingProcessNew"/>
    <dgm:cxn modelId="{F0248E0E-E7F9-44E8-A967-3D0350AD73E9}" type="presParOf" srcId="{A5F8EA11-6426-4D76-83E4-244CFDB564C1}" destId="{E12C5294-1021-4315-B16E-D37CF4E2A944}" srcOrd="0" destOrd="0" presId="urn:microsoft.com/office/officeart/2016/7/layout/RepeatingBendingProcessNew"/>
    <dgm:cxn modelId="{1DC7103A-CA71-45AE-BDDD-89439D49E9C9}" type="presParOf" srcId="{7E9CAAA0-D4C8-4529-8C8E-84A6C9A7768C}" destId="{5945E9B6-1A0E-4EF9-8DCB-591FFA1C6E02}" srcOrd="2" destOrd="0" presId="urn:microsoft.com/office/officeart/2016/7/layout/RepeatingBendingProcessNew"/>
    <dgm:cxn modelId="{FC90B2E3-803B-4E01-B634-79FA8575B4C6}" type="presParOf" srcId="{7E9CAAA0-D4C8-4529-8C8E-84A6C9A7768C}" destId="{7FBB71C2-21B0-4921-B516-AA7C893A3EAC}" srcOrd="3" destOrd="0" presId="urn:microsoft.com/office/officeart/2016/7/layout/RepeatingBendingProcessNew"/>
    <dgm:cxn modelId="{63053BDC-A107-48F6-93F5-096E29DAC3AC}" type="presParOf" srcId="{7FBB71C2-21B0-4921-B516-AA7C893A3EAC}" destId="{FC3738A2-4A66-4056-86B6-787FFC9DFD13}" srcOrd="0" destOrd="0" presId="urn:microsoft.com/office/officeart/2016/7/layout/RepeatingBendingProcessNew"/>
    <dgm:cxn modelId="{2DF92F35-E7FE-420E-AEB5-016FF88E1E0C}" type="presParOf" srcId="{7E9CAAA0-D4C8-4529-8C8E-84A6C9A7768C}" destId="{9982DE83-1C73-4543-A572-BAD7DDB48AD7}" srcOrd="4" destOrd="0" presId="urn:microsoft.com/office/officeart/2016/7/layout/RepeatingBendingProcessNew"/>
    <dgm:cxn modelId="{6A439565-1892-45C3-9C51-553FCCA6D3F9}" type="presParOf" srcId="{7E9CAAA0-D4C8-4529-8C8E-84A6C9A7768C}" destId="{77B64BD7-77B4-4246-A67F-E42A6BA9F27C}" srcOrd="5" destOrd="0" presId="urn:microsoft.com/office/officeart/2016/7/layout/RepeatingBendingProcessNew"/>
    <dgm:cxn modelId="{6D7DAE2E-F3EF-42D9-BD72-88FE484ADF04}" type="presParOf" srcId="{77B64BD7-77B4-4246-A67F-E42A6BA9F27C}" destId="{F7875634-5E6C-4FB4-8F44-15905DC6E16A}" srcOrd="0" destOrd="0" presId="urn:microsoft.com/office/officeart/2016/7/layout/RepeatingBendingProcessNew"/>
    <dgm:cxn modelId="{EA33D763-8933-4A32-9D2E-D556DCB8C7A8}" type="presParOf" srcId="{7E9CAAA0-D4C8-4529-8C8E-84A6C9A7768C}" destId="{5BD5F4DB-B13E-4FA7-8516-35FDF8A25B39}" srcOrd="6" destOrd="0" presId="urn:microsoft.com/office/officeart/2016/7/layout/RepeatingBendingProcessNew"/>
    <dgm:cxn modelId="{F5131FFE-D9D6-441A-9406-FCEE990151BB}" type="presParOf" srcId="{7E9CAAA0-D4C8-4529-8C8E-84A6C9A7768C}" destId="{C16BE8D1-C421-4507-B247-2CF979C658EA}" srcOrd="7" destOrd="0" presId="urn:microsoft.com/office/officeart/2016/7/layout/RepeatingBendingProcessNew"/>
    <dgm:cxn modelId="{2F5E3A66-7841-4611-8600-C984572887D4}" type="presParOf" srcId="{C16BE8D1-C421-4507-B247-2CF979C658EA}" destId="{2B75B352-5B0B-4B0D-AD80-D042A8D5512F}" srcOrd="0" destOrd="0" presId="urn:microsoft.com/office/officeart/2016/7/layout/RepeatingBendingProcessNew"/>
    <dgm:cxn modelId="{B885A2CA-4234-4D22-B7D3-7AF56E1E4A40}" type="presParOf" srcId="{7E9CAAA0-D4C8-4529-8C8E-84A6C9A7768C}" destId="{32F75295-8835-4F1E-BC52-7BC483CDBA39}" srcOrd="8" destOrd="0" presId="urn:microsoft.com/office/officeart/2016/7/layout/RepeatingBendingProcessNew"/>
    <dgm:cxn modelId="{635C2B37-8C0E-4E7A-B92F-96823244BD07}" type="presParOf" srcId="{7E9CAAA0-D4C8-4529-8C8E-84A6C9A7768C}" destId="{6F9254D3-558C-440F-BC5B-56985DD8DA5B}" srcOrd="9" destOrd="0" presId="urn:microsoft.com/office/officeart/2016/7/layout/RepeatingBendingProcessNew"/>
    <dgm:cxn modelId="{11C8E31B-610B-47A0-A67A-535DCCFE9808}" type="presParOf" srcId="{6F9254D3-558C-440F-BC5B-56985DD8DA5B}" destId="{5B2F25E5-2B33-4BD2-AAEB-AAE4E03372A4}" srcOrd="0" destOrd="0" presId="urn:microsoft.com/office/officeart/2016/7/layout/RepeatingBendingProcessNew"/>
    <dgm:cxn modelId="{2264A3B2-3CE6-4963-AF40-716A1C8C3DB6}" type="presParOf" srcId="{7E9CAAA0-D4C8-4529-8C8E-84A6C9A7768C}" destId="{4AEA9067-FEFE-487D-9B2B-7619A560D9B6}"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E59071-0B01-4C3A-B88E-13779D95844E}"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B3639195-1B46-41F0-B9CA-52D494312F9F}">
      <dgm:prSet/>
      <dgm:spPr/>
      <dgm:t>
        <a:bodyPr/>
        <a:lstStyle/>
        <a:p>
          <a:r>
            <a:rPr lang="en-US"/>
            <a:t>Deceptive marketing</a:t>
          </a:r>
        </a:p>
      </dgm:t>
    </dgm:pt>
    <dgm:pt modelId="{74AF4FB3-C393-43BA-B3BE-BC78E4306BEF}" type="parTrans" cxnId="{913BE45C-5EF7-4CF1-AA4D-754A3498010F}">
      <dgm:prSet/>
      <dgm:spPr/>
      <dgm:t>
        <a:bodyPr/>
        <a:lstStyle/>
        <a:p>
          <a:endParaRPr lang="en-US"/>
        </a:p>
      </dgm:t>
    </dgm:pt>
    <dgm:pt modelId="{84F69E5F-EC31-4C2A-816D-EEB9FB9F1BF8}" type="sibTrans" cxnId="{913BE45C-5EF7-4CF1-AA4D-754A3498010F}">
      <dgm:prSet/>
      <dgm:spPr/>
      <dgm:t>
        <a:bodyPr/>
        <a:lstStyle/>
        <a:p>
          <a:endParaRPr lang="en-US"/>
        </a:p>
      </dgm:t>
    </dgm:pt>
    <dgm:pt modelId="{A44C6F2C-34E8-44CF-99B9-57DFDFD1D17F}">
      <dgm:prSet/>
      <dgm:spPr/>
      <dgm:t>
        <a:bodyPr/>
        <a:lstStyle/>
        <a:p>
          <a:r>
            <a:rPr lang="en-US"/>
            <a:t>Confusing contract terms</a:t>
          </a:r>
        </a:p>
      </dgm:t>
    </dgm:pt>
    <dgm:pt modelId="{055E672C-03AE-48D4-BAD8-F763D71981F2}" type="parTrans" cxnId="{355481C3-F151-4B07-8A2A-C7ECE698CAC1}">
      <dgm:prSet/>
      <dgm:spPr/>
      <dgm:t>
        <a:bodyPr/>
        <a:lstStyle/>
        <a:p>
          <a:endParaRPr lang="en-US"/>
        </a:p>
      </dgm:t>
    </dgm:pt>
    <dgm:pt modelId="{5205594D-D2DB-47B7-9D91-1FBCA99CD72E}" type="sibTrans" cxnId="{355481C3-F151-4B07-8A2A-C7ECE698CAC1}">
      <dgm:prSet/>
      <dgm:spPr/>
      <dgm:t>
        <a:bodyPr/>
        <a:lstStyle/>
        <a:p>
          <a:endParaRPr lang="en-US"/>
        </a:p>
      </dgm:t>
    </dgm:pt>
    <dgm:pt modelId="{3D647271-BF3E-40C1-A8FA-D14309EDC61B}">
      <dgm:prSet/>
      <dgm:spPr/>
      <dgm:t>
        <a:bodyPr/>
        <a:lstStyle/>
        <a:p>
          <a:r>
            <a:rPr lang="en-US"/>
            <a:t>Variable vs. fixed rate products</a:t>
          </a:r>
        </a:p>
      </dgm:t>
    </dgm:pt>
    <dgm:pt modelId="{F521E8BF-4F01-4ED7-BABD-4598C3FF3D65}" type="parTrans" cxnId="{2330E0E1-27AB-4BE4-8810-C1FAE93D3526}">
      <dgm:prSet/>
      <dgm:spPr/>
      <dgm:t>
        <a:bodyPr/>
        <a:lstStyle/>
        <a:p>
          <a:endParaRPr lang="en-US"/>
        </a:p>
      </dgm:t>
    </dgm:pt>
    <dgm:pt modelId="{B5BF48D9-16D4-4F41-8D0D-4AD21A2A5546}" type="sibTrans" cxnId="{2330E0E1-27AB-4BE4-8810-C1FAE93D3526}">
      <dgm:prSet/>
      <dgm:spPr/>
      <dgm:t>
        <a:bodyPr/>
        <a:lstStyle/>
        <a:p>
          <a:endParaRPr lang="en-US"/>
        </a:p>
      </dgm:t>
    </dgm:pt>
    <dgm:pt modelId="{DB260C7A-A0AA-4F71-AC63-AE0FE1ECE1E6}">
      <dgm:prSet/>
      <dgm:spPr/>
      <dgm:t>
        <a:bodyPr/>
        <a:lstStyle/>
        <a:p>
          <a:r>
            <a:rPr lang="en-US"/>
            <a:t>Contacting customer service</a:t>
          </a:r>
        </a:p>
      </dgm:t>
    </dgm:pt>
    <dgm:pt modelId="{5C298EA6-867A-490B-AAAD-D7560DFA2568}" type="parTrans" cxnId="{ABF289A8-4888-4B60-95AC-C137AED6147A}">
      <dgm:prSet/>
      <dgm:spPr/>
      <dgm:t>
        <a:bodyPr/>
        <a:lstStyle/>
        <a:p>
          <a:endParaRPr lang="en-US"/>
        </a:p>
      </dgm:t>
    </dgm:pt>
    <dgm:pt modelId="{ECA5881D-6D78-4AD6-B8B1-7677EF903930}" type="sibTrans" cxnId="{ABF289A8-4888-4B60-95AC-C137AED6147A}">
      <dgm:prSet/>
      <dgm:spPr/>
      <dgm:t>
        <a:bodyPr/>
        <a:lstStyle/>
        <a:p>
          <a:endParaRPr lang="en-US"/>
        </a:p>
      </dgm:t>
    </dgm:pt>
    <dgm:pt modelId="{83C758E3-287D-4090-BAC2-B87C6823E339}">
      <dgm:prSet/>
      <dgm:spPr/>
      <dgm:t>
        <a:bodyPr/>
        <a:lstStyle/>
        <a:p>
          <a:r>
            <a:rPr lang="en-US"/>
            <a:t>Canceling accounts</a:t>
          </a:r>
        </a:p>
      </dgm:t>
    </dgm:pt>
    <dgm:pt modelId="{B3F5721A-213C-4D1E-8549-86D143248285}" type="parTrans" cxnId="{02174A1A-8C72-4494-8352-8075879ADD55}">
      <dgm:prSet/>
      <dgm:spPr/>
      <dgm:t>
        <a:bodyPr/>
        <a:lstStyle/>
        <a:p>
          <a:endParaRPr lang="en-US"/>
        </a:p>
      </dgm:t>
    </dgm:pt>
    <dgm:pt modelId="{6EF94A27-5CE1-4AC6-8584-CB56F4D984C1}" type="sibTrans" cxnId="{02174A1A-8C72-4494-8352-8075879ADD55}">
      <dgm:prSet/>
      <dgm:spPr/>
      <dgm:t>
        <a:bodyPr/>
        <a:lstStyle/>
        <a:p>
          <a:endParaRPr lang="en-US"/>
        </a:p>
      </dgm:t>
    </dgm:pt>
    <dgm:pt modelId="{A645B844-A7BB-417B-8F56-945091AFEDC9}" type="pres">
      <dgm:prSet presAssocID="{93E59071-0B01-4C3A-B88E-13779D95844E}" presName="diagram" presStyleCnt="0">
        <dgm:presLayoutVars>
          <dgm:dir/>
          <dgm:resizeHandles val="exact"/>
        </dgm:presLayoutVars>
      </dgm:prSet>
      <dgm:spPr/>
    </dgm:pt>
    <dgm:pt modelId="{8CB6F9C1-1739-4A1E-A043-28F59528E985}" type="pres">
      <dgm:prSet presAssocID="{B3639195-1B46-41F0-B9CA-52D494312F9F}" presName="node" presStyleLbl="node1" presStyleIdx="0" presStyleCnt="5">
        <dgm:presLayoutVars>
          <dgm:bulletEnabled val="1"/>
        </dgm:presLayoutVars>
      </dgm:prSet>
      <dgm:spPr/>
    </dgm:pt>
    <dgm:pt modelId="{9DD4599F-4495-40B7-BD53-FA6B3F717ECA}" type="pres">
      <dgm:prSet presAssocID="{84F69E5F-EC31-4C2A-816D-EEB9FB9F1BF8}" presName="sibTrans" presStyleCnt="0"/>
      <dgm:spPr/>
    </dgm:pt>
    <dgm:pt modelId="{A6545519-9EFF-4D2A-9AF4-ABC7A6C8F5FC}" type="pres">
      <dgm:prSet presAssocID="{A44C6F2C-34E8-44CF-99B9-57DFDFD1D17F}" presName="node" presStyleLbl="node1" presStyleIdx="1" presStyleCnt="5">
        <dgm:presLayoutVars>
          <dgm:bulletEnabled val="1"/>
        </dgm:presLayoutVars>
      </dgm:prSet>
      <dgm:spPr/>
    </dgm:pt>
    <dgm:pt modelId="{0F533E08-F8D2-4916-B1AE-30F105F2EBF9}" type="pres">
      <dgm:prSet presAssocID="{5205594D-D2DB-47B7-9D91-1FBCA99CD72E}" presName="sibTrans" presStyleCnt="0"/>
      <dgm:spPr/>
    </dgm:pt>
    <dgm:pt modelId="{D4B40CF4-5637-4CE6-B538-4535180D1E04}" type="pres">
      <dgm:prSet presAssocID="{3D647271-BF3E-40C1-A8FA-D14309EDC61B}" presName="node" presStyleLbl="node1" presStyleIdx="2" presStyleCnt="5">
        <dgm:presLayoutVars>
          <dgm:bulletEnabled val="1"/>
        </dgm:presLayoutVars>
      </dgm:prSet>
      <dgm:spPr/>
    </dgm:pt>
    <dgm:pt modelId="{B3542BAD-811F-4E87-BC2A-C04338662AFF}" type="pres">
      <dgm:prSet presAssocID="{B5BF48D9-16D4-4F41-8D0D-4AD21A2A5546}" presName="sibTrans" presStyleCnt="0"/>
      <dgm:spPr/>
    </dgm:pt>
    <dgm:pt modelId="{142A65C4-C5F7-4D52-908F-0973A6CEC770}" type="pres">
      <dgm:prSet presAssocID="{DB260C7A-A0AA-4F71-AC63-AE0FE1ECE1E6}" presName="node" presStyleLbl="node1" presStyleIdx="3" presStyleCnt="5">
        <dgm:presLayoutVars>
          <dgm:bulletEnabled val="1"/>
        </dgm:presLayoutVars>
      </dgm:prSet>
      <dgm:spPr/>
    </dgm:pt>
    <dgm:pt modelId="{B6A16D40-113F-41D5-995A-E4246AA7BC62}" type="pres">
      <dgm:prSet presAssocID="{ECA5881D-6D78-4AD6-B8B1-7677EF903930}" presName="sibTrans" presStyleCnt="0"/>
      <dgm:spPr/>
    </dgm:pt>
    <dgm:pt modelId="{EEB2B5AE-9730-4BA7-90EB-73C525566404}" type="pres">
      <dgm:prSet presAssocID="{83C758E3-287D-4090-BAC2-B87C6823E339}" presName="node" presStyleLbl="node1" presStyleIdx="4" presStyleCnt="5">
        <dgm:presLayoutVars>
          <dgm:bulletEnabled val="1"/>
        </dgm:presLayoutVars>
      </dgm:prSet>
      <dgm:spPr/>
    </dgm:pt>
  </dgm:ptLst>
  <dgm:cxnLst>
    <dgm:cxn modelId="{6929860F-26D0-471D-B2EB-DB12248B653E}" type="presOf" srcId="{83C758E3-287D-4090-BAC2-B87C6823E339}" destId="{EEB2B5AE-9730-4BA7-90EB-73C525566404}" srcOrd="0" destOrd="0" presId="urn:microsoft.com/office/officeart/2005/8/layout/default"/>
    <dgm:cxn modelId="{02174A1A-8C72-4494-8352-8075879ADD55}" srcId="{93E59071-0B01-4C3A-B88E-13779D95844E}" destId="{83C758E3-287D-4090-BAC2-B87C6823E339}" srcOrd="4" destOrd="0" parTransId="{B3F5721A-213C-4D1E-8549-86D143248285}" sibTransId="{6EF94A27-5CE1-4AC6-8584-CB56F4D984C1}"/>
    <dgm:cxn modelId="{913BE45C-5EF7-4CF1-AA4D-754A3498010F}" srcId="{93E59071-0B01-4C3A-B88E-13779D95844E}" destId="{B3639195-1B46-41F0-B9CA-52D494312F9F}" srcOrd="0" destOrd="0" parTransId="{74AF4FB3-C393-43BA-B3BE-BC78E4306BEF}" sibTransId="{84F69E5F-EC31-4C2A-816D-EEB9FB9F1BF8}"/>
    <dgm:cxn modelId="{F69A2160-0E03-4D08-9188-CA3AED6BAFF2}" type="presOf" srcId="{3D647271-BF3E-40C1-A8FA-D14309EDC61B}" destId="{D4B40CF4-5637-4CE6-B538-4535180D1E04}" srcOrd="0" destOrd="0" presId="urn:microsoft.com/office/officeart/2005/8/layout/default"/>
    <dgm:cxn modelId="{1129596B-8C43-4B20-BC00-A5DD2BAC1563}" type="presOf" srcId="{A44C6F2C-34E8-44CF-99B9-57DFDFD1D17F}" destId="{A6545519-9EFF-4D2A-9AF4-ABC7A6C8F5FC}" srcOrd="0" destOrd="0" presId="urn:microsoft.com/office/officeart/2005/8/layout/default"/>
    <dgm:cxn modelId="{A2E82289-B2C7-470B-8720-4F571FEC6425}" type="presOf" srcId="{B3639195-1B46-41F0-B9CA-52D494312F9F}" destId="{8CB6F9C1-1739-4A1E-A043-28F59528E985}" srcOrd="0" destOrd="0" presId="urn:microsoft.com/office/officeart/2005/8/layout/default"/>
    <dgm:cxn modelId="{ABF289A8-4888-4B60-95AC-C137AED6147A}" srcId="{93E59071-0B01-4C3A-B88E-13779D95844E}" destId="{DB260C7A-A0AA-4F71-AC63-AE0FE1ECE1E6}" srcOrd="3" destOrd="0" parTransId="{5C298EA6-867A-490B-AAAD-D7560DFA2568}" sibTransId="{ECA5881D-6D78-4AD6-B8B1-7677EF903930}"/>
    <dgm:cxn modelId="{355481C3-F151-4B07-8A2A-C7ECE698CAC1}" srcId="{93E59071-0B01-4C3A-B88E-13779D95844E}" destId="{A44C6F2C-34E8-44CF-99B9-57DFDFD1D17F}" srcOrd="1" destOrd="0" parTransId="{055E672C-03AE-48D4-BAD8-F763D71981F2}" sibTransId="{5205594D-D2DB-47B7-9D91-1FBCA99CD72E}"/>
    <dgm:cxn modelId="{E1BAD7CD-DD5C-46BA-A972-2BEEEEC576F1}" type="presOf" srcId="{93E59071-0B01-4C3A-B88E-13779D95844E}" destId="{A645B844-A7BB-417B-8F56-945091AFEDC9}" srcOrd="0" destOrd="0" presId="urn:microsoft.com/office/officeart/2005/8/layout/default"/>
    <dgm:cxn modelId="{2330E0E1-27AB-4BE4-8810-C1FAE93D3526}" srcId="{93E59071-0B01-4C3A-B88E-13779D95844E}" destId="{3D647271-BF3E-40C1-A8FA-D14309EDC61B}" srcOrd="2" destOrd="0" parTransId="{F521E8BF-4F01-4ED7-BABD-4598C3FF3D65}" sibTransId="{B5BF48D9-16D4-4F41-8D0D-4AD21A2A5546}"/>
    <dgm:cxn modelId="{3660A4F8-72F6-41E5-8D2A-886A56076694}" type="presOf" srcId="{DB260C7A-A0AA-4F71-AC63-AE0FE1ECE1E6}" destId="{142A65C4-C5F7-4D52-908F-0973A6CEC770}" srcOrd="0" destOrd="0" presId="urn:microsoft.com/office/officeart/2005/8/layout/default"/>
    <dgm:cxn modelId="{194A28C2-5DB2-4D1E-9CEA-C89B3712DB33}" type="presParOf" srcId="{A645B844-A7BB-417B-8F56-945091AFEDC9}" destId="{8CB6F9C1-1739-4A1E-A043-28F59528E985}" srcOrd="0" destOrd="0" presId="urn:microsoft.com/office/officeart/2005/8/layout/default"/>
    <dgm:cxn modelId="{5157D50A-3E19-4968-B754-6BDFE1446156}" type="presParOf" srcId="{A645B844-A7BB-417B-8F56-945091AFEDC9}" destId="{9DD4599F-4495-40B7-BD53-FA6B3F717ECA}" srcOrd="1" destOrd="0" presId="urn:microsoft.com/office/officeart/2005/8/layout/default"/>
    <dgm:cxn modelId="{A0BE13E9-492A-4574-8F6D-9D63E5F1594A}" type="presParOf" srcId="{A645B844-A7BB-417B-8F56-945091AFEDC9}" destId="{A6545519-9EFF-4D2A-9AF4-ABC7A6C8F5FC}" srcOrd="2" destOrd="0" presId="urn:microsoft.com/office/officeart/2005/8/layout/default"/>
    <dgm:cxn modelId="{BDB97A10-B175-4163-B9C0-497DDD9C3B80}" type="presParOf" srcId="{A645B844-A7BB-417B-8F56-945091AFEDC9}" destId="{0F533E08-F8D2-4916-B1AE-30F105F2EBF9}" srcOrd="3" destOrd="0" presId="urn:microsoft.com/office/officeart/2005/8/layout/default"/>
    <dgm:cxn modelId="{1079A34A-F674-4EFC-B5D5-474C37234778}" type="presParOf" srcId="{A645B844-A7BB-417B-8F56-945091AFEDC9}" destId="{D4B40CF4-5637-4CE6-B538-4535180D1E04}" srcOrd="4" destOrd="0" presId="urn:microsoft.com/office/officeart/2005/8/layout/default"/>
    <dgm:cxn modelId="{32D6C28F-CEA9-4E39-AD85-26A3D157F4FB}" type="presParOf" srcId="{A645B844-A7BB-417B-8F56-945091AFEDC9}" destId="{B3542BAD-811F-4E87-BC2A-C04338662AFF}" srcOrd="5" destOrd="0" presId="urn:microsoft.com/office/officeart/2005/8/layout/default"/>
    <dgm:cxn modelId="{26C07061-AF24-4149-BAFE-B8E31C3A4EED}" type="presParOf" srcId="{A645B844-A7BB-417B-8F56-945091AFEDC9}" destId="{142A65C4-C5F7-4D52-908F-0973A6CEC770}" srcOrd="6" destOrd="0" presId="urn:microsoft.com/office/officeart/2005/8/layout/default"/>
    <dgm:cxn modelId="{15171771-956A-4441-85A5-C6D4D59C2714}" type="presParOf" srcId="{A645B844-A7BB-417B-8F56-945091AFEDC9}" destId="{B6A16D40-113F-41D5-995A-E4246AA7BC62}" srcOrd="7" destOrd="0" presId="urn:microsoft.com/office/officeart/2005/8/layout/default"/>
    <dgm:cxn modelId="{DCABFB7C-5D6A-4855-B321-1288398BCA6D}" type="presParOf" srcId="{A645B844-A7BB-417B-8F56-945091AFEDC9}" destId="{EEB2B5AE-9730-4BA7-90EB-73C525566404}"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F8EA11-6426-4D76-83E4-244CFDB564C1}">
      <dsp:nvSpPr>
        <dsp:cNvPr id="0" name=""/>
        <dsp:cNvSpPr/>
      </dsp:nvSpPr>
      <dsp:spPr>
        <a:xfrm>
          <a:off x="3040792" y="870618"/>
          <a:ext cx="667342" cy="91440"/>
        </a:xfrm>
        <a:custGeom>
          <a:avLst/>
          <a:gdLst/>
          <a:ahLst/>
          <a:cxnLst/>
          <a:rect l="0" t="0" r="0" b="0"/>
          <a:pathLst>
            <a:path>
              <a:moveTo>
                <a:pt x="0" y="45720"/>
              </a:moveTo>
              <a:lnTo>
                <a:pt x="6673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7014" y="912848"/>
        <a:ext cx="34897" cy="6979"/>
      </dsp:txXfrm>
    </dsp:sp>
    <dsp:sp modelId="{6D9980FA-4876-4016-94C4-7A814082CE8F}">
      <dsp:nvSpPr>
        <dsp:cNvPr id="0" name=""/>
        <dsp:cNvSpPr/>
      </dsp:nvSpPr>
      <dsp:spPr>
        <a:xfrm>
          <a:off x="8061" y="5979"/>
          <a:ext cx="3034531" cy="182071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844550">
            <a:lnSpc>
              <a:spcPct val="90000"/>
            </a:lnSpc>
            <a:spcBef>
              <a:spcPct val="0"/>
            </a:spcBef>
            <a:spcAft>
              <a:spcPct val="35000"/>
            </a:spcAft>
            <a:buNone/>
          </a:pPr>
          <a:r>
            <a:rPr lang="en-US" sz="1900" kern="1200"/>
            <a:t>Introduce the value of using data to direct outreach efforts</a:t>
          </a:r>
        </a:p>
      </dsp:txBody>
      <dsp:txXfrm>
        <a:off x="8061" y="5979"/>
        <a:ext cx="3034531" cy="1820718"/>
      </dsp:txXfrm>
    </dsp:sp>
    <dsp:sp modelId="{7FBB71C2-21B0-4921-B516-AA7C893A3EAC}">
      <dsp:nvSpPr>
        <dsp:cNvPr id="0" name=""/>
        <dsp:cNvSpPr/>
      </dsp:nvSpPr>
      <dsp:spPr>
        <a:xfrm>
          <a:off x="6773265" y="870618"/>
          <a:ext cx="667342" cy="91440"/>
        </a:xfrm>
        <a:custGeom>
          <a:avLst/>
          <a:gdLst/>
          <a:ahLst/>
          <a:cxnLst/>
          <a:rect l="0" t="0" r="0" b="0"/>
          <a:pathLst>
            <a:path>
              <a:moveTo>
                <a:pt x="0" y="45720"/>
              </a:moveTo>
              <a:lnTo>
                <a:pt x="667342"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89488" y="912848"/>
        <a:ext cx="34897" cy="6979"/>
      </dsp:txXfrm>
    </dsp:sp>
    <dsp:sp modelId="{5945E9B6-1A0E-4EF9-8DCB-591FFA1C6E02}">
      <dsp:nvSpPr>
        <dsp:cNvPr id="0" name=""/>
        <dsp:cNvSpPr/>
      </dsp:nvSpPr>
      <dsp:spPr>
        <a:xfrm>
          <a:off x="3740534" y="5979"/>
          <a:ext cx="3034531" cy="182071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844550">
            <a:lnSpc>
              <a:spcPct val="90000"/>
            </a:lnSpc>
            <a:spcBef>
              <a:spcPct val="0"/>
            </a:spcBef>
            <a:spcAft>
              <a:spcPct val="35000"/>
            </a:spcAft>
            <a:buNone/>
          </a:pPr>
          <a:r>
            <a:rPr lang="en-US" sz="1900" kern="1200" dirty="0"/>
            <a:t>Give a few examples that have proven successful for OPC from two specific case studies  </a:t>
          </a:r>
        </a:p>
      </dsp:txBody>
      <dsp:txXfrm>
        <a:off x="3740534" y="5979"/>
        <a:ext cx="3034531" cy="1820718"/>
      </dsp:txXfrm>
    </dsp:sp>
    <dsp:sp modelId="{77B64BD7-77B4-4246-A67F-E42A6BA9F27C}">
      <dsp:nvSpPr>
        <dsp:cNvPr id="0" name=""/>
        <dsp:cNvSpPr/>
      </dsp:nvSpPr>
      <dsp:spPr>
        <a:xfrm>
          <a:off x="1525326" y="1824897"/>
          <a:ext cx="7464946" cy="667342"/>
        </a:xfrm>
        <a:custGeom>
          <a:avLst/>
          <a:gdLst/>
          <a:ahLst/>
          <a:cxnLst/>
          <a:rect l="0" t="0" r="0" b="0"/>
          <a:pathLst>
            <a:path>
              <a:moveTo>
                <a:pt x="7464946" y="0"/>
              </a:moveTo>
              <a:lnTo>
                <a:pt x="7464946" y="350771"/>
              </a:lnTo>
              <a:lnTo>
                <a:pt x="0" y="350771"/>
              </a:lnTo>
              <a:lnTo>
                <a:pt x="0" y="667342"/>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70362" y="2155079"/>
        <a:ext cx="374875" cy="6979"/>
      </dsp:txXfrm>
    </dsp:sp>
    <dsp:sp modelId="{9982DE83-1C73-4543-A572-BAD7DDB48AD7}">
      <dsp:nvSpPr>
        <dsp:cNvPr id="0" name=""/>
        <dsp:cNvSpPr/>
      </dsp:nvSpPr>
      <dsp:spPr>
        <a:xfrm>
          <a:off x="7473007" y="5979"/>
          <a:ext cx="3034531" cy="182071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844550">
            <a:lnSpc>
              <a:spcPct val="90000"/>
            </a:lnSpc>
            <a:spcBef>
              <a:spcPct val="0"/>
            </a:spcBef>
            <a:spcAft>
              <a:spcPct val="35000"/>
            </a:spcAft>
            <a:buNone/>
          </a:pPr>
          <a:r>
            <a:rPr lang="en-US" sz="1900" kern="1200" dirty="0"/>
            <a:t>Introduce digital data tools available for use in email, search engine optimization, website design and social media outlets</a:t>
          </a:r>
        </a:p>
      </dsp:txBody>
      <dsp:txXfrm>
        <a:off x="7473007" y="5979"/>
        <a:ext cx="3034531" cy="1820718"/>
      </dsp:txXfrm>
    </dsp:sp>
    <dsp:sp modelId="{C16BE8D1-C421-4507-B247-2CF979C658EA}">
      <dsp:nvSpPr>
        <dsp:cNvPr id="0" name=""/>
        <dsp:cNvSpPr/>
      </dsp:nvSpPr>
      <dsp:spPr>
        <a:xfrm>
          <a:off x="3040792" y="3389279"/>
          <a:ext cx="667342" cy="91440"/>
        </a:xfrm>
        <a:custGeom>
          <a:avLst/>
          <a:gdLst/>
          <a:ahLst/>
          <a:cxnLst/>
          <a:rect l="0" t="0" r="0" b="0"/>
          <a:pathLst>
            <a:path>
              <a:moveTo>
                <a:pt x="0" y="45720"/>
              </a:moveTo>
              <a:lnTo>
                <a:pt x="667342"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7014" y="3431509"/>
        <a:ext cx="34897" cy="6979"/>
      </dsp:txXfrm>
    </dsp:sp>
    <dsp:sp modelId="{5BD5F4DB-B13E-4FA7-8516-35FDF8A25B39}">
      <dsp:nvSpPr>
        <dsp:cNvPr id="0" name=""/>
        <dsp:cNvSpPr/>
      </dsp:nvSpPr>
      <dsp:spPr>
        <a:xfrm>
          <a:off x="8061" y="2524640"/>
          <a:ext cx="3034531" cy="182071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844550">
            <a:lnSpc>
              <a:spcPct val="90000"/>
            </a:lnSpc>
            <a:spcBef>
              <a:spcPct val="0"/>
            </a:spcBef>
            <a:spcAft>
              <a:spcPct val="35000"/>
            </a:spcAft>
            <a:buNone/>
          </a:pPr>
          <a:r>
            <a:rPr lang="en-US" sz="1900" kern="1200" dirty="0"/>
            <a:t>Offer ways of evaluating success</a:t>
          </a:r>
        </a:p>
      </dsp:txBody>
      <dsp:txXfrm>
        <a:off x="8061" y="2524640"/>
        <a:ext cx="3034531" cy="1820718"/>
      </dsp:txXfrm>
    </dsp:sp>
    <dsp:sp modelId="{6F9254D3-558C-440F-BC5B-56985DD8DA5B}">
      <dsp:nvSpPr>
        <dsp:cNvPr id="0" name=""/>
        <dsp:cNvSpPr/>
      </dsp:nvSpPr>
      <dsp:spPr>
        <a:xfrm>
          <a:off x="6773265" y="3389279"/>
          <a:ext cx="667342" cy="91440"/>
        </a:xfrm>
        <a:custGeom>
          <a:avLst/>
          <a:gdLst/>
          <a:ahLst/>
          <a:cxnLst/>
          <a:rect l="0" t="0" r="0" b="0"/>
          <a:pathLst>
            <a:path>
              <a:moveTo>
                <a:pt x="0" y="45720"/>
              </a:moveTo>
              <a:lnTo>
                <a:pt x="667342"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89488" y="3431509"/>
        <a:ext cx="34897" cy="6979"/>
      </dsp:txXfrm>
    </dsp:sp>
    <dsp:sp modelId="{32F75295-8835-4F1E-BC52-7BC483CDBA39}">
      <dsp:nvSpPr>
        <dsp:cNvPr id="0" name=""/>
        <dsp:cNvSpPr/>
      </dsp:nvSpPr>
      <dsp:spPr>
        <a:xfrm>
          <a:off x="3740534" y="2524640"/>
          <a:ext cx="3034531" cy="1820718"/>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844550">
            <a:lnSpc>
              <a:spcPct val="90000"/>
            </a:lnSpc>
            <a:spcBef>
              <a:spcPct val="0"/>
            </a:spcBef>
            <a:spcAft>
              <a:spcPct val="35000"/>
            </a:spcAft>
            <a:buNone/>
          </a:pPr>
          <a:r>
            <a:rPr lang="en-US" sz="1900" kern="1200" dirty="0"/>
            <a:t>Create interest in starting similar conversations in your own organizations</a:t>
          </a:r>
        </a:p>
      </dsp:txBody>
      <dsp:txXfrm>
        <a:off x="3740534" y="2524640"/>
        <a:ext cx="3034531" cy="1820718"/>
      </dsp:txXfrm>
    </dsp:sp>
    <dsp:sp modelId="{4AEA9067-FEFE-487D-9B2B-7619A560D9B6}">
      <dsp:nvSpPr>
        <dsp:cNvPr id="0" name=""/>
        <dsp:cNvSpPr/>
      </dsp:nvSpPr>
      <dsp:spPr>
        <a:xfrm>
          <a:off x="7473007" y="2524640"/>
          <a:ext cx="3034531" cy="182071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844550">
            <a:lnSpc>
              <a:spcPct val="90000"/>
            </a:lnSpc>
            <a:spcBef>
              <a:spcPct val="0"/>
            </a:spcBef>
            <a:spcAft>
              <a:spcPct val="35000"/>
            </a:spcAft>
            <a:buNone/>
          </a:pPr>
          <a:r>
            <a:rPr lang="en-US" sz="1900" kern="1200"/>
            <a:t>Q&amp;A</a:t>
          </a:r>
        </a:p>
      </dsp:txBody>
      <dsp:txXfrm>
        <a:off x="7473007" y="2524640"/>
        <a:ext cx="3034531" cy="18207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B6F9C1-1739-4A1E-A043-28F59528E985}">
      <dsp:nvSpPr>
        <dsp:cNvPr id="0" name=""/>
        <dsp:cNvSpPr/>
      </dsp:nvSpPr>
      <dsp:spPr>
        <a:xfrm>
          <a:off x="1209579" y="1578"/>
          <a:ext cx="2406312" cy="144378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Deceptive marketing</a:t>
          </a:r>
        </a:p>
      </dsp:txBody>
      <dsp:txXfrm>
        <a:off x="1209579" y="1578"/>
        <a:ext cx="2406312" cy="1443787"/>
      </dsp:txXfrm>
    </dsp:sp>
    <dsp:sp modelId="{A6545519-9EFF-4D2A-9AF4-ABC7A6C8F5FC}">
      <dsp:nvSpPr>
        <dsp:cNvPr id="0" name=""/>
        <dsp:cNvSpPr/>
      </dsp:nvSpPr>
      <dsp:spPr>
        <a:xfrm>
          <a:off x="3856523" y="1578"/>
          <a:ext cx="2406312" cy="144378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Confusing contract terms</a:t>
          </a:r>
        </a:p>
      </dsp:txBody>
      <dsp:txXfrm>
        <a:off x="3856523" y="1578"/>
        <a:ext cx="2406312" cy="1443787"/>
      </dsp:txXfrm>
    </dsp:sp>
    <dsp:sp modelId="{D4B40CF4-5637-4CE6-B538-4535180D1E04}">
      <dsp:nvSpPr>
        <dsp:cNvPr id="0" name=""/>
        <dsp:cNvSpPr/>
      </dsp:nvSpPr>
      <dsp:spPr>
        <a:xfrm>
          <a:off x="6503467" y="1578"/>
          <a:ext cx="2406312" cy="144378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Variable vs. fixed rate products</a:t>
          </a:r>
        </a:p>
      </dsp:txBody>
      <dsp:txXfrm>
        <a:off x="6503467" y="1578"/>
        <a:ext cx="2406312" cy="1443787"/>
      </dsp:txXfrm>
    </dsp:sp>
    <dsp:sp modelId="{142A65C4-C5F7-4D52-908F-0973A6CEC770}">
      <dsp:nvSpPr>
        <dsp:cNvPr id="0" name=""/>
        <dsp:cNvSpPr/>
      </dsp:nvSpPr>
      <dsp:spPr>
        <a:xfrm>
          <a:off x="2533051" y="1685997"/>
          <a:ext cx="2406312" cy="144378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Contacting customer service</a:t>
          </a:r>
        </a:p>
      </dsp:txBody>
      <dsp:txXfrm>
        <a:off x="2533051" y="1685997"/>
        <a:ext cx="2406312" cy="1443787"/>
      </dsp:txXfrm>
    </dsp:sp>
    <dsp:sp modelId="{EEB2B5AE-9730-4BA7-90EB-73C525566404}">
      <dsp:nvSpPr>
        <dsp:cNvPr id="0" name=""/>
        <dsp:cNvSpPr/>
      </dsp:nvSpPr>
      <dsp:spPr>
        <a:xfrm>
          <a:off x="5179995" y="1685997"/>
          <a:ext cx="2406312" cy="1443787"/>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Canceling accounts</a:t>
          </a:r>
        </a:p>
      </dsp:txBody>
      <dsp:txXfrm>
        <a:off x="5179995" y="1685997"/>
        <a:ext cx="2406312" cy="1443787"/>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C3BAA-8F57-48BA-9655-BB6344F054E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62A70AF-8158-4607-9142-A1FA58496E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AD3DAE9-FC7D-4E42-AD78-F16DDA431C45}"/>
              </a:ext>
            </a:extLst>
          </p:cNvPr>
          <p:cNvSpPr>
            <a:spLocks noGrp="1"/>
          </p:cNvSpPr>
          <p:nvPr>
            <p:ph type="dt" sz="half" idx="10"/>
          </p:nvPr>
        </p:nvSpPr>
        <p:spPr/>
        <p:txBody>
          <a:bodyPr/>
          <a:lstStyle/>
          <a:p>
            <a:fld id="{3F50DD53-8E2C-41E9-BF11-6768A892EBCB}" type="datetimeFigureOut">
              <a:rPr lang="en-US" smtClean="0"/>
              <a:t>5/21/2019</a:t>
            </a:fld>
            <a:endParaRPr lang="en-US"/>
          </a:p>
        </p:txBody>
      </p:sp>
      <p:sp>
        <p:nvSpPr>
          <p:cNvPr id="5" name="Footer Placeholder 4">
            <a:extLst>
              <a:ext uri="{FF2B5EF4-FFF2-40B4-BE49-F238E27FC236}">
                <a16:creationId xmlns:a16="http://schemas.microsoft.com/office/drawing/2014/main" id="{56838A8B-F093-422D-8E55-0B1E21CA4D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71302D-A33D-42E6-A8C0-2ADA454E0599}"/>
              </a:ext>
            </a:extLst>
          </p:cNvPr>
          <p:cNvSpPr>
            <a:spLocks noGrp="1"/>
          </p:cNvSpPr>
          <p:nvPr>
            <p:ph type="sldNum" sz="quarter" idx="12"/>
          </p:nvPr>
        </p:nvSpPr>
        <p:spPr/>
        <p:txBody>
          <a:bodyPr/>
          <a:lstStyle/>
          <a:p>
            <a:fld id="{F62EE7DC-1660-4DD1-95AE-271944955A9E}" type="slidenum">
              <a:rPr lang="en-US" smtClean="0"/>
              <a:t>‹#›</a:t>
            </a:fld>
            <a:endParaRPr lang="en-US"/>
          </a:p>
        </p:txBody>
      </p:sp>
    </p:spTree>
    <p:extLst>
      <p:ext uri="{BB962C8B-B14F-4D97-AF65-F5344CB8AC3E}">
        <p14:creationId xmlns:p14="http://schemas.microsoft.com/office/powerpoint/2010/main" val="3595652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3521D-EF20-40BF-A13F-06B42BCEA61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02CC6B9-A914-40F4-BE8E-3F8BE75039F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CB86DE-3677-45CB-A999-493B90A5C3F7}"/>
              </a:ext>
            </a:extLst>
          </p:cNvPr>
          <p:cNvSpPr>
            <a:spLocks noGrp="1"/>
          </p:cNvSpPr>
          <p:nvPr>
            <p:ph type="dt" sz="half" idx="10"/>
          </p:nvPr>
        </p:nvSpPr>
        <p:spPr/>
        <p:txBody>
          <a:bodyPr/>
          <a:lstStyle/>
          <a:p>
            <a:fld id="{3F50DD53-8E2C-41E9-BF11-6768A892EBCB}" type="datetimeFigureOut">
              <a:rPr lang="en-US" smtClean="0"/>
              <a:t>5/21/2019</a:t>
            </a:fld>
            <a:endParaRPr lang="en-US"/>
          </a:p>
        </p:txBody>
      </p:sp>
      <p:sp>
        <p:nvSpPr>
          <p:cNvPr id="5" name="Footer Placeholder 4">
            <a:extLst>
              <a:ext uri="{FF2B5EF4-FFF2-40B4-BE49-F238E27FC236}">
                <a16:creationId xmlns:a16="http://schemas.microsoft.com/office/drawing/2014/main" id="{38370C98-BC33-4E9A-905C-864E821BA5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881274-3E22-4233-B022-121DB75AB130}"/>
              </a:ext>
            </a:extLst>
          </p:cNvPr>
          <p:cNvSpPr>
            <a:spLocks noGrp="1"/>
          </p:cNvSpPr>
          <p:nvPr>
            <p:ph type="sldNum" sz="quarter" idx="12"/>
          </p:nvPr>
        </p:nvSpPr>
        <p:spPr/>
        <p:txBody>
          <a:bodyPr/>
          <a:lstStyle/>
          <a:p>
            <a:fld id="{F62EE7DC-1660-4DD1-95AE-271944955A9E}" type="slidenum">
              <a:rPr lang="en-US" smtClean="0"/>
              <a:t>‹#›</a:t>
            </a:fld>
            <a:endParaRPr lang="en-US"/>
          </a:p>
        </p:txBody>
      </p:sp>
    </p:spTree>
    <p:extLst>
      <p:ext uri="{BB962C8B-B14F-4D97-AF65-F5344CB8AC3E}">
        <p14:creationId xmlns:p14="http://schemas.microsoft.com/office/powerpoint/2010/main" val="805207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D2C3A1-B620-43C7-8206-80221E9D6F1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78DB1A-4387-4588-ACBC-DA18F5211F1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A93AF4-870D-4379-8776-91061ADF441A}"/>
              </a:ext>
            </a:extLst>
          </p:cNvPr>
          <p:cNvSpPr>
            <a:spLocks noGrp="1"/>
          </p:cNvSpPr>
          <p:nvPr>
            <p:ph type="dt" sz="half" idx="10"/>
          </p:nvPr>
        </p:nvSpPr>
        <p:spPr/>
        <p:txBody>
          <a:bodyPr/>
          <a:lstStyle/>
          <a:p>
            <a:fld id="{3F50DD53-8E2C-41E9-BF11-6768A892EBCB}" type="datetimeFigureOut">
              <a:rPr lang="en-US" smtClean="0"/>
              <a:t>5/21/2019</a:t>
            </a:fld>
            <a:endParaRPr lang="en-US"/>
          </a:p>
        </p:txBody>
      </p:sp>
      <p:sp>
        <p:nvSpPr>
          <p:cNvPr id="5" name="Footer Placeholder 4">
            <a:extLst>
              <a:ext uri="{FF2B5EF4-FFF2-40B4-BE49-F238E27FC236}">
                <a16:creationId xmlns:a16="http://schemas.microsoft.com/office/drawing/2014/main" id="{A7F4482E-CD1A-416F-A757-FCA682BC44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433F30-9A08-4DBE-AF57-D99AD68792B8}"/>
              </a:ext>
            </a:extLst>
          </p:cNvPr>
          <p:cNvSpPr>
            <a:spLocks noGrp="1"/>
          </p:cNvSpPr>
          <p:nvPr>
            <p:ph type="sldNum" sz="quarter" idx="12"/>
          </p:nvPr>
        </p:nvSpPr>
        <p:spPr/>
        <p:txBody>
          <a:bodyPr/>
          <a:lstStyle/>
          <a:p>
            <a:fld id="{F62EE7DC-1660-4DD1-95AE-271944955A9E}" type="slidenum">
              <a:rPr lang="en-US" smtClean="0"/>
              <a:t>‹#›</a:t>
            </a:fld>
            <a:endParaRPr lang="en-US"/>
          </a:p>
        </p:txBody>
      </p:sp>
    </p:spTree>
    <p:extLst>
      <p:ext uri="{BB962C8B-B14F-4D97-AF65-F5344CB8AC3E}">
        <p14:creationId xmlns:p14="http://schemas.microsoft.com/office/powerpoint/2010/main" val="3295667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052FA-9EE0-4A18-8782-4F3C074BCF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73B99B-83E5-4C13-99CB-9C0D3E4BADB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3601A4-DE1F-45F6-AF14-4F47CE417FC4}"/>
              </a:ext>
            </a:extLst>
          </p:cNvPr>
          <p:cNvSpPr>
            <a:spLocks noGrp="1"/>
          </p:cNvSpPr>
          <p:nvPr>
            <p:ph type="dt" sz="half" idx="10"/>
          </p:nvPr>
        </p:nvSpPr>
        <p:spPr/>
        <p:txBody>
          <a:bodyPr/>
          <a:lstStyle/>
          <a:p>
            <a:fld id="{3F50DD53-8E2C-41E9-BF11-6768A892EBCB}" type="datetimeFigureOut">
              <a:rPr lang="en-US" smtClean="0"/>
              <a:t>5/21/2019</a:t>
            </a:fld>
            <a:endParaRPr lang="en-US"/>
          </a:p>
        </p:txBody>
      </p:sp>
      <p:sp>
        <p:nvSpPr>
          <p:cNvPr id="5" name="Footer Placeholder 4">
            <a:extLst>
              <a:ext uri="{FF2B5EF4-FFF2-40B4-BE49-F238E27FC236}">
                <a16:creationId xmlns:a16="http://schemas.microsoft.com/office/drawing/2014/main" id="{D4905165-94CD-48E6-BB46-20701EC65C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DBEAAD-120F-437D-8BA1-587267C68586}"/>
              </a:ext>
            </a:extLst>
          </p:cNvPr>
          <p:cNvSpPr>
            <a:spLocks noGrp="1"/>
          </p:cNvSpPr>
          <p:nvPr>
            <p:ph type="sldNum" sz="quarter" idx="12"/>
          </p:nvPr>
        </p:nvSpPr>
        <p:spPr/>
        <p:txBody>
          <a:bodyPr/>
          <a:lstStyle/>
          <a:p>
            <a:fld id="{F62EE7DC-1660-4DD1-95AE-271944955A9E}" type="slidenum">
              <a:rPr lang="en-US" smtClean="0"/>
              <a:t>‹#›</a:t>
            </a:fld>
            <a:endParaRPr lang="en-US"/>
          </a:p>
        </p:txBody>
      </p:sp>
    </p:spTree>
    <p:extLst>
      <p:ext uri="{BB962C8B-B14F-4D97-AF65-F5344CB8AC3E}">
        <p14:creationId xmlns:p14="http://schemas.microsoft.com/office/powerpoint/2010/main" val="3393832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37B4C-6234-434C-AB7B-04910F4B746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CD25E9-7EB2-4605-BE6F-C7A151B9AE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FD5BF0F-5BDF-4769-BA4D-10C9BC7FE3B0}"/>
              </a:ext>
            </a:extLst>
          </p:cNvPr>
          <p:cNvSpPr>
            <a:spLocks noGrp="1"/>
          </p:cNvSpPr>
          <p:nvPr>
            <p:ph type="dt" sz="half" idx="10"/>
          </p:nvPr>
        </p:nvSpPr>
        <p:spPr/>
        <p:txBody>
          <a:bodyPr/>
          <a:lstStyle/>
          <a:p>
            <a:fld id="{3F50DD53-8E2C-41E9-BF11-6768A892EBCB}" type="datetimeFigureOut">
              <a:rPr lang="en-US" smtClean="0"/>
              <a:t>5/21/2019</a:t>
            </a:fld>
            <a:endParaRPr lang="en-US"/>
          </a:p>
        </p:txBody>
      </p:sp>
      <p:sp>
        <p:nvSpPr>
          <p:cNvPr id="5" name="Footer Placeholder 4">
            <a:extLst>
              <a:ext uri="{FF2B5EF4-FFF2-40B4-BE49-F238E27FC236}">
                <a16:creationId xmlns:a16="http://schemas.microsoft.com/office/drawing/2014/main" id="{A460553D-645F-4134-9D12-640423F31E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C14C7E-FAF0-4D73-A4C3-9404C3A79349}"/>
              </a:ext>
            </a:extLst>
          </p:cNvPr>
          <p:cNvSpPr>
            <a:spLocks noGrp="1"/>
          </p:cNvSpPr>
          <p:nvPr>
            <p:ph type="sldNum" sz="quarter" idx="12"/>
          </p:nvPr>
        </p:nvSpPr>
        <p:spPr/>
        <p:txBody>
          <a:bodyPr/>
          <a:lstStyle/>
          <a:p>
            <a:fld id="{F62EE7DC-1660-4DD1-95AE-271944955A9E}" type="slidenum">
              <a:rPr lang="en-US" smtClean="0"/>
              <a:t>‹#›</a:t>
            </a:fld>
            <a:endParaRPr lang="en-US"/>
          </a:p>
        </p:txBody>
      </p:sp>
    </p:spTree>
    <p:extLst>
      <p:ext uri="{BB962C8B-B14F-4D97-AF65-F5344CB8AC3E}">
        <p14:creationId xmlns:p14="http://schemas.microsoft.com/office/powerpoint/2010/main" val="2799087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6E95B-9191-463D-8BA3-9A34AAE9BF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483235-0C9B-44CB-A6BC-388CC88AECE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E021F8-9DC3-415C-AFEA-99FB822627B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EBCB9F4-1630-471B-98BD-215AF56C4155}"/>
              </a:ext>
            </a:extLst>
          </p:cNvPr>
          <p:cNvSpPr>
            <a:spLocks noGrp="1"/>
          </p:cNvSpPr>
          <p:nvPr>
            <p:ph type="dt" sz="half" idx="10"/>
          </p:nvPr>
        </p:nvSpPr>
        <p:spPr/>
        <p:txBody>
          <a:bodyPr/>
          <a:lstStyle/>
          <a:p>
            <a:fld id="{3F50DD53-8E2C-41E9-BF11-6768A892EBCB}" type="datetimeFigureOut">
              <a:rPr lang="en-US" smtClean="0"/>
              <a:t>5/21/2019</a:t>
            </a:fld>
            <a:endParaRPr lang="en-US"/>
          </a:p>
        </p:txBody>
      </p:sp>
      <p:sp>
        <p:nvSpPr>
          <p:cNvPr id="6" name="Footer Placeholder 5">
            <a:extLst>
              <a:ext uri="{FF2B5EF4-FFF2-40B4-BE49-F238E27FC236}">
                <a16:creationId xmlns:a16="http://schemas.microsoft.com/office/drawing/2014/main" id="{D04FDB06-3BCA-4756-9F4B-64FDCBC1D2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A15692-C04A-4448-A475-63950B149E53}"/>
              </a:ext>
            </a:extLst>
          </p:cNvPr>
          <p:cNvSpPr>
            <a:spLocks noGrp="1"/>
          </p:cNvSpPr>
          <p:nvPr>
            <p:ph type="sldNum" sz="quarter" idx="12"/>
          </p:nvPr>
        </p:nvSpPr>
        <p:spPr/>
        <p:txBody>
          <a:bodyPr/>
          <a:lstStyle/>
          <a:p>
            <a:fld id="{F62EE7DC-1660-4DD1-95AE-271944955A9E}" type="slidenum">
              <a:rPr lang="en-US" smtClean="0"/>
              <a:t>‹#›</a:t>
            </a:fld>
            <a:endParaRPr lang="en-US"/>
          </a:p>
        </p:txBody>
      </p:sp>
    </p:spTree>
    <p:extLst>
      <p:ext uri="{BB962C8B-B14F-4D97-AF65-F5344CB8AC3E}">
        <p14:creationId xmlns:p14="http://schemas.microsoft.com/office/powerpoint/2010/main" val="3486674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8F79E-4A18-427D-AB7F-44ED1FD77C1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3CB22AD-81A1-4026-B208-6123D4D4F4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E852B4A-C8AA-46D3-8466-8FC44E3AF24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C0594F2-F09F-47F0-BA6C-8BC3D55D9A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17AB421-3721-47DD-B86B-8CCA6386624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3F5869F-A8BC-4453-AA2A-4E6C33DE3E90}"/>
              </a:ext>
            </a:extLst>
          </p:cNvPr>
          <p:cNvSpPr>
            <a:spLocks noGrp="1"/>
          </p:cNvSpPr>
          <p:nvPr>
            <p:ph type="dt" sz="half" idx="10"/>
          </p:nvPr>
        </p:nvSpPr>
        <p:spPr/>
        <p:txBody>
          <a:bodyPr/>
          <a:lstStyle/>
          <a:p>
            <a:fld id="{3F50DD53-8E2C-41E9-BF11-6768A892EBCB}" type="datetimeFigureOut">
              <a:rPr lang="en-US" smtClean="0"/>
              <a:t>5/21/2019</a:t>
            </a:fld>
            <a:endParaRPr lang="en-US"/>
          </a:p>
        </p:txBody>
      </p:sp>
      <p:sp>
        <p:nvSpPr>
          <p:cNvPr id="8" name="Footer Placeholder 7">
            <a:extLst>
              <a:ext uri="{FF2B5EF4-FFF2-40B4-BE49-F238E27FC236}">
                <a16:creationId xmlns:a16="http://schemas.microsoft.com/office/drawing/2014/main" id="{A1412587-B3F0-4812-A883-3C5DF0E44F6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BC0E608-68BA-4D7F-8261-920157783F8C}"/>
              </a:ext>
            </a:extLst>
          </p:cNvPr>
          <p:cNvSpPr>
            <a:spLocks noGrp="1"/>
          </p:cNvSpPr>
          <p:nvPr>
            <p:ph type="sldNum" sz="quarter" idx="12"/>
          </p:nvPr>
        </p:nvSpPr>
        <p:spPr/>
        <p:txBody>
          <a:bodyPr/>
          <a:lstStyle/>
          <a:p>
            <a:fld id="{F62EE7DC-1660-4DD1-95AE-271944955A9E}" type="slidenum">
              <a:rPr lang="en-US" smtClean="0"/>
              <a:t>‹#›</a:t>
            </a:fld>
            <a:endParaRPr lang="en-US"/>
          </a:p>
        </p:txBody>
      </p:sp>
    </p:spTree>
    <p:extLst>
      <p:ext uri="{BB962C8B-B14F-4D97-AF65-F5344CB8AC3E}">
        <p14:creationId xmlns:p14="http://schemas.microsoft.com/office/powerpoint/2010/main" val="1415113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F6135-26E4-45A2-A810-4CA586D421B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254C173-DF9B-41AA-8563-C32E265E4576}"/>
              </a:ext>
            </a:extLst>
          </p:cNvPr>
          <p:cNvSpPr>
            <a:spLocks noGrp="1"/>
          </p:cNvSpPr>
          <p:nvPr>
            <p:ph type="dt" sz="half" idx="10"/>
          </p:nvPr>
        </p:nvSpPr>
        <p:spPr/>
        <p:txBody>
          <a:bodyPr/>
          <a:lstStyle/>
          <a:p>
            <a:fld id="{3F50DD53-8E2C-41E9-BF11-6768A892EBCB}" type="datetimeFigureOut">
              <a:rPr lang="en-US" smtClean="0"/>
              <a:t>5/21/2019</a:t>
            </a:fld>
            <a:endParaRPr lang="en-US"/>
          </a:p>
        </p:txBody>
      </p:sp>
      <p:sp>
        <p:nvSpPr>
          <p:cNvPr id="4" name="Footer Placeholder 3">
            <a:extLst>
              <a:ext uri="{FF2B5EF4-FFF2-40B4-BE49-F238E27FC236}">
                <a16:creationId xmlns:a16="http://schemas.microsoft.com/office/drawing/2014/main" id="{3C4E765C-6907-49C4-81D6-E02398B055E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BC3B62-6B98-465A-B9A3-95A27321CB04}"/>
              </a:ext>
            </a:extLst>
          </p:cNvPr>
          <p:cNvSpPr>
            <a:spLocks noGrp="1"/>
          </p:cNvSpPr>
          <p:nvPr>
            <p:ph type="sldNum" sz="quarter" idx="12"/>
          </p:nvPr>
        </p:nvSpPr>
        <p:spPr/>
        <p:txBody>
          <a:bodyPr/>
          <a:lstStyle/>
          <a:p>
            <a:fld id="{F62EE7DC-1660-4DD1-95AE-271944955A9E}" type="slidenum">
              <a:rPr lang="en-US" smtClean="0"/>
              <a:t>‹#›</a:t>
            </a:fld>
            <a:endParaRPr lang="en-US"/>
          </a:p>
        </p:txBody>
      </p:sp>
    </p:spTree>
    <p:extLst>
      <p:ext uri="{BB962C8B-B14F-4D97-AF65-F5344CB8AC3E}">
        <p14:creationId xmlns:p14="http://schemas.microsoft.com/office/powerpoint/2010/main" val="1434042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2AA8BD-570E-41F9-9159-79880BFCB562}"/>
              </a:ext>
            </a:extLst>
          </p:cNvPr>
          <p:cNvSpPr>
            <a:spLocks noGrp="1"/>
          </p:cNvSpPr>
          <p:nvPr>
            <p:ph type="dt" sz="half" idx="10"/>
          </p:nvPr>
        </p:nvSpPr>
        <p:spPr/>
        <p:txBody>
          <a:bodyPr/>
          <a:lstStyle/>
          <a:p>
            <a:fld id="{3F50DD53-8E2C-41E9-BF11-6768A892EBCB}" type="datetimeFigureOut">
              <a:rPr lang="en-US" smtClean="0"/>
              <a:t>5/21/2019</a:t>
            </a:fld>
            <a:endParaRPr lang="en-US"/>
          </a:p>
        </p:txBody>
      </p:sp>
      <p:sp>
        <p:nvSpPr>
          <p:cNvPr id="3" name="Footer Placeholder 2">
            <a:extLst>
              <a:ext uri="{FF2B5EF4-FFF2-40B4-BE49-F238E27FC236}">
                <a16:creationId xmlns:a16="http://schemas.microsoft.com/office/drawing/2014/main" id="{F19CC840-A0C2-4876-8DC6-2BE4FF414B9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035DC9C-14E1-4F0E-BD25-903D04C515F0}"/>
              </a:ext>
            </a:extLst>
          </p:cNvPr>
          <p:cNvSpPr>
            <a:spLocks noGrp="1"/>
          </p:cNvSpPr>
          <p:nvPr>
            <p:ph type="sldNum" sz="quarter" idx="12"/>
          </p:nvPr>
        </p:nvSpPr>
        <p:spPr/>
        <p:txBody>
          <a:bodyPr/>
          <a:lstStyle/>
          <a:p>
            <a:fld id="{F62EE7DC-1660-4DD1-95AE-271944955A9E}" type="slidenum">
              <a:rPr lang="en-US" smtClean="0"/>
              <a:t>‹#›</a:t>
            </a:fld>
            <a:endParaRPr lang="en-US"/>
          </a:p>
        </p:txBody>
      </p:sp>
    </p:spTree>
    <p:extLst>
      <p:ext uri="{BB962C8B-B14F-4D97-AF65-F5344CB8AC3E}">
        <p14:creationId xmlns:p14="http://schemas.microsoft.com/office/powerpoint/2010/main" val="2161757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00AB4-AE25-497D-B009-A019DD189A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7CF9510-2C03-48DB-B22B-D4484BC5DC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B01113D-EA30-49BD-993F-CA0712398C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EF9F46F-68E3-4D38-88C9-AAF6B957396D}"/>
              </a:ext>
            </a:extLst>
          </p:cNvPr>
          <p:cNvSpPr>
            <a:spLocks noGrp="1"/>
          </p:cNvSpPr>
          <p:nvPr>
            <p:ph type="dt" sz="half" idx="10"/>
          </p:nvPr>
        </p:nvSpPr>
        <p:spPr/>
        <p:txBody>
          <a:bodyPr/>
          <a:lstStyle/>
          <a:p>
            <a:fld id="{3F50DD53-8E2C-41E9-BF11-6768A892EBCB}" type="datetimeFigureOut">
              <a:rPr lang="en-US" smtClean="0"/>
              <a:t>5/21/2019</a:t>
            </a:fld>
            <a:endParaRPr lang="en-US"/>
          </a:p>
        </p:txBody>
      </p:sp>
      <p:sp>
        <p:nvSpPr>
          <p:cNvPr id="6" name="Footer Placeholder 5">
            <a:extLst>
              <a:ext uri="{FF2B5EF4-FFF2-40B4-BE49-F238E27FC236}">
                <a16:creationId xmlns:a16="http://schemas.microsoft.com/office/drawing/2014/main" id="{27A8700E-426E-4AF1-8E61-796DC9DC30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83CA77-BCF4-4642-AA6A-266CCDE6FF86}"/>
              </a:ext>
            </a:extLst>
          </p:cNvPr>
          <p:cNvSpPr>
            <a:spLocks noGrp="1"/>
          </p:cNvSpPr>
          <p:nvPr>
            <p:ph type="sldNum" sz="quarter" idx="12"/>
          </p:nvPr>
        </p:nvSpPr>
        <p:spPr/>
        <p:txBody>
          <a:bodyPr/>
          <a:lstStyle/>
          <a:p>
            <a:fld id="{F62EE7DC-1660-4DD1-95AE-271944955A9E}" type="slidenum">
              <a:rPr lang="en-US" smtClean="0"/>
              <a:t>‹#›</a:t>
            </a:fld>
            <a:endParaRPr lang="en-US"/>
          </a:p>
        </p:txBody>
      </p:sp>
    </p:spTree>
    <p:extLst>
      <p:ext uri="{BB962C8B-B14F-4D97-AF65-F5344CB8AC3E}">
        <p14:creationId xmlns:p14="http://schemas.microsoft.com/office/powerpoint/2010/main" val="668381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F0684-0969-4385-B3F2-138B9CFE56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6C85277-815A-4CA5-9A53-D09372508F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AC2A153-4710-4885-BCC7-20FD601E7C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0E5DDF9-21D6-4117-B679-5CCC88B44C5A}"/>
              </a:ext>
            </a:extLst>
          </p:cNvPr>
          <p:cNvSpPr>
            <a:spLocks noGrp="1"/>
          </p:cNvSpPr>
          <p:nvPr>
            <p:ph type="dt" sz="half" idx="10"/>
          </p:nvPr>
        </p:nvSpPr>
        <p:spPr/>
        <p:txBody>
          <a:bodyPr/>
          <a:lstStyle/>
          <a:p>
            <a:fld id="{3F50DD53-8E2C-41E9-BF11-6768A892EBCB}" type="datetimeFigureOut">
              <a:rPr lang="en-US" smtClean="0"/>
              <a:t>5/21/2019</a:t>
            </a:fld>
            <a:endParaRPr lang="en-US"/>
          </a:p>
        </p:txBody>
      </p:sp>
      <p:sp>
        <p:nvSpPr>
          <p:cNvPr id="6" name="Footer Placeholder 5">
            <a:extLst>
              <a:ext uri="{FF2B5EF4-FFF2-40B4-BE49-F238E27FC236}">
                <a16:creationId xmlns:a16="http://schemas.microsoft.com/office/drawing/2014/main" id="{05FA5F18-942B-42AE-877A-36D438B058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0A28A5-81A7-4F64-B773-3D7075C4B7C7}"/>
              </a:ext>
            </a:extLst>
          </p:cNvPr>
          <p:cNvSpPr>
            <a:spLocks noGrp="1"/>
          </p:cNvSpPr>
          <p:nvPr>
            <p:ph type="sldNum" sz="quarter" idx="12"/>
          </p:nvPr>
        </p:nvSpPr>
        <p:spPr/>
        <p:txBody>
          <a:bodyPr/>
          <a:lstStyle/>
          <a:p>
            <a:fld id="{F62EE7DC-1660-4DD1-95AE-271944955A9E}" type="slidenum">
              <a:rPr lang="en-US" smtClean="0"/>
              <a:t>‹#›</a:t>
            </a:fld>
            <a:endParaRPr lang="en-US"/>
          </a:p>
        </p:txBody>
      </p:sp>
    </p:spTree>
    <p:extLst>
      <p:ext uri="{BB962C8B-B14F-4D97-AF65-F5344CB8AC3E}">
        <p14:creationId xmlns:p14="http://schemas.microsoft.com/office/powerpoint/2010/main" val="4155091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57CB9B-99DE-4A2D-BF2C-A0E674C972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41AA5A2-B79E-4FE0-A01F-926775FE98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CCD9C6-8F96-4F61-A223-9A5ED88861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50DD53-8E2C-41E9-BF11-6768A892EBCB}" type="datetimeFigureOut">
              <a:rPr lang="en-US" smtClean="0"/>
              <a:t>5/21/2019</a:t>
            </a:fld>
            <a:endParaRPr lang="en-US"/>
          </a:p>
        </p:txBody>
      </p:sp>
      <p:sp>
        <p:nvSpPr>
          <p:cNvPr id="5" name="Footer Placeholder 4">
            <a:extLst>
              <a:ext uri="{FF2B5EF4-FFF2-40B4-BE49-F238E27FC236}">
                <a16:creationId xmlns:a16="http://schemas.microsoft.com/office/drawing/2014/main" id="{A0FAE449-768B-430B-845E-6C7710417D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0EA1CA9-DCE5-44FE-9718-3C16408E97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2EE7DC-1660-4DD1-95AE-271944955A9E}" type="slidenum">
              <a:rPr lang="en-US" smtClean="0"/>
              <a:t>‹#›</a:t>
            </a:fld>
            <a:endParaRPr lang="en-US"/>
          </a:p>
        </p:txBody>
      </p:sp>
    </p:spTree>
    <p:extLst>
      <p:ext uri="{BB962C8B-B14F-4D97-AF65-F5344CB8AC3E}">
        <p14:creationId xmlns:p14="http://schemas.microsoft.com/office/powerpoint/2010/main" val="9976742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marencic@opc-dc.gov"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openxmlformats.org/officeDocument/2006/relationships/hyperlink" Target="https://knowledgebase.constantcontact.com/articles/KnowledgeBase/5409-average-industry-rates?lang=en_US" TargetMode="External"/><Relationship Id="rId13" Type="http://schemas.openxmlformats.org/officeDocument/2006/relationships/hyperlink" Target="https://moz.com/beginners-guide-to-seo/why-search-engine-marketing-is-necessary" TargetMode="External"/><Relationship Id="rId3" Type="http://schemas.openxmlformats.org/officeDocument/2006/relationships/hyperlink" Target="http://neighborhoodinfo.dc.gov/wards" TargetMode="External"/><Relationship Id="rId7" Type="http://schemas.openxmlformats.org/officeDocument/2006/relationships/hyperlink" Target="https://optinmonster.com/is-email-marketing-dead-heres-what-the-statistics-show/" TargetMode="External"/><Relationship Id="rId12" Type="http://schemas.openxmlformats.org/officeDocument/2006/relationships/hyperlink" Target="https://support.google.com/analytics/answer/1009409?hl=en" TargetMode="External"/><Relationship Id="rId2" Type="http://schemas.openxmlformats.org/officeDocument/2006/relationships/hyperlink" Target="http://opc-dc.gov/images/pdf/Senior%20Report%20by%20OPC%203-13-17.pdf" TargetMode="External"/><Relationship Id="rId1" Type="http://schemas.openxmlformats.org/officeDocument/2006/relationships/slideLayout" Target="../slideLayouts/slideLayout1.xml"/><Relationship Id="rId6" Type="http://schemas.openxmlformats.org/officeDocument/2006/relationships/hyperlink" Target="https://issuu.com/opcdc7/docs/tps_guide_3rd_party_suppliers_28aug?e=18355975/52721586" TargetMode="External"/><Relationship Id="rId11" Type="http://schemas.openxmlformats.org/officeDocument/2006/relationships/hyperlink" Target="https://analytics.google.com/analytics/academy/course/6" TargetMode="External"/><Relationship Id="rId5" Type="http://schemas.openxmlformats.org/officeDocument/2006/relationships/hyperlink" Target="https://issuu.com/opcdc7/docs/opc_2014_annual_report_final__2_?e=18355975/14219400" TargetMode="External"/><Relationship Id="rId10" Type="http://schemas.openxmlformats.org/officeDocument/2006/relationships/hyperlink" Target="http://time.com/12933/what-you-think-you-know-about-the-web-is-wrong/" TargetMode="External"/><Relationship Id="rId4" Type="http://schemas.openxmlformats.org/officeDocument/2006/relationships/hyperlink" Target="https://planning.dc.gov/" TargetMode="External"/><Relationship Id="rId9" Type="http://schemas.openxmlformats.org/officeDocument/2006/relationships/hyperlink" Target="https://web.archive.org/web/20140103132745/http:/opc-dc.gov/" TargetMode="External"/><Relationship Id="rId14" Type="http://schemas.openxmlformats.org/officeDocument/2006/relationships/hyperlink" Target="https://www.pewresearch.org/fact-tank/2019/05/16/facts-about-americans-and-facebook/"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liheappm.acf.hhs.gov/"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9E606AC-3E69-41BD-B9C7-A119B93EBE0B}"/>
              </a:ext>
            </a:extLst>
          </p:cNvPr>
          <p:cNvSpPr>
            <a:spLocks noGrp="1"/>
          </p:cNvSpPr>
          <p:nvPr>
            <p:ph type="ctrTitle"/>
          </p:nvPr>
        </p:nvSpPr>
        <p:spPr>
          <a:xfrm>
            <a:off x="640079" y="2053641"/>
            <a:ext cx="3669161" cy="2760098"/>
          </a:xfrm>
        </p:spPr>
        <p:txBody>
          <a:bodyPr vert="horz" lIns="91440" tIns="45720" rIns="91440" bIns="45720" rtlCol="0" anchor="ctr">
            <a:normAutofit/>
          </a:bodyPr>
          <a:lstStyle/>
          <a:p>
            <a:pPr algn="l"/>
            <a:r>
              <a:rPr lang="en-US" sz="3700" b="1" kern="1200" dirty="0">
                <a:solidFill>
                  <a:srgbClr val="FFFFFF"/>
                </a:solidFill>
                <a:latin typeface="+mj-lt"/>
                <a:ea typeface="+mj-ea"/>
                <a:cs typeface="+mj-cs"/>
              </a:rPr>
              <a:t>Fundamentals of Utilizing Data for Organizational Outreach </a:t>
            </a:r>
          </a:p>
        </p:txBody>
      </p:sp>
      <p:sp>
        <p:nvSpPr>
          <p:cNvPr id="3" name="Subtitle 2">
            <a:extLst>
              <a:ext uri="{FF2B5EF4-FFF2-40B4-BE49-F238E27FC236}">
                <a16:creationId xmlns:a16="http://schemas.microsoft.com/office/drawing/2014/main" id="{5C180675-A425-4E32-8BCA-7064890B0CC0}"/>
              </a:ext>
            </a:extLst>
          </p:cNvPr>
          <p:cNvSpPr>
            <a:spLocks noGrp="1"/>
          </p:cNvSpPr>
          <p:nvPr>
            <p:ph type="subTitle" idx="1"/>
          </p:nvPr>
        </p:nvSpPr>
        <p:spPr>
          <a:xfrm>
            <a:off x="6090574" y="801866"/>
            <a:ext cx="5306084" cy="5230634"/>
          </a:xfrm>
        </p:spPr>
        <p:txBody>
          <a:bodyPr vert="horz" lIns="91440" tIns="45720" rIns="91440" bIns="45720" rtlCol="0" anchor="ctr">
            <a:normAutofit/>
          </a:bodyPr>
          <a:lstStyle/>
          <a:p>
            <a:pPr indent="-228600" algn="l">
              <a:buFont typeface="Arial" panose="020B0604020202020204" pitchFamily="34" charset="0"/>
              <a:buChar char="•"/>
            </a:pPr>
            <a:r>
              <a:rPr lang="en-US" dirty="0">
                <a:solidFill>
                  <a:srgbClr val="000000"/>
                </a:solidFill>
              </a:rPr>
              <a:t>Stephen </a:t>
            </a:r>
            <a:r>
              <a:rPr lang="en-US" dirty="0" err="1">
                <a:solidFill>
                  <a:srgbClr val="000000"/>
                </a:solidFill>
              </a:rPr>
              <a:t>Marencic</a:t>
            </a:r>
            <a:endParaRPr lang="en-US" dirty="0">
              <a:solidFill>
                <a:srgbClr val="000000"/>
              </a:solidFill>
            </a:endParaRPr>
          </a:p>
          <a:p>
            <a:pPr indent="-228600" algn="l">
              <a:buFont typeface="Arial" panose="020B0604020202020204" pitchFamily="34" charset="0"/>
              <a:buChar char="•"/>
            </a:pPr>
            <a:r>
              <a:rPr lang="en-US" dirty="0">
                <a:solidFill>
                  <a:srgbClr val="000000"/>
                </a:solidFill>
              </a:rPr>
              <a:t>Consumer Outreach Specialist</a:t>
            </a:r>
          </a:p>
          <a:p>
            <a:pPr indent="-228600" algn="l">
              <a:buFont typeface="Arial" panose="020B0604020202020204" pitchFamily="34" charset="0"/>
              <a:buChar char="•"/>
            </a:pPr>
            <a:r>
              <a:rPr lang="en-US" dirty="0">
                <a:solidFill>
                  <a:srgbClr val="000000"/>
                </a:solidFill>
              </a:rPr>
              <a:t>DC Office of the People’s Counsel</a:t>
            </a:r>
          </a:p>
          <a:p>
            <a:pPr indent="-228600" algn="l">
              <a:buFont typeface="Arial" panose="020B0604020202020204" pitchFamily="34" charset="0"/>
              <a:buChar char="•"/>
            </a:pPr>
            <a:r>
              <a:rPr lang="en-US" dirty="0">
                <a:solidFill>
                  <a:srgbClr val="000000"/>
                </a:solidFill>
                <a:hlinkClick r:id="rId3"/>
              </a:rPr>
              <a:t>smarencic@opc-dc.gov</a:t>
            </a:r>
            <a:endParaRPr lang="en-US" dirty="0">
              <a:solidFill>
                <a:srgbClr val="000000"/>
              </a:solidFill>
            </a:endParaRPr>
          </a:p>
        </p:txBody>
      </p:sp>
      <p:pic>
        <p:nvPicPr>
          <p:cNvPr id="5" name="Picture 4">
            <a:extLst>
              <a:ext uri="{FF2B5EF4-FFF2-40B4-BE49-F238E27FC236}">
                <a16:creationId xmlns:a16="http://schemas.microsoft.com/office/drawing/2014/main" id="{A2E4386B-FA4E-4B54-8723-EEB9F959DA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9891" y="646113"/>
            <a:ext cx="3796109" cy="1760446"/>
          </a:xfrm>
          <a:prstGeom prst="rect">
            <a:avLst/>
          </a:prstGeom>
        </p:spPr>
      </p:pic>
    </p:spTree>
    <p:extLst>
      <p:ext uri="{BB962C8B-B14F-4D97-AF65-F5344CB8AC3E}">
        <p14:creationId xmlns:p14="http://schemas.microsoft.com/office/powerpoint/2010/main" val="1540579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09FAD94-3461-4B2D-8A56-369D9AF04B09}"/>
              </a:ext>
            </a:extLst>
          </p:cNvPr>
          <p:cNvSpPr>
            <a:spLocks noGrp="1"/>
          </p:cNvSpPr>
          <p:nvPr>
            <p:ph type="title"/>
          </p:nvPr>
        </p:nvSpPr>
        <p:spPr>
          <a:xfrm>
            <a:off x="1179226" y="826680"/>
            <a:ext cx="9833548" cy="1325563"/>
          </a:xfrm>
        </p:spPr>
        <p:txBody>
          <a:bodyPr>
            <a:normAutofit/>
          </a:bodyPr>
          <a:lstStyle/>
          <a:p>
            <a:pPr algn="ctr"/>
            <a:r>
              <a:rPr lang="en-US" sz="4000" dirty="0">
                <a:solidFill>
                  <a:srgbClr val="FFFFFF"/>
                </a:solidFill>
              </a:rPr>
              <a:t>Types of issues with TPS</a:t>
            </a:r>
          </a:p>
        </p:txBody>
      </p:sp>
      <p:graphicFrame>
        <p:nvGraphicFramePr>
          <p:cNvPr id="5" name="Content Placeholder 2">
            <a:extLst>
              <a:ext uri="{FF2B5EF4-FFF2-40B4-BE49-F238E27FC236}">
                <a16:creationId xmlns:a16="http://schemas.microsoft.com/office/drawing/2014/main" id="{9B6D8961-2182-4DB9-ACF6-7B8AFBEE8593}"/>
              </a:ext>
            </a:extLst>
          </p:cNvPr>
          <p:cNvGraphicFramePr>
            <a:graphicFrameLocks noGrp="1"/>
          </p:cNvGraphicFramePr>
          <p:nvPr>
            <p:ph idx="1"/>
            <p:extLst>
              <p:ext uri="{D42A27DB-BD31-4B8C-83A1-F6EECF244321}">
                <p14:modId xmlns:p14="http://schemas.microsoft.com/office/powerpoint/2010/main" val="2814318050"/>
              </p:ext>
            </p:extLst>
          </p:nvPr>
        </p:nvGraphicFramePr>
        <p:xfrm>
          <a:off x="1036320" y="2899956"/>
          <a:ext cx="10119360" cy="3131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46690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392A1-1DA4-47A3-9412-F00614D78E76}"/>
              </a:ext>
            </a:extLst>
          </p:cNvPr>
          <p:cNvSpPr>
            <a:spLocks noGrp="1"/>
          </p:cNvSpPr>
          <p:nvPr>
            <p:ph type="title"/>
          </p:nvPr>
        </p:nvSpPr>
        <p:spPr>
          <a:xfrm>
            <a:off x="655320" y="365125"/>
            <a:ext cx="5120114" cy="1692794"/>
          </a:xfrm>
        </p:spPr>
        <p:txBody>
          <a:bodyPr>
            <a:normAutofit/>
          </a:bodyPr>
          <a:lstStyle/>
          <a:p>
            <a:r>
              <a:rPr lang="en-US" dirty="0"/>
              <a:t>Next Steps:	</a:t>
            </a:r>
          </a:p>
        </p:txBody>
      </p:sp>
      <p:cxnSp>
        <p:nvCxnSpPr>
          <p:cNvPr id="11" name="Straight Arrow Connector 8">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2713724-D4E8-40FB-83A5-7E5EF14482A3}"/>
              </a:ext>
            </a:extLst>
          </p:cNvPr>
          <p:cNvSpPr>
            <a:spLocks noGrp="1"/>
          </p:cNvSpPr>
          <p:nvPr>
            <p:ph idx="1"/>
          </p:nvPr>
        </p:nvSpPr>
        <p:spPr>
          <a:xfrm>
            <a:off x="655321" y="2575034"/>
            <a:ext cx="5120113" cy="3462228"/>
          </a:xfrm>
        </p:spPr>
        <p:txBody>
          <a:bodyPr>
            <a:normAutofit/>
          </a:bodyPr>
          <a:lstStyle/>
          <a:p>
            <a:r>
              <a:rPr lang="en-US" sz="1800" dirty="0"/>
              <a:t>Formal legal action before Public Service Commission</a:t>
            </a:r>
          </a:p>
          <a:p>
            <a:r>
              <a:rPr lang="en-US" sz="1800" dirty="0"/>
              <a:t>Settlement agreement resulting in $100,000 TPS company donation to fuel fund, aiding 208 applicants.</a:t>
            </a:r>
          </a:p>
          <a:p>
            <a:r>
              <a:rPr lang="en-US" sz="1800" dirty="0"/>
              <a:t>Targeted awareness campaign using data from intake software led to creation of “A Consumer’s Guide to Third-Party Suppliers” </a:t>
            </a:r>
          </a:p>
          <a:p>
            <a:pPr marL="0" indent="0">
              <a:buNone/>
            </a:pPr>
            <a:endParaRPr lang="en-US" sz="1800" dirty="0"/>
          </a:p>
        </p:txBody>
      </p:sp>
      <p:pic>
        <p:nvPicPr>
          <p:cNvPr id="4" name="Picture 3">
            <a:extLst>
              <a:ext uri="{FF2B5EF4-FFF2-40B4-BE49-F238E27FC236}">
                <a16:creationId xmlns:a16="http://schemas.microsoft.com/office/drawing/2014/main" id="{F9DBA271-473B-4534-9E6A-E65BE2E043E8}"/>
              </a:ext>
            </a:extLst>
          </p:cNvPr>
          <p:cNvPicPr/>
          <p:nvPr/>
        </p:nvPicPr>
        <p:blipFill rotWithShape="1">
          <a:blip r:embed="rId2">
            <a:extLst>
              <a:ext uri="{28A0092B-C50C-407E-A947-70E740481C1C}">
                <a14:useLocalDpi xmlns:a14="http://schemas.microsoft.com/office/drawing/2010/main" val="0"/>
              </a:ext>
            </a:extLst>
          </a:blip>
          <a:srcRect b="15812"/>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625386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3D80A4-4CB6-4460-BC23-CFCAFA6CFFCF}"/>
              </a:ext>
            </a:extLst>
          </p:cNvPr>
          <p:cNvPicPr>
            <a:picLocks noChangeAspect="1"/>
          </p:cNvPicPr>
          <p:nvPr/>
        </p:nvPicPr>
        <p:blipFill rotWithShape="1">
          <a:blip r:embed="rId2">
            <a:extLst>
              <a:ext uri="{28A0092B-C50C-407E-A947-70E740481C1C}">
                <a14:useLocalDpi xmlns:a14="http://schemas.microsoft.com/office/drawing/2010/main" val="0"/>
              </a:ext>
            </a:extLst>
          </a:blip>
          <a:srcRect t="2174"/>
          <a:stretch/>
        </p:blipFill>
        <p:spPr>
          <a:xfrm>
            <a:off x="20" y="10"/>
            <a:ext cx="12191980" cy="6857990"/>
          </a:xfrm>
          <a:prstGeom prst="rect">
            <a:avLst/>
          </a:prstGeom>
        </p:spPr>
      </p:pic>
    </p:spTree>
    <p:extLst>
      <p:ext uri="{BB962C8B-B14F-4D97-AF65-F5344CB8AC3E}">
        <p14:creationId xmlns:p14="http://schemas.microsoft.com/office/powerpoint/2010/main" val="3955906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65FBF-9743-4E92-835F-AFECE8144DA5}"/>
              </a:ext>
            </a:extLst>
          </p:cNvPr>
          <p:cNvSpPr>
            <a:spLocks noGrp="1"/>
          </p:cNvSpPr>
          <p:nvPr>
            <p:ph type="title"/>
          </p:nvPr>
        </p:nvSpPr>
        <p:spPr>
          <a:xfrm>
            <a:off x="1136428" y="627564"/>
            <a:ext cx="7474172" cy="1325563"/>
          </a:xfrm>
        </p:spPr>
        <p:txBody>
          <a:bodyPr>
            <a:normAutofit/>
          </a:bodyPr>
          <a:lstStyle/>
          <a:p>
            <a:r>
              <a:rPr lang="en-US" sz="3400" b="1"/>
              <a:t>Community Outreach: A New Digital World</a:t>
            </a:r>
            <a:br>
              <a:rPr lang="en-US" sz="3400"/>
            </a:br>
            <a:endParaRPr lang="en-US" sz="3400"/>
          </a:p>
        </p:txBody>
      </p:sp>
      <p:sp>
        <p:nvSpPr>
          <p:cNvPr id="4" name="Content Placeholder 3">
            <a:extLst>
              <a:ext uri="{FF2B5EF4-FFF2-40B4-BE49-F238E27FC236}">
                <a16:creationId xmlns:a16="http://schemas.microsoft.com/office/drawing/2014/main" id="{D410DC5B-1E8B-456A-A79A-30E90184B53B}"/>
              </a:ext>
            </a:extLst>
          </p:cNvPr>
          <p:cNvSpPr>
            <a:spLocks noGrp="1"/>
          </p:cNvSpPr>
          <p:nvPr>
            <p:ph idx="1"/>
          </p:nvPr>
        </p:nvSpPr>
        <p:spPr>
          <a:xfrm>
            <a:off x="1136429" y="2278173"/>
            <a:ext cx="6467867" cy="3450613"/>
          </a:xfrm>
        </p:spPr>
        <p:txBody>
          <a:bodyPr anchor="ctr">
            <a:normAutofit/>
          </a:bodyPr>
          <a:lstStyle/>
          <a:p>
            <a:r>
              <a:rPr lang="en-US" sz="2000" dirty="0"/>
              <a:t>A 2017 survey of over 1200 government employees found that the No. 1 way respondents identified feedback from citizens was via telephone calls.  </a:t>
            </a:r>
          </a:p>
          <a:p>
            <a:pPr marL="0" indent="0">
              <a:buNone/>
            </a:pPr>
            <a:r>
              <a:rPr lang="en-US" sz="2000" dirty="0"/>
              <a:t> </a:t>
            </a:r>
          </a:p>
          <a:p>
            <a:r>
              <a:rPr lang="en-US" sz="2000" dirty="0"/>
              <a:t>However, over 50% of respondents indicated that their main priority for communications in the future was to increase digital engagement.  </a:t>
            </a:r>
          </a:p>
          <a:p>
            <a:r>
              <a:rPr lang="en-US" sz="2000" dirty="0"/>
              <a:t>Respondents indicated that they were currently using website 93%, email 80% and social media 79% of the time to direct information to their audiences.  </a:t>
            </a:r>
          </a:p>
          <a:p>
            <a:pPr marL="0" indent="0">
              <a:buNone/>
            </a:pPr>
            <a:endParaRPr lang="en-US" sz="2000" dirty="0"/>
          </a:p>
        </p:txBody>
      </p:sp>
      <p:sp>
        <p:nvSpPr>
          <p:cNvPr id="11" name="Rectangle 1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Smart Phone">
            <a:extLst>
              <a:ext uri="{FF2B5EF4-FFF2-40B4-BE49-F238E27FC236}">
                <a16:creationId xmlns:a16="http://schemas.microsoft.com/office/drawing/2014/main" id="{EDA3E7C0-329D-4102-A532-A0E2840F3F6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1322797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4CE5559-0FE8-4614-8DF4-720D3B9A2B01}"/>
              </a:ext>
            </a:extLst>
          </p:cNvPr>
          <p:cNvPicPr>
            <a:picLocks noChangeAspect="1"/>
          </p:cNvPicPr>
          <p:nvPr/>
        </p:nvPicPr>
        <p:blipFill>
          <a:blip r:embed="rId2"/>
          <a:stretch>
            <a:fillRect/>
          </a:stretch>
        </p:blipFill>
        <p:spPr>
          <a:xfrm>
            <a:off x="3910639" y="453189"/>
            <a:ext cx="4370721" cy="5951621"/>
          </a:xfrm>
          <a:prstGeom prst="rect">
            <a:avLst/>
          </a:prstGeom>
        </p:spPr>
      </p:pic>
    </p:spTree>
    <p:extLst>
      <p:ext uri="{BB962C8B-B14F-4D97-AF65-F5344CB8AC3E}">
        <p14:creationId xmlns:p14="http://schemas.microsoft.com/office/powerpoint/2010/main" val="37693783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0929A97-CD8D-4850-8AB4-E2BD4B79AC5A}"/>
              </a:ext>
            </a:extLst>
          </p:cNvPr>
          <p:cNvSpPr>
            <a:spLocks noGrp="1"/>
          </p:cNvSpPr>
          <p:nvPr>
            <p:ph type="title"/>
          </p:nvPr>
        </p:nvSpPr>
        <p:spPr>
          <a:xfrm>
            <a:off x="1179226" y="826680"/>
            <a:ext cx="9833548" cy="1325563"/>
          </a:xfrm>
        </p:spPr>
        <p:txBody>
          <a:bodyPr>
            <a:normAutofit/>
          </a:bodyPr>
          <a:lstStyle/>
          <a:p>
            <a:pPr algn="ctr"/>
            <a:r>
              <a:rPr lang="en-US" sz="4000">
                <a:solidFill>
                  <a:srgbClr val="FFFFFF"/>
                </a:solidFill>
              </a:rPr>
              <a:t>OPC has used the following more modern methods to improve our outreach:</a:t>
            </a:r>
          </a:p>
        </p:txBody>
      </p:sp>
      <p:sp>
        <p:nvSpPr>
          <p:cNvPr id="3" name="Content Placeholder 2">
            <a:extLst>
              <a:ext uri="{FF2B5EF4-FFF2-40B4-BE49-F238E27FC236}">
                <a16:creationId xmlns:a16="http://schemas.microsoft.com/office/drawing/2014/main" id="{955108AA-0826-44DC-99CE-78CE09E5A17B}"/>
              </a:ext>
            </a:extLst>
          </p:cNvPr>
          <p:cNvSpPr>
            <a:spLocks noGrp="1"/>
          </p:cNvSpPr>
          <p:nvPr>
            <p:ph idx="1"/>
          </p:nvPr>
        </p:nvSpPr>
        <p:spPr>
          <a:xfrm>
            <a:off x="1179226" y="3092970"/>
            <a:ext cx="9833548" cy="2693976"/>
          </a:xfrm>
        </p:spPr>
        <p:txBody>
          <a:bodyPr>
            <a:normAutofit/>
          </a:bodyPr>
          <a:lstStyle/>
          <a:p>
            <a:r>
              <a:rPr lang="en-US" sz="2000" dirty="0">
                <a:solidFill>
                  <a:srgbClr val="000000"/>
                </a:solidFill>
              </a:rPr>
              <a:t>-Generating more relevant email content</a:t>
            </a:r>
          </a:p>
          <a:p>
            <a:r>
              <a:rPr lang="en-US" sz="2000" dirty="0">
                <a:solidFill>
                  <a:srgbClr val="000000"/>
                </a:solidFill>
              </a:rPr>
              <a:t>-Creating a monthly newsletter called the “OPC Connection”</a:t>
            </a:r>
          </a:p>
          <a:p>
            <a:r>
              <a:rPr lang="en-US" sz="2000" dirty="0">
                <a:solidFill>
                  <a:srgbClr val="000000"/>
                </a:solidFill>
              </a:rPr>
              <a:t>- Creating targeted media campaigns including a “text to join” email list option</a:t>
            </a:r>
          </a:p>
          <a:p>
            <a:r>
              <a:rPr lang="en-US" sz="2000" dirty="0">
                <a:solidFill>
                  <a:srgbClr val="000000"/>
                </a:solidFill>
              </a:rPr>
              <a:t>-Modernizing our website to focus on a more user-friendly approach</a:t>
            </a:r>
          </a:p>
          <a:p>
            <a:r>
              <a:rPr lang="en-US" sz="2000" dirty="0">
                <a:solidFill>
                  <a:srgbClr val="000000"/>
                </a:solidFill>
              </a:rPr>
              <a:t>-Increasing our Social Media presence</a:t>
            </a:r>
          </a:p>
          <a:p>
            <a:r>
              <a:rPr lang="en-US" sz="2000" dirty="0">
                <a:solidFill>
                  <a:srgbClr val="000000"/>
                </a:solidFill>
              </a:rPr>
              <a:t>-Subscribing to and participating on local electronic newsletters (called listservs) and blogs</a:t>
            </a:r>
          </a:p>
          <a:p>
            <a:endParaRPr lang="en-US" sz="2000" dirty="0">
              <a:solidFill>
                <a:srgbClr val="000000"/>
              </a:solidFill>
            </a:endParaRPr>
          </a:p>
        </p:txBody>
      </p:sp>
    </p:spTree>
    <p:extLst>
      <p:ext uri="{BB962C8B-B14F-4D97-AF65-F5344CB8AC3E}">
        <p14:creationId xmlns:p14="http://schemas.microsoft.com/office/powerpoint/2010/main" val="23907513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8535EE1-ABCC-4E25-B461-7BA78AEAE0F2}"/>
              </a:ext>
            </a:extLst>
          </p:cNvPr>
          <p:cNvSpPr>
            <a:spLocks noGrp="1"/>
          </p:cNvSpPr>
          <p:nvPr>
            <p:ph type="title"/>
          </p:nvPr>
        </p:nvSpPr>
        <p:spPr>
          <a:xfrm>
            <a:off x="1229988" y="935109"/>
            <a:ext cx="4181195" cy="1325563"/>
          </a:xfrm>
        </p:spPr>
        <p:txBody>
          <a:bodyPr>
            <a:normAutofit fontScale="90000"/>
          </a:bodyPr>
          <a:lstStyle/>
          <a:p>
            <a:pPr algn="ctr"/>
            <a:r>
              <a:rPr lang="en-US" sz="4000" b="1" dirty="0">
                <a:solidFill>
                  <a:srgbClr val="FFFFFF"/>
                </a:solidFill>
              </a:rPr>
              <a:t>Tips for Improving Email Performance</a:t>
            </a:r>
            <a:br>
              <a:rPr lang="en-US" sz="4000" dirty="0">
                <a:solidFill>
                  <a:srgbClr val="FFFFFF"/>
                </a:solidFill>
              </a:rPr>
            </a:br>
            <a:endParaRPr lang="en-US" sz="4000" dirty="0">
              <a:solidFill>
                <a:srgbClr val="FFFFFF"/>
              </a:solidFill>
            </a:endParaRPr>
          </a:p>
        </p:txBody>
      </p:sp>
      <p:sp>
        <p:nvSpPr>
          <p:cNvPr id="3" name="Content Placeholder 2">
            <a:extLst>
              <a:ext uri="{FF2B5EF4-FFF2-40B4-BE49-F238E27FC236}">
                <a16:creationId xmlns:a16="http://schemas.microsoft.com/office/drawing/2014/main" id="{27B095C8-25B5-4710-A354-29E5D8635D60}"/>
              </a:ext>
            </a:extLst>
          </p:cNvPr>
          <p:cNvSpPr>
            <a:spLocks noGrp="1"/>
          </p:cNvSpPr>
          <p:nvPr>
            <p:ph idx="1"/>
          </p:nvPr>
        </p:nvSpPr>
        <p:spPr>
          <a:xfrm>
            <a:off x="1179226" y="3092970"/>
            <a:ext cx="4181195" cy="2693976"/>
          </a:xfrm>
        </p:spPr>
        <p:txBody>
          <a:bodyPr>
            <a:normAutofit fontScale="92500" lnSpcReduction="10000"/>
          </a:bodyPr>
          <a:lstStyle/>
          <a:p>
            <a:r>
              <a:rPr lang="en-US" sz="2000" dirty="0">
                <a:solidFill>
                  <a:srgbClr val="000000"/>
                </a:solidFill>
              </a:rPr>
              <a:t>Collect as many email addresses as possible</a:t>
            </a:r>
          </a:p>
          <a:p>
            <a:r>
              <a:rPr lang="en-US" sz="2000" dirty="0">
                <a:solidFill>
                  <a:srgbClr val="000000"/>
                </a:solidFill>
              </a:rPr>
              <a:t>Add a “subscribe to our email” overlay option to your website and all current email or newsletters that you currently send</a:t>
            </a:r>
          </a:p>
          <a:p>
            <a:r>
              <a:rPr lang="en-US" sz="2000" dirty="0">
                <a:solidFill>
                  <a:srgbClr val="000000"/>
                </a:solidFill>
              </a:rPr>
              <a:t>“Text to Join” email option</a:t>
            </a:r>
          </a:p>
          <a:p>
            <a:r>
              <a:rPr lang="en-US" sz="2000" dirty="0">
                <a:solidFill>
                  <a:srgbClr val="000000"/>
                </a:solidFill>
              </a:rPr>
              <a:t>Segment your audience</a:t>
            </a:r>
          </a:p>
          <a:p>
            <a:r>
              <a:rPr lang="en-US" sz="2000" dirty="0">
                <a:solidFill>
                  <a:srgbClr val="000000"/>
                </a:solidFill>
              </a:rPr>
              <a:t>A/B Test what works</a:t>
            </a:r>
          </a:p>
          <a:p>
            <a:endParaRPr lang="en-US" sz="2000" dirty="0">
              <a:solidFill>
                <a:srgbClr val="000000"/>
              </a:solidFill>
            </a:endParaRPr>
          </a:p>
        </p:txBody>
      </p:sp>
      <p:pic>
        <p:nvPicPr>
          <p:cNvPr id="6" name="Picture 5">
            <a:extLst>
              <a:ext uri="{FF2B5EF4-FFF2-40B4-BE49-F238E27FC236}">
                <a16:creationId xmlns:a16="http://schemas.microsoft.com/office/drawing/2014/main" id="{8902FB4E-42C2-4D04-BD34-35592207C2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98" y="135467"/>
            <a:ext cx="6273397" cy="6587066"/>
          </a:xfrm>
          <a:prstGeom prst="rect">
            <a:avLst/>
          </a:prstGeom>
          <a:effectLst>
            <a:softEdge rad="101600"/>
          </a:effectLst>
        </p:spPr>
      </p:pic>
    </p:spTree>
    <p:extLst>
      <p:ext uri="{BB962C8B-B14F-4D97-AF65-F5344CB8AC3E}">
        <p14:creationId xmlns:p14="http://schemas.microsoft.com/office/powerpoint/2010/main" val="3911188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84867EAF-AE1D-4322-9DE8-383AE3F7B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 y="-4691"/>
            <a:ext cx="544692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40676238-7F95-4EEB-836A-7D23927873A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7BFCC45-E669-412B-B5B8-1716D9013D70}"/>
              </a:ext>
            </a:extLst>
          </p:cNvPr>
          <p:cNvSpPr>
            <a:spLocks noGrp="1"/>
          </p:cNvSpPr>
          <p:nvPr>
            <p:ph type="title"/>
          </p:nvPr>
        </p:nvSpPr>
        <p:spPr>
          <a:xfrm>
            <a:off x="343502" y="2535742"/>
            <a:ext cx="3658053" cy="1786515"/>
          </a:xfrm>
        </p:spPr>
        <p:txBody>
          <a:bodyPr vert="horz" lIns="91440" tIns="45720" rIns="91440" bIns="45720" rtlCol="0" anchor="t">
            <a:normAutofit/>
          </a:bodyPr>
          <a:lstStyle/>
          <a:p>
            <a:pPr algn="ctr"/>
            <a:r>
              <a:rPr lang="en-US" kern="1200" dirty="0">
                <a:solidFill>
                  <a:srgbClr val="FFFFFF"/>
                </a:solidFill>
                <a:latin typeface="+mj-lt"/>
                <a:ea typeface="+mj-ea"/>
                <a:cs typeface="+mj-cs"/>
              </a:rPr>
              <a:t>Examples from OPC</a:t>
            </a:r>
          </a:p>
        </p:txBody>
      </p:sp>
      <p:pic>
        <p:nvPicPr>
          <p:cNvPr id="22" name="Content Placeholder 3">
            <a:extLst>
              <a:ext uri="{FF2B5EF4-FFF2-40B4-BE49-F238E27FC236}">
                <a16:creationId xmlns:a16="http://schemas.microsoft.com/office/drawing/2014/main" id="{A8161E34-67DB-4571-B740-B4C93EEAD47C}"/>
              </a:ext>
            </a:extLst>
          </p:cNvPr>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7331600" y="205273"/>
            <a:ext cx="4378318" cy="6484775"/>
          </a:xfrm>
          <a:prstGeom prst="rect">
            <a:avLst/>
          </a:prstGeom>
          <a:ln w="9525">
            <a:noFill/>
          </a:ln>
        </p:spPr>
      </p:pic>
    </p:spTree>
    <p:extLst>
      <p:ext uri="{BB962C8B-B14F-4D97-AF65-F5344CB8AC3E}">
        <p14:creationId xmlns:p14="http://schemas.microsoft.com/office/powerpoint/2010/main" val="6136366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4F6FF6-127B-44BB-B3B3-31C916DF82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92726"/>
            <a:ext cx="12192000" cy="1872547"/>
          </a:xfrm>
          <a:prstGeom prst="rect">
            <a:avLst/>
          </a:prstGeom>
        </p:spPr>
      </p:pic>
    </p:spTree>
    <p:extLst>
      <p:ext uri="{BB962C8B-B14F-4D97-AF65-F5344CB8AC3E}">
        <p14:creationId xmlns:p14="http://schemas.microsoft.com/office/powerpoint/2010/main" val="8816006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E3FE506-B267-4AF9-9DD0-1245C90ED026}"/>
              </a:ext>
            </a:extLst>
          </p:cNvPr>
          <p:cNvSpPr>
            <a:spLocks noGrp="1"/>
          </p:cNvSpPr>
          <p:nvPr>
            <p:ph type="title"/>
          </p:nvPr>
        </p:nvSpPr>
        <p:spPr>
          <a:xfrm>
            <a:off x="640079" y="2053641"/>
            <a:ext cx="3669161" cy="2760098"/>
          </a:xfrm>
        </p:spPr>
        <p:txBody>
          <a:bodyPr>
            <a:normAutofit/>
          </a:bodyPr>
          <a:lstStyle/>
          <a:p>
            <a:r>
              <a:rPr lang="en-US" dirty="0">
                <a:solidFill>
                  <a:srgbClr val="FFFFFF"/>
                </a:solidFill>
              </a:rPr>
              <a:t>Issues:</a:t>
            </a:r>
            <a:br>
              <a:rPr lang="en-US" dirty="0">
                <a:solidFill>
                  <a:srgbClr val="FFFFFF"/>
                </a:solidFill>
              </a:rPr>
            </a:br>
            <a:endParaRPr lang="en-US" dirty="0">
              <a:solidFill>
                <a:srgbClr val="FFFFFF"/>
              </a:solidFill>
            </a:endParaRPr>
          </a:p>
        </p:txBody>
      </p:sp>
      <p:sp>
        <p:nvSpPr>
          <p:cNvPr id="18" name="Content Placeholder 2">
            <a:extLst>
              <a:ext uri="{FF2B5EF4-FFF2-40B4-BE49-F238E27FC236}">
                <a16:creationId xmlns:a16="http://schemas.microsoft.com/office/drawing/2014/main" id="{377DB1C7-C6AF-4842-BA43-E165F1C85993}"/>
              </a:ext>
            </a:extLst>
          </p:cNvPr>
          <p:cNvSpPr>
            <a:spLocks noGrp="1"/>
          </p:cNvSpPr>
          <p:nvPr>
            <p:ph idx="1"/>
          </p:nvPr>
        </p:nvSpPr>
        <p:spPr>
          <a:xfrm>
            <a:off x="6090574" y="801866"/>
            <a:ext cx="5306084" cy="5230634"/>
          </a:xfrm>
        </p:spPr>
        <p:txBody>
          <a:bodyPr anchor="ctr">
            <a:normAutofit/>
          </a:bodyPr>
          <a:lstStyle/>
          <a:p>
            <a:r>
              <a:rPr lang="en-US" sz="2400" dirty="0">
                <a:solidFill>
                  <a:srgbClr val="000000"/>
                </a:solidFill>
              </a:rPr>
              <a:t>Logos are different and one is much too large</a:t>
            </a:r>
          </a:p>
          <a:p>
            <a:r>
              <a:rPr lang="en-US" sz="2400" dirty="0">
                <a:solidFill>
                  <a:srgbClr val="000000"/>
                </a:solidFill>
              </a:rPr>
              <a:t>Font and color schemes are dated</a:t>
            </a:r>
          </a:p>
          <a:p>
            <a:r>
              <a:rPr lang="en-US" sz="2400" dirty="0">
                <a:solidFill>
                  <a:srgbClr val="000000"/>
                </a:solidFill>
              </a:rPr>
              <a:t>Headline is too wordy to be easily scanned</a:t>
            </a:r>
          </a:p>
          <a:p>
            <a:r>
              <a:rPr lang="en-US" sz="2400" dirty="0">
                <a:solidFill>
                  <a:srgbClr val="000000"/>
                </a:solidFill>
              </a:rPr>
              <a:t>Heavy use of “legalese”</a:t>
            </a:r>
          </a:p>
          <a:p>
            <a:r>
              <a:rPr lang="en-US" sz="2400" dirty="0">
                <a:solidFill>
                  <a:srgbClr val="000000"/>
                </a:solidFill>
              </a:rPr>
              <a:t>Address is listed twice, but not website at the top</a:t>
            </a:r>
          </a:p>
          <a:p>
            <a:r>
              <a:rPr lang="en-US" sz="2400" dirty="0">
                <a:solidFill>
                  <a:srgbClr val="000000"/>
                </a:solidFill>
              </a:rPr>
              <a:t>There is no preheader text for the email</a:t>
            </a:r>
          </a:p>
          <a:p>
            <a:r>
              <a:rPr lang="en-US" sz="2400" dirty="0">
                <a:solidFill>
                  <a:srgbClr val="000000"/>
                </a:solidFill>
              </a:rPr>
              <a:t>No relatable imagery to draw a reader’s attention</a:t>
            </a:r>
          </a:p>
        </p:txBody>
      </p:sp>
    </p:spTree>
    <p:extLst>
      <p:ext uri="{BB962C8B-B14F-4D97-AF65-F5344CB8AC3E}">
        <p14:creationId xmlns:p14="http://schemas.microsoft.com/office/powerpoint/2010/main" val="1535960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D79C80A-BACB-441E-B37B-38E7C61EB2F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17" name="Rectangle 16">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726717-7800-475B-AD8E-19B685156DAC}"/>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“Data is the New Oil”-</a:t>
            </a:r>
            <a:r>
              <a:rPr lang="en-US" sz="3600" b="1">
                <a:solidFill>
                  <a:schemeClr val="tx1">
                    <a:lumMod val="85000"/>
                    <a:lumOff val="15000"/>
                  </a:schemeClr>
                </a:solidFill>
              </a:rPr>
              <a:t>Clive Humby</a:t>
            </a:r>
            <a:r>
              <a:rPr lang="en-US" sz="3600">
                <a:solidFill>
                  <a:schemeClr val="tx1">
                    <a:lumMod val="85000"/>
                    <a:lumOff val="15000"/>
                  </a:schemeClr>
                </a:solidFill>
              </a:rPr>
              <a:t>, UK Mathematician</a:t>
            </a:r>
          </a:p>
        </p:txBody>
      </p:sp>
      <p:cxnSp>
        <p:nvCxnSpPr>
          <p:cNvPr id="19" name="Straight Connector 18">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90909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00294E83-F60E-44B4-8067-46689A4B6E8B}"/>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2630312" y="0"/>
            <a:ext cx="2641600" cy="6817033"/>
          </a:xfrm>
          <a:prstGeom prst="rect">
            <a:avLst/>
          </a:prstGeom>
        </p:spPr>
      </p:pic>
      <p:sp>
        <p:nvSpPr>
          <p:cNvPr id="10" name="TextBox 9">
            <a:extLst>
              <a:ext uri="{FF2B5EF4-FFF2-40B4-BE49-F238E27FC236}">
                <a16:creationId xmlns:a16="http://schemas.microsoft.com/office/drawing/2014/main" id="{7FB8B8D6-604A-4FDB-B734-BAB5CAA4804D}"/>
              </a:ext>
            </a:extLst>
          </p:cNvPr>
          <p:cNvSpPr txBox="1"/>
          <p:nvPr/>
        </p:nvSpPr>
        <p:spPr>
          <a:xfrm>
            <a:off x="6096000" y="1160565"/>
            <a:ext cx="4325142" cy="4247317"/>
          </a:xfrm>
          <a:prstGeom prst="rect">
            <a:avLst/>
          </a:prstGeom>
          <a:noFill/>
        </p:spPr>
        <p:txBody>
          <a:bodyPr wrap="square" rtlCol="0">
            <a:spAutoFit/>
          </a:bodyPr>
          <a:lstStyle/>
          <a:p>
            <a:r>
              <a:rPr lang="en-US" dirty="0"/>
              <a:t>-Easier to scan headline</a:t>
            </a:r>
          </a:p>
          <a:p>
            <a:endParaRPr lang="en-US" dirty="0"/>
          </a:p>
          <a:p>
            <a:r>
              <a:rPr lang="en-US" dirty="0"/>
              <a:t>-Larger more modern font</a:t>
            </a:r>
          </a:p>
          <a:p>
            <a:endParaRPr lang="en-US" dirty="0"/>
          </a:p>
          <a:p>
            <a:r>
              <a:rPr lang="en-US" dirty="0"/>
              <a:t>-Preheader text added</a:t>
            </a:r>
          </a:p>
          <a:p>
            <a:endParaRPr lang="en-US" dirty="0"/>
          </a:p>
          <a:p>
            <a:r>
              <a:rPr lang="en-US" dirty="0"/>
              <a:t>-Logo is smaller, but still prevalent</a:t>
            </a:r>
          </a:p>
          <a:p>
            <a:endParaRPr lang="en-US" dirty="0"/>
          </a:p>
          <a:p>
            <a:r>
              <a:rPr lang="en-US" dirty="0"/>
              <a:t>-Use of high-resolution relatable imagery (here a DC city street)</a:t>
            </a:r>
          </a:p>
          <a:p>
            <a:endParaRPr lang="en-US" dirty="0"/>
          </a:p>
          <a:p>
            <a:r>
              <a:rPr lang="en-US" dirty="0"/>
              <a:t>-Added “social promotion” option and shared the email message to our Facebook and Twitter pages which increased total engagement with our audience</a:t>
            </a:r>
          </a:p>
        </p:txBody>
      </p:sp>
    </p:spTree>
    <p:extLst>
      <p:ext uri="{BB962C8B-B14F-4D97-AF65-F5344CB8AC3E}">
        <p14:creationId xmlns:p14="http://schemas.microsoft.com/office/powerpoint/2010/main" val="5183313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685AB18-FFFE-4A22-9DB4-79403D3662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4286" y="0"/>
            <a:ext cx="10403428" cy="6858000"/>
          </a:xfrm>
          <a:prstGeom prst="rect">
            <a:avLst/>
          </a:prstGeom>
        </p:spPr>
      </p:pic>
    </p:spTree>
    <p:extLst>
      <p:ext uri="{BB962C8B-B14F-4D97-AF65-F5344CB8AC3E}">
        <p14:creationId xmlns:p14="http://schemas.microsoft.com/office/powerpoint/2010/main" val="26898383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FC98D-0044-4918-9331-0442D3E6DBB1}"/>
              </a:ext>
            </a:extLst>
          </p:cNvPr>
          <p:cNvSpPr>
            <a:spLocks noGrp="1"/>
          </p:cNvSpPr>
          <p:nvPr>
            <p:ph type="ctrTitle"/>
          </p:nvPr>
        </p:nvSpPr>
        <p:spPr>
          <a:xfrm>
            <a:off x="2370667" y="2187743"/>
            <a:ext cx="5293449" cy="2482515"/>
          </a:xfrm>
        </p:spPr>
        <p:txBody>
          <a:bodyPr anchor="ctr">
            <a:normAutofit/>
          </a:bodyPr>
          <a:lstStyle/>
          <a:p>
            <a:pPr algn="l"/>
            <a:r>
              <a:rPr lang="en-US" sz="5600" b="1"/>
              <a:t>Website Improvements</a:t>
            </a:r>
            <a:br>
              <a:rPr lang="en-US" sz="5600"/>
            </a:br>
            <a:endParaRPr lang="en-US" sz="5600"/>
          </a:p>
        </p:txBody>
      </p:sp>
      <p:sp>
        <p:nvSpPr>
          <p:cNvPr id="3" name="Subtitle 2">
            <a:extLst>
              <a:ext uri="{FF2B5EF4-FFF2-40B4-BE49-F238E27FC236}">
                <a16:creationId xmlns:a16="http://schemas.microsoft.com/office/drawing/2014/main" id="{F3CEAC57-5721-4B7E-80D7-C9F25B0D1735}"/>
              </a:ext>
            </a:extLst>
          </p:cNvPr>
          <p:cNvSpPr>
            <a:spLocks noGrp="1"/>
          </p:cNvSpPr>
          <p:nvPr>
            <p:ph type="subTitle" idx="1"/>
          </p:nvPr>
        </p:nvSpPr>
        <p:spPr>
          <a:xfrm>
            <a:off x="2370667" y="4670258"/>
            <a:ext cx="5293449" cy="1371405"/>
          </a:xfrm>
        </p:spPr>
        <p:txBody>
          <a:bodyPr>
            <a:normAutofit/>
          </a:bodyPr>
          <a:lstStyle/>
          <a:p>
            <a:pPr algn="l"/>
            <a:r>
              <a:rPr lang="en-US" dirty="0"/>
              <a:t>What message is your website telling your audience?</a:t>
            </a:r>
          </a:p>
        </p:txBody>
      </p:sp>
      <p:pic>
        <p:nvPicPr>
          <p:cNvPr id="7" name="Graphic 6" descr="Laptop">
            <a:extLst>
              <a:ext uri="{FF2B5EF4-FFF2-40B4-BE49-F238E27FC236}">
                <a16:creationId xmlns:a16="http://schemas.microsoft.com/office/drawing/2014/main" id="{BFD120E3-7C8B-428E-869A-E256547F1ED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1" y="2743201"/>
            <a:ext cx="1371600" cy="1371600"/>
          </a:xfrm>
          <a:prstGeom prst="rect">
            <a:avLst/>
          </a:prstGeom>
        </p:spPr>
      </p:pic>
      <p:pic>
        <p:nvPicPr>
          <p:cNvPr id="9" name="Graphic 8">
            <a:extLst>
              <a:ext uri="{FF2B5EF4-FFF2-40B4-BE49-F238E27FC236}">
                <a16:creationId xmlns:a16="http://schemas.microsoft.com/office/drawing/2014/main" id="{FDBFEBBE-469D-4183-B781-9DE5DA22B2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5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41431" y="816337"/>
            <a:ext cx="5225327" cy="5225327"/>
          </a:xfrm>
          <a:prstGeom prst="rect">
            <a:avLst/>
          </a:prstGeom>
        </p:spPr>
      </p:pic>
    </p:spTree>
    <p:extLst>
      <p:ext uri="{BB962C8B-B14F-4D97-AF65-F5344CB8AC3E}">
        <p14:creationId xmlns:p14="http://schemas.microsoft.com/office/powerpoint/2010/main" val="17651801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9C3656-E01D-43DC-9A21-6B0D770971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8991" y="0"/>
            <a:ext cx="7654018" cy="6858000"/>
          </a:xfrm>
          <a:prstGeom prst="rect">
            <a:avLst/>
          </a:prstGeom>
        </p:spPr>
      </p:pic>
    </p:spTree>
    <p:extLst>
      <p:ext uri="{BB962C8B-B14F-4D97-AF65-F5344CB8AC3E}">
        <p14:creationId xmlns:p14="http://schemas.microsoft.com/office/powerpoint/2010/main" val="35241010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4CA381-55E8-41C5-A007-A81B4D4ACA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275" y="295275"/>
            <a:ext cx="10839450" cy="6267450"/>
          </a:xfrm>
          <a:prstGeom prst="rect">
            <a:avLst/>
          </a:prstGeom>
        </p:spPr>
      </p:pic>
    </p:spTree>
    <p:extLst>
      <p:ext uri="{BB962C8B-B14F-4D97-AF65-F5344CB8AC3E}">
        <p14:creationId xmlns:p14="http://schemas.microsoft.com/office/powerpoint/2010/main" val="36941078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48CAD5-B3E4-4422-8D9C-964B9DD0D451}"/>
              </a:ext>
            </a:extLst>
          </p:cNvPr>
          <p:cNvSpPr txBox="1"/>
          <p:nvPr/>
        </p:nvSpPr>
        <p:spPr>
          <a:xfrm>
            <a:off x="1709834" y="2391756"/>
            <a:ext cx="8772332" cy="2616101"/>
          </a:xfrm>
          <a:prstGeom prst="rect">
            <a:avLst/>
          </a:prstGeom>
          <a:noFill/>
        </p:spPr>
        <p:txBody>
          <a:bodyPr wrap="square" rtlCol="0">
            <a:spAutoFit/>
          </a:bodyPr>
          <a:lstStyle/>
          <a:p>
            <a:pPr algn="ctr"/>
            <a:r>
              <a:rPr lang="en-US" sz="3200" b="1" dirty="0"/>
              <a:t>It is estimated that people spend as little as fifteen seconds on webpages.  If what you want to convey to your audience isn’t readily available, you will lose them.</a:t>
            </a:r>
          </a:p>
          <a:p>
            <a:endParaRPr lang="en-US" dirty="0"/>
          </a:p>
          <a:p>
            <a:endParaRPr lang="en-US" dirty="0"/>
          </a:p>
        </p:txBody>
      </p:sp>
    </p:spTree>
    <p:extLst>
      <p:ext uri="{BB962C8B-B14F-4D97-AF65-F5344CB8AC3E}">
        <p14:creationId xmlns:p14="http://schemas.microsoft.com/office/powerpoint/2010/main" val="1719108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9EBB52-1E9B-4D97-95E5-2A181910D2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8712"/>
            <a:ext cx="12192000" cy="6160576"/>
          </a:xfrm>
          <a:prstGeom prst="rect">
            <a:avLst/>
          </a:prstGeom>
        </p:spPr>
      </p:pic>
    </p:spTree>
    <p:extLst>
      <p:ext uri="{BB962C8B-B14F-4D97-AF65-F5344CB8AC3E}">
        <p14:creationId xmlns:p14="http://schemas.microsoft.com/office/powerpoint/2010/main" val="26702517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1475B87-5EE5-4BAD-BAF3-3C0C4FAC6558}"/>
              </a:ext>
            </a:extLst>
          </p:cNvPr>
          <p:cNvSpPr>
            <a:spLocks noGrp="1"/>
          </p:cNvSpPr>
          <p:nvPr>
            <p:ph type="title"/>
          </p:nvPr>
        </p:nvSpPr>
        <p:spPr>
          <a:xfrm>
            <a:off x="1179226" y="826680"/>
            <a:ext cx="9833548" cy="1325563"/>
          </a:xfrm>
        </p:spPr>
        <p:txBody>
          <a:bodyPr>
            <a:normAutofit/>
          </a:bodyPr>
          <a:lstStyle/>
          <a:p>
            <a:pPr algn="ctr"/>
            <a:r>
              <a:rPr lang="en-US" sz="4000" dirty="0">
                <a:solidFill>
                  <a:srgbClr val="FFFFFF"/>
                </a:solidFill>
              </a:rPr>
              <a:t>What has improved?</a:t>
            </a:r>
          </a:p>
        </p:txBody>
      </p:sp>
      <p:sp>
        <p:nvSpPr>
          <p:cNvPr id="3" name="Content Placeholder 2">
            <a:extLst>
              <a:ext uri="{FF2B5EF4-FFF2-40B4-BE49-F238E27FC236}">
                <a16:creationId xmlns:a16="http://schemas.microsoft.com/office/drawing/2014/main" id="{1F13FC78-061E-40EC-98D7-92B0BBF3BE9F}"/>
              </a:ext>
            </a:extLst>
          </p:cNvPr>
          <p:cNvSpPr>
            <a:spLocks noGrp="1"/>
          </p:cNvSpPr>
          <p:nvPr>
            <p:ph idx="1"/>
          </p:nvPr>
        </p:nvSpPr>
        <p:spPr>
          <a:xfrm>
            <a:off x="1179226" y="3092970"/>
            <a:ext cx="9833548" cy="2693976"/>
          </a:xfrm>
        </p:spPr>
        <p:txBody>
          <a:bodyPr>
            <a:normAutofit/>
          </a:bodyPr>
          <a:lstStyle/>
          <a:p>
            <a:r>
              <a:rPr lang="en-US" sz="2000">
                <a:solidFill>
                  <a:srgbClr val="000000"/>
                </a:solidFill>
              </a:rPr>
              <a:t>Better logo and more modern fonts</a:t>
            </a:r>
          </a:p>
          <a:p>
            <a:r>
              <a:rPr lang="en-US" sz="2000">
                <a:solidFill>
                  <a:srgbClr val="000000"/>
                </a:solidFill>
              </a:rPr>
              <a:t>High resolution imagery relevant to subject and fewer text</a:t>
            </a:r>
          </a:p>
          <a:p>
            <a:r>
              <a:rPr lang="en-US" sz="2000">
                <a:solidFill>
                  <a:srgbClr val="000000"/>
                </a:solidFill>
              </a:rPr>
              <a:t>Immediate call to action to subscribe to email list</a:t>
            </a:r>
          </a:p>
          <a:p>
            <a:r>
              <a:rPr lang="en-US" sz="2000">
                <a:solidFill>
                  <a:srgbClr val="000000"/>
                </a:solidFill>
              </a:rPr>
              <a:t>Immediate access to most popular portions of the website including how to file a complaint and how to read a utility bill</a:t>
            </a:r>
          </a:p>
          <a:p>
            <a:r>
              <a:rPr lang="en-US" sz="2000">
                <a:solidFill>
                  <a:srgbClr val="000000"/>
                </a:solidFill>
              </a:rPr>
              <a:t>Call to action “View DC Water”</a:t>
            </a:r>
          </a:p>
          <a:p>
            <a:r>
              <a:rPr lang="en-US" sz="2000">
                <a:solidFill>
                  <a:srgbClr val="000000"/>
                </a:solidFill>
              </a:rPr>
              <a:t>All this information is available “above the scroll”</a:t>
            </a:r>
          </a:p>
          <a:p>
            <a:endParaRPr lang="en-US" sz="2000">
              <a:solidFill>
                <a:srgbClr val="000000"/>
              </a:solidFill>
            </a:endParaRPr>
          </a:p>
        </p:txBody>
      </p:sp>
    </p:spTree>
    <p:extLst>
      <p:ext uri="{BB962C8B-B14F-4D97-AF65-F5344CB8AC3E}">
        <p14:creationId xmlns:p14="http://schemas.microsoft.com/office/powerpoint/2010/main" val="3484077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A4858-4540-45F7-B694-9DE4A4313D0F}"/>
              </a:ext>
            </a:extLst>
          </p:cNvPr>
          <p:cNvSpPr>
            <a:spLocks noGrp="1"/>
          </p:cNvSpPr>
          <p:nvPr>
            <p:ph type="ctrTitle"/>
          </p:nvPr>
        </p:nvSpPr>
        <p:spPr>
          <a:xfrm>
            <a:off x="2370667" y="2187743"/>
            <a:ext cx="5293449" cy="2482515"/>
          </a:xfrm>
        </p:spPr>
        <p:txBody>
          <a:bodyPr anchor="ctr">
            <a:normAutofit/>
          </a:bodyPr>
          <a:lstStyle/>
          <a:p>
            <a:pPr algn="l"/>
            <a:r>
              <a:rPr lang="en-US" sz="5600" dirty="0"/>
              <a:t>Using Analytics to Improve Your Website</a:t>
            </a:r>
          </a:p>
        </p:txBody>
      </p:sp>
      <p:sp>
        <p:nvSpPr>
          <p:cNvPr id="4" name="Subtitle 3">
            <a:extLst>
              <a:ext uri="{FF2B5EF4-FFF2-40B4-BE49-F238E27FC236}">
                <a16:creationId xmlns:a16="http://schemas.microsoft.com/office/drawing/2014/main" id="{8F3B6532-2912-419D-A36B-FF6340CF89FF}"/>
              </a:ext>
            </a:extLst>
          </p:cNvPr>
          <p:cNvSpPr>
            <a:spLocks noGrp="1"/>
          </p:cNvSpPr>
          <p:nvPr>
            <p:ph type="subTitle" idx="1"/>
          </p:nvPr>
        </p:nvSpPr>
        <p:spPr>
          <a:xfrm>
            <a:off x="2370667" y="4670258"/>
            <a:ext cx="5293449" cy="1371405"/>
          </a:xfrm>
        </p:spPr>
        <p:txBody>
          <a:bodyPr>
            <a:normAutofit/>
          </a:bodyPr>
          <a:lstStyle/>
          <a:p>
            <a:pPr algn="l"/>
            <a:endParaRPr lang="en-US" dirty="0"/>
          </a:p>
        </p:txBody>
      </p:sp>
      <p:pic>
        <p:nvPicPr>
          <p:cNvPr id="8" name="Graphic 7" descr="Upward trend">
            <a:extLst>
              <a:ext uri="{FF2B5EF4-FFF2-40B4-BE49-F238E27FC236}">
                <a16:creationId xmlns:a16="http://schemas.microsoft.com/office/drawing/2014/main" id="{F206F88F-974F-4B4E-8594-ADCF155322E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1" y="2743201"/>
            <a:ext cx="1371600" cy="1371600"/>
          </a:xfrm>
          <a:prstGeom prst="rect">
            <a:avLst/>
          </a:prstGeom>
        </p:spPr>
      </p:pic>
      <p:pic>
        <p:nvPicPr>
          <p:cNvPr id="10" name="Graphic 9">
            <a:extLst>
              <a:ext uri="{FF2B5EF4-FFF2-40B4-BE49-F238E27FC236}">
                <a16:creationId xmlns:a16="http://schemas.microsoft.com/office/drawing/2014/main" id="{461B202F-1334-40DF-9E36-914999C39EB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5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41431" y="816337"/>
            <a:ext cx="5225327" cy="5225327"/>
          </a:xfrm>
          <a:prstGeom prst="rect">
            <a:avLst/>
          </a:prstGeom>
        </p:spPr>
      </p:pic>
    </p:spTree>
    <p:extLst>
      <p:ext uri="{BB962C8B-B14F-4D97-AF65-F5344CB8AC3E}">
        <p14:creationId xmlns:p14="http://schemas.microsoft.com/office/powerpoint/2010/main" val="3533347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7DEED2A-0C21-4B96-BF42-EB56762F62D4}"/>
              </a:ext>
            </a:extLst>
          </p:cNvPr>
          <p:cNvSpPr txBox="1"/>
          <p:nvPr/>
        </p:nvSpPr>
        <p:spPr>
          <a:xfrm>
            <a:off x="2466391" y="1997839"/>
            <a:ext cx="7259217" cy="2862322"/>
          </a:xfrm>
          <a:prstGeom prst="rect">
            <a:avLst/>
          </a:prstGeom>
          <a:noFill/>
        </p:spPr>
        <p:txBody>
          <a:bodyPr wrap="square" rtlCol="0">
            <a:spAutoFit/>
          </a:bodyPr>
          <a:lstStyle/>
          <a:p>
            <a:r>
              <a:rPr lang="en-US" dirty="0"/>
              <a:t>Google Analytics is one of the most common sources for this data.  By creating an account, a user adds a small amount of code to webpages that allows google to track a variety of information including bounce rate, type of web browser, device used to access the site and the source of entry to the site including by advertisement or by search engine.</a:t>
            </a:r>
          </a:p>
          <a:p>
            <a:r>
              <a:rPr lang="en-US" dirty="0"/>
              <a:t> </a:t>
            </a:r>
          </a:p>
          <a:p>
            <a:r>
              <a:rPr lang="en-US" b="1" dirty="0"/>
              <a:t>Bounce Rate</a:t>
            </a:r>
            <a:r>
              <a:rPr lang="en-US" dirty="0"/>
              <a:t>-is the percentage of a website that leave after only viewing one page.  Typically, a high bounce rate (one above 60%) means that it is time to evaluate whether your website is easy to navigate and inviting.</a:t>
            </a:r>
          </a:p>
          <a:p>
            <a:endParaRPr lang="en-US" dirty="0"/>
          </a:p>
        </p:txBody>
      </p:sp>
    </p:spTree>
    <p:extLst>
      <p:ext uri="{BB962C8B-B14F-4D97-AF65-F5344CB8AC3E}">
        <p14:creationId xmlns:p14="http://schemas.microsoft.com/office/powerpoint/2010/main" val="136453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E168E-E203-47B3-B484-8DA155F698BC}"/>
              </a:ext>
            </a:extLst>
          </p:cNvPr>
          <p:cNvSpPr>
            <a:spLocks noGrp="1"/>
          </p:cNvSpPr>
          <p:nvPr>
            <p:ph type="title"/>
          </p:nvPr>
        </p:nvSpPr>
        <p:spPr>
          <a:xfrm>
            <a:off x="838200" y="365125"/>
            <a:ext cx="10515600" cy="1325563"/>
          </a:xfrm>
        </p:spPr>
        <p:txBody>
          <a:bodyPr>
            <a:normAutofit/>
          </a:bodyPr>
          <a:lstStyle/>
          <a:p>
            <a:r>
              <a:rPr lang="en-US" dirty="0"/>
              <a:t>Goals for this presentation:</a:t>
            </a:r>
          </a:p>
        </p:txBody>
      </p:sp>
      <p:graphicFrame>
        <p:nvGraphicFramePr>
          <p:cNvPr id="5" name="Content Placeholder 2">
            <a:extLst>
              <a:ext uri="{FF2B5EF4-FFF2-40B4-BE49-F238E27FC236}">
                <a16:creationId xmlns:a16="http://schemas.microsoft.com/office/drawing/2014/main" id="{CD44537C-31E9-46CC-BC8B-610D42A05C68}"/>
              </a:ext>
            </a:extLst>
          </p:cNvPr>
          <p:cNvGraphicFramePr>
            <a:graphicFrameLocks noGrp="1"/>
          </p:cNvGraphicFramePr>
          <p:nvPr>
            <p:ph idx="1"/>
            <p:extLst>
              <p:ext uri="{D42A27DB-BD31-4B8C-83A1-F6EECF244321}">
                <p14:modId xmlns:p14="http://schemas.microsoft.com/office/powerpoint/2010/main" val="195255143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888367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205D939-00C4-4F2E-9797-3170DD040D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8EE4E44-1403-472B-8C01-D354CB8F5A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82CEDC2-33AA-4E06-8C30-81A567C63DF2}"/>
              </a:ext>
            </a:extLst>
          </p:cNvPr>
          <p:cNvPicPr>
            <a:picLocks noChangeAspect="1"/>
          </p:cNvPicPr>
          <p:nvPr/>
        </p:nvPicPr>
        <p:blipFill rotWithShape="1">
          <a:blip r:embed="rId2">
            <a:extLst>
              <a:ext uri="{28A0092B-C50C-407E-A947-70E740481C1C}">
                <a14:useLocalDpi xmlns:a14="http://schemas.microsoft.com/office/drawing/2010/main" val="0"/>
              </a:ext>
            </a:extLst>
          </a:blip>
          <a:srcRect l="638" r="884" b="2"/>
          <a:stretch/>
        </p:blipFill>
        <p:spPr>
          <a:xfrm>
            <a:off x="6421035" y="643467"/>
            <a:ext cx="5129784" cy="5571066"/>
          </a:xfrm>
          <a:prstGeom prst="rect">
            <a:avLst/>
          </a:prstGeom>
        </p:spPr>
      </p:pic>
      <p:sp>
        <p:nvSpPr>
          <p:cNvPr id="21" name="Rectangle 20">
            <a:extLst>
              <a:ext uri="{FF2B5EF4-FFF2-40B4-BE49-F238E27FC236}">
                <a16:creationId xmlns:a16="http://schemas.microsoft.com/office/drawing/2014/main" id="{583CCE40-4C5F-42D3-86D9-7892AD1E9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76C5FA1-C728-4BFA-95F0-03293DBCE0F2}"/>
              </a:ext>
            </a:extLst>
          </p:cNvPr>
          <p:cNvPicPr>
            <a:picLocks noChangeAspect="1"/>
          </p:cNvPicPr>
          <p:nvPr/>
        </p:nvPicPr>
        <p:blipFill rotWithShape="1">
          <a:blip r:embed="rId3">
            <a:extLst>
              <a:ext uri="{28A0092B-C50C-407E-A947-70E740481C1C}">
                <a14:useLocalDpi xmlns:a14="http://schemas.microsoft.com/office/drawing/2010/main" val="0"/>
              </a:ext>
            </a:extLst>
          </a:blip>
          <a:srcRect r="2306" b="2"/>
          <a:stretch/>
        </p:blipFill>
        <p:spPr>
          <a:xfrm>
            <a:off x="641180" y="643467"/>
            <a:ext cx="5129784" cy="5571066"/>
          </a:xfrm>
          <a:prstGeom prst="rect">
            <a:avLst/>
          </a:prstGeom>
        </p:spPr>
      </p:pic>
    </p:spTree>
    <p:extLst>
      <p:ext uri="{BB962C8B-B14F-4D97-AF65-F5344CB8AC3E}">
        <p14:creationId xmlns:p14="http://schemas.microsoft.com/office/powerpoint/2010/main" val="21294488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78725C7-6B40-4B41-8954-6870E274039F}"/>
              </a:ext>
            </a:extLst>
          </p:cNvPr>
          <p:cNvSpPr txBox="1"/>
          <p:nvPr/>
        </p:nvSpPr>
        <p:spPr>
          <a:xfrm>
            <a:off x="1287625" y="1166842"/>
            <a:ext cx="8994710" cy="4247317"/>
          </a:xfrm>
          <a:prstGeom prst="rect">
            <a:avLst/>
          </a:prstGeom>
          <a:noFill/>
        </p:spPr>
        <p:txBody>
          <a:bodyPr wrap="square" rtlCol="0">
            <a:spAutoFit/>
          </a:bodyPr>
          <a:lstStyle/>
          <a:p>
            <a:r>
              <a:rPr lang="en-US" dirty="0"/>
              <a:t>How can OPC use this information to improve our outreach initiatives?</a:t>
            </a:r>
          </a:p>
          <a:p>
            <a:r>
              <a:rPr lang="en-US" dirty="0"/>
              <a:t> </a:t>
            </a:r>
          </a:p>
          <a:p>
            <a:pPr marL="285750" indent="-285750">
              <a:buFont typeface="Arial" panose="020B0604020202020204" pitchFamily="34" charset="0"/>
              <a:buChar char="•"/>
            </a:pPr>
            <a:r>
              <a:rPr lang="en-US" dirty="0"/>
              <a:t>Visitors are spending time on the “consumer assistance” pages and the “bill calculator” pages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“Bounce” rate, “entrance %” and “exit %” are instructive on those pages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Tells us that individuals may be coming to our website looking for this type of information and are most likely directed from search engines</a:t>
            </a:r>
          </a:p>
          <a:p>
            <a:endParaRPr lang="en-US" dirty="0"/>
          </a:p>
          <a:p>
            <a:pPr marL="285750" indent="-285750">
              <a:buFont typeface="Arial" panose="020B0604020202020204" pitchFamily="34" charset="0"/>
              <a:buChar char="•"/>
            </a:pPr>
            <a:r>
              <a:rPr lang="en-US" dirty="0"/>
              <a:t>Publications section of the website is not getting much traffic at all, which means we need to do better in making that information readily discoverable</a:t>
            </a:r>
          </a:p>
          <a:p>
            <a:endParaRPr lang="en-US" dirty="0"/>
          </a:p>
          <a:p>
            <a:pPr marL="285750" indent="-285750">
              <a:buFont typeface="Arial" panose="020B0604020202020204" pitchFamily="34" charset="0"/>
              <a:buChar char="•"/>
            </a:pPr>
            <a:r>
              <a:rPr lang="en-US" dirty="0"/>
              <a:t>After a cursory Google search for “utilities assistance in DC,” I discovered OPC isn’t even on the first page of results</a:t>
            </a:r>
          </a:p>
        </p:txBody>
      </p:sp>
    </p:spTree>
    <p:extLst>
      <p:ext uri="{BB962C8B-B14F-4D97-AF65-F5344CB8AC3E}">
        <p14:creationId xmlns:p14="http://schemas.microsoft.com/office/powerpoint/2010/main" val="22268607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A4004D2-C5F1-48EE-AED3-39310A677668}"/>
              </a:ext>
            </a:extLst>
          </p:cNvPr>
          <p:cNvSpPr>
            <a:spLocks noGrp="1"/>
          </p:cNvSpPr>
          <p:nvPr>
            <p:ph type="ctrTitle"/>
          </p:nvPr>
        </p:nvSpPr>
        <p:spPr>
          <a:xfrm>
            <a:off x="3045368" y="2043663"/>
            <a:ext cx="6105194" cy="2031055"/>
          </a:xfrm>
        </p:spPr>
        <p:txBody>
          <a:bodyPr>
            <a:normAutofit/>
          </a:bodyPr>
          <a:lstStyle/>
          <a:p>
            <a:r>
              <a:rPr lang="en-US" dirty="0">
                <a:solidFill>
                  <a:srgbClr val="FFFFFF"/>
                </a:solidFill>
              </a:rPr>
              <a:t>Search Engine Optimization	</a:t>
            </a:r>
          </a:p>
        </p:txBody>
      </p:sp>
      <p:sp>
        <p:nvSpPr>
          <p:cNvPr id="3" name="Subtitle 2">
            <a:extLst>
              <a:ext uri="{FF2B5EF4-FFF2-40B4-BE49-F238E27FC236}">
                <a16:creationId xmlns:a16="http://schemas.microsoft.com/office/drawing/2014/main" id="{31EB1482-D106-4F51-867B-E1358CC9F7AA}"/>
              </a:ext>
            </a:extLst>
          </p:cNvPr>
          <p:cNvSpPr>
            <a:spLocks noGrp="1"/>
          </p:cNvSpPr>
          <p:nvPr>
            <p:ph type="subTitle" idx="1"/>
          </p:nvPr>
        </p:nvSpPr>
        <p:spPr>
          <a:xfrm>
            <a:off x="3045368" y="4074718"/>
            <a:ext cx="6105194" cy="682079"/>
          </a:xfrm>
        </p:spPr>
        <p:txBody>
          <a:bodyPr>
            <a:normAutofit/>
          </a:bodyPr>
          <a:lstStyle/>
          <a:p>
            <a:r>
              <a:rPr lang="en-US">
                <a:solidFill>
                  <a:srgbClr val="FFFFFF"/>
                </a:solidFill>
              </a:rPr>
              <a:t>Huh?</a:t>
            </a:r>
          </a:p>
        </p:txBody>
      </p:sp>
    </p:spTree>
    <p:extLst>
      <p:ext uri="{BB962C8B-B14F-4D97-AF65-F5344CB8AC3E}">
        <p14:creationId xmlns:p14="http://schemas.microsoft.com/office/powerpoint/2010/main" val="25597695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62A0CAD-3727-469A-B61C-5B68E35583C8}"/>
              </a:ext>
            </a:extLst>
          </p:cNvPr>
          <p:cNvSpPr>
            <a:spLocks noGrp="1"/>
          </p:cNvSpPr>
          <p:nvPr>
            <p:ph type="title"/>
          </p:nvPr>
        </p:nvSpPr>
        <p:spPr>
          <a:xfrm>
            <a:off x="640079" y="2053641"/>
            <a:ext cx="3875937" cy="2723632"/>
          </a:xfrm>
        </p:spPr>
        <p:txBody>
          <a:bodyPr>
            <a:normAutofit/>
          </a:bodyPr>
          <a:lstStyle/>
          <a:p>
            <a:r>
              <a:rPr lang="en-US" sz="2100" dirty="0">
                <a:solidFill>
                  <a:srgbClr val="FFFFFF"/>
                </a:solidFill>
              </a:rPr>
              <a:t>SEO is “the practice of increasing both the quality and quantity of website traffic, as well as exposure to your brand, through non-paid (also known as "organic") search engine results.”</a:t>
            </a:r>
            <a:br>
              <a:rPr lang="en-US" sz="2100" dirty="0">
                <a:solidFill>
                  <a:srgbClr val="FFFFFF"/>
                </a:solidFill>
              </a:rPr>
            </a:br>
            <a:endParaRPr lang="en-US" sz="2100" dirty="0">
              <a:solidFill>
                <a:srgbClr val="FFFFFF"/>
              </a:solidFill>
            </a:endParaRPr>
          </a:p>
        </p:txBody>
      </p:sp>
      <p:sp>
        <p:nvSpPr>
          <p:cNvPr id="3" name="Content Placeholder 2">
            <a:extLst>
              <a:ext uri="{FF2B5EF4-FFF2-40B4-BE49-F238E27FC236}">
                <a16:creationId xmlns:a16="http://schemas.microsoft.com/office/drawing/2014/main" id="{05AA5048-06AA-4E9D-87A1-30467109EDD9}"/>
              </a:ext>
            </a:extLst>
          </p:cNvPr>
          <p:cNvSpPr>
            <a:spLocks noGrp="1"/>
          </p:cNvSpPr>
          <p:nvPr>
            <p:ph idx="1"/>
          </p:nvPr>
        </p:nvSpPr>
        <p:spPr>
          <a:xfrm>
            <a:off x="6090574" y="801866"/>
            <a:ext cx="5306084" cy="5230634"/>
          </a:xfrm>
        </p:spPr>
        <p:txBody>
          <a:bodyPr anchor="ctr">
            <a:normAutofit/>
          </a:bodyPr>
          <a:lstStyle/>
          <a:p>
            <a:pPr marL="0" indent="0">
              <a:buNone/>
            </a:pPr>
            <a:endParaRPr lang="en-US" sz="1900" dirty="0">
              <a:solidFill>
                <a:srgbClr val="000000"/>
              </a:solidFill>
            </a:endParaRPr>
          </a:p>
          <a:p>
            <a:r>
              <a:rPr lang="en-US" sz="1900" dirty="0">
                <a:solidFill>
                  <a:srgbClr val="000000"/>
                </a:solidFill>
              </a:rPr>
              <a:t>Use consumer’s perspective to generate content</a:t>
            </a:r>
          </a:p>
          <a:p>
            <a:pPr marL="0" indent="0">
              <a:buNone/>
            </a:pPr>
            <a:endParaRPr lang="en-US" sz="1900" dirty="0">
              <a:solidFill>
                <a:srgbClr val="000000"/>
              </a:solidFill>
            </a:endParaRPr>
          </a:p>
          <a:p>
            <a:r>
              <a:rPr lang="en-US" sz="1900" dirty="0">
                <a:solidFill>
                  <a:srgbClr val="000000"/>
                </a:solidFill>
              </a:rPr>
              <a:t>Search engines use programs called “crawlers” to read and scan websites for content related to searches</a:t>
            </a:r>
          </a:p>
          <a:p>
            <a:r>
              <a:rPr lang="en-US" sz="1900" dirty="0">
                <a:solidFill>
                  <a:srgbClr val="000000"/>
                </a:solidFill>
              </a:rPr>
              <a:t>Sitemaps make your website easier to scan and easier to find.  Ask your IT team if your website has a sitemap to increase your search engine results</a:t>
            </a:r>
          </a:p>
          <a:p>
            <a:endParaRPr lang="en-US" sz="1900" dirty="0">
              <a:solidFill>
                <a:srgbClr val="000000"/>
              </a:solidFill>
            </a:endParaRPr>
          </a:p>
        </p:txBody>
      </p:sp>
    </p:spTree>
    <p:extLst>
      <p:ext uri="{BB962C8B-B14F-4D97-AF65-F5344CB8AC3E}">
        <p14:creationId xmlns:p14="http://schemas.microsoft.com/office/powerpoint/2010/main" val="37421482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E6005-D0FE-4757-A2A9-1D96F56EFF0F}"/>
              </a:ext>
            </a:extLst>
          </p:cNvPr>
          <p:cNvSpPr>
            <a:spLocks noGrp="1"/>
          </p:cNvSpPr>
          <p:nvPr>
            <p:ph type="title"/>
          </p:nvPr>
        </p:nvSpPr>
        <p:spPr>
          <a:xfrm>
            <a:off x="1913468" y="365125"/>
            <a:ext cx="9440332" cy="1325563"/>
          </a:xfrm>
        </p:spPr>
        <p:txBody>
          <a:bodyPr>
            <a:normAutofit/>
          </a:bodyPr>
          <a:lstStyle/>
          <a:p>
            <a:r>
              <a:rPr lang="en-US" dirty="0"/>
              <a:t>Social Media </a:t>
            </a:r>
          </a:p>
        </p:txBody>
      </p:sp>
      <p:pic>
        <p:nvPicPr>
          <p:cNvPr id="7" name="Graphic 6" descr="Smart Phone">
            <a:extLst>
              <a:ext uri="{FF2B5EF4-FFF2-40B4-BE49-F238E27FC236}">
                <a16:creationId xmlns:a16="http://schemas.microsoft.com/office/drawing/2014/main" id="{D2A28FE2-C707-41FE-95A4-5AEBFC1FF8C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0" y="570706"/>
            <a:ext cx="914400" cy="914400"/>
          </a:xfrm>
          <a:prstGeom prst="rect">
            <a:avLst/>
          </a:prstGeom>
        </p:spPr>
      </p:pic>
      <p:sp>
        <p:nvSpPr>
          <p:cNvPr id="3" name="Content Placeholder 2">
            <a:extLst>
              <a:ext uri="{FF2B5EF4-FFF2-40B4-BE49-F238E27FC236}">
                <a16:creationId xmlns:a16="http://schemas.microsoft.com/office/drawing/2014/main" id="{C83649CA-CEC0-47BE-8A2C-CF5E76D04386}"/>
              </a:ext>
            </a:extLst>
          </p:cNvPr>
          <p:cNvSpPr>
            <a:spLocks noGrp="1"/>
          </p:cNvSpPr>
          <p:nvPr>
            <p:ph idx="1"/>
          </p:nvPr>
        </p:nvSpPr>
        <p:spPr>
          <a:xfrm>
            <a:off x="838200" y="1825625"/>
            <a:ext cx="10515600" cy="4351338"/>
          </a:xfrm>
        </p:spPr>
        <p:txBody>
          <a:bodyPr>
            <a:normAutofit/>
          </a:bodyPr>
          <a:lstStyle/>
          <a:p>
            <a:r>
              <a:rPr lang="en-US" sz="2200" dirty="0"/>
              <a:t>Facebook is the second most visited site on the internet behind only Google with over 2 billion users worldwide </a:t>
            </a:r>
          </a:p>
          <a:p>
            <a:pPr marL="0" indent="0">
              <a:buNone/>
            </a:pPr>
            <a:endParaRPr lang="en-US" sz="2200" dirty="0"/>
          </a:p>
          <a:p>
            <a:r>
              <a:rPr lang="en-US" sz="2200" dirty="0"/>
              <a:t>7 out of 10 Americans say they use the platform </a:t>
            </a:r>
          </a:p>
          <a:p>
            <a:pPr marL="0" indent="0">
              <a:buNone/>
            </a:pPr>
            <a:endParaRPr lang="en-US" sz="2200" dirty="0"/>
          </a:p>
          <a:p>
            <a:r>
              <a:rPr lang="en-US" sz="2200" dirty="0"/>
              <a:t>41% of U.S senior population use Facebook</a:t>
            </a:r>
          </a:p>
          <a:p>
            <a:pPr marL="0" indent="0">
              <a:buNone/>
            </a:pPr>
            <a:endParaRPr lang="en-US" sz="2200" dirty="0"/>
          </a:p>
          <a:p>
            <a:r>
              <a:rPr lang="en-US" sz="2200" dirty="0"/>
              <a:t>Low-income teens use Facebook more than high-income</a:t>
            </a:r>
          </a:p>
          <a:p>
            <a:pPr marL="0" indent="0">
              <a:buNone/>
            </a:pPr>
            <a:r>
              <a:rPr lang="en-US" sz="2200" dirty="0"/>
              <a:t> </a:t>
            </a:r>
          </a:p>
          <a:p>
            <a:r>
              <a:rPr lang="en-US" sz="2200" dirty="0"/>
              <a:t>Twitter has about 321 million monthly active users</a:t>
            </a:r>
          </a:p>
        </p:txBody>
      </p:sp>
    </p:spTree>
    <p:extLst>
      <p:ext uri="{BB962C8B-B14F-4D97-AF65-F5344CB8AC3E}">
        <p14:creationId xmlns:p14="http://schemas.microsoft.com/office/powerpoint/2010/main" val="31465666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E9AC8-D000-4217-88BE-1D5411DC169E}"/>
              </a:ext>
            </a:extLst>
          </p:cNvPr>
          <p:cNvSpPr>
            <a:spLocks noGrp="1"/>
          </p:cNvSpPr>
          <p:nvPr>
            <p:ph type="title"/>
          </p:nvPr>
        </p:nvSpPr>
        <p:spPr>
          <a:xfrm>
            <a:off x="838200" y="327802"/>
            <a:ext cx="10515600" cy="1325563"/>
          </a:xfrm>
        </p:spPr>
        <p:txBody>
          <a:bodyPr/>
          <a:lstStyle/>
          <a:p>
            <a:pPr algn="ctr"/>
            <a:r>
              <a:rPr lang="en-US" dirty="0"/>
              <a:t>Strengthening Your Social "Brand”</a:t>
            </a:r>
          </a:p>
        </p:txBody>
      </p:sp>
      <p:pic>
        <p:nvPicPr>
          <p:cNvPr id="6" name="Content Placeholder 5">
            <a:extLst>
              <a:ext uri="{FF2B5EF4-FFF2-40B4-BE49-F238E27FC236}">
                <a16:creationId xmlns:a16="http://schemas.microsoft.com/office/drawing/2014/main" id="{F65C75DC-20C4-4406-96FC-1A6990C6CE39}"/>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01411" y="2285473"/>
            <a:ext cx="5818389" cy="3093118"/>
          </a:xfrm>
        </p:spPr>
      </p:pic>
      <p:pic>
        <p:nvPicPr>
          <p:cNvPr id="8" name="Content Placeholder 7">
            <a:extLst>
              <a:ext uri="{FF2B5EF4-FFF2-40B4-BE49-F238E27FC236}">
                <a16:creationId xmlns:a16="http://schemas.microsoft.com/office/drawing/2014/main" id="{5C785372-6A14-4195-BBEF-70F1111C4754}"/>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285473"/>
            <a:ext cx="5181600" cy="3431642"/>
          </a:xfrm>
        </p:spPr>
      </p:pic>
    </p:spTree>
    <p:extLst>
      <p:ext uri="{BB962C8B-B14F-4D97-AF65-F5344CB8AC3E}">
        <p14:creationId xmlns:p14="http://schemas.microsoft.com/office/powerpoint/2010/main" val="23102874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E8D979AD-607C-462B-A069-82F81ED84E7A}"/>
              </a:ext>
            </a:extLst>
          </p:cNvPr>
          <p:cNvSpPr>
            <a:spLocks noChangeArrowheads="1"/>
          </p:cNvSpPr>
          <p:nvPr/>
        </p:nvSpPr>
        <p:spPr bwMode="auto">
          <a:xfrm>
            <a:off x="1249150" y="122846"/>
            <a:ext cx="8790589"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chemeClr val="tx1"/>
                </a:solidFill>
                <a:effectLst/>
                <a:latin typeface="+mn-lt"/>
                <a:ea typeface="Times New Roman" panose="02020603050405020304" pitchFamily="18" charset="0"/>
                <a:cs typeface="Arial" panose="020B0604020202020204" pitchFamily="34" charset="0"/>
              </a:rPr>
              <a:t>Use high-resolution imager</a:t>
            </a:r>
          </a:p>
          <a:p>
            <a:pPr marL="0" marR="0" lvl="0" indent="0" algn="just" defTabSz="914400" rtl="0" eaLnBrk="0" fontAlgn="base" latinLnBrk="0" hangingPunct="0">
              <a:lnSpc>
                <a:spcPct val="100000"/>
              </a:lnSpc>
              <a:spcBef>
                <a:spcPct val="0"/>
              </a:spcBef>
              <a:spcAft>
                <a:spcPct val="0"/>
              </a:spcAft>
              <a:buClrTx/>
              <a:buSzTx/>
              <a:tabLst/>
            </a:pPr>
            <a:endParaRPr kumimoji="0" lang="en-US" altLang="en-US" sz="1400" b="0" i="0" u="none" strike="noStrike" cap="none" normalizeH="0" baseline="0" dirty="0">
              <a:ln>
                <a:noFill/>
              </a:ln>
              <a:solidFill>
                <a:schemeClr val="tx1"/>
              </a:solidFill>
              <a:effectLst/>
              <a:latin typeface="+mn-l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chemeClr val="tx1"/>
                </a:solidFill>
                <a:effectLst/>
                <a:latin typeface="+mn-lt"/>
                <a:ea typeface="Times New Roman" panose="02020603050405020304" pitchFamily="18" charset="0"/>
                <a:cs typeface="Arial" panose="020B0604020202020204" pitchFamily="34" charset="0"/>
              </a:rPr>
              <a:t>Include easy email subscription options</a:t>
            </a:r>
          </a:p>
          <a:p>
            <a:pPr marL="0" marR="0" lvl="0" indent="0" algn="just" defTabSz="914400" rtl="0" eaLnBrk="0" fontAlgn="base" latinLnBrk="0" hangingPunct="0">
              <a:lnSpc>
                <a:spcPct val="100000"/>
              </a:lnSpc>
              <a:spcBef>
                <a:spcPct val="0"/>
              </a:spcBef>
              <a:spcAft>
                <a:spcPct val="0"/>
              </a:spcAft>
              <a:buClrTx/>
              <a:buSzTx/>
              <a:tabLst/>
            </a:pPr>
            <a:endParaRPr kumimoji="0" lang="en-US" altLang="en-US" sz="1400" b="0" i="0" u="none" strike="noStrike" cap="none" normalizeH="0" baseline="0" dirty="0">
              <a:ln>
                <a:noFill/>
              </a:ln>
              <a:solidFill>
                <a:schemeClr val="tx1"/>
              </a:solidFill>
              <a:effectLst/>
              <a:latin typeface="+mn-l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chemeClr val="tx1"/>
                </a:solidFill>
                <a:effectLst/>
                <a:latin typeface="+mn-lt"/>
                <a:ea typeface="Times New Roman" panose="02020603050405020304" pitchFamily="18" charset="0"/>
                <a:cs typeface="Arial" panose="020B0604020202020204" pitchFamily="34" charset="0"/>
              </a:rPr>
              <a:t>Include Video content</a:t>
            </a:r>
          </a:p>
          <a:p>
            <a:pPr marL="0" marR="0" lvl="0" indent="0" algn="just" defTabSz="914400" rtl="0" eaLnBrk="0" fontAlgn="base" latinLnBrk="0" hangingPunct="0">
              <a:lnSpc>
                <a:spcPct val="100000"/>
              </a:lnSpc>
              <a:spcBef>
                <a:spcPct val="0"/>
              </a:spcBef>
              <a:spcAft>
                <a:spcPct val="0"/>
              </a:spcAft>
              <a:buClrTx/>
              <a:buSzTx/>
              <a:tabLst/>
            </a:pPr>
            <a:endParaRPr kumimoji="0" lang="en-US" altLang="en-US" sz="1400" b="0" i="0" u="none" strike="noStrike" cap="none" normalizeH="0" baseline="0" dirty="0">
              <a:ln>
                <a:noFill/>
              </a:ln>
              <a:solidFill>
                <a:schemeClr val="tx1"/>
              </a:solidFill>
              <a:effectLst/>
              <a:latin typeface="+mn-l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chemeClr val="tx1"/>
                </a:solidFill>
                <a:effectLst/>
                <a:latin typeface="+mn-lt"/>
                <a:ea typeface="Times New Roman" panose="02020603050405020304" pitchFamily="18" charset="0"/>
                <a:cs typeface="Arial" panose="020B0604020202020204" pitchFamily="34" charset="0"/>
              </a:rPr>
              <a:t>Make your content easy to share and encourage visitors to spread your content on their own social media accounts</a:t>
            </a:r>
          </a:p>
          <a:p>
            <a:pPr marL="0" marR="0" lvl="0" indent="0" algn="just" defTabSz="914400" rtl="0" eaLnBrk="0" fontAlgn="base" latinLnBrk="0" hangingPunct="0">
              <a:lnSpc>
                <a:spcPct val="100000"/>
              </a:lnSpc>
              <a:spcBef>
                <a:spcPct val="0"/>
              </a:spcBef>
              <a:spcAft>
                <a:spcPct val="0"/>
              </a:spcAft>
              <a:buClrTx/>
              <a:buSzTx/>
              <a:tabLst/>
            </a:pPr>
            <a:endParaRPr kumimoji="0" lang="en-US" altLang="en-US" sz="1400" b="0" i="0" u="none" strike="noStrike" cap="none" normalizeH="0" baseline="0" dirty="0">
              <a:ln>
                <a:noFill/>
              </a:ln>
              <a:solidFill>
                <a:schemeClr val="tx1"/>
              </a:solidFill>
              <a:effectLst/>
              <a:latin typeface="+mn-lt"/>
              <a:ea typeface="Times New Roman" panose="02020603050405020304" pitchFamily="18"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chemeClr val="tx1"/>
                </a:solidFill>
                <a:effectLst/>
                <a:latin typeface="+mn-lt"/>
                <a:ea typeface="Times New Roman" panose="02020603050405020304" pitchFamily="18" charset="0"/>
                <a:cs typeface="Arial" panose="020B0604020202020204" pitchFamily="34" charset="0"/>
              </a:rPr>
              <a:t>Make sure that you are using hashtags (#).  OPC noticed a significant increase in consumer engagement when we participated in large events and used the proper hashtags to reach the community</a:t>
            </a:r>
          </a:p>
        </p:txBody>
      </p:sp>
      <p:pic>
        <p:nvPicPr>
          <p:cNvPr id="1025" name="Picture 15">
            <a:extLst>
              <a:ext uri="{FF2B5EF4-FFF2-40B4-BE49-F238E27FC236}">
                <a16:creationId xmlns:a16="http://schemas.microsoft.com/office/drawing/2014/main" id="{3F33F6F7-11D9-4E18-A2A9-7AA4E159B1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340" y="2509575"/>
            <a:ext cx="3606913" cy="426671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33C57F2B-95C3-418D-80F9-3ACBB5EDAD03}"/>
              </a:ext>
            </a:extLst>
          </p:cNvPr>
          <p:cNvSpPr>
            <a:spLocks noChangeArrowheads="1"/>
          </p:cNvSpPr>
          <p:nvPr/>
        </p:nvSpPr>
        <p:spPr bwMode="auto">
          <a:xfrm>
            <a:off x="4469364" y="3300614"/>
            <a:ext cx="8899598"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chemeClr val="tx1"/>
              </a:solidFill>
              <a:effectLst/>
              <a:latin typeface="Lato Light"/>
              <a:ea typeface="Times New Roman" panose="02020603050405020304" pitchFamily="18"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en-US" sz="1100" dirty="0">
              <a:latin typeface="Lato Light"/>
              <a:ea typeface="Times New Roman" panose="02020603050405020304" pitchFamily="18"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Lato Light"/>
              <a:ea typeface="Times New Roman" panose="02020603050405020304" pitchFamily="18"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en-US" sz="1400" dirty="0">
              <a:latin typeface="+mn-lt"/>
              <a:ea typeface="Times New Roman" panose="02020603050405020304" pitchFamily="18"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i="0" u="none" strike="noStrike" cap="none" normalizeH="0" baseline="0" dirty="0">
                <a:ln>
                  <a:noFill/>
                </a:ln>
                <a:solidFill>
                  <a:schemeClr val="tx1"/>
                </a:solidFill>
                <a:effectLst/>
                <a:latin typeface="+mn-lt"/>
                <a:ea typeface="Times New Roman" panose="02020603050405020304" pitchFamily="18" charset="0"/>
                <a:cs typeface="Arial" panose="020B0604020202020204" pitchFamily="34" charset="0"/>
              </a:rPr>
              <a:t>This single tweet obtained nearly 4000 impressions on Twitter alone</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400" i="0" u="none" strike="noStrike" cap="none" normalizeH="0" baseline="0" dirty="0">
              <a:ln>
                <a:noFill/>
              </a:ln>
              <a:solidFill>
                <a:schemeClr val="tx1"/>
              </a:solidFill>
              <a:effectLst/>
              <a:latin typeface="+mn-l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1400" i="0" u="none" strike="noStrike" cap="none" normalizeH="0" baseline="0" dirty="0">
                <a:ln>
                  <a:noFill/>
                </a:ln>
                <a:solidFill>
                  <a:schemeClr val="tx1"/>
                </a:solidFill>
                <a:effectLst/>
                <a:latin typeface="+mn-lt"/>
                <a:ea typeface="Times New Roman" panose="02020603050405020304" pitchFamily="18" charset="0"/>
                <a:cs typeface="Arial" panose="020B0604020202020204" pitchFamily="34" charset="0"/>
              </a:rPr>
              <a:t>Include links and calls to action i.e. “Join us for our event by clicking here”</a:t>
            </a:r>
          </a:p>
          <a:p>
            <a:pPr marL="0" marR="0" lvl="0" indent="0" algn="just" defTabSz="914400" rtl="0" eaLnBrk="0" fontAlgn="base" latinLnBrk="0" hangingPunct="0">
              <a:lnSpc>
                <a:spcPct val="100000"/>
              </a:lnSpc>
              <a:spcBef>
                <a:spcPct val="0"/>
              </a:spcBef>
              <a:spcAft>
                <a:spcPct val="0"/>
              </a:spcAft>
              <a:buClrTx/>
              <a:buSzTx/>
              <a:tabLst/>
            </a:pPr>
            <a:endParaRPr kumimoji="0" lang="en-US" altLang="en-US" sz="1400" i="0" u="none" strike="noStrike" cap="none" normalizeH="0" baseline="0" dirty="0">
              <a:ln>
                <a:noFill/>
              </a:ln>
              <a:solidFill>
                <a:schemeClr val="tx1"/>
              </a:solidFill>
              <a:effectLst/>
              <a:latin typeface="+mn-l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1400" i="0" u="none" strike="noStrike" cap="none" normalizeH="0" baseline="0" dirty="0">
                <a:ln>
                  <a:noFill/>
                </a:ln>
                <a:solidFill>
                  <a:schemeClr val="tx1"/>
                </a:solidFill>
                <a:effectLst/>
                <a:latin typeface="+mn-lt"/>
                <a:ea typeface="Times New Roman" panose="02020603050405020304" pitchFamily="18" charset="0"/>
                <a:cs typeface="Arial" panose="020B0604020202020204" pitchFamily="34" charset="0"/>
              </a:rPr>
              <a:t>Don’t ignore negative engagement, rather respond in an appropriate manner, or invite the user to </a:t>
            </a:r>
          </a:p>
          <a:p>
            <a:pPr marL="0" marR="0" lvl="0" indent="0" algn="just" defTabSz="914400" rtl="0" eaLnBrk="0" fontAlgn="base" latinLnBrk="0" hangingPunct="0">
              <a:lnSpc>
                <a:spcPct val="100000"/>
              </a:lnSpc>
              <a:spcBef>
                <a:spcPct val="0"/>
              </a:spcBef>
              <a:spcAft>
                <a:spcPct val="0"/>
              </a:spcAft>
              <a:buClrTx/>
              <a:buSzTx/>
              <a:tabLst/>
            </a:pPr>
            <a:r>
              <a:rPr kumimoji="0" lang="en-US" altLang="en-US" sz="1400" i="0" u="none" strike="noStrike" cap="none" normalizeH="0" baseline="0" dirty="0">
                <a:ln>
                  <a:noFill/>
                </a:ln>
                <a:solidFill>
                  <a:schemeClr val="tx1"/>
                </a:solidFill>
                <a:effectLst/>
                <a:latin typeface="+mn-lt"/>
                <a:ea typeface="Times New Roman" panose="02020603050405020304" pitchFamily="18" charset="0"/>
                <a:cs typeface="Arial" panose="020B0604020202020204" pitchFamily="34" charset="0"/>
              </a:rPr>
              <a:t>private message you</a:t>
            </a:r>
          </a:p>
          <a:p>
            <a:pPr marL="0" marR="0" lvl="0" indent="0" algn="just" defTabSz="914400" rtl="0" eaLnBrk="0" fontAlgn="base" latinLnBrk="0" hangingPunct="0">
              <a:lnSpc>
                <a:spcPct val="100000"/>
              </a:lnSpc>
              <a:spcBef>
                <a:spcPct val="0"/>
              </a:spcBef>
              <a:spcAft>
                <a:spcPct val="0"/>
              </a:spcAft>
              <a:buClrTx/>
              <a:buSzTx/>
              <a:tabLst/>
            </a:pPr>
            <a:endParaRPr kumimoji="0" lang="en-US" altLang="en-US" sz="1400" i="0" u="none" strike="noStrike" cap="none" normalizeH="0" baseline="0" dirty="0">
              <a:ln>
                <a:noFill/>
              </a:ln>
              <a:solidFill>
                <a:schemeClr val="tx1"/>
              </a:solidFill>
              <a:effectLst/>
              <a:latin typeface="+mn-lt"/>
              <a:ea typeface="Times New Roman" panose="02020603050405020304" pitchFamily="18"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1400" i="0" u="none" strike="noStrike" cap="none" normalizeH="0" baseline="0" dirty="0">
                <a:ln>
                  <a:noFill/>
                </a:ln>
                <a:solidFill>
                  <a:schemeClr val="tx1"/>
                </a:solidFill>
                <a:effectLst/>
                <a:latin typeface="+mn-lt"/>
                <a:ea typeface="Times New Roman" panose="02020603050405020304" pitchFamily="18" charset="0"/>
                <a:cs typeface="Arial" panose="020B0604020202020204" pitchFamily="34" charset="0"/>
              </a:rPr>
              <a:t>Remember that conversations can be had with or without you, so its better to stay engaged</a:t>
            </a:r>
            <a:endParaRPr kumimoji="0" lang="en-US" altLang="en-US" sz="1400" i="0" u="none" strike="noStrike" cap="none" normalizeH="0" baseline="0" dirty="0">
              <a:ln>
                <a:noFill/>
              </a:ln>
              <a:solidFill>
                <a:schemeClr val="tx1"/>
              </a:solidFill>
              <a:effectLst/>
              <a:latin typeface="+mn-lt"/>
            </a:endParaRPr>
          </a:p>
        </p:txBody>
      </p:sp>
      <p:sp>
        <p:nvSpPr>
          <p:cNvPr id="6" name="Rectangle 5">
            <a:extLst>
              <a:ext uri="{FF2B5EF4-FFF2-40B4-BE49-F238E27FC236}">
                <a16:creationId xmlns:a16="http://schemas.microsoft.com/office/drawing/2014/main" id="{FAA09AFE-E22E-49F6-BD82-4B94FE33A330}"/>
              </a:ext>
            </a:extLst>
          </p:cNvPr>
          <p:cNvSpPr/>
          <p:nvPr/>
        </p:nvSpPr>
        <p:spPr>
          <a:xfrm>
            <a:off x="4040155" y="2677886"/>
            <a:ext cx="7025951" cy="110101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Improvements:</a:t>
            </a:r>
          </a:p>
        </p:txBody>
      </p:sp>
    </p:spTree>
    <p:extLst>
      <p:ext uri="{BB962C8B-B14F-4D97-AF65-F5344CB8AC3E}">
        <p14:creationId xmlns:p14="http://schemas.microsoft.com/office/powerpoint/2010/main" val="29717407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CADCE-1055-45A1-BA57-343367D85837}"/>
              </a:ext>
            </a:extLst>
          </p:cNvPr>
          <p:cNvSpPr>
            <a:spLocks noGrp="1"/>
          </p:cNvSpPr>
          <p:nvPr>
            <p:ph type="title"/>
          </p:nvPr>
        </p:nvSpPr>
        <p:spPr>
          <a:xfrm>
            <a:off x="838200" y="365125"/>
            <a:ext cx="10515600" cy="1325563"/>
          </a:xfrm>
        </p:spPr>
        <p:txBody>
          <a:bodyPr/>
          <a:lstStyle/>
          <a:p>
            <a:pPr algn="ctr"/>
            <a:r>
              <a:rPr lang="en-US" dirty="0"/>
              <a:t>Using Social Media Analytics	</a:t>
            </a:r>
          </a:p>
        </p:txBody>
      </p:sp>
      <p:pic>
        <p:nvPicPr>
          <p:cNvPr id="6" name="Content Placeholder 5">
            <a:extLst>
              <a:ext uri="{FF2B5EF4-FFF2-40B4-BE49-F238E27FC236}">
                <a16:creationId xmlns:a16="http://schemas.microsoft.com/office/drawing/2014/main" id="{ED6DF108-99CB-4C6D-8821-27578976D2FB}"/>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60906" y="1825625"/>
            <a:ext cx="5858894" cy="3900443"/>
          </a:xfrm>
        </p:spPr>
      </p:pic>
      <p:pic>
        <p:nvPicPr>
          <p:cNvPr id="8" name="Content Placeholder 7">
            <a:extLst>
              <a:ext uri="{FF2B5EF4-FFF2-40B4-BE49-F238E27FC236}">
                <a16:creationId xmlns:a16="http://schemas.microsoft.com/office/drawing/2014/main" id="{C0B2B880-F42B-4AC3-92A9-E35CDE3A06F4}"/>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92307" y="1825625"/>
            <a:ext cx="5141385" cy="4351338"/>
          </a:xfrm>
        </p:spPr>
      </p:pic>
    </p:spTree>
    <p:extLst>
      <p:ext uri="{BB962C8B-B14F-4D97-AF65-F5344CB8AC3E}">
        <p14:creationId xmlns:p14="http://schemas.microsoft.com/office/powerpoint/2010/main" val="23261513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B0686F7-864F-4810-98D5-96446EF04F56}"/>
              </a:ext>
            </a:extLst>
          </p:cNvPr>
          <p:cNvSpPr>
            <a:spLocks noGrp="1"/>
          </p:cNvSpPr>
          <p:nvPr>
            <p:ph type="title"/>
          </p:nvPr>
        </p:nvSpPr>
        <p:spPr>
          <a:xfrm>
            <a:off x="6094105" y="802955"/>
            <a:ext cx="4977976" cy="1454051"/>
          </a:xfrm>
        </p:spPr>
        <p:txBody>
          <a:bodyPr vert="horz" lIns="91440" tIns="45720" rIns="91440" bIns="45720" rtlCol="0" anchor="ctr">
            <a:normAutofit/>
          </a:bodyPr>
          <a:lstStyle/>
          <a:p>
            <a:r>
              <a:rPr lang="en-US" dirty="0">
                <a:solidFill>
                  <a:srgbClr val="000000"/>
                </a:solidFill>
              </a:rPr>
              <a:t>Using Listservs and Blogs</a:t>
            </a:r>
          </a:p>
        </p:txBody>
      </p:sp>
      <p:sp>
        <p:nvSpPr>
          <p:cNvPr id="15"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Content Placeholder 5">
            <a:extLst>
              <a:ext uri="{FF2B5EF4-FFF2-40B4-BE49-F238E27FC236}">
                <a16:creationId xmlns:a16="http://schemas.microsoft.com/office/drawing/2014/main" id="{179968B2-4820-43A8-93F0-557A957DD6C4}"/>
              </a:ext>
            </a:extLst>
          </p:cNvPr>
          <p:cNvPicPr>
            <a:picLocks noGrp="1" noChangeAspect="1"/>
          </p:cNvPicPr>
          <p:nvPr>
            <p:ph sz="half" idx="2"/>
          </p:nvPr>
        </p:nvPicPr>
        <p:blipFill rotWithShape="1">
          <a:blip r:embed="rId3">
            <a:alphaModFix/>
            <a:extLst>
              <a:ext uri="{28A0092B-C50C-407E-A947-70E740481C1C}">
                <a14:useLocalDpi xmlns:a14="http://schemas.microsoft.com/office/drawing/2010/main" val="0"/>
              </a:ext>
            </a:extLst>
          </a:blip>
          <a:srcRect l="5341" r="6758" b="-1"/>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a:extLst>
              <a:ext uri="{FF2B5EF4-FFF2-40B4-BE49-F238E27FC236}">
                <a16:creationId xmlns:a16="http://schemas.microsoft.com/office/drawing/2014/main" id="{39F40CDE-6101-40B1-BA70-230A00FB8C54}"/>
              </a:ext>
            </a:extLst>
          </p:cNvPr>
          <p:cNvSpPr>
            <a:spLocks noGrp="1"/>
          </p:cNvSpPr>
          <p:nvPr>
            <p:ph sz="half" idx="1"/>
          </p:nvPr>
        </p:nvSpPr>
        <p:spPr>
          <a:xfrm>
            <a:off x="6090574" y="2421682"/>
            <a:ext cx="4977578" cy="3639289"/>
          </a:xfrm>
        </p:spPr>
        <p:txBody>
          <a:bodyPr vert="horz" lIns="91440" tIns="45720" rIns="91440" bIns="45720" rtlCol="0" anchor="ctr">
            <a:normAutofit/>
          </a:bodyPr>
          <a:lstStyle/>
          <a:p>
            <a:r>
              <a:rPr lang="en-US" sz="1600" dirty="0">
                <a:solidFill>
                  <a:srgbClr val="000000"/>
                </a:solidFill>
              </a:rPr>
              <a:t>Finally, OPC has had some success in increasing our outreach by following local blogs and by joining listservs using platforms such as Yahoo and Google Groups</a:t>
            </a:r>
          </a:p>
          <a:p>
            <a:r>
              <a:rPr lang="en-US" sz="1600" dirty="0">
                <a:solidFill>
                  <a:srgbClr val="000000"/>
                </a:solidFill>
              </a:rPr>
              <a:t>Hyper local</a:t>
            </a:r>
          </a:p>
          <a:p>
            <a:r>
              <a:rPr lang="en-US" sz="1600" dirty="0">
                <a:solidFill>
                  <a:srgbClr val="000000"/>
                </a:solidFill>
              </a:rPr>
              <a:t>Not only to Post Content, but also to engage in conversations</a:t>
            </a:r>
          </a:p>
          <a:p>
            <a:pPr marL="0" indent="0">
              <a:buNone/>
            </a:pPr>
            <a:endParaRPr lang="en-US" sz="1400" dirty="0">
              <a:solidFill>
                <a:srgbClr val="000000"/>
              </a:solidFill>
            </a:endParaRPr>
          </a:p>
        </p:txBody>
      </p:sp>
    </p:spTree>
    <p:extLst>
      <p:ext uri="{BB962C8B-B14F-4D97-AF65-F5344CB8AC3E}">
        <p14:creationId xmlns:p14="http://schemas.microsoft.com/office/powerpoint/2010/main" val="41441657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F837B12-7D57-4CC4-B6A9-08FECD169AD9}"/>
              </a:ext>
            </a:extLst>
          </p:cNvPr>
          <p:cNvSpPr>
            <a:spLocks noGrp="1"/>
          </p:cNvSpPr>
          <p:nvPr>
            <p:ph type="title"/>
          </p:nvPr>
        </p:nvSpPr>
        <p:spPr>
          <a:xfrm>
            <a:off x="1179226" y="826680"/>
            <a:ext cx="9833548" cy="1325563"/>
          </a:xfrm>
        </p:spPr>
        <p:txBody>
          <a:bodyPr>
            <a:normAutofit/>
          </a:bodyPr>
          <a:lstStyle/>
          <a:p>
            <a:pPr algn="ctr"/>
            <a:r>
              <a:rPr lang="en-US" sz="4000" dirty="0">
                <a:solidFill>
                  <a:srgbClr val="FFFFFF"/>
                </a:solidFill>
              </a:rPr>
              <a:t>In Conclusion	</a:t>
            </a:r>
          </a:p>
        </p:txBody>
      </p:sp>
      <p:sp>
        <p:nvSpPr>
          <p:cNvPr id="3" name="Content Placeholder 2">
            <a:extLst>
              <a:ext uri="{FF2B5EF4-FFF2-40B4-BE49-F238E27FC236}">
                <a16:creationId xmlns:a16="http://schemas.microsoft.com/office/drawing/2014/main" id="{1391A7D5-77E0-41DA-95C2-0178D7BE531D}"/>
              </a:ext>
            </a:extLst>
          </p:cNvPr>
          <p:cNvSpPr>
            <a:spLocks noGrp="1"/>
          </p:cNvSpPr>
          <p:nvPr>
            <p:ph idx="1"/>
          </p:nvPr>
        </p:nvSpPr>
        <p:spPr>
          <a:xfrm>
            <a:off x="1179226" y="3092970"/>
            <a:ext cx="9833548" cy="1479030"/>
          </a:xfrm>
        </p:spPr>
        <p:txBody>
          <a:bodyPr>
            <a:normAutofit/>
          </a:bodyPr>
          <a:lstStyle/>
          <a:p>
            <a:pPr marL="0" indent="0">
              <a:buNone/>
            </a:pPr>
            <a:r>
              <a:rPr lang="en-US" sz="2000" dirty="0">
                <a:solidFill>
                  <a:srgbClr val="000000"/>
                </a:solidFill>
              </a:rPr>
              <a:t>New digital platforms and data analytics can be a powerful tool in making a positive improvement in how your organization engages with the public.</a:t>
            </a:r>
          </a:p>
          <a:p>
            <a:pPr marL="0" indent="0">
              <a:buNone/>
            </a:pPr>
            <a:r>
              <a:rPr lang="en-US" sz="2000" dirty="0">
                <a:solidFill>
                  <a:srgbClr val="000000"/>
                </a:solidFill>
              </a:rPr>
              <a:t>Try, Try, Try!</a:t>
            </a:r>
          </a:p>
        </p:txBody>
      </p:sp>
    </p:spTree>
    <p:extLst>
      <p:ext uri="{BB962C8B-B14F-4D97-AF65-F5344CB8AC3E}">
        <p14:creationId xmlns:p14="http://schemas.microsoft.com/office/powerpoint/2010/main" val="3340782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B3D36B5-CD3A-4528-AE20-A9C3957AC7D9}"/>
              </a:ext>
            </a:extLst>
          </p:cNvPr>
          <p:cNvSpPr>
            <a:spLocks noGrp="1"/>
          </p:cNvSpPr>
          <p:nvPr>
            <p:ph type="title"/>
          </p:nvPr>
        </p:nvSpPr>
        <p:spPr>
          <a:xfrm>
            <a:off x="1179226" y="826680"/>
            <a:ext cx="9833548" cy="1325563"/>
          </a:xfrm>
        </p:spPr>
        <p:txBody>
          <a:bodyPr>
            <a:normAutofit fontScale="90000"/>
          </a:bodyPr>
          <a:lstStyle/>
          <a:p>
            <a:pPr algn="ctr"/>
            <a:r>
              <a:rPr lang="en-US" b="1" dirty="0">
                <a:solidFill>
                  <a:schemeClr val="bg1"/>
                </a:solidFill>
              </a:rPr>
              <a:t>Case study One: Senior Outreach Awareness and Energy Efficiency Education Campaign</a:t>
            </a:r>
            <a:br>
              <a:rPr lang="en-US" dirty="0"/>
            </a:br>
            <a:endParaRPr lang="en-US" sz="4000" dirty="0">
              <a:solidFill>
                <a:srgbClr val="FFFFFF"/>
              </a:solidFill>
            </a:endParaRPr>
          </a:p>
        </p:txBody>
      </p:sp>
      <p:sp>
        <p:nvSpPr>
          <p:cNvPr id="3" name="Content Placeholder 2">
            <a:extLst>
              <a:ext uri="{FF2B5EF4-FFF2-40B4-BE49-F238E27FC236}">
                <a16:creationId xmlns:a16="http://schemas.microsoft.com/office/drawing/2014/main" id="{460E6D4F-235B-4321-87CC-548868ECBA91}"/>
              </a:ext>
            </a:extLst>
          </p:cNvPr>
          <p:cNvSpPr>
            <a:spLocks noGrp="1"/>
          </p:cNvSpPr>
          <p:nvPr>
            <p:ph idx="1"/>
          </p:nvPr>
        </p:nvSpPr>
        <p:spPr>
          <a:xfrm>
            <a:off x="1179226" y="3092970"/>
            <a:ext cx="9833548" cy="2693976"/>
          </a:xfrm>
        </p:spPr>
        <p:txBody>
          <a:bodyPr>
            <a:normAutofit fontScale="77500" lnSpcReduction="20000"/>
          </a:bodyPr>
          <a:lstStyle/>
          <a:p>
            <a:pPr marL="0" indent="0">
              <a:buNone/>
            </a:pPr>
            <a:r>
              <a:rPr lang="en-US" dirty="0"/>
              <a:t>Goals of the Campaign-</a:t>
            </a:r>
          </a:p>
          <a:p>
            <a:r>
              <a:rPr lang="en-US" dirty="0"/>
              <a:t>Quantify and enhance outreach operations for DC Senior communities with respect to utility service and energy efficiency issues  </a:t>
            </a:r>
          </a:p>
          <a:p>
            <a:r>
              <a:rPr lang="en-US" dirty="0"/>
              <a:t>OPC convened a low- and limited-income senior focus group, comprised of a diverse group of senior residents, community leaders and organizational stakeholders</a:t>
            </a:r>
          </a:p>
          <a:p>
            <a:r>
              <a:rPr lang="en-US" dirty="0"/>
              <a:t>Some of the most important data that we used to determine outreach strategies came from housing trends from the DC Office of Planning available on their public website</a:t>
            </a:r>
          </a:p>
          <a:p>
            <a:endParaRPr lang="en-US" sz="2000" dirty="0">
              <a:solidFill>
                <a:srgbClr val="000000"/>
              </a:solidFill>
            </a:endParaRPr>
          </a:p>
        </p:txBody>
      </p:sp>
    </p:spTree>
    <p:extLst>
      <p:ext uri="{BB962C8B-B14F-4D97-AF65-F5344CB8AC3E}">
        <p14:creationId xmlns:p14="http://schemas.microsoft.com/office/powerpoint/2010/main" val="18051370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217174-57F0-4526-821E-3099DEBC2F50}"/>
              </a:ext>
            </a:extLst>
          </p:cNvPr>
          <p:cNvSpPr txBox="1"/>
          <p:nvPr/>
        </p:nvSpPr>
        <p:spPr>
          <a:xfrm>
            <a:off x="4841032" y="2828835"/>
            <a:ext cx="2509935" cy="1200329"/>
          </a:xfrm>
          <a:prstGeom prst="rect">
            <a:avLst/>
          </a:prstGeom>
          <a:noFill/>
        </p:spPr>
        <p:txBody>
          <a:bodyPr wrap="square" rtlCol="0">
            <a:spAutoFit/>
          </a:bodyPr>
          <a:lstStyle/>
          <a:p>
            <a:r>
              <a:rPr lang="en-US" sz="7200" dirty="0"/>
              <a:t>Q &amp; A</a:t>
            </a:r>
          </a:p>
        </p:txBody>
      </p:sp>
    </p:spTree>
    <p:extLst>
      <p:ext uri="{BB962C8B-B14F-4D97-AF65-F5344CB8AC3E}">
        <p14:creationId xmlns:p14="http://schemas.microsoft.com/office/powerpoint/2010/main" val="17336576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DBFBE-CC58-4A52-A9DD-BCFC6C77EC03}"/>
              </a:ext>
            </a:extLst>
          </p:cNvPr>
          <p:cNvSpPr>
            <a:spLocks noGrp="1"/>
          </p:cNvSpPr>
          <p:nvPr>
            <p:ph type="ctrTitle"/>
          </p:nvPr>
        </p:nvSpPr>
        <p:spPr>
          <a:xfrm>
            <a:off x="1682622" y="180910"/>
            <a:ext cx="9144000" cy="2387600"/>
          </a:xfrm>
        </p:spPr>
        <p:txBody>
          <a:bodyPr/>
          <a:lstStyle/>
          <a:p>
            <a:r>
              <a:rPr lang="en-US" dirty="0"/>
              <a:t>References:</a:t>
            </a:r>
            <a:br>
              <a:rPr lang="en-US" dirty="0"/>
            </a:br>
            <a:endParaRPr lang="en-US" dirty="0"/>
          </a:p>
        </p:txBody>
      </p:sp>
      <p:sp>
        <p:nvSpPr>
          <p:cNvPr id="3" name="Subtitle 2">
            <a:extLst>
              <a:ext uri="{FF2B5EF4-FFF2-40B4-BE49-F238E27FC236}">
                <a16:creationId xmlns:a16="http://schemas.microsoft.com/office/drawing/2014/main" id="{FC985358-3B6F-4E71-9B47-9366E28A1944}"/>
              </a:ext>
            </a:extLst>
          </p:cNvPr>
          <p:cNvSpPr>
            <a:spLocks noGrp="1"/>
          </p:cNvSpPr>
          <p:nvPr>
            <p:ph type="subTitle" idx="1"/>
          </p:nvPr>
        </p:nvSpPr>
        <p:spPr>
          <a:xfrm>
            <a:off x="1524000" y="2127380"/>
            <a:ext cx="8985378" cy="4549710"/>
          </a:xfrm>
        </p:spPr>
        <p:txBody>
          <a:bodyPr>
            <a:normAutofit fontScale="62500" lnSpcReduction="20000"/>
          </a:bodyPr>
          <a:lstStyle/>
          <a:p>
            <a:r>
              <a:rPr lang="en-US" u="sng" baseline="30000" dirty="0">
                <a:hlinkClick r:id="rId2"/>
              </a:rPr>
              <a:t>http://opc-dc.gov/images/pdf/Senior%20Report%20by%20OPC%203-13-17.pdf</a:t>
            </a:r>
            <a:endParaRPr lang="en-US" baseline="30000" dirty="0"/>
          </a:p>
          <a:p>
            <a:r>
              <a:rPr lang="en-US" u="sng" dirty="0">
                <a:hlinkClick r:id="rId3"/>
              </a:rPr>
              <a:t>http://neighborhoodinfo.dc.gov/wards</a:t>
            </a:r>
            <a:r>
              <a:rPr lang="en-US" dirty="0"/>
              <a:t> ; and </a:t>
            </a:r>
            <a:r>
              <a:rPr lang="en-US" u="sng" dirty="0">
                <a:hlinkClick r:id="rId4"/>
              </a:rPr>
              <a:t>https://planning.dc.gov/</a:t>
            </a:r>
            <a:endParaRPr lang="en-US" dirty="0"/>
          </a:p>
          <a:p>
            <a:r>
              <a:rPr lang="en-US" dirty="0"/>
              <a:t> </a:t>
            </a:r>
          </a:p>
          <a:p>
            <a:r>
              <a:rPr lang="en-US" u="sng" dirty="0">
                <a:hlinkClick r:id="rId2"/>
              </a:rPr>
              <a:t>http://opc-dc.gov/images/pdf/Senior%20Report%20by%20OPC%203-13-17.pdf</a:t>
            </a:r>
            <a:endParaRPr lang="en-US" dirty="0"/>
          </a:p>
          <a:p>
            <a:r>
              <a:rPr lang="en-US" dirty="0"/>
              <a:t> </a:t>
            </a:r>
          </a:p>
          <a:p>
            <a:r>
              <a:rPr lang="en-US" u="sng" dirty="0">
                <a:hlinkClick r:id="rId5"/>
              </a:rPr>
              <a:t>https://issuu.com/opcdc7/docs/opc_2014_annual_report_final__2_?e=18355975/14219400</a:t>
            </a:r>
            <a:endParaRPr lang="en-US" dirty="0"/>
          </a:p>
          <a:p>
            <a:r>
              <a:rPr lang="en-US" u="sng" dirty="0">
                <a:hlinkClick r:id="rId6"/>
              </a:rPr>
              <a:t>https://issuu.com/opcdc7/docs/tps_guide_3rd_party_suppliers_28aug?e=18355975/52721586</a:t>
            </a:r>
            <a:endParaRPr lang="en-US" dirty="0"/>
          </a:p>
          <a:p>
            <a:r>
              <a:rPr lang="en-US" dirty="0"/>
              <a:t>Granicus 2017 Public Sector Digital Communications Trends</a:t>
            </a:r>
          </a:p>
          <a:p>
            <a:r>
              <a:rPr lang="en-US" u="sng" dirty="0">
                <a:hlinkClick r:id="rId7"/>
              </a:rPr>
              <a:t>https://optinmonster.com/is-email-marketing-dead-heres-what-the-statistics-show/</a:t>
            </a:r>
            <a:endParaRPr lang="en-US" dirty="0"/>
          </a:p>
          <a:p>
            <a:r>
              <a:rPr lang="en-US" u="sng" dirty="0">
                <a:hlinkClick r:id="rId8"/>
              </a:rPr>
              <a:t>https://knowledgebase.constantcontact.com/articles/KnowledgeBase/5409-average-industry-rates?lang=en_US</a:t>
            </a:r>
            <a:endParaRPr lang="en-US" dirty="0"/>
          </a:p>
          <a:p>
            <a:r>
              <a:rPr lang="en-US" u="sng" dirty="0">
                <a:hlinkClick r:id="rId9"/>
              </a:rPr>
              <a:t>https://web.archive.org/web/20140103132745/http://opc-dc.gov/</a:t>
            </a:r>
            <a:endParaRPr lang="en-US" dirty="0"/>
          </a:p>
          <a:p>
            <a:r>
              <a:rPr lang="en-US" u="sng" dirty="0">
                <a:hlinkClick r:id="rId10"/>
              </a:rPr>
              <a:t>http://time.com/12933/what-you-think-you-know-about-the-web-is-wrong/</a:t>
            </a:r>
            <a:endParaRPr lang="en-US" dirty="0"/>
          </a:p>
          <a:p>
            <a:r>
              <a:rPr lang="en-US" u="sng" dirty="0">
                <a:hlinkClick r:id="rId11"/>
              </a:rPr>
              <a:t>https://analytics.google.com/analytics/academy/course/6</a:t>
            </a:r>
            <a:endParaRPr lang="en-US" dirty="0"/>
          </a:p>
          <a:p>
            <a:r>
              <a:rPr lang="en-US" u="sng" dirty="0">
                <a:hlinkClick r:id="rId12"/>
              </a:rPr>
              <a:t>https://support.google.com/analytics/answer/1009409?hl=en</a:t>
            </a:r>
            <a:endParaRPr lang="en-US" dirty="0"/>
          </a:p>
          <a:p>
            <a:r>
              <a:rPr lang="en-US" u="sng" dirty="0">
                <a:hlinkClick r:id="rId13"/>
              </a:rPr>
              <a:t>https://moz.com/beginners-guide-to-seo/why-search-engine-marketing-is-necessary</a:t>
            </a:r>
            <a:endParaRPr lang="en-US" dirty="0"/>
          </a:p>
          <a:p>
            <a:r>
              <a:rPr lang="en-US" u="sng" dirty="0">
                <a:hlinkClick r:id="rId14"/>
              </a:rPr>
              <a:t>https://www.pewresearch.org/fact-tank/2019/05/16/facts-about-americans-and-facebook/</a:t>
            </a:r>
            <a:endParaRPr lang="en-US" dirty="0"/>
          </a:p>
        </p:txBody>
      </p:sp>
    </p:spTree>
    <p:extLst>
      <p:ext uri="{BB962C8B-B14F-4D97-AF65-F5344CB8AC3E}">
        <p14:creationId xmlns:p14="http://schemas.microsoft.com/office/powerpoint/2010/main" val="2295742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87F892E-59D2-4223-90F8-151429F14C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920" y="0"/>
            <a:ext cx="5720160" cy="6858000"/>
          </a:xfrm>
          <a:prstGeom prst="rect">
            <a:avLst/>
          </a:prstGeom>
        </p:spPr>
      </p:pic>
    </p:spTree>
    <p:extLst>
      <p:ext uri="{BB962C8B-B14F-4D97-AF65-F5344CB8AC3E}">
        <p14:creationId xmlns:p14="http://schemas.microsoft.com/office/powerpoint/2010/main" val="2217632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29DE7B6-DC7C-4BA1-B406-EDDA0C0A3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
            <a:ext cx="7537704"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125CBE4-33FF-42A0-87C4-E7F45C03A345}"/>
              </a:ext>
            </a:extLst>
          </p:cNvPr>
          <p:cNvSpPr>
            <a:spLocks noGrp="1"/>
          </p:cNvSpPr>
          <p:nvPr>
            <p:ph type="title"/>
          </p:nvPr>
        </p:nvSpPr>
        <p:spPr>
          <a:xfrm>
            <a:off x="5021669" y="1007706"/>
            <a:ext cx="5478379" cy="4146761"/>
          </a:xfrm>
        </p:spPr>
        <p:txBody>
          <a:bodyPr vert="horz" lIns="91440" tIns="45720" rIns="91440" bIns="45720" rtlCol="0" anchor="b">
            <a:normAutofit fontScale="90000"/>
          </a:bodyPr>
          <a:lstStyle/>
          <a:p>
            <a:r>
              <a:rPr lang="en-US" kern="1200" dirty="0">
                <a:solidFill>
                  <a:srgbClr val="FFFFFF"/>
                </a:solidFill>
                <a:latin typeface="+mj-lt"/>
                <a:ea typeface="+mj-ea"/>
                <a:cs typeface="+mj-cs"/>
              </a:rPr>
              <a:t>What we learned</a:t>
            </a:r>
            <a:r>
              <a:rPr lang="en-US" sz="2700" kern="1200" dirty="0">
                <a:solidFill>
                  <a:srgbClr val="FFFFFF"/>
                </a:solidFill>
                <a:latin typeface="+mj-lt"/>
                <a:ea typeface="+mj-ea"/>
                <a:cs typeface="+mj-cs"/>
              </a:rPr>
              <a:t>:</a:t>
            </a:r>
            <a:br>
              <a:rPr lang="en-US" sz="2700" kern="1200" dirty="0">
                <a:solidFill>
                  <a:srgbClr val="FFFFFF"/>
                </a:solidFill>
                <a:latin typeface="+mj-lt"/>
                <a:ea typeface="+mj-ea"/>
                <a:cs typeface="+mj-cs"/>
              </a:rPr>
            </a:br>
            <a:br>
              <a:rPr lang="en-US" sz="2700" kern="1200" dirty="0">
                <a:solidFill>
                  <a:srgbClr val="FFFFFF"/>
                </a:solidFill>
                <a:latin typeface="+mj-lt"/>
                <a:ea typeface="+mj-ea"/>
                <a:cs typeface="+mj-cs"/>
              </a:rPr>
            </a:br>
            <a:r>
              <a:rPr lang="en-US" sz="2700" kern="1200" dirty="0">
                <a:latin typeface="+mj-lt"/>
                <a:ea typeface="+mj-ea"/>
                <a:cs typeface="+mj-cs"/>
              </a:rPr>
              <a:t>-</a:t>
            </a:r>
            <a:r>
              <a:rPr lang="en-US" sz="2700" dirty="0"/>
              <a:t>Using this data, we were able to determine which areas of the city housed the largest populations of seniors living below the poverty level.  </a:t>
            </a:r>
            <a:br>
              <a:rPr lang="en-US" sz="2700" dirty="0"/>
            </a:br>
            <a:br>
              <a:rPr lang="en-US" sz="2700" dirty="0"/>
            </a:br>
            <a:r>
              <a:rPr lang="en-US" sz="2700" dirty="0"/>
              <a:t>-Targeted outreach strategy could be created to reach audiences in the areas of the city where the need for utility assistance for seniors was greatest.</a:t>
            </a:r>
            <a:br>
              <a:rPr lang="en-US" dirty="0"/>
            </a:br>
            <a:endParaRPr lang="en-US" sz="5400" kern="1200" dirty="0">
              <a:solidFill>
                <a:srgbClr val="FFFFFF"/>
              </a:solidFill>
              <a:latin typeface="+mj-lt"/>
              <a:ea typeface="+mj-ea"/>
              <a:cs typeface="+mj-cs"/>
            </a:endParaRPr>
          </a:p>
        </p:txBody>
      </p:sp>
      <p:pic>
        <p:nvPicPr>
          <p:cNvPr id="7" name="Graphic 6" descr="Head with Gears">
            <a:extLst>
              <a:ext uri="{FF2B5EF4-FFF2-40B4-BE49-F238E27FC236}">
                <a16:creationId xmlns:a16="http://schemas.microsoft.com/office/drawing/2014/main" id="{0049D683-5B88-4531-BFD3-23041E561A5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81723" y="2593485"/>
            <a:ext cx="1648572" cy="1648572"/>
          </a:xfrm>
          <a:prstGeom prst="rect">
            <a:avLst/>
          </a:prstGeom>
        </p:spPr>
      </p:pic>
    </p:spTree>
    <p:extLst>
      <p:ext uri="{BB962C8B-B14F-4D97-AF65-F5344CB8AC3E}">
        <p14:creationId xmlns:p14="http://schemas.microsoft.com/office/powerpoint/2010/main" val="1030159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8">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extBox 1">
            <a:extLst>
              <a:ext uri="{FF2B5EF4-FFF2-40B4-BE49-F238E27FC236}">
                <a16:creationId xmlns:a16="http://schemas.microsoft.com/office/drawing/2014/main" id="{AA9C3665-BC57-45F0-9444-15D42E3E46A1}"/>
              </a:ext>
            </a:extLst>
          </p:cNvPr>
          <p:cNvSpPr txBox="1"/>
          <p:nvPr/>
        </p:nvSpPr>
        <p:spPr>
          <a:xfrm>
            <a:off x="1179226" y="3092970"/>
            <a:ext cx="9833548" cy="2693976"/>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400" dirty="0">
                <a:solidFill>
                  <a:srgbClr val="000000"/>
                </a:solidFill>
              </a:rPr>
              <a:t>Contracted with an outside vendor to distribute OPC literature through traditional door-to-door marketing</a:t>
            </a:r>
          </a:p>
          <a:p>
            <a:pPr indent="-228600">
              <a:lnSpc>
                <a:spcPct val="90000"/>
              </a:lnSpc>
              <a:spcAft>
                <a:spcPts val="600"/>
              </a:spcAft>
              <a:buFont typeface="Arial" panose="020B0604020202020204" pitchFamily="34" charset="0"/>
              <a:buChar char="•"/>
            </a:pPr>
            <a:endParaRPr lang="en-US" sz="2400" dirty="0">
              <a:solidFill>
                <a:srgbClr val="000000"/>
              </a:solidFill>
            </a:endParaRPr>
          </a:p>
          <a:p>
            <a:pPr indent="-228600">
              <a:lnSpc>
                <a:spcPct val="90000"/>
              </a:lnSpc>
              <a:spcAft>
                <a:spcPts val="600"/>
              </a:spcAft>
              <a:buFont typeface="Arial" panose="020B0604020202020204" pitchFamily="34" charset="0"/>
              <a:buChar char="•"/>
            </a:pPr>
            <a:r>
              <a:rPr lang="en-US" sz="2400" dirty="0">
                <a:solidFill>
                  <a:srgbClr val="000000"/>
                </a:solidFill>
              </a:rPr>
              <a:t>Disseminated information to 8,358 low-income and senior households in Wards 5, 7 and 8. </a:t>
            </a:r>
          </a:p>
          <a:p>
            <a:pPr indent="-228600">
              <a:lnSpc>
                <a:spcPct val="90000"/>
              </a:lnSpc>
              <a:spcAft>
                <a:spcPts val="600"/>
              </a:spcAft>
              <a:buFont typeface="Arial" panose="020B0604020202020204" pitchFamily="34" charset="0"/>
              <a:buChar char="•"/>
            </a:pPr>
            <a:endParaRPr lang="en-US" sz="2400" dirty="0">
              <a:solidFill>
                <a:srgbClr val="000000"/>
              </a:solidFill>
            </a:endParaRPr>
          </a:p>
          <a:p>
            <a:pPr indent="-228600">
              <a:lnSpc>
                <a:spcPct val="90000"/>
              </a:lnSpc>
              <a:spcAft>
                <a:spcPts val="600"/>
              </a:spcAft>
              <a:buFont typeface="Arial" panose="020B0604020202020204" pitchFamily="34" charset="0"/>
              <a:buChar char="•"/>
            </a:pPr>
            <a:r>
              <a:rPr lang="en-US" sz="2400" dirty="0">
                <a:solidFill>
                  <a:srgbClr val="000000"/>
                </a:solidFill>
              </a:rPr>
              <a:t> Conducted an extensive outreach campaign including print materials and transit and radio advertisements generating an estimated 109,000 views in newspapers, 3.3 million on bus and train ads, and 1,020,600 listeners on radio stations</a:t>
            </a:r>
          </a:p>
        </p:txBody>
      </p:sp>
      <p:sp>
        <p:nvSpPr>
          <p:cNvPr id="3" name="TextBox 2">
            <a:extLst>
              <a:ext uri="{FF2B5EF4-FFF2-40B4-BE49-F238E27FC236}">
                <a16:creationId xmlns:a16="http://schemas.microsoft.com/office/drawing/2014/main" id="{BCA8F68A-DD0F-459B-96B2-C00F333263EB}"/>
              </a:ext>
            </a:extLst>
          </p:cNvPr>
          <p:cNvSpPr txBox="1"/>
          <p:nvPr/>
        </p:nvSpPr>
        <p:spPr>
          <a:xfrm>
            <a:off x="4563296" y="913920"/>
            <a:ext cx="3065104" cy="1107996"/>
          </a:xfrm>
          <a:prstGeom prst="rect">
            <a:avLst/>
          </a:prstGeom>
          <a:noFill/>
        </p:spPr>
        <p:txBody>
          <a:bodyPr wrap="square" rtlCol="0">
            <a:spAutoFit/>
          </a:bodyPr>
          <a:lstStyle/>
          <a:p>
            <a:r>
              <a:rPr lang="en-US" sz="4800" dirty="0">
                <a:solidFill>
                  <a:schemeClr val="bg1"/>
                </a:solidFill>
              </a:rPr>
              <a:t>Next Steps:</a:t>
            </a:r>
          </a:p>
          <a:p>
            <a:endParaRPr lang="en-US" dirty="0"/>
          </a:p>
        </p:txBody>
      </p:sp>
    </p:spTree>
    <p:extLst>
      <p:ext uri="{BB962C8B-B14F-4D97-AF65-F5344CB8AC3E}">
        <p14:creationId xmlns:p14="http://schemas.microsoft.com/office/powerpoint/2010/main" val="1185907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1D566-583C-4A49-99AD-9C4D74C09C5E}"/>
              </a:ext>
            </a:extLst>
          </p:cNvPr>
          <p:cNvSpPr>
            <a:spLocks noGrp="1"/>
          </p:cNvSpPr>
          <p:nvPr>
            <p:ph type="title"/>
          </p:nvPr>
        </p:nvSpPr>
        <p:spPr>
          <a:xfrm>
            <a:off x="548950" y="2371206"/>
            <a:ext cx="3335682" cy="1127773"/>
          </a:xfrm>
        </p:spPr>
        <p:txBody>
          <a:bodyPr>
            <a:noAutofit/>
          </a:bodyPr>
          <a:lstStyle/>
          <a:p>
            <a:r>
              <a:rPr lang="en-US" sz="2000" dirty="0" err="1">
                <a:latin typeface="+mn-lt"/>
              </a:rPr>
              <a:t>Liheap’s</a:t>
            </a:r>
            <a:r>
              <a:rPr lang="en-US" sz="2000" dirty="0">
                <a:latin typeface="+mn-lt"/>
              </a:rPr>
              <a:t> Own Data Portal Can Be Informative-</a:t>
            </a:r>
            <a:r>
              <a:rPr lang="en-US" sz="2000" u="sng" dirty="0">
                <a:latin typeface="+mn-lt"/>
                <a:hlinkClick r:id="rId2"/>
              </a:rPr>
              <a:t>https://liheappm.acf.hhs.gov/</a:t>
            </a:r>
            <a:br>
              <a:rPr lang="en-US" sz="2000" dirty="0">
                <a:latin typeface="+mn-lt"/>
              </a:rPr>
            </a:br>
            <a:br>
              <a:rPr lang="en-US" sz="2000" dirty="0">
                <a:latin typeface="+mn-lt"/>
              </a:rPr>
            </a:br>
            <a:br>
              <a:rPr lang="en-US" sz="2000" dirty="0">
                <a:latin typeface="+mn-lt"/>
              </a:rPr>
            </a:br>
            <a:r>
              <a:rPr lang="en-US" sz="2000" dirty="0">
                <a:latin typeface="+mn-lt"/>
              </a:rPr>
              <a:t>What type of information could be useful from this data set?</a:t>
            </a:r>
            <a:br>
              <a:rPr lang="en-US" sz="2000" dirty="0">
                <a:latin typeface="+mn-lt"/>
              </a:rPr>
            </a:br>
            <a:br>
              <a:rPr lang="en-US" sz="2000" dirty="0">
                <a:latin typeface="+mn-lt"/>
              </a:rPr>
            </a:br>
            <a:r>
              <a:rPr lang="en-US" sz="2000" dirty="0">
                <a:latin typeface="+mn-lt"/>
              </a:rPr>
              <a:t>-Number of households with elderly members</a:t>
            </a:r>
            <a:br>
              <a:rPr lang="en-US" sz="2000" dirty="0">
                <a:latin typeface="+mn-lt"/>
              </a:rPr>
            </a:br>
            <a:br>
              <a:rPr lang="en-US" sz="2000" dirty="0">
                <a:latin typeface="+mn-lt"/>
              </a:rPr>
            </a:br>
            <a:r>
              <a:rPr lang="en-US" sz="2000" dirty="0">
                <a:latin typeface="+mn-lt"/>
              </a:rPr>
              <a:t>-Percentage of income eligible homes served</a:t>
            </a:r>
            <a:br>
              <a:rPr lang="en-US" sz="2000" dirty="0">
                <a:latin typeface="+mn-lt"/>
              </a:rPr>
            </a:br>
            <a:br>
              <a:rPr lang="en-US" sz="2000" dirty="0">
                <a:latin typeface="+mn-lt"/>
              </a:rPr>
            </a:br>
            <a:r>
              <a:rPr lang="en-US" sz="2000" dirty="0">
                <a:latin typeface="+mn-lt"/>
              </a:rPr>
              <a:t>-Type of assistance</a:t>
            </a:r>
            <a:br>
              <a:rPr lang="en-US" sz="1600" dirty="0"/>
            </a:br>
            <a:endParaRPr lang="en-US" sz="1600" dirty="0"/>
          </a:p>
        </p:txBody>
      </p:sp>
      <p:pic>
        <p:nvPicPr>
          <p:cNvPr id="5" name="Content Placeholder 4">
            <a:extLst>
              <a:ext uri="{FF2B5EF4-FFF2-40B4-BE49-F238E27FC236}">
                <a16:creationId xmlns:a16="http://schemas.microsoft.com/office/drawing/2014/main" id="{EAEEC418-30CE-46AE-B988-DAF06B8E5A1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84632" y="214604"/>
            <a:ext cx="7688457" cy="5839215"/>
          </a:xfrm>
        </p:spPr>
      </p:pic>
    </p:spTree>
    <p:extLst>
      <p:ext uri="{BB962C8B-B14F-4D97-AF65-F5344CB8AC3E}">
        <p14:creationId xmlns:p14="http://schemas.microsoft.com/office/powerpoint/2010/main" val="1410535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670EF73-0DAF-4D0A-82EE-0C0B278BCFB2}"/>
              </a:ext>
            </a:extLst>
          </p:cNvPr>
          <p:cNvSpPr>
            <a:spLocks noGrp="1"/>
          </p:cNvSpPr>
          <p:nvPr>
            <p:ph type="title"/>
          </p:nvPr>
        </p:nvSpPr>
        <p:spPr>
          <a:xfrm>
            <a:off x="1179226" y="826680"/>
            <a:ext cx="9833548" cy="1325563"/>
          </a:xfrm>
        </p:spPr>
        <p:txBody>
          <a:bodyPr>
            <a:normAutofit/>
          </a:bodyPr>
          <a:lstStyle/>
          <a:p>
            <a:pPr algn="ctr"/>
            <a:r>
              <a:rPr lang="en-US" sz="4000" b="1" dirty="0">
                <a:solidFill>
                  <a:srgbClr val="FFFFFF"/>
                </a:solidFill>
              </a:rPr>
              <a:t>Case Study Two-Third Party Energy Suppliers</a:t>
            </a:r>
            <a:br>
              <a:rPr lang="en-US" sz="4000" dirty="0">
                <a:solidFill>
                  <a:srgbClr val="FFFFFF"/>
                </a:solidFill>
              </a:rPr>
            </a:br>
            <a:endParaRPr lang="en-US" sz="4000" dirty="0">
              <a:solidFill>
                <a:srgbClr val="FFFFFF"/>
              </a:solidFill>
            </a:endParaRPr>
          </a:p>
        </p:txBody>
      </p:sp>
      <p:sp>
        <p:nvSpPr>
          <p:cNvPr id="3" name="Content Placeholder 2">
            <a:extLst>
              <a:ext uri="{FF2B5EF4-FFF2-40B4-BE49-F238E27FC236}">
                <a16:creationId xmlns:a16="http://schemas.microsoft.com/office/drawing/2014/main" id="{A25FEAB9-ABDA-4702-BD64-CE2B3946FF57}"/>
              </a:ext>
            </a:extLst>
          </p:cNvPr>
          <p:cNvSpPr>
            <a:spLocks noGrp="1"/>
          </p:cNvSpPr>
          <p:nvPr>
            <p:ph idx="1"/>
          </p:nvPr>
        </p:nvSpPr>
        <p:spPr>
          <a:xfrm>
            <a:off x="1179226" y="3092970"/>
            <a:ext cx="9833548" cy="2693976"/>
          </a:xfrm>
        </p:spPr>
        <p:txBody>
          <a:bodyPr>
            <a:normAutofit/>
          </a:bodyPr>
          <a:lstStyle/>
          <a:p>
            <a:r>
              <a:rPr lang="en-US" sz="2000" dirty="0">
                <a:solidFill>
                  <a:srgbClr val="000000"/>
                </a:solidFill>
              </a:rPr>
              <a:t>DC is a de-regulated energy market</a:t>
            </a:r>
          </a:p>
          <a:p>
            <a:r>
              <a:rPr lang="en-US" sz="2000" dirty="0">
                <a:solidFill>
                  <a:srgbClr val="000000"/>
                </a:solidFill>
              </a:rPr>
              <a:t>Spike in consumer complaints during 2013-2014 Polar Vortex</a:t>
            </a:r>
          </a:p>
          <a:p>
            <a:r>
              <a:rPr lang="en-US" sz="2000" dirty="0">
                <a:solidFill>
                  <a:srgbClr val="000000"/>
                </a:solidFill>
              </a:rPr>
              <a:t>100% Increase in complaints received over two year span</a:t>
            </a:r>
          </a:p>
          <a:p>
            <a:r>
              <a:rPr lang="en-US" sz="2000" dirty="0">
                <a:solidFill>
                  <a:srgbClr val="000000"/>
                </a:solidFill>
              </a:rPr>
              <a:t>18% of all complaints received</a:t>
            </a:r>
          </a:p>
          <a:p>
            <a:r>
              <a:rPr lang="en-US" sz="2000" dirty="0">
                <a:solidFill>
                  <a:srgbClr val="000000"/>
                </a:solidFill>
              </a:rPr>
              <a:t>Compiled all data from consumer intake into database</a:t>
            </a:r>
          </a:p>
        </p:txBody>
      </p:sp>
    </p:spTree>
    <p:extLst>
      <p:ext uri="{BB962C8B-B14F-4D97-AF65-F5344CB8AC3E}">
        <p14:creationId xmlns:p14="http://schemas.microsoft.com/office/powerpoint/2010/main" val="39605726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1236</Words>
  <Application>Microsoft Office PowerPoint</Application>
  <PresentationFormat>Widescreen</PresentationFormat>
  <Paragraphs>172</Paragraphs>
  <Slides>41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Calibri</vt:lpstr>
      <vt:lpstr>Calibri Light</vt:lpstr>
      <vt:lpstr>Lato Light</vt:lpstr>
      <vt:lpstr>Times New Roman</vt:lpstr>
      <vt:lpstr>Office Theme</vt:lpstr>
      <vt:lpstr>Fundamentals of Utilizing Data for Organizational Outreach </vt:lpstr>
      <vt:lpstr>“Data is the New Oil”-Clive Humby, UK Mathematician</vt:lpstr>
      <vt:lpstr>Goals for this presentation:</vt:lpstr>
      <vt:lpstr>Case study One: Senior Outreach Awareness and Energy Efficiency Education Campaign </vt:lpstr>
      <vt:lpstr>PowerPoint Presentation</vt:lpstr>
      <vt:lpstr>What we learned:  -Using this data, we were able to determine which areas of the city housed the largest populations of seniors living below the poverty level.    -Targeted outreach strategy could be created to reach audiences in the areas of the city where the need for utility assistance for seniors was greatest. </vt:lpstr>
      <vt:lpstr>PowerPoint Presentation</vt:lpstr>
      <vt:lpstr>Liheap’s Own Data Portal Can Be Informative-https://liheappm.acf.hhs.gov/   What type of information could be useful from this data set?  -Number of households with elderly members  -Percentage of income eligible homes served  -Type of assistance </vt:lpstr>
      <vt:lpstr>Case Study Two-Third Party Energy Suppliers </vt:lpstr>
      <vt:lpstr>Types of issues with TPS</vt:lpstr>
      <vt:lpstr>Next Steps: </vt:lpstr>
      <vt:lpstr>PowerPoint Presentation</vt:lpstr>
      <vt:lpstr>Community Outreach: A New Digital World </vt:lpstr>
      <vt:lpstr>PowerPoint Presentation</vt:lpstr>
      <vt:lpstr>OPC has used the following more modern methods to improve our outreach:</vt:lpstr>
      <vt:lpstr>Tips for Improving Email Performance </vt:lpstr>
      <vt:lpstr>Examples from OPC</vt:lpstr>
      <vt:lpstr>PowerPoint Presentation</vt:lpstr>
      <vt:lpstr>Issues: </vt:lpstr>
      <vt:lpstr>PowerPoint Presentation</vt:lpstr>
      <vt:lpstr>PowerPoint Presentation</vt:lpstr>
      <vt:lpstr>Website Improvements </vt:lpstr>
      <vt:lpstr>PowerPoint Presentation</vt:lpstr>
      <vt:lpstr>PowerPoint Presentation</vt:lpstr>
      <vt:lpstr>PowerPoint Presentation</vt:lpstr>
      <vt:lpstr>PowerPoint Presentation</vt:lpstr>
      <vt:lpstr>What has improved?</vt:lpstr>
      <vt:lpstr>Using Analytics to Improve Your Website</vt:lpstr>
      <vt:lpstr>PowerPoint Presentation</vt:lpstr>
      <vt:lpstr>PowerPoint Presentation</vt:lpstr>
      <vt:lpstr>PowerPoint Presentation</vt:lpstr>
      <vt:lpstr>Search Engine Optimization </vt:lpstr>
      <vt:lpstr>SEO is “the practice of increasing both the quality and quantity of website traffic, as well as exposure to your brand, through non-paid (also known as "organic") search engine results.” </vt:lpstr>
      <vt:lpstr>Social Media </vt:lpstr>
      <vt:lpstr>Strengthening Your Social "Brand”</vt:lpstr>
      <vt:lpstr>PowerPoint Presentation</vt:lpstr>
      <vt:lpstr>Using Social Media Analytics </vt:lpstr>
      <vt:lpstr>Using Listservs and Blogs</vt:lpstr>
      <vt:lpstr>In Conclusion </vt:lpstr>
      <vt:lpstr>PowerPoint Presentation</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 Utilizing Data for Organizational Outreach </dc:title>
  <dc:creator>Stephen Marencic</dc:creator>
  <cp:lastModifiedBy>Stephen Marencic</cp:lastModifiedBy>
  <cp:revision>9</cp:revision>
  <dcterms:created xsi:type="dcterms:W3CDTF">2019-05-24T20:02:53Z</dcterms:created>
  <dcterms:modified xsi:type="dcterms:W3CDTF">2019-05-24T20:10:59Z</dcterms:modified>
</cp:coreProperties>
</file>