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69" r:id="rId4"/>
    <p:sldId id="258" r:id="rId5"/>
    <p:sldId id="259" r:id="rId6"/>
    <p:sldId id="260" r:id="rId7"/>
    <p:sldId id="261" r:id="rId8"/>
    <p:sldId id="262" r:id="rId9"/>
    <p:sldId id="270" r:id="rId10"/>
    <p:sldId id="263" r:id="rId11"/>
    <p:sldId id="265" r:id="rId12"/>
    <p:sldId id="264" r:id="rId13"/>
    <p:sldId id="266" r:id="rId14"/>
    <p:sldId id="267" r:id="rId15"/>
    <p:sldId id="268"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17" autoAdjust="0"/>
    <p:restoredTop sz="94660"/>
  </p:normalViewPr>
  <p:slideViewPr>
    <p:cSldViewPr snapToGrid="0">
      <p:cViewPr varScale="1">
        <p:scale>
          <a:sx n="116" d="100"/>
          <a:sy n="116" d="100"/>
        </p:scale>
        <p:origin x="360"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5/20/2019</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5/20/2019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5/20/2019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5/20/2019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5/20/2019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5/20/2019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5/20/2019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5/20/2019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5/20/2019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5/20/2019</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9.jpg"/><Relationship Id="rId7" Type="http://schemas.openxmlformats.org/officeDocument/2006/relationships/image" Target="../media/image13.jpeg"/><Relationship Id="rId2" Type="http://schemas.openxmlformats.org/officeDocument/2006/relationships/image" Target="../media/image8.jpg"/><Relationship Id="rId1" Type="http://schemas.openxmlformats.org/officeDocument/2006/relationships/slideLayout" Target="../slideLayouts/slideLayout7.xml"/><Relationship Id="rId6" Type="http://schemas.openxmlformats.org/officeDocument/2006/relationships/image" Target="../media/image12.jpg"/><Relationship Id="rId11" Type="http://schemas.openxmlformats.org/officeDocument/2006/relationships/image" Target="../media/image17.jpg"/><Relationship Id="rId5" Type="http://schemas.openxmlformats.org/officeDocument/2006/relationships/image" Target="../media/image11.jpg"/><Relationship Id="rId10" Type="http://schemas.openxmlformats.org/officeDocument/2006/relationships/image" Target="../media/image16.jpg"/><Relationship Id="rId4" Type="http://schemas.openxmlformats.org/officeDocument/2006/relationships/image" Target="../media/image10.jpeg"/><Relationship Id="rId9" Type="http://schemas.openxmlformats.org/officeDocument/2006/relationships/image" Target="../media/image1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000" dirty="0" smtClean="0"/>
              <a:t>Holistic</a:t>
            </a:r>
            <a:r>
              <a:rPr lang="en-US" dirty="0" smtClean="0"/>
              <a:t> </a:t>
            </a:r>
            <a:r>
              <a:rPr lang="en-US" sz="4400" dirty="0" smtClean="0"/>
              <a:t>One Stop Shop</a:t>
            </a:r>
            <a:endParaRPr lang="en-US" dirty="0"/>
          </a:p>
        </p:txBody>
      </p:sp>
      <p:sp>
        <p:nvSpPr>
          <p:cNvPr id="3" name="Subtitle 2"/>
          <p:cNvSpPr>
            <a:spLocks noGrp="1"/>
          </p:cNvSpPr>
          <p:nvPr>
            <p:ph type="subTitle" idx="1"/>
          </p:nvPr>
        </p:nvSpPr>
        <p:spPr/>
        <p:txBody>
          <a:bodyPr>
            <a:normAutofit/>
          </a:bodyPr>
          <a:lstStyle/>
          <a:p>
            <a:r>
              <a:rPr lang="en-US" sz="3200" dirty="0" smtClean="0"/>
              <a:t>Partnerships and Collaborations</a:t>
            </a:r>
            <a:endParaRPr lang="en-US" sz="32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01218" y="4356675"/>
            <a:ext cx="1317941" cy="892657"/>
          </a:xfrm>
          <a:prstGeom prst="rect">
            <a:avLst/>
          </a:prstGeom>
        </p:spPr>
      </p:pic>
    </p:spTree>
    <p:extLst>
      <p:ext uri="{BB962C8B-B14F-4D97-AF65-F5344CB8AC3E}">
        <p14:creationId xmlns:p14="http://schemas.microsoft.com/office/powerpoint/2010/main" val="3208759621"/>
      </p:ext>
    </p:extLst>
  </p:cSld>
  <p:clrMapOvr>
    <a:masterClrMapping/>
  </p:clrMapOvr>
  <mc:AlternateContent xmlns:mc="http://schemas.openxmlformats.org/markup-compatibility/2006">
    <mc:Choice xmlns:p15="http://schemas.microsoft.com/office/powerpoint/2012/main" Requires="p15">
      <p:transition>
        <p15:prstTrans prst="fallOver"/>
        <p:sndAc>
          <p:stSnd>
            <p:snd r:embed="rId2" name="breeze.wav"/>
          </p:stSnd>
        </p:sndAc>
      </p:transition>
    </mc:Choice>
    <mc:Fallback>
      <p:transition>
        <p:fade/>
        <p:sndAc>
          <p:stSnd>
            <p:snd r:embed="rId2" name="breeze.wav"/>
          </p:stSnd>
        </p:sndAc>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IDENTIFY AND USE  YOUR NETWORK!</a:t>
            </a:r>
            <a:endParaRPr lang="en-US" dirty="0"/>
          </a:p>
        </p:txBody>
      </p:sp>
      <p:sp>
        <p:nvSpPr>
          <p:cNvPr id="3" name="Content Placeholder 2"/>
          <p:cNvSpPr>
            <a:spLocks noGrp="1"/>
          </p:cNvSpPr>
          <p:nvPr>
            <p:ph idx="1"/>
          </p:nvPr>
        </p:nvSpPr>
        <p:spPr/>
        <p:txBody>
          <a:bodyPr>
            <a:normAutofit fontScale="92500" lnSpcReduction="10000"/>
          </a:bodyPr>
          <a:lstStyle/>
          <a:p>
            <a:r>
              <a:rPr lang="en-US" dirty="0" err="1" smtClean="0"/>
              <a:t>HeartShare’s</a:t>
            </a:r>
            <a:r>
              <a:rPr lang="en-US" dirty="0" smtClean="0"/>
              <a:t> Energy Assistance Clients primarily use the following:</a:t>
            </a:r>
          </a:p>
          <a:p>
            <a:r>
              <a:rPr lang="en-US" dirty="0" smtClean="0"/>
              <a:t>HEAP for heating/electric/cooling</a:t>
            </a:r>
          </a:p>
          <a:p>
            <a:r>
              <a:rPr lang="en-US" dirty="0" smtClean="0"/>
              <a:t>Gas to heat their homes</a:t>
            </a:r>
          </a:p>
          <a:p>
            <a:r>
              <a:rPr lang="en-US" dirty="0" smtClean="0"/>
              <a:t>Electricity for heat and lights</a:t>
            </a:r>
          </a:p>
          <a:p>
            <a:r>
              <a:rPr lang="en-US" dirty="0" smtClean="0"/>
              <a:t>DEP for water accounts</a:t>
            </a:r>
          </a:p>
          <a:p>
            <a:r>
              <a:rPr lang="en-US" dirty="0" smtClean="0"/>
              <a:t>Public Service Commission so they can complain</a:t>
            </a:r>
            <a:r>
              <a:rPr lang="en-US" dirty="0" smtClean="0">
                <a:sym typeface="Wingdings" panose="05000000000000000000" pitchFamily="2" charset="2"/>
              </a:rPr>
              <a:t></a:t>
            </a:r>
          </a:p>
          <a:p>
            <a:r>
              <a:rPr lang="en-US" dirty="0" smtClean="0">
                <a:sym typeface="Wingdings" panose="05000000000000000000" pitchFamily="2" charset="2"/>
              </a:rPr>
              <a:t>Legislators so they can feel comfortable in their own neighborhoods and environment and also complain if they need to, while receiving the maximum amount of assistance.</a:t>
            </a:r>
            <a:endParaRPr lang="en-US" dirty="0"/>
          </a:p>
        </p:txBody>
      </p:sp>
      <p:sp>
        <p:nvSpPr>
          <p:cNvPr id="4" name="Text Placeholder 3"/>
          <p:cNvSpPr>
            <a:spLocks noGrp="1"/>
          </p:cNvSpPr>
          <p:nvPr>
            <p:ph type="body" sz="half" idx="2"/>
          </p:nvPr>
        </p:nvSpPr>
        <p:spPr/>
        <p:txBody>
          <a:bodyPr/>
          <a:lstStyle/>
          <a:p>
            <a:r>
              <a:rPr lang="en-US" dirty="0" smtClean="0"/>
              <a:t>What are the services your clients will need?</a:t>
            </a:r>
          </a:p>
          <a:p>
            <a:r>
              <a:rPr lang="en-US" dirty="0" smtClean="0"/>
              <a:t>Who are the entities you work with on a daily basis?</a:t>
            </a:r>
          </a:p>
          <a:p>
            <a:r>
              <a:rPr lang="en-US" dirty="0" smtClean="0"/>
              <a:t>What other service providers can these entities connect you with?</a:t>
            </a:r>
          </a:p>
          <a:p>
            <a:r>
              <a:rPr lang="en-US" dirty="0" smtClean="0"/>
              <a:t>Who are your friends?</a:t>
            </a:r>
          </a:p>
          <a:p>
            <a:r>
              <a:rPr lang="en-US" dirty="0" smtClean="0"/>
              <a:t>THIS IS YOUR NETWORK!!</a:t>
            </a:r>
            <a:endParaRPr lang="en-US" dirty="0"/>
          </a:p>
        </p:txBody>
      </p:sp>
    </p:spTree>
    <p:extLst>
      <p:ext uri="{BB962C8B-B14F-4D97-AF65-F5344CB8AC3E}">
        <p14:creationId xmlns:p14="http://schemas.microsoft.com/office/powerpoint/2010/main" val="22171452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 Client Assistance Days	</a:t>
            </a:r>
            <a:endParaRPr lang="en-US" dirty="0"/>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t="27998" b="27998"/>
          <a:stretch>
            <a:fillRect/>
          </a:stretch>
        </p:blipFill>
        <p:spPr/>
      </p:pic>
      <p:sp>
        <p:nvSpPr>
          <p:cNvPr id="4" name="Text Placeholder 3"/>
          <p:cNvSpPr>
            <a:spLocks noGrp="1"/>
          </p:cNvSpPr>
          <p:nvPr>
            <p:ph type="body" sz="half" idx="2"/>
          </p:nvPr>
        </p:nvSpPr>
        <p:spPr/>
        <p:txBody>
          <a:bodyPr>
            <a:normAutofit lnSpcReduction="10000"/>
          </a:bodyPr>
          <a:lstStyle/>
          <a:p>
            <a:r>
              <a:rPr lang="en-US" dirty="0" smtClean="0"/>
              <a:t>Pictured here are Public Service Commission, Con Edison, </a:t>
            </a:r>
            <a:r>
              <a:rPr lang="en-US" dirty="0" err="1" smtClean="0"/>
              <a:t>HeartShare</a:t>
            </a:r>
            <a:r>
              <a:rPr lang="en-US" dirty="0" smtClean="0"/>
              <a:t>, HEAP Supervisor, DEP (Water), National Grid, </a:t>
            </a:r>
            <a:r>
              <a:rPr lang="en-US" smtClean="0"/>
              <a:t>Empower NY </a:t>
            </a:r>
            <a:r>
              <a:rPr lang="en-US" dirty="0" smtClean="0"/>
              <a:t>(weatherization) and Senator </a:t>
            </a:r>
            <a:r>
              <a:rPr lang="en-US" dirty="0" err="1" smtClean="0"/>
              <a:t>Comrie</a:t>
            </a:r>
            <a:r>
              <a:rPr lang="en-US" dirty="0" smtClean="0"/>
              <a:t>.</a:t>
            </a:r>
            <a:endParaRPr lang="en-US" dirty="0"/>
          </a:p>
        </p:txBody>
      </p:sp>
    </p:spTree>
    <p:extLst>
      <p:ext uri="{BB962C8B-B14F-4D97-AF65-F5344CB8AC3E}">
        <p14:creationId xmlns:p14="http://schemas.microsoft.com/office/powerpoint/2010/main" val="25081104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 Client One on One Days	</a:t>
            </a:r>
            <a:endParaRPr lang="en-US" dirty="0"/>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37624" r="37624"/>
          <a:stretch>
            <a:fillRect/>
          </a:stretch>
        </p:blipFill>
        <p:spPr>
          <a:xfrm rot="5400000">
            <a:off x="4425950" y="-2343150"/>
            <a:ext cx="3335338" cy="10106025"/>
          </a:xfrm>
        </p:spPr>
      </p:pic>
      <p:sp>
        <p:nvSpPr>
          <p:cNvPr id="4" name="Text Placeholder 3"/>
          <p:cNvSpPr>
            <a:spLocks noGrp="1"/>
          </p:cNvSpPr>
          <p:nvPr>
            <p:ph type="body" sz="half" idx="2"/>
          </p:nvPr>
        </p:nvSpPr>
        <p:spPr/>
        <p:txBody>
          <a:bodyPr/>
          <a:lstStyle/>
          <a:p>
            <a:r>
              <a:rPr lang="en-US" dirty="0" smtClean="0"/>
              <a:t>Pictured here are Con Edison (electric), HEAP Supervisor, National Grid (gas) and </a:t>
            </a:r>
            <a:r>
              <a:rPr lang="en-US" dirty="0" err="1" smtClean="0"/>
              <a:t>HeartShare</a:t>
            </a:r>
            <a:r>
              <a:rPr lang="en-US" dirty="0" smtClean="0"/>
              <a:t> with the client in need.</a:t>
            </a:r>
            <a:endParaRPr lang="en-US" dirty="0"/>
          </a:p>
        </p:txBody>
      </p:sp>
    </p:spTree>
    <p:extLst>
      <p:ext uri="{BB962C8B-B14F-4D97-AF65-F5344CB8AC3E}">
        <p14:creationId xmlns:p14="http://schemas.microsoft.com/office/powerpoint/2010/main" val="34136156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ONE STOP SHOP</a:t>
            </a:r>
            <a:endParaRPr lang="en-US" dirty="0"/>
          </a:p>
        </p:txBody>
      </p:sp>
      <p:sp>
        <p:nvSpPr>
          <p:cNvPr id="3" name="Content Placeholder 2"/>
          <p:cNvSpPr>
            <a:spLocks noGrp="1"/>
          </p:cNvSpPr>
          <p:nvPr>
            <p:ph sz="half" idx="1"/>
          </p:nvPr>
        </p:nvSpPr>
        <p:spPr/>
        <p:txBody>
          <a:bodyPr/>
          <a:lstStyle/>
          <a:p>
            <a:r>
              <a:rPr lang="en-US" dirty="0" smtClean="0"/>
              <a:t>One on One Service Days- these are roundtable events that allow a client to sit with all the providers at once and get utility grants, HEAP grants and services, payment agreements and anything else they may need all at once.</a:t>
            </a:r>
            <a:endParaRPr lang="en-US" dirty="0"/>
          </a:p>
        </p:txBody>
      </p:sp>
      <p:sp>
        <p:nvSpPr>
          <p:cNvPr id="4" name="Content Placeholder 3"/>
          <p:cNvSpPr>
            <a:spLocks noGrp="1"/>
          </p:cNvSpPr>
          <p:nvPr>
            <p:ph sz="half" idx="2"/>
          </p:nvPr>
        </p:nvSpPr>
        <p:spPr/>
        <p:txBody>
          <a:bodyPr/>
          <a:lstStyle/>
          <a:p>
            <a:r>
              <a:rPr lang="en-US" dirty="0" smtClean="0"/>
              <a:t>Table Events- these events allow for each provider to have their own table with information where clients can just walk up and receive information, giveaways and speak to a provider quickly to get information they need.</a:t>
            </a:r>
          </a:p>
        </p:txBody>
      </p:sp>
    </p:spTree>
    <p:extLst>
      <p:ext uri="{BB962C8B-B14F-4D97-AF65-F5344CB8AC3E}">
        <p14:creationId xmlns:p14="http://schemas.microsoft.com/office/powerpoint/2010/main" val="1970425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EVERYBODY WINS!!!</a:t>
            </a:r>
            <a:endParaRPr lang="en-US" dirty="0"/>
          </a:p>
        </p:txBody>
      </p:sp>
      <p:sp>
        <p:nvSpPr>
          <p:cNvPr id="3" name="Content Placeholder 2"/>
          <p:cNvSpPr>
            <a:spLocks noGrp="1"/>
          </p:cNvSpPr>
          <p:nvPr>
            <p:ph sz="half" idx="1"/>
          </p:nvPr>
        </p:nvSpPr>
        <p:spPr/>
        <p:txBody>
          <a:bodyPr>
            <a:normAutofit fontScale="85000" lnSpcReduction="10000"/>
          </a:bodyPr>
          <a:lstStyle/>
          <a:p>
            <a:r>
              <a:rPr lang="en-US" dirty="0" smtClean="0"/>
              <a:t>Utilities are able to identify more low income customers.</a:t>
            </a:r>
          </a:p>
          <a:p>
            <a:r>
              <a:rPr lang="en-US" dirty="0" smtClean="0"/>
              <a:t>Utilities are also able to make payment agreements with customers who have been categorized as “won’t pay”.</a:t>
            </a:r>
          </a:p>
          <a:p>
            <a:r>
              <a:rPr lang="en-US" dirty="0" smtClean="0"/>
              <a:t>Numbers of customers assisted increases.</a:t>
            </a:r>
          </a:p>
          <a:p>
            <a:r>
              <a:rPr lang="en-US" dirty="0" err="1" smtClean="0"/>
              <a:t>HeartShare</a:t>
            </a:r>
            <a:r>
              <a:rPr lang="en-US" dirty="0" smtClean="0"/>
              <a:t> wins because it is our sole mission to help others.</a:t>
            </a:r>
            <a:endParaRPr lang="en-US" dirty="0"/>
          </a:p>
        </p:txBody>
      </p:sp>
      <p:sp>
        <p:nvSpPr>
          <p:cNvPr id="4" name="Content Placeholder 3"/>
          <p:cNvSpPr>
            <a:spLocks noGrp="1"/>
          </p:cNvSpPr>
          <p:nvPr>
            <p:ph sz="half" idx="2"/>
          </p:nvPr>
        </p:nvSpPr>
        <p:spPr/>
        <p:txBody>
          <a:bodyPr>
            <a:normAutofit fontScale="85000" lnSpcReduction="10000"/>
          </a:bodyPr>
          <a:lstStyle/>
          <a:p>
            <a:r>
              <a:rPr lang="en-US" dirty="0" smtClean="0"/>
              <a:t>Customers are able to come to a location where they face no stigma and receive help from multiple entities at once.</a:t>
            </a:r>
          </a:p>
          <a:p>
            <a:r>
              <a:rPr lang="en-US" dirty="0" smtClean="0"/>
              <a:t>Utilities are more lenient in a comfortable setting while they are hearing the customer’s entire story.</a:t>
            </a:r>
          </a:p>
          <a:p>
            <a:r>
              <a:rPr lang="en-US" dirty="0" smtClean="0"/>
              <a:t>Customer is no longer hesitant to receive assistance.</a:t>
            </a:r>
          </a:p>
          <a:p>
            <a:r>
              <a:rPr lang="en-US" dirty="0" smtClean="0"/>
              <a:t>Customer receives the maximum benefits available.</a:t>
            </a:r>
            <a:endParaRPr lang="en-US" dirty="0"/>
          </a:p>
        </p:txBody>
      </p:sp>
    </p:spTree>
    <p:extLst>
      <p:ext uri="{BB962C8B-B14F-4D97-AF65-F5344CB8AC3E}">
        <p14:creationId xmlns:p14="http://schemas.microsoft.com/office/powerpoint/2010/main" val="23172661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If you have some respect for people as they are, you can be more effective in helping them to become better than they are.</a:t>
            </a:r>
            <a:endParaRPr lang="en-US" dirty="0"/>
          </a:p>
        </p:txBody>
      </p:sp>
      <p:sp>
        <p:nvSpPr>
          <p:cNvPr id="3" name="Text Placeholder 2"/>
          <p:cNvSpPr>
            <a:spLocks noGrp="1"/>
          </p:cNvSpPr>
          <p:nvPr>
            <p:ph type="body" sz="quarter" idx="13"/>
          </p:nvPr>
        </p:nvSpPr>
        <p:spPr/>
        <p:txBody>
          <a:bodyPr/>
          <a:lstStyle/>
          <a:p>
            <a:r>
              <a:rPr lang="en-US" dirty="0" smtClean="0"/>
              <a:t>John W. Gardner</a:t>
            </a:r>
            <a:endParaRPr lang="en-US" dirty="0"/>
          </a:p>
        </p:txBody>
      </p:sp>
      <p:sp>
        <p:nvSpPr>
          <p:cNvPr id="4" name="Text Placeholder 3"/>
          <p:cNvSpPr>
            <a:spLocks noGrp="1"/>
          </p:cNvSpPr>
          <p:nvPr>
            <p:ph type="body" idx="1"/>
          </p:nvPr>
        </p:nvSpPr>
        <p:spPr/>
        <p:txBody>
          <a:bodyPr/>
          <a:lstStyle/>
          <a:p>
            <a:r>
              <a:rPr lang="en-US" dirty="0" smtClean="0"/>
              <a:t>Secretary of Health, Education and Welfare under President Lyndon Johnson.  Responsible for launching Medicare.</a:t>
            </a:r>
            <a:endParaRPr lang="en-US" dirty="0"/>
          </a:p>
        </p:txBody>
      </p:sp>
    </p:spTree>
    <p:extLst>
      <p:ext uri="{BB962C8B-B14F-4D97-AF65-F5344CB8AC3E}">
        <p14:creationId xmlns:p14="http://schemas.microsoft.com/office/powerpoint/2010/main" val="41030973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HELP!!! MY CLIENT NEEDS ASSISTANCE!</a:t>
            </a:r>
            <a:endParaRPr lang="en-US" dirty="0"/>
          </a:p>
        </p:txBody>
      </p:sp>
      <p:sp>
        <p:nvSpPr>
          <p:cNvPr id="3" name="Content Placeholder 2"/>
          <p:cNvSpPr>
            <a:spLocks noGrp="1"/>
          </p:cNvSpPr>
          <p:nvPr>
            <p:ph idx="1"/>
          </p:nvPr>
        </p:nvSpPr>
        <p:spPr/>
        <p:txBody>
          <a:bodyPr/>
          <a:lstStyle/>
          <a:p>
            <a:pPr marL="0" indent="0">
              <a:buNone/>
            </a:pPr>
            <a:r>
              <a:rPr lang="en-US" dirty="0" smtClean="0"/>
              <a:t>Who are the faces of the most vulnerable? They can be anyone!  They are seniors, students, single moms, single dads, married couples, disabled individuals, children, </a:t>
            </a:r>
            <a:r>
              <a:rPr lang="en-US" dirty="0" smtClean="0"/>
              <a:t>millennials</a:t>
            </a:r>
            <a:r>
              <a:rPr lang="en-US" dirty="0" smtClean="0"/>
              <a:t>.  They are all of us.  What can we do?</a:t>
            </a:r>
          </a:p>
          <a:p>
            <a:pPr marL="0" indent="0">
              <a:buNone/>
            </a:pPr>
            <a:endParaRPr lang="en-US" dirty="0"/>
          </a:p>
        </p:txBody>
      </p:sp>
    </p:spTree>
    <p:extLst>
      <p:ext uri="{BB962C8B-B14F-4D97-AF65-F5344CB8AC3E}">
        <p14:creationId xmlns:p14="http://schemas.microsoft.com/office/powerpoint/2010/main" val="15446860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9689" y="2537331"/>
            <a:ext cx="2540858" cy="1804009"/>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40750" y="2605469"/>
            <a:ext cx="3538164" cy="179353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21656" y="4341340"/>
            <a:ext cx="3090086" cy="1796447"/>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41665" y="4341340"/>
            <a:ext cx="2664938" cy="1681117"/>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9689" y="619894"/>
            <a:ext cx="3956018" cy="1834122"/>
          </a:xfrm>
          <a:prstGeom prst="rect">
            <a:avLst/>
          </a:prstGeom>
        </p:spPr>
      </p:pic>
      <p:pic>
        <p:nvPicPr>
          <p:cNvPr id="1026" name="Picture 2" descr="Image result for MILLENNIALS IN NEED"/>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57600" y="2605470"/>
            <a:ext cx="3950321" cy="166773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025081" y="761446"/>
            <a:ext cx="3069896" cy="1724928"/>
          </a:xfrm>
          <a:prstGeom prst="rect">
            <a:avLst/>
          </a:prstGeom>
        </p:spPr>
      </p:pic>
      <p:pic>
        <p:nvPicPr>
          <p:cNvPr id="9" name="Picture 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000527" y="4399004"/>
            <a:ext cx="2734962" cy="1811663"/>
          </a:xfrm>
          <a:prstGeom prst="rect">
            <a:avLst/>
          </a:prstGeom>
        </p:spPr>
      </p:pic>
      <p:pic>
        <p:nvPicPr>
          <p:cNvPr id="10" name="Picture 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24573" y="4424655"/>
            <a:ext cx="2143125" cy="1780063"/>
          </a:xfrm>
          <a:prstGeom prst="rect">
            <a:avLst/>
          </a:prstGeom>
        </p:spPr>
      </p:pic>
      <p:pic>
        <p:nvPicPr>
          <p:cNvPr id="13" name="Picture 1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261660" y="761446"/>
            <a:ext cx="3017253" cy="1775885"/>
          </a:xfrm>
          <a:prstGeom prst="rect">
            <a:avLst/>
          </a:prstGeom>
        </p:spPr>
      </p:pic>
    </p:spTree>
    <p:extLst>
      <p:ext uri="{BB962C8B-B14F-4D97-AF65-F5344CB8AC3E}">
        <p14:creationId xmlns:p14="http://schemas.microsoft.com/office/powerpoint/2010/main" val="2430988336"/>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HEARTSHARE MODEL</a:t>
            </a:r>
            <a:endParaRPr lang="en-US" dirty="0"/>
          </a:p>
        </p:txBody>
      </p:sp>
      <p:sp>
        <p:nvSpPr>
          <p:cNvPr id="3" name="Text Placeholder 2"/>
          <p:cNvSpPr>
            <a:spLocks noGrp="1"/>
          </p:cNvSpPr>
          <p:nvPr>
            <p:ph type="body" idx="1"/>
          </p:nvPr>
        </p:nvSpPr>
        <p:spPr>
          <a:xfrm>
            <a:off x="2015068" y="3846051"/>
            <a:ext cx="8364607" cy="1747441"/>
          </a:xfrm>
        </p:spPr>
        <p:txBody>
          <a:bodyPr>
            <a:noAutofit/>
          </a:bodyPr>
          <a:lstStyle/>
          <a:p>
            <a:r>
              <a:rPr lang="en-US" sz="1400" dirty="0" err="1" smtClean="0"/>
              <a:t>HeartShare</a:t>
            </a:r>
            <a:r>
              <a:rPr lang="en-US" sz="1400" dirty="0" smtClean="0"/>
              <a:t> has a five assistance programs throughout NYS in partnership with our major utilities.  </a:t>
            </a:r>
            <a:r>
              <a:rPr lang="en-US" sz="1400" dirty="0" err="1" smtClean="0"/>
              <a:t>HeartShare</a:t>
            </a:r>
            <a:r>
              <a:rPr lang="en-US" sz="1400" dirty="0" smtClean="0"/>
              <a:t> uses NYS legislative offices and community based organizations as intake centers.  This is where the clients feel the most comfortable going to for help.  These are the people they know first hand.  </a:t>
            </a:r>
            <a:r>
              <a:rPr lang="en-US" sz="1400" dirty="0" err="1" smtClean="0"/>
              <a:t>HeartShare</a:t>
            </a:r>
            <a:r>
              <a:rPr lang="en-US" sz="1400" dirty="0" smtClean="0"/>
              <a:t> has used this model for over 23 years and it has been copied by multiple states.  All of our client grantees are HEAP income eligible, however our outreach </a:t>
            </a:r>
            <a:r>
              <a:rPr lang="en-US" sz="1400" dirty="0" smtClean="0"/>
              <a:t>and service goes </a:t>
            </a:r>
            <a:r>
              <a:rPr lang="en-US" sz="1400" dirty="0" smtClean="0"/>
              <a:t>beyond HEAP clientele</a:t>
            </a:r>
            <a:r>
              <a:rPr lang="en-US" sz="1400" dirty="0"/>
              <a:t>. Each year through it’s Energy Assistance Department alone, </a:t>
            </a:r>
            <a:r>
              <a:rPr lang="en-US" sz="1400" dirty="0" err="1"/>
              <a:t>HeartShare</a:t>
            </a:r>
            <a:r>
              <a:rPr lang="en-US" sz="1400" dirty="0"/>
              <a:t> helps between 18,000-20,000 </a:t>
            </a:r>
            <a:r>
              <a:rPr lang="en-US" sz="1400" dirty="0" smtClean="0"/>
              <a:t>individuals. </a:t>
            </a:r>
            <a:r>
              <a:rPr lang="en-US" sz="1400" dirty="0"/>
              <a:t>Our </a:t>
            </a:r>
            <a:r>
              <a:rPr lang="en-US" sz="1400" dirty="0" smtClean="0"/>
              <a:t>partnership with NEUAC further extends our reach and allows other sta</a:t>
            </a:r>
            <a:r>
              <a:rPr lang="en-US" sz="1400" dirty="0" smtClean="0"/>
              <a:t>te agencies and social workers to contact us to assist clients in New York and vice versa</a:t>
            </a:r>
            <a:r>
              <a:rPr lang="en-US" sz="1400" dirty="0" smtClean="0"/>
              <a:t>.</a:t>
            </a:r>
            <a:endParaRPr lang="en-US" sz="1400" dirty="0"/>
          </a:p>
        </p:txBody>
      </p:sp>
    </p:spTree>
    <p:extLst>
      <p:ext uri="{BB962C8B-B14F-4D97-AF65-F5344CB8AC3E}">
        <p14:creationId xmlns:p14="http://schemas.microsoft.com/office/powerpoint/2010/main" val="5973448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 In The Community</a:t>
            </a:r>
            <a:endParaRPr lang="en-US" dirty="0"/>
          </a:p>
        </p:txBody>
      </p:sp>
      <p:sp>
        <p:nvSpPr>
          <p:cNvPr id="3" name="Content Placeholder 2"/>
          <p:cNvSpPr>
            <a:spLocks noGrp="1"/>
          </p:cNvSpPr>
          <p:nvPr>
            <p:ph sz="half" idx="1"/>
          </p:nvPr>
        </p:nvSpPr>
        <p:spPr/>
        <p:txBody>
          <a:bodyPr/>
          <a:lstStyle/>
          <a:p>
            <a:r>
              <a:rPr lang="en-US" dirty="0" smtClean="0"/>
              <a:t>Due to t</a:t>
            </a:r>
            <a:r>
              <a:rPr lang="en-US" dirty="0" smtClean="0"/>
              <a:t>he </a:t>
            </a:r>
            <a:r>
              <a:rPr lang="en-US" dirty="0" smtClean="0"/>
              <a:t>partnerships we have built </a:t>
            </a:r>
            <a:r>
              <a:rPr lang="en-US" dirty="0" smtClean="0"/>
              <a:t>the serving families in need and healing community issues,  legislators, </a:t>
            </a:r>
            <a:r>
              <a:rPr lang="en-US" dirty="0" smtClean="0"/>
              <a:t>CBOs </a:t>
            </a:r>
            <a:r>
              <a:rPr lang="en-US" dirty="0" smtClean="0"/>
              <a:t>and utilities call </a:t>
            </a:r>
            <a:r>
              <a:rPr lang="en-US" dirty="0" smtClean="0"/>
              <a:t>me directly for emergency client assistance.</a:t>
            </a:r>
          </a:p>
          <a:p>
            <a:pPr marL="0" indent="0">
              <a:buNone/>
            </a:pPr>
            <a:endParaRPr lang="en-US" dirty="0"/>
          </a:p>
        </p:txBody>
      </p:sp>
      <p:sp>
        <p:nvSpPr>
          <p:cNvPr id="4" name="Content Placeholder 3"/>
          <p:cNvSpPr>
            <a:spLocks noGrp="1"/>
          </p:cNvSpPr>
          <p:nvPr>
            <p:ph sz="half" idx="2"/>
          </p:nvPr>
        </p:nvSpPr>
        <p:spPr/>
        <p:txBody>
          <a:bodyPr/>
          <a:lstStyle/>
          <a:p>
            <a:r>
              <a:rPr lang="en-US" dirty="0" smtClean="0"/>
              <a:t>Because </a:t>
            </a:r>
            <a:r>
              <a:rPr lang="en-US" dirty="0" smtClean="0"/>
              <a:t>our partners</a:t>
            </a:r>
            <a:r>
              <a:rPr lang="en-US" dirty="0" smtClean="0"/>
              <a:t> </a:t>
            </a:r>
            <a:r>
              <a:rPr lang="en-US" dirty="0" smtClean="0"/>
              <a:t>get tired of emailing me and talking to me on the </a:t>
            </a:r>
            <a:r>
              <a:rPr lang="en-US" dirty="0" smtClean="0"/>
              <a:t>phone, </a:t>
            </a:r>
            <a:r>
              <a:rPr lang="en-US" dirty="0" smtClean="0"/>
              <a:t>they ask me to do special site visits, events and one on ones.</a:t>
            </a:r>
          </a:p>
          <a:p>
            <a:pPr marL="0" indent="0">
              <a:buNone/>
            </a:pPr>
            <a:endParaRPr lang="en-US" dirty="0"/>
          </a:p>
        </p:txBody>
      </p:sp>
    </p:spTree>
    <p:extLst>
      <p:ext uri="{BB962C8B-B14F-4D97-AF65-F5344CB8AC3E}">
        <p14:creationId xmlns:p14="http://schemas.microsoft.com/office/powerpoint/2010/main" val="209851642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sndAc>
          <p:stSnd>
            <p:snd r:embed="rId2" name="breeze.wav"/>
          </p:stSnd>
        </p:sndAc>
      </p:transition>
    </mc:Choice>
    <mc:Fallback>
      <p:transition spd="slow">
        <p:fade/>
        <p:sndAc>
          <p:stSnd>
            <p:snd r:embed="rId2" name="breeze.wav"/>
          </p:stSnd>
        </p:sndAc>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Client Needs Help And So Do I </a:t>
            </a:r>
            <a:r>
              <a:rPr lang="en-US" dirty="0" smtClean="0">
                <a:sym typeface="Wingdings" panose="05000000000000000000" pitchFamily="2" charset="2"/>
              </a:rPr>
              <a:t></a:t>
            </a:r>
            <a:endParaRPr lang="en-US" dirty="0"/>
          </a:p>
        </p:txBody>
      </p:sp>
      <p:sp>
        <p:nvSpPr>
          <p:cNvPr id="3" name="Text Placeholder 2"/>
          <p:cNvSpPr>
            <a:spLocks noGrp="1"/>
          </p:cNvSpPr>
          <p:nvPr>
            <p:ph type="body" idx="1"/>
          </p:nvPr>
        </p:nvSpPr>
        <p:spPr/>
        <p:txBody>
          <a:bodyPr/>
          <a:lstStyle/>
          <a:p>
            <a:r>
              <a:rPr lang="en-US" sz="2400" dirty="0" smtClean="0"/>
              <a:t>Come to my office and help my      			clients!</a:t>
            </a:r>
            <a:endParaRPr lang="en-US" sz="2400" dirty="0"/>
          </a:p>
        </p:txBody>
      </p:sp>
      <p:sp>
        <p:nvSpPr>
          <p:cNvPr id="4" name="Content Placeholder 3"/>
          <p:cNvSpPr>
            <a:spLocks noGrp="1"/>
          </p:cNvSpPr>
          <p:nvPr>
            <p:ph sz="half" idx="2"/>
          </p:nvPr>
        </p:nvSpPr>
        <p:spPr/>
        <p:txBody>
          <a:bodyPr/>
          <a:lstStyle/>
          <a:p>
            <a:r>
              <a:rPr lang="en-US" dirty="0" smtClean="0"/>
              <a:t>Sometimes offices need a little bit more than a twenty minute site visit and they are never afraid to ask (demand).</a:t>
            </a:r>
            <a:endParaRPr lang="en-US" dirty="0"/>
          </a:p>
        </p:txBody>
      </p:sp>
      <p:sp>
        <p:nvSpPr>
          <p:cNvPr id="5" name="Text Placeholder 4"/>
          <p:cNvSpPr>
            <a:spLocks noGrp="1"/>
          </p:cNvSpPr>
          <p:nvPr>
            <p:ph type="body" sz="quarter" idx="3"/>
          </p:nvPr>
        </p:nvSpPr>
        <p:spPr/>
        <p:txBody>
          <a:bodyPr/>
          <a:lstStyle/>
          <a:p>
            <a:r>
              <a:rPr lang="en-US" sz="2400" dirty="0" smtClean="0"/>
              <a:t>                  I’m all alone!!</a:t>
            </a:r>
            <a:endParaRPr lang="en-US" sz="2400" dirty="0"/>
          </a:p>
        </p:txBody>
      </p:sp>
      <p:sp>
        <p:nvSpPr>
          <p:cNvPr id="6" name="Content Placeholder 5"/>
          <p:cNvSpPr>
            <a:spLocks noGrp="1"/>
          </p:cNvSpPr>
          <p:nvPr>
            <p:ph sz="quarter" idx="4"/>
          </p:nvPr>
        </p:nvSpPr>
        <p:spPr/>
        <p:txBody>
          <a:bodyPr/>
          <a:lstStyle/>
          <a:p>
            <a:r>
              <a:rPr lang="en-US" dirty="0" smtClean="0"/>
              <a:t>What I found was that dozens of clients during a site visit needed various amounts of assistance.  I was emailing my contacts while on my cell with other contacts trying to get clients on the spot assistance.</a:t>
            </a:r>
            <a:endParaRPr lang="en-US" dirty="0"/>
          </a:p>
        </p:txBody>
      </p:sp>
    </p:spTree>
    <p:extLst>
      <p:ext uri="{BB962C8B-B14F-4D97-AF65-F5344CB8AC3E}">
        <p14:creationId xmlns:p14="http://schemas.microsoft.com/office/powerpoint/2010/main" val="35035151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3443415" y="937569"/>
            <a:ext cx="5222790" cy="5143500"/>
          </a:xfrm>
          <a:prstGeom prst="rect">
            <a:avLst/>
          </a:prstGeom>
        </p:spPr>
      </p:pic>
    </p:spTree>
    <p:extLst>
      <p:ext uri="{BB962C8B-B14F-4D97-AF65-F5344CB8AC3E}">
        <p14:creationId xmlns:p14="http://schemas.microsoft.com/office/powerpoint/2010/main" val="6384007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purpose in life is to use your gifts and talents to help other people.  Your journey in life teaches you how to do that.</a:t>
            </a:r>
            <a:endParaRPr lang="en-US" dirty="0"/>
          </a:p>
        </p:txBody>
      </p:sp>
      <p:sp>
        <p:nvSpPr>
          <p:cNvPr id="3" name="Text Placeholder 2"/>
          <p:cNvSpPr>
            <a:spLocks noGrp="1"/>
          </p:cNvSpPr>
          <p:nvPr>
            <p:ph type="body" sz="quarter" idx="13"/>
          </p:nvPr>
        </p:nvSpPr>
        <p:spPr/>
        <p:txBody>
          <a:bodyPr/>
          <a:lstStyle/>
          <a:p>
            <a:r>
              <a:rPr lang="en-US" dirty="0" smtClean="0"/>
              <a:t>Tom Krause</a:t>
            </a:r>
            <a:endParaRPr lang="en-US" dirty="0"/>
          </a:p>
        </p:txBody>
      </p:sp>
      <p:sp>
        <p:nvSpPr>
          <p:cNvPr id="4" name="Text Placeholder 3"/>
          <p:cNvSpPr>
            <a:spLocks noGrp="1"/>
          </p:cNvSpPr>
          <p:nvPr>
            <p:ph type="body" idx="1"/>
          </p:nvPr>
        </p:nvSpPr>
        <p:spPr/>
        <p:txBody>
          <a:bodyPr/>
          <a:lstStyle/>
          <a:p>
            <a:r>
              <a:rPr lang="en-US" dirty="0" smtClean="0"/>
              <a:t>Famous Finnish base baritone singer particularly associated with performing Mozart pieces who studied medicine or years before transitioning to the performing arts.</a:t>
            </a:r>
            <a:endParaRPr lang="en-US" dirty="0"/>
          </a:p>
        </p:txBody>
      </p:sp>
    </p:spTree>
    <p:extLst>
      <p:ext uri="{BB962C8B-B14F-4D97-AF65-F5344CB8AC3E}">
        <p14:creationId xmlns:p14="http://schemas.microsoft.com/office/powerpoint/2010/main" val="39563507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F0"/>
                </a:solidFill>
              </a:rPr>
              <a:t>CUE VIDEO </a:t>
            </a:r>
            <a:r>
              <a:rPr lang="en-US" dirty="0" smtClean="0">
                <a:solidFill>
                  <a:srgbClr val="00B0F0"/>
                </a:solidFill>
                <a:sym typeface="Wingdings" panose="05000000000000000000" pitchFamily="2" charset="2"/>
              </a:rPr>
              <a:t></a:t>
            </a:r>
            <a:endParaRPr lang="en-US" dirty="0">
              <a:solidFill>
                <a:srgbClr val="00B0F0"/>
              </a:solidFill>
            </a:endParaRPr>
          </a:p>
        </p:txBody>
      </p:sp>
    </p:spTree>
    <p:extLst>
      <p:ext uri="{BB962C8B-B14F-4D97-AF65-F5344CB8AC3E}">
        <p14:creationId xmlns:p14="http://schemas.microsoft.com/office/powerpoint/2010/main" val="112741100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8899</TotalTime>
  <Words>812</Words>
  <Application>Microsoft Office PowerPoint</Application>
  <PresentationFormat>Widescreen</PresentationFormat>
  <Paragraphs>50</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Garamond</vt:lpstr>
      <vt:lpstr>Wingdings</vt:lpstr>
      <vt:lpstr>Organic</vt:lpstr>
      <vt:lpstr>Holistic One Stop Shop</vt:lpstr>
      <vt:lpstr>HELP!!! MY CLIENT NEEDS ASSISTANCE!</vt:lpstr>
      <vt:lpstr>PowerPoint Presentation</vt:lpstr>
      <vt:lpstr>THE HEARTSHARE MODEL</vt:lpstr>
      <vt:lpstr>Out In The Community</vt:lpstr>
      <vt:lpstr>The Client Needs Help And So Do I </vt:lpstr>
      <vt:lpstr>PowerPoint Presentation</vt:lpstr>
      <vt:lpstr>Your purpose in life is to use your gifts and talents to help other people.  Your journey in life teaches you how to do that.</vt:lpstr>
      <vt:lpstr>CUE VIDEO </vt:lpstr>
      <vt:lpstr>IDENTIFY AND USE  YOUR NETWORK!</vt:lpstr>
      <vt:lpstr>Implement Client Assistance Days </vt:lpstr>
      <vt:lpstr>Implement Client One on One Days </vt:lpstr>
      <vt:lpstr>THE ONE STOP SHOP</vt:lpstr>
      <vt:lpstr>EVERYBODY WINS!!!</vt:lpstr>
      <vt:lpstr>If you have some respect for people as they are, you can be more effective in helping them to become better than they are.</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Holistic One Stop Shop</dc:title>
  <dc:creator>tanya.brothers</dc:creator>
  <cp:lastModifiedBy>tanya.brothers</cp:lastModifiedBy>
  <cp:revision>63</cp:revision>
  <dcterms:created xsi:type="dcterms:W3CDTF">2019-05-10T14:40:25Z</dcterms:created>
  <dcterms:modified xsi:type="dcterms:W3CDTF">2019-05-20T18:57:17Z</dcterms:modified>
</cp:coreProperties>
</file>