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  <p:sldMasterId id="2147483652" r:id="rId2"/>
    <p:sldMasterId id="2147483694" r:id="rId3"/>
    <p:sldMasterId id="2147483691" r:id="rId4"/>
    <p:sldMasterId id="2147483701" r:id="rId5"/>
  </p:sldMasterIdLst>
  <p:notesMasterIdLst>
    <p:notesMasterId r:id="rId20"/>
  </p:notesMasterIdLst>
  <p:handoutMasterIdLst>
    <p:handoutMasterId r:id="rId21"/>
  </p:handoutMasterIdLst>
  <p:sldIdLst>
    <p:sldId id="420" r:id="rId6"/>
    <p:sldId id="415" r:id="rId7"/>
    <p:sldId id="419" r:id="rId8"/>
    <p:sldId id="425" r:id="rId9"/>
    <p:sldId id="429" r:id="rId10"/>
    <p:sldId id="418" r:id="rId11"/>
    <p:sldId id="426" r:id="rId12"/>
    <p:sldId id="417" r:id="rId13"/>
    <p:sldId id="422" r:id="rId14"/>
    <p:sldId id="427" r:id="rId15"/>
    <p:sldId id="423" r:id="rId16"/>
    <p:sldId id="424" r:id="rId17"/>
    <p:sldId id="428" r:id="rId18"/>
    <p:sldId id="391" r:id="rId19"/>
  </p:sldIdLst>
  <p:sldSz cx="9144000" cy="5143500" type="screen16x9"/>
  <p:notesSz cx="7023100" cy="9309100"/>
  <p:embeddedFontLst>
    <p:embeddedFont>
      <p:font typeface="Open Sans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Brandon Grotesque Regular" panose="020B0503020203060202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32">
          <p15:clr>
            <a:srgbClr val="A4A3A4"/>
          </p15:clr>
        </p15:guide>
        <p15:guide id="4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5368"/>
    <a:srgbClr val="1DA1A0"/>
    <a:srgbClr val="001E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>
        <p:scale>
          <a:sx n="66" d="100"/>
          <a:sy n="66" d="100"/>
        </p:scale>
        <p:origin x="-1488" y="-6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720" y="102"/>
      </p:cViewPr>
      <p:guideLst>
        <p:guide orient="horz" pos="2880"/>
        <p:guide orient="horz" pos="2932"/>
        <p:guide pos="2160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C89D77F-F62D-4210-937B-81985E6FF02D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49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CB220F3-FB5A-4EB5-8833-E3D691EA8BBF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1F8E466-115B-4447-A860-3BB70B53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24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300453" y="2503677"/>
            <a:ext cx="545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A53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Energy Outreach Colorado</a:t>
            </a:r>
            <a:endParaRPr lang="en-US" sz="2400" dirty="0">
              <a:solidFill>
                <a:srgbClr val="4A536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288951" y="1674602"/>
            <a:ext cx="57150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>
                <a:solidFill>
                  <a:srgbClr val="4A53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303376" y="3122402"/>
            <a:ext cx="56388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4A53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685800" y="1428750"/>
            <a:ext cx="2286000" cy="2209800"/>
          </a:xfrm>
          <a:prstGeom prst="ellipse">
            <a:avLst/>
          </a:prstGeom>
          <a:ln w="57150">
            <a:solidFill>
              <a:srgbClr val="4A5368"/>
            </a:solidFill>
          </a:ln>
        </p:spPr>
        <p:txBody>
          <a:bodyPr anchor="t"/>
          <a:lstStyle>
            <a:lvl1pPr marL="0" indent="0" algn="ctr">
              <a:buNone/>
              <a:defRPr sz="1200" baseline="0">
                <a:solidFill>
                  <a:srgbClr val="001E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PICTURE TO SELECT PHOTO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212887" y="4906756"/>
            <a:ext cx="337765" cy="17959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4A53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9FE56AF-01EB-495D-BB1D-F7E8B179C2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57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669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352800" y="509082"/>
            <a:ext cx="5334000" cy="4120067"/>
          </a:xfrm>
          <a:prstGeom prst="rect">
            <a:avLst/>
          </a:prstGeom>
        </p:spPr>
        <p:txBody>
          <a:bodyPr anchor="ctr"/>
          <a:lstStyle>
            <a:lvl1pPr algn="l">
              <a:defRPr sz="4800" b="1" cap="all" baseline="0">
                <a:solidFill>
                  <a:srgbClr val="4A53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TITLE SLIDE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004767"/>
            <a:ext cx="2729442" cy="112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0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509083"/>
            <a:ext cx="8915400" cy="462468"/>
          </a:xfrm>
          <a:prstGeom prst="rect">
            <a:avLst/>
          </a:prstGeom>
        </p:spPr>
        <p:txBody>
          <a:bodyPr/>
          <a:lstStyle>
            <a:lvl1pPr algn="l">
              <a:defRPr sz="3200" b="1" cap="all" baseline="0">
                <a:solidFill>
                  <a:srgbClr val="4A53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Enter Title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200150"/>
            <a:ext cx="8524478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4A53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800">
                <a:solidFill>
                  <a:srgbClr val="4A536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4A536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4A536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4A536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Content Slide, Enter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212887" y="4906756"/>
            <a:ext cx="337765" cy="17959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4A5368"/>
                </a:solidFill>
                <a:latin typeface="Brandon Grotesque Regular" pitchFamily="34" charset="0"/>
              </a:defRPr>
            </a:lvl1pPr>
          </a:lstStyle>
          <a:p>
            <a:fld id="{99FE56AF-01EB-495D-BB1D-F7E8B179C2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2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087681"/>
            <a:ext cx="9144000" cy="457200"/>
          </a:xfrm>
          <a:prstGeom prst="rect">
            <a:avLst/>
          </a:prstGeom>
          <a:solidFill>
            <a:srgbClr val="1DA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509083"/>
            <a:ext cx="8915400" cy="462468"/>
          </a:xfrm>
          <a:prstGeom prst="rect">
            <a:avLst/>
          </a:prstGeom>
        </p:spPr>
        <p:txBody>
          <a:bodyPr/>
          <a:lstStyle>
            <a:lvl1pPr algn="l">
              <a:defRPr sz="3200" b="1" cap="all" baseline="0">
                <a:solidFill>
                  <a:srgbClr val="4A53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1094088"/>
            <a:ext cx="8915400" cy="45079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Enter Subtitle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733550"/>
            <a:ext cx="8524478" cy="29718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rgbClr val="4A53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800">
                <a:solidFill>
                  <a:srgbClr val="4A53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rgbClr val="4A53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solidFill>
                  <a:srgbClr val="4A53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4A53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Subtitle Slide, Enter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212887" y="4906756"/>
            <a:ext cx="337765" cy="17959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4A5368"/>
                </a:solidFill>
                <a:latin typeface="Brandon Grotesque Regular" pitchFamily="34" charset="0"/>
              </a:defRPr>
            </a:lvl1pPr>
          </a:lstStyle>
          <a:p>
            <a:fld id="{99FE56AF-01EB-495D-BB1D-F7E8B179C2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40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087681"/>
            <a:ext cx="9144000" cy="457200"/>
          </a:xfrm>
          <a:prstGeom prst="rect">
            <a:avLst/>
          </a:prstGeom>
          <a:solidFill>
            <a:srgbClr val="1DA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509083"/>
            <a:ext cx="8915400" cy="462468"/>
          </a:xfrm>
          <a:prstGeom prst="rect">
            <a:avLst/>
          </a:prstGeom>
        </p:spPr>
        <p:txBody>
          <a:bodyPr/>
          <a:lstStyle>
            <a:lvl1pPr algn="l">
              <a:defRPr sz="3200" b="1" cap="all" baseline="0">
                <a:solidFill>
                  <a:srgbClr val="4A53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ENTER </a:t>
            </a:r>
            <a:r>
              <a:rPr lang="en-US" dirty="0" err="1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1094088"/>
            <a:ext cx="8915400" cy="45079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Enter Subtitle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733550"/>
            <a:ext cx="8524478" cy="2971800"/>
          </a:xfrm>
          <a:prstGeom prst="rect">
            <a:avLst/>
          </a:prstGeom>
        </p:spPr>
        <p:txBody>
          <a:bodyPr numCol="2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rgbClr val="4A53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rgbClr val="4A53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rgbClr val="4A53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solidFill>
                  <a:srgbClr val="4A53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4A53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Two Column Layout, Enter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212887" y="4906756"/>
            <a:ext cx="337765" cy="17959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4A5368"/>
                </a:solidFill>
                <a:latin typeface="Brandon Grotesque Regular" pitchFamily="34" charset="0"/>
              </a:defRPr>
            </a:lvl1pPr>
          </a:lstStyle>
          <a:p>
            <a:fld id="{99FE56AF-01EB-495D-BB1D-F7E8B179C2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93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212887" y="4906756"/>
            <a:ext cx="337765" cy="17959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4A5368"/>
                </a:solidFill>
                <a:latin typeface="Brandon Grotesque Regular" pitchFamily="34" charset="0"/>
              </a:defRPr>
            </a:lvl1pPr>
          </a:lstStyle>
          <a:p>
            <a:fld id="{99FE56AF-01EB-495D-BB1D-F7E8B179C2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74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212887" y="4906756"/>
            <a:ext cx="337765" cy="17959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4A5368"/>
                </a:solidFill>
                <a:latin typeface="Brandon Grotesque Regular" pitchFamily="34" charset="0"/>
              </a:defRPr>
            </a:lvl1pPr>
          </a:lstStyle>
          <a:p>
            <a:fld id="{99FE56AF-01EB-495D-BB1D-F7E8B179C2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2971800" cy="5143500"/>
          </a:xfrm>
          <a:prstGeom prst="rect">
            <a:avLst/>
          </a:prstGeom>
          <a:solidFill>
            <a:srgbClr val="1DA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352800" y="509082"/>
            <a:ext cx="5334000" cy="4120067"/>
          </a:xfrm>
          <a:prstGeom prst="rect">
            <a:avLst/>
          </a:prstGeom>
        </p:spPr>
        <p:txBody>
          <a:bodyPr/>
          <a:lstStyle>
            <a:lvl1pPr algn="l">
              <a:defRPr sz="4800" b="1" cap="all" baseline="0">
                <a:solidFill>
                  <a:srgbClr val="4A53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DIVIDER SLIDE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ENTER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5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:\Stock photos\8-2015warmthcircle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1DA1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71800" y="0"/>
            <a:ext cx="6172200" cy="516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288951" y="1276350"/>
            <a:ext cx="57150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276600" y="1878093"/>
            <a:ext cx="57150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264249" y="2649488"/>
            <a:ext cx="57150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Email Address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251898" y="3251231"/>
            <a:ext cx="57150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Phone Number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37178"/>
            <a:ext cx="2667000" cy="129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8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200150"/>
            <a:ext cx="6858000" cy="283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1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304800" y="4857750"/>
            <a:ext cx="8534400" cy="0"/>
          </a:xfrm>
          <a:prstGeom prst="line">
            <a:avLst/>
          </a:prstGeom>
          <a:ln>
            <a:solidFill>
              <a:srgbClr val="1DA1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6911955" y="4912529"/>
            <a:ext cx="17748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1DA1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ENERGY OUTREACH COLORADO</a:t>
            </a:r>
            <a:endParaRPr lang="en-US" sz="800" dirty="0">
              <a:solidFill>
                <a:srgbClr val="1DA1A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931579"/>
            <a:ext cx="154771" cy="1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6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6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304800" y="4857750"/>
            <a:ext cx="8534400" cy="0"/>
          </a:xfrm>
          <a:prstGeom prst="line">
            <a:avLst/>
          </a:prstGeom>
          <a:ln>
            <a:solidFill>
              <a:srgbClr val="1DA1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6911955" y="4912529"/>
            <a:ext cx="17748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1DA1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ENERGY OUTREACH COLORADO</a:t>
            </a:r>
            <a:endParaRPr lang="en-US" sz="800" dirty="0">
              <a:solidFill>
                <a:srgbClr val="1DA1A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931579"/>
            <a:ext cx="154771" cy="1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0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61" r:id="rId3"/>
    <p:sldLayoutId id="2147483699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304800" y="4857750"/>
            <a:ext cx="8534400" cy="0"/>
          </a:xfrm>
          <a:prstGeom prst="line">
            <a:avLst/>
          </a:prstGeom>
          <a:ln>
            <a:solidFill>
              <a:srgbClr val="1DA1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6911955" y="4912529"/>
            <a:ext cx="17748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1DA1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ENERGY OUTREACH COLORADO</a:t>
            </a:r>
            <a:endParaRPr lang="en-US" sz="800" dirty="0">
              <a:solidFill>
                <a:srgbClr val="1DA1A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931579"/>
            <a:ext cx="154771" cy="1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9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498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0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322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03" y="2266950"/>
            <a:ext cx="7620000" cy="2793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05" y="133350"/>
            <a:ext cx="7620000" cy="201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4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Recycling programs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Holiday Light Recycling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028700"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 smtClean="0"/>
              <a:t>Partner with utility</a:t>
            </a:r>
          </a:p>
          <a:p>
            <a:pPr marL="1428750" lvl="2"/>
            <a:r>
              <a:rPr lang="en-US" dirty="0" smtClean="0"/>
              <a:t>IREA customers brought unwanted </a:t>
            </a:r>
          </a:p>
          <a:p>
            <a:pPr marL="1200150" lvl="2" indent="0">
              <a:buNone/>
            </a:pPr>
            <a:r>
              <a:rPr lang="en-US" dirty="0" smtClean="0"/>
              <a:t>    holiday lights </a:t>
            </a:r>
          </a:p>
          <a:p>
            <a:pPr marL="1428750" lvl="2"/>
            <a:r>
              <a:rPr lang="en-US" dirty="0" smtClean="0"/>
              <a:t>3,700 </a:t>
            </a:r>
            <a:r>
              <a:rPr lang="en-US" dirty="0" smtClean="0"/>
              <a:t>pounds </a:t>
            </a:r>
          </a:p>
          <a:p>
            <a:pPr marL="1428750" lvl="2"/>
            <a:r>
              <a:rPr lang="en-US" dirty="0" smtClean="0"/>
              <a:t>Generated $680 – matched by IREA </a:t>
            </a:r>
          </a:p>
          <a:p>
            <a:pPr marL="1200150" lvl="2" indent="0">
              <a:buNone/>
            </a:pPr>
            <a:r>
              <a:rPr lang="en-US" dirty="0" smtClean="0"/>
              <a:t>     = $1,360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9FE56AF-01EB-495D-BB1D-F7E8B179C21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962150"/>
            <a:ext cx="29210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7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Birthdays, Memorials, tributes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Birthday Fundraisers on Facebook (or crowdfunding)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28600" y="1733550"/>
            <a:ext cx="5257800" cy="2971800"/>
          </a:xfrm>
        </p:spPr>
        <p:txBody>
          <a:bodyPr/>
          <a:lstStyle/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 smtClean="0"/>
              <a:t>Tell your supporters about more ways to have an impact!</a:t>
            </a:r>
          </a:p>
          <a:p>
            <a:pPr marL="1428750" lvl="2"/>
            <a:r>
              <a:rPr lang="en-US" dirty="0" smtClean="0"/>
              <a:t>Rosie’s birthday fundraiser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9FE56AF-01EB-495D-BB1D-F7E8B179C21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78201"/>
            <a:ext cx="2596345" cy="17934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778201"/>
            <a:ext cx="3305464" cy="179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9FE56AF-01EB-495D-BB1D-F7E8B179C21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After it’s all said and done, </a:t>
            </a:r>
            <a:r>
              <a:rPr lang="en-US" u="sng" dirty="0" smtClean="0"/>
              <a:t>share the impact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17839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Tess Richey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Senior Manager of Development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51898" y="3885399"/>
            <a:ext cx="5715000" cy="609600"/>
          </a:xfrm>
        </p:spPr>
        <p:txBody>
          <a:bodyPr/>
          <a:lstStyle/>
          <a:p>
            <a:r>
              <a:rPr lang="en-US" dirty="0" smtClean="0"/>
              <a:t>303.226.5057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trichey@energyoutreach.org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62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Tess Richey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Senior Manager of Development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9FE56AF-01EB-495D-BB1D-F7E8B179C21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2" b="29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80762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9FE56AF-01EB-495D-BB1D-F7E8B179C21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It’s important to have lots of </a:t>
            </a:r>
            <a:r>
              <a:rPr lang="en-US" u="sng" dirty="0" smtClean="0"/>
              <a:t>friends who will raise money </a:t>
            </a:r>
            <a:r>
              <a:rPr lang="en-US" dirty="0" smtClean="0"/>
              <a:t>for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14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9FE56AF-01EB-495D-BB1D-F7E8B179C21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To do that, you need to capture their hearts through </a:t>
            </a:r>
            <a:r>
              <a:rPr lang="en-US" sz="8800" dirty="0" smtClean="0"/>
              <a:t>impact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7305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Friend-Raising 101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Prepare, Prospects, Plan, Pursue, Promote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Make your engagement tool(s) to tell your impact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Do your research – find your prospects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Plan your visits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Visits, visits, and more visits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Now, </a:t>
            </a:r>
            <a:r>
              <a:rPr lang="en-US" sz="2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keep your </a:t>
            </a:r>
            <a:r>
              <a:rPr lang="en-US" sz="24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champions</a:t>
            </a:r>
          </a:p>
          <a:p>
            <a:r>
              <a:rPr lang="en-US" sz="24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Once you have your champions, </a:t>
            </a:r>
          </a:p>
          <a:p>
            <a:r>
              <a:rPr lang="en-US" sz="24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start friend-raising</a:t>
            </a:r>
            <a:endParaRPr lang="en-US" sz="24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9FE56AF-01EB-495D-BB1D-F7E8B179C21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803525"/>
            <a:ext cx="3340100" cy="167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Charity Events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Bike Race, Marathon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Pedal the Plains </a:t>
            </a:r>
          </a:p>
          <a:p>
            <a:pPr marL="1428750" lvl="2" indent="-285750"/>
            <a:r>
              <a:rPr lang="en-US" dirty="0" smtClean="0"/>
              <a:t>Rural Electric Coop’s Bike Team races for EOC</a:t>
            </a:r>
          </a:p>
          <a:p>
            <a:pPr marL="1428750" lvl="2" indent="-285750"/>
            <a:r>
              <a:rPr lang="en-US" dirty="0" smtClean="0"/>
              <a:t>EOC chosen as 1 of 3 charity partners in 2019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Colfax Marathon</a:t>
            </a:r>
          </a:p>
          <a:p>
            <a:pPr marL="1428750" lvl="2" indent="-285750"/>
            <a:r>
              <a:rPr lang="en-US" dirty="0" smtClean="0"/>
              <a:t>EOC participated in 2017 and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9FE56AF-01EB-495D-BB1D-F7E8B179C21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85950"/>
            <a:ext cx="3274082" cy="239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4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Small Friend-raising events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Charity Recipient, House Parties, Champion Meet-Up’s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Charity recipient of business</a:t>
            </a:r>
          </a:p>
          <a:p>
            <a:pPr marL="1428750" lvl="2" indent="-285750"/>
            <a:r>
              <a:rPr lang="en-US" dirty="0" smtClean="0"/>
              <a:t>The Acreage Restaurant and </a:t>
            </a:r>
            <a:r>
              <a:rPr lang="en-US" dirty="0" err="1" smtClean="0"/>
              <a:t>Cidery</a:t>
            </a:r>
            <a:r>
              <a:rPr lang="en-US" dirty="0" smtClean="0"/>
              <a:t> in May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Champion Meet Up </a:t>
            </a:r>
          </a:p>
          <a:p>
            <a:pPr marL="1428750" lvl="2" indent="-285750"/>
            <a:r>
              <a:rPr lang="en-US" dirty="0" smtClean="0"/>
              <a:t>@ local bar in May (bonus: use the discount as a kickback)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Board hosted house party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9FE56AF-01EB-495D-BB1D-F7E8B179C21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85950"/>
            <a:ext cx="3543300" cy="236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1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Charity tournaments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EOC’s annual golf classic – </a:t>
            </a:r>
            <a:r>
              <a:rPr lang="en-US" i="1" dirty="0" smtClean="0"/>
              <a:t>THE HEAT IS ON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Tournaments can be hosted by the nonprofit, </a:t>
            </a:r>
          </a:p>
          <a:p>
            <a:r>
              <a:rPr lang="en-US" dirty="0" smtClean="0"/>
              <a:t>or by a 3</a:t>
            </a:r>
            <a:r>
              <a:rPr lang="en-US" baseline="30000" dirty="0" smtClean="0"/>
              <a:t>rd</a:t>
            </a:r>
            <a:r>
              <a:rPr lang="en-US" dirty="0" smtClean="0"/>
              <a:t> party for-profit with proceeds </a:t>
            </a:r>
          </a:p>
          <a:p>
            <a:r>
              <a:rPr lang="en-US" dirty="0" smtClean="0"/>
              <a:t>going to the charity (ideal!)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 smtClean="0"/>
              <a:t>Great event for corporate </a:t>
            </a:r>
          </a:p>
          <a:p>
            <a:pPr lvl="1" indent="0">
              <a:buNone/>
            </a:pPr>
            <a:r>
              <a:rPr lang="en-US" dirty="0" smtClean="0"/>
              <a:t>     supporters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/>
              <a:t>Traditionally about golf</a:t>
            </a:r>
            <a:r>
              <a:rPr lang="en-US" dirty="0" smtClean="0"/>
              <a:t>…</a:t>
            </a:r>
          </a:p>
          <a:p>
            <a:pPr lvl="1" indent="0">
              <a:buNone/>
            </a:pPr>
            <a:r>
              <a:rPr lang="en-US" dirty="0" smtClean="0"/>
              <a:t>     so </a:t>
            </a:r>
            <a:r>
              <a:rPr lang="en-US" dirty="0"/>
              <a:t>we reframed it to </a:t>
            </a:r>
            <a:endParaRPr lang="en-US" dirty="0" smtClean="0"/>
          </a:p>
          <a:p>
            <a:pPr lvl="1" indent="0">
              <a:buNone/>
            </a:pPr>
            <a:r>
              <a:rPr lang="en-US" dirty="0" smtClean="0"/>
              <a:t>     be </a:t>
            </a:r>
            <a:r>
              <a:rPr lang="en-US" dirty="0"/>
              <a:t>about </a:t>
            </a:r>
            <a:r>
              <a:rPr lang="en-US" dirty="0" smtClean="0"/>
              <a:t>IMPACT 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9FE56AF-01EB-495D-BB1D-F7E8B179C21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778" y="2190750"/>
            <a:ext cx="35433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2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29805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53878"/>
            <a:ext cx="4486150" cy="374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7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 Slides">
  <a:themeElements>
    <a:clrScheme name="EOC">
      <a:dk1>
        <a:srgbClr val="001E61"/>
      </a:dk1>
      <a:lt1>
        <a:sysClr val="window" lastClr="FFFFFF"/>
      </a:lt1>
      <a:dk2>
        <a:srgbClr val="4A5368"/>
      </a:dk2>
      <a:lt2>
        <a:srgbClr val="FFFFFF"/>
      </a:lt2>
      <a:accent1>
        <a:srgbClr val="244061"/>
      </a:accent1>
      <a:accent2>
        <a:srgbClr val="366092"/>
      </a:accent2>
      <a:accent3>
        <a:srgbClr val="95B3D7"/>
      </a:accent3>
      <a:accent4>
        <a:srgbClr val="B8CCE4"/>
      </a:accent4>
      <a:accent5>
        <a:srgbClr val="DBE5F1"/>
      </a:accent5>
      <a:accent6>
        <a:srgbClr val="4F81BD"/>
      </a:accent6>
      <a:hlink>
        <a:srgbClr val="B8CCE4"/>
      </a:hlink>
      <a:folHlink>
        <a:srgbClr val="3F0040"/>
      </a:folHlink>
    </a:clrScheme>
    <a:fontScheme name="EOC">
      <a:majorFont>
        <a:latin typeface="Brandon Grotesque Bold"/>
        <a:ea typeface=""/>
        <a:cs typeface=""/>
      </a:majorFont>
      <a:minorFont>
        <a:latin typeface="Brandon Grotesque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_Widescreen 2018.potx" id="{4FBC12A4-EFC5-46F7-9327-E1A8FF4DF7C8}" vid="{A4D9CC0B-B411-470C-9542-831BB3CAF874}"/>
    </a:ext>
  </a:extLst>
</a:theme>
</file>

<file path=ppt/theme/theme2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_Widescreen 2018.potx" id="{4FBC12A4-EFC5-46F7-9327-E1A8FF4DF7C8}" vid="{D7E055D1-9B4B-4C55-995F-D90C4CF27837}"/>
    </a:ext>
  </a:extLst>
</a:theme>
</file>

<file path=ppt/theme/theme3.xml><?xml version="1.0" encoding="utf-8"?>
<a:theme xmlns:a="http://schemas.openxmlformats.org/drawingml/2006/main" name="Divider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_Widescreen 2018.potx" id="{4FBC12A4-EFC5-46F7-9327-E1A8FF4DF7C8}" vid="{A3D9D21E-E658-497E-B1CC-83EE3F311AD1}"/>
    </a:ext>
  </a:extLst>
</a:theme>
</file>

<file path=ppt/theme/theme4.xml><?xml version="1.0" encoding="utf-8"?>
<a:theme xmlns:a="http://schemas.openxmlformats.org/drawingml/2006/main" name="Signoff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_Widescreen 2018.potx" id="{4FBC12A4-EFC5-46F7-9327-E1A8FF4DF7C8}" vid="{61CD4DA3-87E3-4D86-8A60-DCC9260191DF}"/>
    </a:ext>
  </a:extLst>
</a:theme>
</file>

<file path=ppt/theme/theme5.xml><?xml version="1.0" encoding="utf-8"?>
<a:theme xmlns:a="http://schemas.openxmlformats.org/drawingml/2006/main" name="Extra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_Widescreen 2018.potx" id="{4FBC12A4-EFC5-46F7-9327-E1A8FF4DF7C8}" vid="{0C896FFB-7139-46EF-9BAF-5CF4BE7F68B2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Template_Widescreen 2018</Template>
  <TotalTime>262</TotalTime>
  <Words>299</Words>
  <Application>Microsoft Office PowerPoint</Application>
  <PresentationFormat>On-screen Show (16:9)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Open Sans</vt:lpstr>
      <vt:lpstr>Calibri</vt:lpstr>
      <vt:lpstr>Brandon Grotesque Regular</vt:lpstr>
      <vt:lpstr>Intro Slides</vt:lpstr>
      <vt:lpstr>Content Slides</vt:lpstr>
      <vt:lpstr>Divider Slides</vt:lpstr>
      <vt:lpstr>Signoff Slides</vt:lpstr>
      <vt:lpstr>Extra Slides</vt:lpstr>
      <vt:lpstr>PowerPoint Presentation</vt:lpstr>
      <vt:lpstr>PowerPoint Presentation</vt:lpstr>
      <vt:lpstr>It’s important to have lots of friends who will raise money for you</vt:lpstr>
      <vt:lpstr>To do that, you need to capture their hearts through impact</vt:lpstr>
      <vt:lpstr>Friend-Raising 101</vt:lpstr>
      <vt:lpstr>3rd Party Charity Events</vt:lpstr>
      <vt:lpstr>Small Friend-raising events</vt:lpstr>
      <vt:lpstr>Charity tournaments</vt:lpstr>
      <vt:lpstr>PowerPoint Presentation</vt:lpstr>
      <vt:lpstr>PowerPoint Presentation</vt:lpstr>
      <vt:lpstr>Recycling programs</vt:lpstr>
      <vt:lpstr>Birthdays, Memorials, tributes</vt:lpstr>
      <vt:lpstr>After it’s all said and done, share the impact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Tess Richey</dc:creator>
  <cp:lastModifiedBy>NFFN -- Unit 1</cp:lastModifiedBy>
  <cp:revision>28</cp:revision>
  <cp:lastPrinted>2018-07-26T19:04:42Z</cp:lastPrinted>
  <dcterms:created xsi:type="dcterms:W3CDTF">2019-04-11T14:18:49Z</dcterms:created>
  <dcterms:modified xsi:type="dcterms:W3CDTF">2019-06-02T23:47:40Z</dcterms:modified>
</cp:coreProperties>
</file>