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0" r:id="rId9"/>
    <p:sldId id="259" r:id="rId10"/>
    <p:sldId id="261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Woappi" initials="AW" lastIdx="5" clrIdx="0">
    <p:extLst>
      <p:ext uri="{19B8F6BF-5375-455C-9EA6-DF929625EA0E}">
        <p15:presenceInfo xmlns:p15="http://schemas.microsoft.com/office/powerpoint/2012/main" userId="Anne Woapp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uidestar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idestar.org/" TargetMode="External"/><Relationship Id="rId2" Type="http://schemas.openxmlformats.org/officeDocument/2006/relationships/hyperlink" Target="https://fconline.foundationcente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tedphilforum.org/find-your-regional-philanthropy-serving-organization" TargetMode="External"/><Relationship Id="rId4" Type="http://schemas.openxmlformats.org/officeDocument/2006/relationships/hyperlink" Target="https://www.grantprofessionals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conline.foundationcente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ntprofessional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285A-4008-47E9-85F5-2C20DD422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31236"/>
            <a:ext cx="8915399" cy="1997764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Creating a Roadmap for </a:t>
            </a:r>
            <a:br>
              <a:rPr lang="en-US" sz="4400" dirty="0"/>
            </a:br>
            <a:r>
              <a:rPr lang="en-US" sz="4400" dirty="0"/>
              <a:t>Grant Writing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544DC-B507-45F3-9FB5-691229261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161183"/>
            <a:ext cx="8840787" cy="199776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2019 NEUAC NATIONAL CONFERENCE</a:t>
            </a:r>
            <a:br>
              <a:rPr lang="en-US" sz="2400" b="1" dirty="0"/>
            </a:br>
            <a:r>
              <a:rPr lang="en-US" sz="2400" b="1" dirty="0"/>
              <a:t>June 3-5, 2019</a:t>
            </a:r>
          </a:p>
          <a:p>
            <a:pPr algn="ctr"/>
            <a:r>
              <a:rPr lang="en-US" sz="2400" b="1" dirty="0"/>
              <a:t>FORT WORTH, TX</a:t>
            </a:r>
          </a:p>
        </p:txBody>
      </p:sp>
    </p:spTree>
    <p:extLst>
      <p:ext uri="{BB962C8B-B14F-4D97-AF65-F5344CB8AC3E}">
        <p14:creationId xmlns:p14="http://schemas.microsoft.com/office/powerpoint/2010/main" val="401767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2C907-5D4A-4319-AFB9-5683148F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8342"/>
          </a:xfrm>
        </p:spPr>
        <p:txBody>
          <a:bodyPr>
            <a:normAutofit/>
          </a:bodyPr>
          <a:lstStyle/>
          <a:p>
            <a:r>
              <a:rPr lang="en-US" sz="2400" b="1" dirty="0"/>
              <a:t>CRITICAL RESOURCES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EC083-4310-462E-9673-D8E48419C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4487"/>
            <a:ext cx="8915400" cy="446673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>
                <a:hlinkClick r:id="rId2"/>
              </a:rPr>
              <a:t>GuideStar</a:t>
            </a:r>
            <a:br>
              <a:rPr lang="en-US" sz="2400" b="1" u="sng" dirty="0"/>
            </a:br>
            <a:endParaRPr lang="en-US" sz="2400" b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data and “intelligence” on 1.8 million IRS-recognized</a:t>
            </a:r>
          </a:p>
          <a:p>
            <a:pPr marL="0" indent="0">
              <a:buNone/>
            </a:pPr>
            <a:r>
              <a:rPr lang="en-US" sz="2400" dirty="0"/>
              <a:t>    tax exempt organizations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source of information on tax-exempts’ 990s – way to track which 501(c)(3) organizations they’ve given to in that FY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registration is FREE!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69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610F-4D2A-4C08-A56F-00AD84E9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DAE26-1A0F-4F32-8519-18700B454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1965"/>
            <a:ext cx="8915400" cy="459925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Foundation Directory Online:   </a:t>
            </a:r>
            <a:r>
              <a:rPr lang="en-US" sz="2400" dirty="0">
                <a:hlinkClick r:id="rId2"/>
              </a:rPr>
              <a:t>https://fconline.foundationcenter.org/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GuideStar:  </a:t>
            </a:r>
            <a:r>
              <a:rPr lang="en-US" sz="2400" dirty="0">
                <a:hlinkClick r:id="rId3"/>
              </a:rPr>
              <a:t>https://www.guidestar.org/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Grant Professionals Association:  </a:t>
            </a:r>
            <a:r>
              <a:rPr lang="en-US" sz="2400" dirty="0">
                <a:hlinkClick r:id="rId4"/>
              </a:rPr>
              <a:t>https://www.grantprofessionals.org/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Find Your State Association of Grantmakers:  </a:t>
            </a:r>
            <a:r>
              <a:rPr lang="en-US" sz="2400" dirty="0">
                <a:hlinkClick r:id="rId5"/>
              </a:rPr>
              <a:t>https://www.unitedphilforum.org/find-your-regional-philanthropy-serving-organization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8132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35F1-82F7-43D1-958A-3A7578F0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370881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IT’S BEEN A PLEASURE SHAREING THE GRANT WRITING ROAD MAP WITH YOU TODAY.  I HOPE IT’S BEEN HELPFUL!  IF YOU HAVE ANY QUESTIONS, FEEL FREE TO SEND ME AN EMAIL AT THE ADDRESS BELOW.  PLEASE REFERENCE “NEUAC CONFERENCE” IN THE SUBJECT LINE.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1027-21DC-40FC-A62E-D7E489D75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TONI GIANFORTI</a:t>
            </a:r>
          </a:p>
          <a:p>
            <a:pPr marL="0" indent="0" algn="ctr">
              <a:buNone/>
            </a:pPr>
            <a:r>
              <a:rPr lang="en-US" sz="2400" dirty="0"/>
              <a:t>tgianforti@gmail.com</a:t>
            </a:r>
          </a:p>
        </p:txBody>
      </p:sp>
    </p:spTree>
    <p:extLst>
      <p:ext uri="{BB962C8B-B14F-4D97-AF65-F5344CB8AC3E}">
        <p14:creationId xmlns:p14="http://schemas.microsoft.com/office/powerpoint/2010/main" val="37791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E6E5-B377-45F6-B8A4-71A35B83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5820"/>
          </a:xfrm>
        </p:spPr>
        <p:txBody>
          <a:bodyPr>
            <a:noAutofit/>
          </a:bodyPr>
          <a:lstStyle/>
          <a:p>
            <a:r>
              <a:rPr lang="en-US" sz="2400" b="1" dirty="0"/>
              <a:t>WHAT IS A GRANT WRITING ROAD MAP (GRRM)?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9EA8E-E785-4AEF-803A-055201F9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1722"/>
            <a:ext cx="8915400" cy="45595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 comprehensive spreadsheet that includes all relevant information regarding targeted high-value (THV) private, corporate and government foundations in your local service area, in your state, and in the U.S. 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Foundations are THV if they fit the following criteria: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they’ve supported  services/programs like yours in the past, or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their core mission identifies them as future THV funders.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 Grant Positioning System (GPS) tool that is an indispensable additional source of financial support in partnership with individual donors, fees for service, special events, and government contracts.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20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7F93F-6CEA-40FA-BFF6-C1198021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864"/>
          </a:xfrm>
        </p:spPr>
        <p:txBody>
          <a:bodyPr>
            <a:normAutofit/>
          </a:bodyPr>
          <a:lstStyle/>
          <a:p>
            <a:r>
              <a:rPr lang="en-US" sz="2400" b="1" dirty="0"/>
              <a:t>CRITICAL RESOURCES TO HELP CREATE A GRRM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868F1-ECBA-4C27-8E29-C615E99B2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64974"/>
            <a:ext cx="8915400" cy="53141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>
                <a:hlinkClick r:id="rId2"/>
              </a:rPr>
              <a:t>Foundation Directory Online (FDO)</a:t>
            </a:r>
            <a:r>
              <a:rPr lang="en-US" sz="2400" dirty="0">
                <a:hlinkClick r:id="rId2"/>
              </a:rPr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database of over 140,000 grantmaker profiles updated weekly;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multiple search filters;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yearly subscription plan levels (Professional, Essential, Enterprise);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Usually available in “anchor” libraries.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u="sng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9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8B1EBE-D2CE-4FFE-8172-9515061F382E}"/>
              </a:ext>
            </a:extLst>
          </p:cNvPr>
          <p:cNvSpPr txBox="1"/>
          <p:nvPr/>
        </p:nvSpPr>
        <p:spPr>
          <a:xfrm>
            <a:off x="2080592" y="477078"/>
            <a:ext cx="8454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FOUNDATION DIRECTORY ONLINE – BASIC NAVIGATION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F0EA9-79B0-4B7F-A6A8-EAD1AE75623A}"/>
              </a:ext>
            </a:extLst>
          </p:cNvPr>
          <p:cNvSpPr txBox="1"/>
          <p:nvPr/>
        </p:nvSpPr>
        <p:spPr>
          <a:xfrm>
            <a:off x="2080592" y="1205949"/>
            <a:ext cx="93494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FIND FUNDING</a:t>
            </a:r>
          </a:p>
          <a:p>
            <a:pPr lvl="0"/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Recommend using “Advanced Search and Filters” that include:  </a:t>
            </a:r>
          </a:p>
          <a:p>
            <a:r>
              <a:rPr lang="en-US" sz="2400" dirty="0"/>
              <a:t>	(1)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subject area drop-downs</a:t>
            </a:r>
            <a:r>
              <a:rPr lang="en-US" sz="2400" b="1" dirty="0"/>
              <a:t>, </a:t>
            </a:r>
            <a:r>
              <a:rPr lang="en-US" sz="2400" dirty="0"/>
              <a:t>e.g., “basic and emergency 	aid,” “housing development → foreclosure prevention → 	housing loss prevention;” </a:t>
            </a:r>
          </a:p>
          <a:p>
            <a:r>
              <a:rPr lang="en-US" sz="2400" dirty="0"/>
              <a:t>	(2)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population served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400" dirty="0"/>
              <a:t>including age groups, e.g., “adults 	→ seniors.” Population served break-downs also help you 	expand or narrow your funding focus, e.g., economically 	disadvantaged, low-income, working poor, veterans, etc.; 	(3) Geographic focus, e.g., Texas, Dallas/Ft. Worth, etc. </a:t>
            </a:r>
          </a:p>
          <a:p>
            <a:endParaRPr lang="en-US" sz="2400" dirty="0"/>
          </a:p>
          <a:p>
            <a:r>
              <a:rPr lang="en-US" sz="2400" dirty="0"/>
              <a:t>Once filters are selected, click “Search.”</a:t>
            </a:r>
          </a:p>
        </p:txBody>
      </p:sp>
    </p:spTree>
    <p:extLst>
      <p:ext uri="{BB962C8B-B14F-4D97-AF65-F5344CB8AC3E}">
        <p14:creationId xmlns:p14="http://schemas.microsoft.com/office/powerpoint/2010/main" val="403694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0DBDD5-4914-48CD-8A20-1A1561CBF56A}"/>
              </a:ext>
            </a:extLst>
          </p:cNvPr>
          <p:cNvSpPr txBox="1"/>
          <p:nvPr/>
        </p:nvSpPr>
        <p:spPr>
          <a:xfrm>
            <a:off x="2325756" y="1524000"/>
            <a:ext cx="75404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Search results are broken down in headings:</a:t>
            </a:r>
          </a:p>
          <a:p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Grantmakers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Grants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Recipients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990 Tax Forms (990s are valuable – go to Part XV, Line 3 of 990 (“Grants and Contributions Paid During the Year”) to see which organizations the foundation has supported)</a:t>
            </a:r>
          </a:p>
          <a:p>
            <a:r>
              <a:rPr lang="en-US" dirty="0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0624D-1986-4632-97E8-B1A7283555D2}"/>
              </a:ext>
            </a:extLst>
          </p:cNvPr>
          <p:cNvSpPr txBox="1"/>
          <p:nvPr/>
        </p:nvSpPr>
        <p:spPr>
          <a:xfrm>
            <a:off x="2478157" y="636104"/>
            <a:ext cx="854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FOUNDATION DIRECTORY ONLINE – BASIC NAVIGATION</a:t>
            </a:r>
          </a:p>
        </p:txBody>
      </p:sp>
    </p:spTree>
    <p:extLst>
      <p:ext uri="{BB962C8B-B14F-4D97-AF65-F5344CB8AC3E}">
        <p14:creationId xmlns:p14="http://schemas.microsoft.com/office/powerpoint/2010/main" val="370877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9DE5A1-7BE8-4B6A-ADF7-2F1159DC12CE}"/>
              </a:ext>
            </a:extLst>
          </p:cNvPr>
          <p:cNvSpPr/>
          <p:nvPr/>
        </p:nvSpPr>
        <p:spPr>
          <a:xfrm>
            <a:off x="2080591" y="2203953"/>
            <a:ext cx="7063409" cy="4327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PATHWAYS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Illustrates networks of funders and recipients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in your organization and usually it will automatically populate based on your EIN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Pathways network shows your organization as primary recipient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←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primary funders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←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primary funders’ funders.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A8293-C85B-473F-A0ED-1A84C7AA09E2}"/>
              </a:ext>
            </a:extLst>
          </p:cNvPr>
          <p:cNvSpPr txBox="1"/>
          <p:nvPr/>
        </p:nvSpPr>
        <p:spPr>
          <a:xfrm>
            <a:off x="2080591" y="848139"/>
            <a:ext cx="939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FOUNDATION DIRECTORY ONLINE – BASIC NAVIGATION</a:t>
            </a:r>
          </a:p>
        </p:txBody>
      </p:sp>
    </p:spTree>
    <p:extLst>
      <p:ext uri="{BB962C8B-B14F-4D97-AF65-F5344CB8AC3E}">
        <p14:creationId xmlns:p14="http://schemas.microsoft.com/office/powerpoint/2010/main" val="227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FAA56F-1A97-4894-A57C-38E2FBEBA11A}"/>
              </a:ext>
            </a:extLst>
          </p:cNvPr>
          <p:cNvSpPr txBox="1"/>
          <p:nvPr/>
        </p:nvSpPr>
        <p:spPr>
          <a:xfrm>
            <a:off x="2080591" y="795130"/>
            <a:ext cx="913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FOUNDATION DIRECTORY ONLINE – BASIC NAVIGATION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1D185-BE7F-4937-9605-7C37B5969649}"/>
              </a:ext>
            </a:extLst>
          </p:cNvPr>
          <p:cNvSpPr txBox="1"/>
          <p:nvPr/>
        </p:nvSpPr>
        <p:spPr>
          <a:xfrm>
            <a:off x="2080591" y="1815548"/>
            <a:ext cx="88657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RESOURCES</a:t>
            </a:r>
          </a:p>
          <a:p>
            <a:pPr lvl="0"/>
            <a:endParaRPr lang="en-US" sz="2400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Foundation Center (physical locations in NYC, Atlanta, Cleveland, San Francisco, Washington, D.C.)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GrantSpace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Philanthropy News Digest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IssueLab</a:t>
            </a:r>
          </a:p>
        </p:txBody>
      </p:sp>
    </p:spTree>
    <p:extLst>
      <p:ext uri="{BB962C8B-B14F-4D97-AF65-F5344CB8AC3E}">
        <p14:creationId xmlns:p14="http://schemas.microsoft.com/office/powerpoint/2010/main" val="34588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45FE-7B6A-4104-BB24-018FCFF7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9073"/>
          </a:xfrm>
        </p:spPr>
        <p:txBody>
          <a:bodyPr>
            <a:normAutofit/>
          </a:bodyPr>
          <a:lstStyle/>
          <a:p>
            <a:r>
              <a:rPr lang="en-US" sz="2400" b="1" dirty="0"/>
              <a:t>CRITICAL RESOURCES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D786-AD4C-4465-8965-EDF0C75D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>
                <a:hlinkClick r:id="rId2"/>
              </a:rPr>
              <a:t>Grant Professionals Association (GPA)</a:t>
            </a:r>
            <a:endParaRPr lang="en-US" sz="2400" b="1" u="sng" dirty="0"/>
          </a:p>
          <a:p>
            <a:pPr>
              <a:buFont typeface="Wingdings" panose="05000000000000000000" pitchFamily="2" charset="2"/>
              <a:buChar char="Ø"/>
            </a:pPr>
            <a:endParaRPr lang="en-US" sz="2400" b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source of  professional development/training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newsletters offering new grant opportunities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multiple chapters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733504-4EA1-4084-8559-CAFB4ECEB3E6}"/>
              </a:ext>
            </a:extLst>
          </p:cNvPr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0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6491A-E997-4945-9BAB-73B606709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5577"/>
          </a:xfrm>
        </p:spPr>
        <p:txBody>
          <a:bodyPr>
            <a:normAutofit/>
          </a:bodyPr>
          <a:lstStyle/>
          <a:p>
            <a:r>
              <a:rPr lang="en-US" sz="2400" b="1" dirty="0"/>
              <a:t>CRITICAL RESOURCES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B46E1-7179-4E67-BF18-B69577A72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4243"/>
            <a:ext cx="8915400" cy="44269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/>
              <a:t>Local/State Association of Grantmakers</a:t>
            </a:r>
          </a:p>
          <a:p>
            <a:pPr marL="0" indent="0">
              <a:buNone/>
            </a:pPr>
            <a:endParaRPr lang="en-US" sz="2400" b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professional development/training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may make available directory of local/state funders by category of funding, contact information, scope of funding, etc.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possible opportunities to meet informally with grantmakers, other community funders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21487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464</TotalTime>
  <Words>502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Wingdings</vt:lpstr>
      <vt:lpstr>Wingdings 3</vt:lpstr>
      <vt:lpstr>Wisp</vt:lpstr>
      <vt:lpstr>Creating a Roadmap for  Grant Writing Success</vt:lpstr>
      <vt:lpstr>WHAT IS A GRANT WRITING ROAD MAP (GRRM)?  </vt:lpstr>
      <vt:lpstr>CRITICAL RESOURCES TO HELP CREATE A GRRM</vt:lpstr>
      <vt:lpstr>PowerPoint Presentation</vt:lpstr>
      <vt:lpstr>PowerPoint Presentation</vt:lpstr>
      <vt:lpstr>PowerPoint Presentation</vt:lpstr>
      <vt:lpstr>PowerPoint Presentation</vt:lpstr>
      <vt:lpstr>CRITICAL RESOURCES (cont.)</vt:lpstr>
      <vt:lpstr>CRITICAL RESOURCES (cont.)</vt:lpstr>
      <vt:lpstr>CRITICAL RESOURCES (cont.)</vt:lpstr>
      <vt:lpstr>RESOURCES</vt:lpstr>
      <vt:lpstr>IT’S BEEN A PLEASURE SHAREING THE GRANT WRITING ROAD MAP WITH YOU TODAY.  I HOPE IT’S BEEN HELPFUL!  IF YOU HAVE ANY QUESTIONS, FEEL FREE TO SEND ME AN EMAIL AT THE ADDRESS BELOW.  PLEASE REFERENCE “NEUAC CONFERENCE” IN THE SUBJECT LINE.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Roadmap for Development and Grant Writing Success</dc:title>
  <dc:creator>Toni Gianforti</dc:creator>
  <cp:lastModifiedBy>Toni Gianforti</cp:lastModifiedBy>
  <cp:revision>55</cp:revision>
  <dcterms:created xsi:type="dcterms:W3CDTF">2019-02-12T16:34:35Z</dcterms:created>
  <dcterms:modified xsi:type="dcterms:W3CDTF">2019-05-16T14:34:53Z</dcterms:modified>
</cp:coreProperties>
</file>