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AAB64-BA89-4CE8-B731-12F38C8FD8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6E2CF5-69FD-4CEE-B206-55990C4841F8}">
      <dgm:prSet/>
      <dgm:spPr/>
      <dgm:t>
        <a:bodyPr/>
        <a:lstStyle/>
        <a:p>
          <a:pPr rtl="0"/>
          <a:r>
            <a:rPr lang="en-US" dirty="0"/>
            <a:t>Review State/Tribe Agreement</a:t>
          </a:r>
        </a:p>
      </dgm:t>
    </dgm:pt>
    <dgm:pt modelId="{B9538215-2CA1-40E6-A605-DB90F62BF6A7}" type="parTrans" cxnId="{5C214A99-2D00-48BC-B0E5-A7BFEC0619C0}">
      <dgm:prSet/>
      <dgm:spPr/>
      <dgm:t>
        <a:bodyPr/>
        <a:lstStyle/>
        <a:p>
          <a:endParaRPr lang="en-US"/>
        </a:p>
      </dgm:t>
    </dgm:pt>
    <dgm:pt modelId="{A4CC45B1-E25C-48C8-8F1C-B2841580FCB1}" type="sibTrans" cxnId="{5C214A99-2D00-48BC-B0E5-A7BFEC0619C0}">
      <dgm:prSet/>
      <dgm:spPr/>
      <dgm:t>
        <a:bodyPr/>
        <a:lstStyle/>
        <a:p>
          <a:endParaRPr lang="en-US"/>
        </a:p>
      </dgm:t>
    </dgm:pt>
    <dgm:pt modelId="{47F41778-1B14-4CEA-AA1F-878DF0B91F67}">
      <dgm:prSet/>
      <dgm:spPr/>
      <dgm:t>
        <a:bodyPr/>
        <a:lstStyle/>
        <a:p>
          <a:pPr rtl="0"/>
          <a:r>
            <a:rPr lang="en-US" dirty="0"/>
            <a:t>Existing agreements often outdated with poor documentation on how they were prepared</a:t>
          </a:r>
        </a:p>
      </dgm:t>
    </dgm:pt>
    <dgm:pt modelId="{51B9CACE-195E-4468-9E42-ECE1291B8639}" type="parTrans" cxnId="{DEFCC530-2F7F-488E-8954-369DA4F66E5B}">
      <dgm:prSet/>
      <dgm:spPr/>
      <dgm:t>
        <a:bodyPr/>
        <a:lstStyle/>
        <a:p>
          <a:endParaRPr lang="en-US"/>
        </a:p>
      </dgm:t>
    </dgm:pt>
    <dgm:pt modelId="{97723DE7-03B1-45A4-A4D8-C8D7DCD268F2}" type="sibTrans" cxnId="{DEFCC530-2F7F-488E-8954-369DA4F66E5B}">
      <dgm:prSet/>
      <dgm:spPr/>
      <dgm:t>
        <a:bodyPr/>
        <a:lstStyle/>
        <a:p>
          <a:endParaRPr lang="en-US"/>
        </a:p>
      </dgm:t>
    </dgm:pt>
    <dgm:pt modelId="{EC754FCF-FF70-4130-8474-2B18E4EE8C6D}">
      <dgm:prSet/>
      <dgm:spPr/>
      <dgm:t>
        <a:bodyPr/>
        <a:lstStyle/>
        <a:p>
          <a:pPr rtl="0"/>
          <a:r>
            <a:rPr lang="en-US"/>
            <a:t>Discuss Client Service Issues</a:t>
          </a:r>
        </a:p>
      </dgm:t>
    </dgm:pt>
    <dgm:pt modelId="{6F2A9DD3-65C1-4655-8886-D14BF8261C42}" type="parTrans" cxnId="{4E016136-9D7E-47AC-848A-1F246965ACDC}">
      <dgm:prSet/>
      <dgm:spPr/>
      <dgm:t>
        <a:bodyPr/>
        <a:lstStyle/>
        <a:p>
          <a:endParaRPr lang="en-US"/>
        </a:p>
      </dgm:t>
    </dgm:pt>
    <dgm:pt modelId="{A7893496-BDD0-407D-B50E-0FEAB9E7C25B}" type="sibTrans" cxnId="{4E016136-9D7E-47AC-848A-1F246965ACDC}">
      <dgm:prSet/>
      <dgm:spPr/>
      <dgm:t>
        <a:bodyPr/>
        <a:lstStyle/>
        <a:p>
          <a:endParaRPr lang="en-US"/>
        </a:p>
      </dgm:t>
    </dgm:pt>
    <dgm:pt modelId="{BF264ED8-A94D-410C-B67C-3B9D8FF49938}">
      <dgm:prSet/>
      <dgm:spPr/>
      <dgm:t>
        <a:bodyPr/>
        <a:lstStyle/>
        <a:p>
          <a:pPr rtl="0"/>
          <a:r>
            <a:rPr lang="en-US" dirty="0"/>
            <a:t>Challenges with fuel vendors</a:t>
          </a:r>
        </a:p>
      </dgm:t>
    </dgm:pt>
    <dgm:pt modelId="{9677FB5B-CB4A-4ACB-BA09-1EE1C08BDBC7}" type="parTrans" cxnId="{DB568CE4-8F4C-44D7-B5AE-C8C533E502DA}">
      <dgm:prSet/>
      <dgm:spPr/>
      <dgm:t>
        <a:bodyPr/>
        <a:lstStyle/>
        <a:p>
          <a:endParaRPr lang="en-US"/>
        </a:p>
      </dgm:t>
    </dgm:pt>
    <dgm:pt modelId="{4931EB75-D7C8-48D2-8F62-200AA1F2116B}" type="sibTrans" cxnId="{DB568CE4-8F4C-44D7-B5AE-C8C533E502DA}">
      <dgm:prSet/>
      <dgm:spPr/>
      <dgm:t>
        <a:bodyPr/>
        <a:lstStyle/>
        <a:p>
          <a:endParaRPr lang="en-US"/>
        </a:p>
      </dgm:t>
    </dgm:pt>
    <dgm:pt modelId="{FF808700-9C95-4E7B-88CB-7332270DFACB}">
      <dgm:prSet/>
      <dgm:spPr/>
      <dgm:t>
        <a:bodyPr/>
        <a:lstStyle/>
        <a:p>
          <a:pPr rtl="0"/>
          <a:r>
            <a:rPr lang="en-US" dirty="0"/>
            <a:t>Many Tribal clients do not own propane tanks</a:t>
          </a:r>
        </a:p>
      </dgm:t>
    </dgm:pt>
    <dgm:pt modelId="{1CE94686-84F4-43FF-B1F0-07D20ACFB7E3}" type="parTrans" cxnId="{0FB03F9C-63C0-4840-94E4-18A760093C8C}">
      <dgm:prSet/>
      <dgm:spPr/>
      <dgm:t>
        <a:bodyPr/>
        <a:lstStyle/>
        <a:p>
          <a:endParaRPr lang="en-US"/>
        </a:p>
      </dgm:t>
    </dgm:pt>
    <dgm:pt modelId="{70CA0BFD-2260-4801-95F1-F60E8D028762}" type="sibTrans" cxnId="{0FB03F9C-63C0-4840-94E4-18A760093C8C}">
      <dgm:prSet/>
      <dgm:spPr/>
      <dgm:t>
        <a:bodyPr/>
        <a:lstStyle/>
        <a:p>
          <a:endParaRPr lang="en-US"/>
        </a:p>
      </dgm:t>
    </dgm:pt>
    <dgm:pt modelId="{10CB4314-5931-44D9-9EBB-141BEA55D549}">
      <dgm:prSet/>
      <dgm:spPr/>
      <dgm:t>
        <a:bodyPr/>
        <a:lstStyle/>
        <a:p>
          <a:pPr rtl="0"/>
          <a:r>
            <a:rPr lang="en-US" dirty="0"/>
            <a:t>Establish new terms that provide funding and support that works for both parties</a:t>
          </a:r>
        </a:p>
      </dgm:t>
    </dgm:pt>
    <dgm:pt modelId="{0B67420B-17DD-41AA-B8CD-449D31B90827}" type="parTrans" cxnId="{2ADEA9BF-C36B-4745-9EB5-44412A2FCADF}">
      <dgm:prSet/>
      <dgm:spPr/>
      <dgm:t>
        <a:bodyPr/>
        <a:lstStyle/>
        <a:p>
          <a:endParaRPr lang="en-US"/>
        </a:p>
      </dgm:t>
    </dgm:pt>
    <dgm:pt modelId="{923EB5DC-D127-477E-991E-1921B4CAAF8C}" type="sibTrans" cxnId="{2ADEA9BF-C36B-4745-9EB5-44412A2FCADF}">
      <dgm:prSet/>
      <dgm:spPr/>
      <dgm:t>
        <a:bodyPr/>
        <a:lstStyle/>
        <a:p>
          <a:endParaRPr lang="en-US"/>
        </a:p>
      </dgm:t>
    </dgm:pt>
    <dgm:pt modelId="{23A3E1A6-A73F-46AD-9B8C-0B9DF5966E10}" type="pres">
      <dgm:prSet presAssocID="{F0CAAB64-BA89-4CE8-B731-12F38C8FD868}" presName="linear" presStyleCnt="0">
        <dgm:presLayoutVars>
          <dgm:animLvl val="lvl"/>
          <dgm:resizeHandles val="exact"/>
        </dgm:presLayoutVars>
      </dgm:prSet>
      <dgm:spPr/>
    </dgm:pt>
    <dgm:pt modelId="{E95D4327-DE64-4A7F-BA17-037EC90717B6}" type="pres">
      <dgm:prSet presAssocID="{246E2CF5-69FD-4CEE-B206-55990C4841F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B7C3956-B8F5-462F-B56D-EAE49D63E901}" type="pres">
      <dgm:prSet presAssocID="{246E2CF5-69FD-4CEE-B206-55990C4841F8}" presName="childText" presStyleLbl="revTx" presStyleIdx="0" presStyleCnt="2">
        <dgm:presLayoutVars>
          <dgm:bulletEnabled val="1"/>
        </dgm:presLayoutVars>
      </dgm:prSet>
      <dgm:spPr/>
    </dgm:pt>
    <dgm:pt modelId="{460DC165-6BED-4830-9085-9730F1F0A15F}" type="pres">
      <dgm:prSet presAssocID="{EC754FCF-FF70-4130-8474-2B18E4EE8C6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0E4E6FE-0AAB-481B-835A-63A45798AAD2}" type="pres">
      <dgm:prSet presAssocID="{EC754FCF-FF70-4130-8474-2B18E4EE8C6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B516300-5874-4350-BCCD-77AC92729CFB}" type="presOf" srcId="{10CB4314-5931-44D9-9EBB-141BEA55D549}" destId="{1B7C3956-B8F5-462F-B56D-EAE49D63E901}" srcOrd="0" destOrd="1" presId="urn:microsoft.com/office/officeart/2005/8/layout/vList2"/>
    <dgm:cxn modelId="{19175822-9453-4A98-AA6B-1F443A6DC119}" type="presOf" srcId="{FF808700-9C95-4E7B-88CB-7332270DFACB}" destId="{70E4E6FE-0AAB-481B-835A-63A45798AAD2}" srcOrd="0" destOrd="1" presId="urn:microsoft.com/office/officeart/2005/8/layout/vList2"/>
    <dgm:cxn modelId="{DEFCC530-2F7F-488E-8954-369DA4F66E5B}" srcId="{246E2CF5-69FD-4CEE-B206-55990C4841F8}" destId="{47F41778-1B14-4CEA-AA1F-878DF0B91F67}" srcOrd="0" destOrd="0" parTransId="{51B9CACE-195E-4468-9E42-ECE1291B8639}" sibTransId="{97723DE7-03B1-45A4-A4D8-C8D7DCD268F2}"/>
    <dgm:cxn modelId="{4E016136-9D7E-47AC-848A-1F246965ACDC}" srcId="{F0CAAB64-BA89-4CE8-B731-12F38C8FD868}" destId="{EC754FCF-FF70-4130-8474-2B18E4EE8C6D}" srcOrd="1" destOrd="0" parTransId="{6F2A9DD3-65C1-4655-8886-D14BF8261C42}" sibTransId="{A7893496-BDD0-407D-B50E-0FEAB9E7C25B}"/>
    <dgm:cxn modelId="{285AA26B-1C2F-404C-BE4A-496C976571ED}" type="presOf" srcId="{BF264ED8-A94D-410C-B67C-3B9D8FF49938}" destId="{70E4E6FE-0AAB-481B-835A-63A45798AAD2}" srcOrd="0" destOrd="0" presId="urn:microsoft.com/office/officeart/2005/8/layout/vList2"/>
    <dgm:cxn modelId="{B44BCD6B-AF18-43D6-B8DB-03CD9B83C95F}" type="presOf" srcId="{F0CAAB64-BA89-4CE8-B731-12F38C8FD868}" destId="{23A3E1A6-A73F-46AD-9B8C-0B9DF5966E10}" srcOrd="0" destOrd="0" presId="urn:microsoft.com/office/officeart/2005/8/layout/vList2"/>
    <dgm:cxn modelId="{A8941955-0A46-49BC-9185-F96CFDAF1068}" type="presOf" srcId="{EC754FCF-FF70-4130-8474-2B18E4EE8C6D}" destId="{460DC165-6BED-4830-9085-9730F1F0A15F}" srcOrd="0" destOrd="0" presId="urn:microsoft.com/office/officeart/2005/8/layout/vList2"/>
    <dgm:cxn modelId="{AA7B7257-1F64-4525-87B0-14A0517A0F45}" type="presOf" srcId="{246E2CF5-69FD-4CEE-B206-55990C4841F8}" destId="{E95D4327-DE64-4A7F-BA17-037EC90717B6}" srcOrd="0" destOrd="0" presId="urn:microsoft.com/office/officeart/2005/8/layout/vList2"/>
    <dgm:cxn modelId="{9C061384-D971-48EE-BDB5-5F31F07D0D8E}" type="presOf" srcId="{47F41778-1B14-4CEA-AA1F-878DF0B91F67}" destId="{1B7C3956-B8F5-462F-B56D-EAE49D63E901}" srcOrd="0" destOrd="0" presId="urn:microsoft.com/office/officeart/2005/8/layout/vList2"/>
    <dgm:cxn modelId="{5C214A99-2D00-48BC-B0E5-A7BFEC0619C0}" srcId="{F0CAAB64-BA89-4CE8-B731-12F38C8FD868}" destId="{246E2CF5-69FD-4CEE-B206-55990C4841F8}" srcOrd="0" destOrd="0" parTransId="{B9538215-2CA1-40E6-A605-DB90F62BF6A7}" sibTransId="{A4CC45B1-E25C-48C8-8F1C-B2841580FCB1}"/>
    <dgm:cxn modelId="{0FB03F9C-63C0-4840-94E4-18A760093C8C}" srcId="{EC754FCF-FF70-4130-8474-2B18E4EE8C6D}" destId="{FF808700-9C95-4E7B-88CB-7332270DFACB}" srcOrd="1" destOrd="0" parTransId="{1CE94686-84F4-43FF-B1F0-07D20ACFB7E3}" sibTransId="{70CA0BFD-2260-4801-95F1-F60E8D028762}"/>
    <dgm:cxn modelId="{2ADEA9BF-C36B-4745-9EB5-44412A2FCADF}" srcId="{246E2CF5-69FD-4CEE-B206-55990C4841F8}" destId="{10CB4314-5931-44D9-9EBB-141BEA55D549}" srcOrd="1" destOrd="0" parTransId="{0B67420B-17DD-41AA-B8CD-449D31B90827}" sibTransId="{923EB5DC-D127-477E-991E-1921B4CAAF8C}"/>
    <dgm:cxn modelId="{DB568CE4-8F4C-44D7-B5AE-C8C533E502DA}" srcId="{EC754FCF-FF70-4130-8474-2B18E4EE8C6D}" destId="{BF264ED8-A94D-410C-B67C-3B9D8FF49938}" srcOrd="0" destOrd="0" parTransId="{9677FB5B-CB4A-4ACB-BA09-1EE1C08BDBC7}" sibTransId="{4931EB75-D7C8-48D2-8F62-200AA1F2116B}"/>
    <dgm:cxn modelId="{3324F900-85E6-4B7F-8D7D-E451B807A56C}" type="presParOf" srcId="{23A3E1A6-A73F-46AD-9B8C-0B9DF5966E10}" destId="{E95D4327-DE64-4A7F-BA17-037EC90717B6}" srcOrd="0" destOrd="0" presId="urn:microsoft.com/office/officeart/2005/8/layout/vList2"/>
    <dgm:cxn modelId="{21F8C445-3F7A-4E50-810A-90921E76ECE6}" type="presParOf" srcId="{23A3E1A6-A73F-46AD-9B8C-0B9DF5966E10}" destId="{1B7C3956-B8F5-462F-B56D-EAE49D63E901}" srcOrd="1" destOrd="0" presId="urn:microsoft.com/office/officeart/2005/8/layout/vList2"/>
    <dgm:cxn modelId="{DC7EF149-BEF9-4BD7-A222-D5992020DC1B}" type="presParOf" srcId="{23A3E1A6-A73F-46AD-9B8C-0B9DF5966E10}" destId="{460DC165-6BED-4830-9085-9730F1F0A15F}" srcOrd="2" destOrd="0" presId="urn:microsoft.com/office/officeart/2005/8/layout/vList2"/>
    <dgm:cxn modelId="{DBD4289B-7144-409A-A5BB-9183F2C57DE9}" type="presParOf" srcId="{23A3E1A6-A73F-46AD-9B8C-0B9DF5966E10}" destId="{70E4E6FE-0AAB-481B-835A-63A45798AAD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5976BC-4FA9-4A2D-8941-ED49B342F9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B2CD86-B1FE-4E99-8E9C-798386543170}">
      <dgm:prSet/>
      <dgm:spPr/>
      <dgm:t>
        <a:bodyPr/>
        <a:lstStyle/>
        <a:p>
          <a:pPr rtl="0"/>
          <a:r>
            <a:rPr lang="en-US"/>
            <a:t>Allocation of Funds</a:t>
          </a:r>
        </a:p>
      </dgm:t>
    </dgm:pt>
    <dgm:pt modelId="{07ACEEBD-1DDD-422D-8C98-741E6DC24AE9}" type="parTrans" cxnId="{42DBE3CC-ABF5-456B-A386-2425A004A849}">
      <dgm:prSet/>
      <dgm:spPr/>
      <dgm:t>
        <a:bodyPr/>
        <a:lstStyle/>
        <a:p>
          <a:endParaRPr lang="en-US"/>
        </a:p>
      </dgm:t>
    </dgm:pt>
    <dgm:pt modelId="{F1C425C8-BE71-448D-B440-074401A25E7A}" type="sibTrans" cxnId="{42DBE3CC-ABF5-456B-A386-2425A004A849}">
      <dgm:prSet/>
      <dgm:spPr/>
      <dgm:t>
        <a:bodyPr/>
        <a:lstStyle/>
        <a:p>
          <a:endParaRPr lang="en-US"/>
        </a:p>
      </dgm:t>
    </dgm:pt>
    <dgm:pt modelId="{A1838DBA-BFE6-4DE3-8580-F72FFD501E6E}">
      <dgm:prSet/>
      <dgm:spPr/>
      <dgm:t>
        <a:bodyPr/>
        <a:lstStyle/>
        <a:p>
          <a:pPr rtl="0"/>
          <a:r>
            <a:rPr lang="en-US"/>
            <a:t>Allocation formula and procedures for recalculating annually</a:t>
          </a:r>
        </a:p>
      </dgm:t>
    </dgm:pt>
    <dgm:pt modelId="{EE66F686-E019-4941-8CAF-00CF7A9D9BA0}" type="parTrans" cxnId="{AD2EB6F7-F08C-493D-B3D4-CA0905F60EA5}">
      <dgm:prSet/>
      <dgm:spPr/>
      <dgm:t>
        <a:bodyPr/>
        <a:lstStyle/>
        <a:p>
          <a:endParaRPr lang="en-US"/>
        </a:p>
      </dgm:t>
    </dgm:pt>
    <dgm:pt modelId="{A2FBBA00-67C0-4572-AE4E-BB6E7F99C4BC}" type="sibTrans" cxnId="{AD2EB6F7-F08C-493D-B3D4-CA0905F60EA5}">
      <dgm:prSet/>
      <dgm:spPr/>
      <dgm:t>
        <a:bodyPr/>
        <a:lstStyle/>
        <a:p>
          <a:endParaRPr lang="en-US"/>
        </a:p>
      </dgm:t>
    </dgm:pt>
    <dgm:pt modelId="{FFFB3591-5C09-44C2-9FAB-818109B6F520}">
      <dgm:prSet/>
      <dgm:spPr/>
      <dgm:t>
        <a:bodyPr/>
        <a:lstStyle/>
        <a:p>
          <a:pPr rtl="0"/>
          <a:r>
            <a:rPr lang="en-US"/>
            <a:t>State Responsibilities</a:t>
          </a:r>
        </a:p>
      </dgm:t>
    </dgm:pt>
    <dgm:pt modelId="{BDECCAA0-E07D-43CA-B1F1-AA4D6FD5C7EF}" type="parTrans" cxnId="{2ABBBADF-8645-424C-A64C-EAD3116E096A}">
      <dgm:prSet/>
      <dgm:spPr/>
      <dgm:t>
        <a:bodyPr/>
        <a:lstStyle/>
        <a:p>
          <a:endParaRPr lang="en-US"/>
        </a:p>
      </dgm:t>
    </dgm:pt>
    <dgm:pt modelId="{8828E090-E122-40AF-9D2E-D1DA91EE75C0}" type="sibTrans" cxnId="{2ABBBADF-8645-424C-A64C-EAD3116E096A}">
      <dgm:prSet/>
      <dgm:spPr/>
      <dgm:t>
        <a:bodyPr/>
        <a:lstStyle/>
        <a:p>
          <a:endParaRPr lang="en-US"/>
        </a:p>
      </dgm:t>
    </dgm:pt>
    <dgm:pt modelId="{768CF002-1B2E-4998-944D-E969DE541EB5}">
      <dgm:prSet/>
      <dgm:spPr/>
      <dgm:t>
        <a:bodyPr/>
        <a:lstStyle/>
        <a:p>
          <a:pPr rtl="0"/>
          <a:r>
            <a:rPr lang="en-US"/>
            <a:t>Submit federal LIHEAP Plan for State of Wyoming and document tribe allocations</a:t>
          </a:r>
        </a:p>
      </dgm:t>
    </dgm:pt>
    <dgm:pt modelId="{F5DDBC3F-8B14-4335-B12B-521207F2DA0D}" type="parTrans" cxnId="{0D76FDB9-65E5-47CB-A73F-5B9F7B98979C}">
      <dgm:prSet/>
      <dgm:spPr/>
      <dgm:t>
        <a:bodyPr/>
        <a:lstStyle/>
        <a:p>
          <a:endParaRPr lang="en-US"/>
        </a:p>
      </dgm:t>
    </dgm:pt>
    <dgm:pt modelId="{448A33BD-4ED6-4C55-9F7C-E255E6D1D2F3}" type="sibTrans" cxnId="{0D76FDB9-65E5-47CB-A73F-5B9F7B98979C}">
      <dgm:prSet/>
      <dgm:spPr/>
      <dgm:t>
        <a:bodyPr/>
        <a:lstStyle/>
        <a:p>
          <a:endParaRPr lang="en-US"/>
        </a:p>
      </dgm:t>
    </dgm:pt>
    <dgm:pt modelId="{D54B2094-08CD-4ACC-86F1-091912C5AB59}">
      <dgm:prSet/>
      <dgm:spPr/>
      <dgm:t>
        <a:bodyPr/>
        <a:lstStyle/>
        <a:p>
          <a:pPr rtl="0"/>
          <a:r>
            <a:rPr lang="en-US"/>
            <a:t>Providing LIHEAP-funded weatherization services for tribal applicants</a:t>
          </a:r>
        </a:p>
      </dgm:t>
    </dgm:pt>
    <dgm:pt modelId="{1DC9B473-E90A-437B-B17C-781D96421F66}" type="parTrans" cxnId="{7036A52A-F074-4441-9F66-0578AF16D6CB}">
      <dgm:prSet/>
      <dgm:spPr/>
      <dgm:t>
        <a:bodyPr/>
        <a:lstStyle/>
        <a:p>
          <a:endParaRPr lang="en-US"/>
        </a:p>
      </dgm:t>
    </dgm:pt>
    <dgm:pt modelId="{A410E745-74B2-40D0-A5F2-6702E94CFCD0}" type="sibTrans" cxnId="{7036A52A-F074-4441-9F66-0578AF16D6CB}">
      <dgm:prSet/>
      <dgm:spPr/>
      <dgm:t>
        <a:bodyPr/>
        <a:lstStyle/>
        <a:p>
          <a:endParaRPr lang="en-US"/>
        </a:p>
      </dgm:t>
    </dgm:pt>
    <dgm:pt modelId="{B423C531-4385-46B9-A769-66136FC7B062}">
      <dgm:prSet/>
      <dgm:spPr/>
      <dgm:t>
        <a:bodyPr/>
        <a:lstStyle/>
        <a:p>
          <a:pPr rtl="0"/>
          <a:r>
            <a:rPr lang="en-US"/>
            <a:t>Tribe Responsibilities</a:t>
          </a:r>
        </a:p>
      </dgm:t>
    </dgm:pt>
    <dgm:pt modelId="{C8E4F19A-AC9C-4012-8079-5632AC842DD5}" type="parTrans" cxnId="{4E4F5A23-0C86-4404-8DA2-74C40A4035ED}">
      <dgm:prSet/>
      <dgm:spPr/>
      <dgm:t>
        <a:bodyPr/>
        <a:lstStyle/>
        <a:p>
          <a:endParaRPr lang="en-US"/>
        </a:p>
      </dgm:t>
    </dgm:pt>
    <dgm:pt modelId="{DB5B3E95-51E2-4B0B-B8A7-40C955CA7367}" type="sibTrans" cxnId="{4E4F5A23-0C86-4404-8DA2-74C40A4035ED}">
      <dgm:prSet/>
      <dgm:spPr/>
      <dgm:t>
        <a:bodyPr/>
        <a:lstStyle/>
        <a:p>
          <a:endParaRPr lang="en-US"/>
        </a:p>
      </dgm:t>
    </dgm:pt>
    <dgm:pt modelId="{01EFA62A-36CC-4A40-BCF5-CEBF22F44F3B}">
      <dgm:prSet/>
      <dgm:spPr/>
      <dgm:t>
        <a:bodyPr/>
        <a:lstStyle/>
        <a:p>
          <a:pPr rtl="0"/>
          <a:r>
            <a:rPr lang="en-US" dirty="0"/>
            <a:t>Submit federal LIHEAP Plan for Tribal LIHEAP  </a:t>
          </a:r>
        </a:p>
      </dgm:t>
    </dgm:pt>
    <dgm:pt modelId="{BC1BEA44-C9E0-40C7-8F16-891DF39C9373}" type="parTrans" cxnId="{986D5501-D20C-48F1-8BAF-D636B82CBBFF}">
      <dgm:prSet/>
      <dgm:spPr/>
      <dgm:t>
        <a:bodyPr/>
        <a:lstStyle/>
        <a:p>
          <a:endParaRPr lang="en-US"/>
        </a:p>
      </dgm:t>
    </dgm:pt>
    <dgm:pt modelId="{DC6DC939-E5E7-4ACA-A687-6BC7B303E284}" type="sibTrans" cxnId="{986D5501-D20C-48F1-8BAF-D636B82CBBFF}">
      <dgm:prSet/>
      <dgm:spPr/>
      <dgm:t>
        <a:bodyPr/>
        <a:lstStyle/>
        <a:p>
          <a:endParaRPr lang="en-US"/>
        </a:p>
      </dgm:t>
    </dgm:pt>
    <dgm:pt modelId="{D4192B06-3DD0-42C3-841E-FCE25C38B7D5}">
      <dgm:prSet/>
      <dgm:spPr/>
      <dgm:t>
        <a:bodyPr/>
        <a:lstStyle/>
        <a:p>
          <a:pPr rtl="0"/>
          <a:r>
            <a:rPr lang="en-US"/>
            <a:t>Submit LIHEAP Household Report</a:t>
          </a:r>
        </a:p>
      </dgm:t>
    </dgm:pt>
    <dgm:pt modelId="{D7FC1D9E-FF49-4D60-8393-0AA7B09A046D}" type="parTrans" cxnId="{371FCD96-EF92-4A91-89A4-A449B2423B7F}">
      <dgm:prSet/>
      <dgm:spPr/>
      <dgm:t>
        <a:bodyPr/>
        <a:lstStyle/>
        <a:p>
          <a:endParaRPr lang="en-US"/>
        </a:p>
      </dgm:t>
    </dgm:pt>
    <dgm:pt modelId="{B0C2BB08-E9FE-4864-A94B-815A7364C28C}" type="sibTrans" cxnId="{371FCD96-EF92-4A91-89A4-A449B2423B7F}">
      <dgm:prSet/>
      <dgm:spPr/>
      <dgm:t>
        <a:bodyPr/>
        <a:lstStyle/>
        <a:p>
          <a:endParaRPr lang="en-US"/>
        </a:p>
      </dgm:t>
    </dgm:pt>
    <dgm:pt modelId="{F7BE0F34-3B42-4D6C-83A3-229E5F6769F1}">
      <dgm:prSet/>
      <dgm:spPr/>
      <dgm:t>
        <a:bodyPr/>
        <a:lstStyle/>
        <a:p>
          <a:pPr rtl="0"/>
          <a:r>
            <a:rPr lang="en-US"/>
            <a:t>Provide LIHEAP services to Tribal members in agreed upon service area</a:t>
          </a:r>
        </a:p>
      </dgm:t>
    </dgm:pt>
    <dgm:pt modelId="{BE8CA841-8840-4892-A677-BC6357F4B341}" type="parTrans" cxnId="{6E2F4675-AF53-436F-B3CA-81413D6D77B6}">
      <dgm:prSet/>
      <dgm:spPr/>
      <dgm:t>
        <a:bodyPr/>
        <a:lstStyle/>
        <a:p>
          <a:endParaRPr lang="en-US"/>
        </a:p>
      </dgm:t>
    </dgm:pt>
    <dgm:pt modelId="{113EA8BF-2181-4F06-9AA4-38E93C6DCC43}" type="sibTrans" cxnId="{6E2F4675-AF53-436F-B3CA-81413D6D77B6}">
      <dgm:prSet/>
      <dgm:spPr/>
      <dgm:t>
        <a:bodyPr/>
        <a:lstStyle/>
        <a:p>
          <a:endParaRPr lang="en-US"/>
        </a:p>
      </dgm:t>
    </dgm:pt>
    <dgm:pt modelId="{DBAEF335-556B-4360-BBF5-70F1E044D76D}" type="pres">
      <dgm:prSet presAssocID="{205976BC-4FA9-4A2D-8941-ED49B342F96E}" presName="linear" presStyleCnt="0">
        <dgm:presLayoutVars>
          <dgm:animLvl val="lvl"/>
          <dgm:resizeHandles val="exact"/>
        </dgm:presLayoutVars>
      </dgm:prSet>
      <dgm:spPr/>
    </dgm:pt>
    <dgm:pt modelId="{576B17E1-F441-4B8D-9F41-5F8D75DEE366}" type="pres">
      <dgm:prSet presAssocID="{FDB2CD86-B1FE-4E99-8E9C-79838654317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458892-259D-45D9-A6F0-9DD2BCD08FD8}" type="pres">
      <dgm:prSet presAssocID="{FDB2CD86-B1FE-4E99-8E9C-798386543170}" presName="childText" presStyleLbl="revTx" presStyleIdx="0" presStyleCnt="3">
        <dgm:presLayoutVars>
          <dgm:bulletEnabled val="1"/>
        </dgm:presLayoutVars>
      </dgm:prSet>
      <dgm:spPr/>
    </dgm:pt>
    <dgm:pt modelId="{D1148812-30C5-4CE7-B90B-20FE9142B137}" type="pres">
      <dgm:prSet presAssocID="{FFFB3591-5C09-44C2-9FAB-818109B6F52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8EA58E3-C305-4EFC-86BB-2E3696C4AFE6}" type="pres">
      <dgm:prSet presAssocID="{FFFB3591-5C09-44C2-9FAB-818109B6F520}" presName="childText" presStyleLbl="revTx" presStyleIdx="1" presStyleCnt="3">
        <dgm:presLayoutVars>
          <dgm:bulletEnabled val="1"/>
        </dgm:presLayoutVars>
      </dgm:prSet>
      <dgm:spPr/>
    </dgm:pt>
    <dgm:pt modelId="{4F6F563E-EDC5-4E1F-B81C-4AC998251CF9}" type="pres">
      <dgm:prSet presAssocID="{B423C531-4385-46B9-A769-66136FC7B06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97D01B1-D9AF-460F-BC6A-03085E398C52}" type="pres">
      <dgm:prSet presAssocID="{B423C531-4385-46B9-A769-66136FC7B06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86D5501-D20C-48F1-8BAF-D636B82CBBFF}" srcId="{B423C531-4385-46B9-A769-66136FC7B062}" destId="{01EFA62A-36CC-4A40-BCF5-CEBF22F44F3B}" srcOrd="0" destOrd="0" parTransId="{BC1BEA44-C9E0-40C7-8F16-891DF39C9373}" sibTransId="{DC6DC939-E5E7-4ACA-A687-6BC7B303E284}"/>
    <dgm:cxn modelId="{B5451412-3229-4039-A520-D34BA04C8FA0}" type="presOf" srcId="{01EFA62A-36CC-4A40-BCF5-CEBF22F44F3B}" destId="{597D01B1-D9AF-460F-BC6A-03085E398C52}" srcOrd="0" destOrd="0" presId="urn:microsoft.com/office/officeart/2005/8/layout/vList2"/>
    <dgm:cxn modelId="{038E1416-DBAA-4995-8A45-867CF3A52DD3}" type="presOf" srcId="{205976BC-4FA9-4A2D-8941-ED49B342F96E}" destId="{DBAEF335-556B-4360-BBF5-70F1E044D76D}" srcOrd="0" destOrd="0" presId="urn:microsoft.com/office/officeart/2005/8/layout/vList2"/>
    <dgm:cxn modelId="{4E4F5A23-0C86-4404-8DA2-74C40A4035ED}" srcId="{205976BC-4FA9-4A2D-8941-ED49B342F96E}" destId="{B423C531-4385-46B9-A769-66136FC7B062}" srcOrd="2" destOrd="0" parTransId="{C8E4F19A-AC9C-4012-8079-5632AC842DD5}" sibTransId="{DB5B3E95-51E2-4B0B-B8A7-40C955CA7367}"/>
    <dgm:cxn modelId="{7036A52A-F074-4441-9F66-0578AF16D6CB}" srcId="{FFFB3591-5C09-44C2-9FAB-818109B6F520}" destId="{D54B2094-08CD-4ACC-86F1-091912C5AB59}" srcOrd="1" destOrd="0" parTransId="{1DC9B473-E90A-437B-B17C-781D96421F66}" sibTransId="{A410E745-74B2-40D0-A5F2-6702E94CFCD0}"/>
    <dgm:cxn modelId="{8D6F9B64-4744-41C4-9654-D6D42B0FB262}" type="presOf" srcId="{A1838DBA-BFE6-4DE3-8580-F72FFD501E6E}" destId="{D3458892-259D-45D9-A6F0-9DD2BCD08FD8}" srcOrd="0" destOrd="0" presId="urn:microsoft.com/office/officeart/2005/8/layout/vList2"/>
    <dgm:cxn modelId="{7BF89453-1B2C-4722-9017-3A4549C5C025}" type="presOf" srcId="{B423C531-4385-46B9-A769-66136FC7B062}" destId="{4F6F563E-EDC5-4E1F-B81C-4AC998251CF9}" srcOrd="0" destOrd="0" presId="urn:microsoft.com/office/officeart/2005/8/layout/vList2"/>
    <dgm:cxn modelId="{6E2F4675-AF53-436F-B3CA-81413D6D77B6}" srcId="{B423C531-4385-46B9-A769-66136FC7B062}" destId="{F7BE0F34-3B42-4D6C-83A3-229E5F6769F1}" srcOrd="2" destOrd="0" parTransId="{BE8CA841-8840-4892-A677-BC6357F4B341}" sibTransId="{113EA8BF-2181-4F06-9AA4-38E93C6DCC43}"/>
    <dgm:cxn modelId="{62CA737A-707A-41B6-ABB9-E16BAB587ED0}" type="presOf" srcId="{D4192B06-3DD0-42C3-841E-FCE25C38B7D5}" destId="{597D01B1-D9AF-460F-BC6A-03085E398C52}" srcOrd="0" destOrd="1" presId="urn:microsoft.com/office/officeart/2005/8/layout/vList2"/>
    <dgm:cxn modelId="{45221F80-BE30-424C-9036-6AE38EDB22A3}" type="presOf" srcId="{768CF002-1B2E-4998-944D-E969DE541EB5}" destId="{48EA58E3-C305-4EFC-86BB-2E3696C4AFE6}" srcOrd="0" destOrd="0" presId="urn:microsoft.com/office/officeart/2005/8/layout/vList2"/>
    <dgm:cxn modelId="{F10B698B-3A17-4427-9139-FDB03D45BA98}" type="presOf" srcId="{FFFB3591-5C09-44C2-9FAB-818109B6F520}" destId="{D1148812-30C5-4CE7-B90B-20FE9142B137}" srcOrd="0" destOrd="0" presId="urn:microsoft.com/office/officeart/2005/8/layout/vList2"/>
    <dgm:cxn modelId="{371FCD96-EF92-4A91-89A4-A449B2423B7F}" srcId="{B423C531-4385-46B9-A769-66136FC7B062}" destId="{D4192B06-3DD0-42C3-841E-FCE25C38B7D5}" srcOrd="1" destOrd="0" parTransId="{D7FC1D9E-FF49-4D60-8393-0AA7B09A046D}" sibTransId="{B0C2BB08-E9FE-4864-A94B-815A7364C28C}"/>
    <dgm:cxn modelId="{FC2822A1-4A9A-4019-92CA-705457888684}" type="presOf" srcId="{FDB2CD86-B1FE-4E99-8E9C-798386543170}" destId="{576B17E1-F441-4B8D-9F41-5F8D75DEE366}" srcOrd="0" destOrd="0" presId="urn:microsoft.com/office/officeart/2005/8/layout/vList2"/>
    <dgm:cxn modelId="{0D76FDB9-65E5-47CB-A73F-5B9F7B98979C}" srcId="{FFFB3591-5C09-44C2-9FAB-818109B6F520}" destId="{768CF002-1B2E-4998-944D-E969DE541EB5}" srcOrd="0" destOrd="0" parTransId="{F5DDBC3F-8B14-4335-B12B-521207F2DA0D}" sibTransId="{448A33BD-4ED6-4C55-9F7C-E255E6D1D2F3}"/>
    <dgm:cxn modelId="{42DBE3CC-ABF5-456B-A386-2425A004A849}" srcId="{205976BC-4FA9-4A2D-8941-ED49B342F96E}" destId="{FDB2CD86-B1FE-4E99-8E9C-798386543170}" srcOrd="0" destOrd="0" parTransId="{07ACEEBD-1DDD-422D-8C98-741E6DC24AE9}" sibTransId="{F1C425C8-BE71-448D-B440-074401A25E7A}"/>
    <dgm:cxn modelId="{70125EDC-2BE1-422E-8CDE-32A7B37DF676}" type="presOf" srcId="{D54B2094-08CD-4ACC-86F1-091912C5AB59}" destId="{48EA58E3-C305-4EFC-86BB-2E3696C4AFE6}" srcOrd="0" destOrd="1" presId="urn:microsoft.com/office/officeart/2005/8/layout/vList2"/>
    <dgm:cxn modelId="{2ABBBADF-8645-424C-A64C-EAD3116E096A}" srcId="{205976BC-4FA9-4A2D-8941-ED49B342F96E}" destId="{FFFB3591-5C09-44C2-9FAB-818109B6F520}" srcOrd="1" destOrd="0" parTransId="{BDECCAA0-E07D-43CA-B1F1-AA4D6FD5C7EF}" sibTransId="{8828E090-E122-40AF-9D2E-D1DA91EE75C0}"/>
    <dgm:cxn modelId="{1935EDE3-7B4D-464C-B1F9-0D37FF5B5EB6}" type="presOf" srcId="{F7BE0F34-3B42-4D6C-83A3-229E5F6769F1}" destId="{597D01B1-D9AF-460F-BC6A-03085E398C52}" srcOrd="0" destOrd="2" presId="urn:microsoft.com/office/officeart/2005/8/layout/vList2"/>
    <dgm:cxn modelId="{AD2EB6F7-F08C-493D-B3D4-CA0905F60EA5}" srcId="{FDB2CD86-B1FE-4E99-8E9C-798386543170}" destId="{A1838DBA-BFE6-4DE3-8580-F72FFD501E6E}" srcOrd="0" destOrd="0" parTransId="{EE66F686-E019-4941-8CAF-00CF7A9D9BA0}" sibTransId="{A2FBBA00-67C0-4572-AE4E-BB6E7F99C4BC}"/>
    <dgm:cxn modelId="{DA522394-6293-462B-B412-763A279E0E73}" type="presParOf" srcId="{DBAEF335-556B-4360-BBF5-70F1E044D76D}" destId="{576B17E1-F441-4B8D-9F41-5F8D75DEE366}" srcOrd="0" destOrd="0" presId="urn:microsoft.com/office/officeart/2005/8/layout/vList2"/>
    <dgm:cxn modelId="{7538C99E-076F-40DB-A9C5-83FE70AC6865}" type="presParOf" srcId="{DBAEF335-556B-4360-BBF5-70F1E044D76D}" destId="{D3458892-259D-45D9-A6F0-9DD2BCD08FD8}" srcOrd="1" destOrd="0" presId="urn:microsoft.com/office/officeart/2005/8/layout/vList2"/>
    <dgm:cxn modelId="{3A75CFF2-21E6-4EC3-8E75-47773B44639A}" type="presParOf" srcId="{DBAEF335-556B-4360-BBF5-70F1E044D76D}" destId="{D1148812-30C5-4CE7-B90B-20FE9142B137}" srcOrd="2" destOrd="0" presId="urn:microsoft.com/office/officeart/2005/8/layout/vList2"/>
    <dgm:cxn modelId="{A0B22751-321D-4567-8F4B-716F6DF5EFE3}" type="presParOf" srcId="{DBAEF335-556B-4360-BBF5-70F1E044D76D}" destId="{48EA58E3-C305-4EFC-86BB-2E3696C4AFE6}" srcOrd="3" destOrd="0" presId="urn:microsoft.com/office/officeart/2005/8/layout/vList2"/>
    <dgm:cxn modelId="{4FC649FC-9215-48D4-AE8F-2AE62913E9AF}" type="presParOf" srcId="{DBAEF335-556B-4360-BBF5-70F1E044D76D}" destId="{4F6F563E-EDC5-4E1F-B81C-4AC998251CF9}" srcOrd="4" destOrd="0" presId="urn:microsoft.com/office/officeart/2005/8/layout/vList2"/>
    <dgm:cxn modelId="{F9C52498-C2AA-473E-AB15-5284BA303207}" type="presParOf" srcId="{DBAEF335-556B-4360-BBF5-70F1E044D76D}" destId="{597D01B1-D9AF-460F-BC6A-03085E398C5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5976BC-4FA9-4A2D-8941-ED49B342F9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B2CD86-B1FE-4E99-8E9C-798386543170}">
      <dgm:prSet/>
      <dgm:spPr/>
      <dgm:t>
        <a:bodyPr/>
        <a:lstStyle/>
        <a:p>
          <a:pPr rtl="0"/>
          <a:r>
            <a:rPr lang="en-US" dirty="0"/>
            <a:t>IT Support</a:t>
          </a:r>
        </a:p>
      </dgm:t>
    </dgm:pt>
    <dgm:pt modelId="{07ACEEBD-1DDD-422D-8C98-741E6DC24AE9}" type="parTrans" cxnId="{42DBE3CC-ABF5-456B-A386-2425A004A849}">
      <dgm:prSet/>
      <dgm:spPr/>
      <dgm:t>
        <a:bodyPr/>
        <a:lstStyle/>
        <a:p>
          <a:endParaRPr lang="en-US"/>
        </a:p>
      </dgm:t>
    </dgm:pt>
    <dgm:pt modelId="{F1C425C8-BE71-448D-B440-074401A25E7A}" type="sibTrans" cxnId="{42DBE3CC-ABF5-456B-A386-2425A004A849}">
      <dgm:prSet/>
      <dgm:spPr/>
      <dgm:t>
        <a:bodyPr/>
        <a:lstStyle/>
        <a:p>
          <a:endParaRPr lang="en-US"/>
        </a:p>
      </dgm:t>
    </dgm:pt>
    <dgm:pt modelId="{A1838DBA-BFE6-4DE3-8580-F72FFD501E6E}">
      <dgm:prSet/>
      <dgm:spPr/>
      <dgm:t>
        <a:bodyPr/>
        <a:lstStyle/>
        <a:p>
          <a:pPr rtl="0"/>
          <a:r>
            <a:rPr lang="en-US" dirty="0"/>
            <a:t>Payments based on monthly invoice would benefit Tribal LIHEAP</a:t>
          </a:r>
        </a:p>
      </dgm:t>
    </dgm:pt>
    <dgm:pt modelId="{EE66F686-E019-4941-8CAF-00CF7A9D9BA0}" type="parTrans" cxnId="{AD2EB6F7-F08C-493D-B3D4-CA0905F60EA5}">
      <dgm:prSet/>
      <dgm:spPr/>
      <dgm:t>
        <a:bodyPr/>
        <a:lstStyle/>
        <a:p>
          <a:endParaRPr lang="en-US"/>
        </a:p>
      </dgm:t>
    </dgm:pt>
    <dgm:pt modelId="{A2FBBA00-67C0-4572-AE4E-BB6E7F99C4BC}" type="sibTrans" cxnId="{AD2EB6F7-F08C-493D-B3D4-CA0905F60EA5}">
      <dgm:prSet/>
      <dgm:spPr/>
      <dgm:t>
        <a:bodyPr/>
        <a:lstStyle/>
        <a:p>
          <a:endParaRPr lang="en-US"/>
        </a:p>
      </dgm:t>
    </dgm:pt>
    <dgm:pt modelId="{FFFB3591-5C09-44C2-9FAB-818109B6F520}">
      <dgm:prSet/>
      <dgm:spPr/>
      <dgm:t>
        <a:bodyPr/>
        <a:lstStyle/>
        <a:p>
          <a:pPr rtl="0"/>
          <a:r>
            <a:rPr lang="en-US" dirty="0"/>
            <a:t>Energy Vendor Coordination</a:t>
          </a:r>
        </a:p>
      </dgm:t>
    </dgm:pt>
    <dgm:pt modelId="{BDECCAA0-E07D-43CA-B1F1-AA4D6FD5C7EF}" type="parTrans" cxnId="{2ABBBADF-8645-424C-A64C-EAD3116E096A}">
      <dgm:prSet/>
      <dgm:spPr/>
      <dgm:t>
        <a:bodyPr/>
        <a:lstStyle/>
        <a:p>
          <a:endParaRPr lang="en-US"/>
        </a:p>
      </dgm:t>
    </dgm:pt>
    <dgm:pt modelId="{8828E090-E122-40AF-9D2E-D1DA91EE75C0}" type="sibTrans" cxnId="{2ABBBADF-8645-424C-A64C-EAD3116E096A}">
      <dgm:prSet/>
      <dgm:spPr/>
      <dgm:t>
        <a:bodyPr/>
        <a:lstStyle/>
        <a:p>
          <a:endParaRPr lang="en-US"/>
        </a:p>
      </dgm:t>
    </dgm:pt>
    <dgm:pt modelId="{768CF002-1B2E-4998-944D-E969DE541EB5}">
      <dgm:prSet/>
      <dgm:spPr/>
      <dgm:t>
        <a:bodyPr/>
        <a:lstStyle/>
        <a:p>
          <a:pPr rtl="0"/>
          <a:r>
            <a:rPr lang="en-US" dirty="0"/>
            <a:t>Added Tribal LIHEAP to State Fuel Vendor Agreement</a:t>
          </a:r>
        </a:p>
      </dgm:t>
    </dgm:pt>
    <dgm:pt modelId="{F5DDBC3F-8B14-4335-B12B-521207F2DA0D}" type="parTrans" cxnId="{0D76FDB9-65E5-47CB-A73F-5B9F7B98979C}">
      <dgm:prSet/>
      <dgm:spPr/>
      <dgm:t>
        <a:bodyPr/>
        <a:lstStyle/>
        <a:p>
          <a:endParaRPr lang="en-US"/>
        </a:p>
      </dgm:t>
    </dgm:pt>
    <dgm:pt modelId="{448A33BD-4ED6-4C55-9F7C-E255E6D1D2F3}" type="sibTrans" cxnId="{0D76FDB9-65E5-47CB-A73F-5B9F7B98979C}">
      <dgm:prSet/>
      <dgm:spPr/>
      <dgm:t>
        <a:bodyPr/>
        <a:lstStyle/>
        <a:p>
          <a:endParaRPr lang="en-US"/>
        </a:p>
      </dgm:t>
    </dgm:pt>
    <dgm:pt modelId="{B423C531-4385-46B9-A769-66136FC7B062}">
      <dgm:prSet/>
      <dgm:spPr/>
      <dgm:t>
        <a:bodyPr/>
        <a:lstStyle/>
        <a:p>
          <a:pPr rtl="0"/>
          <a:r>
            <a:rPr lang="en-US" dirty="0"/>
            <a:t>Intake and Outreach</a:t>
          </a:r>
        </a:p>
      </dgm:t>
    </dgm:pt>
    <dgm:pt modelId="{C8E4F19A-AC9C-4012-8079-5632AC842DD5}" type="parTrans" cxnId="{4E4F5A23-0C86-4404-8DA2-74C40A4035ED}">
      <dgm:prSet/>
      <dgm:spPr/>
      <dgm:t>
        <a:bodyPr/>
        <a:lstStyle/>
        <a:p>
          <a:endParaRPr lang="en-US"/>
        </a:p>
      </dgm:t>
    </dgm:pt>
    <dgm:pt modelId="{DB5B3E95-51E2-4B0B-B8A7-40C955CA7367}" type="sibTrans" cxnId="{4E4F5A23-0C86-4404-8DA2-74C40A4035ED}">
      <dgm:prSet/>
      <dgm:spPr/>
      <dgm:t>
        <a:bodyPr/>
        <a:lstStyle/>
        <a:p>
          <a:endParaRPr lang="en-US"/>
        </a:p>
      </dgm:t>
    </dgm:pt>
    <dgm:pt modelId="{01EFA62A-36CC-4A40-BCF5-CEBF22F44F3B}">
      <dgm:prSet/>
      <dgm:spPr/>
      <dgm:t>
        <a:bodyPr/>
        <a:lstStyle/>
        <a:p>
          <a:pPr rtl="0"/>
          <a:r>
            <a:rPr lang="en-US" dirty="0"/>
            <a:t>Negatively impacted by late releases of funds; exploring new options</a:t>
          </a:r>
        </a:p>
      </dgm:t>
    </dgm:pt>
    <dgm:pt modelId="{BC1BEA44-C9E0-40C7-8F16-891DF39C9373}" type="parTrans" cxnId="{986D5501-D20C-48F1-8BAF-D636B82CBBFF}">
      <dgm:prSet/>
      <dgm:spPr/>
      <dgm:t>
        <a:bodyPr/>
        <a:lstStyle/>
        <a:p>
          <a:endParaRPr lang="en-US"/>
        </a:p>
      </dgm:t>
    </dgm:pt>
    <dgm:pt modelId="{DC6DC939-E5E7-4ACA-A687-6BC7B303E284}" type="sibTrans" cxnId="{986D5501-D20C-48F1-8BAF-D636B82CBBFF}">
      <dgm:prSet/>
      <dgm:spPr/>
      <dgm:t>
        <a:bodyPr/>
        <a:lstStyle/>
        <a:p>
          <a:endParaRPr lang="en-US"/>
        </a:p>
      </dgm:t>
    </dgm:pt>
    <dgm:pt modelId="{73B4AF47-0F9A-4CEE-9834-802F8242230C}">
      <dgm:prSet/>
      <dgm:spPr/>
      <dgm:t>
        <a:bodyPr/>
        <a:lstStyle/>
        <a:p>
          <a:pPr rtl="0"/>
          <a:r>
            <a:rPr lang="en-US" dirty="0"/>
            <a:t>Recurring Discussions</a:t>
          </a:r>
        </a:p>
      </dgm:t>
    </dgm:pt>
    <dgm:pt modelId="{769C7FC8-D729-4E58-9449-2D0C68DF5A76}" type="parTrans" cxnId="{3D92E8B7-AB41-460F-9FAA-150E31CCFF9E}">
      <dgm:prSet/>
      <dgm:spPr/>
      <dgm:t>
        <a:bodyPr/>
        <a:lstStyle/>
        <a:p>
          <a:endParaRPr lang="en-US"/>
        </a:p>
      </dgm:t>
    </dgm:pt>
    <dgm:pt modelId="{4206D0BC-8D20-44FE-AFD0-66831990FDD4}" type="sibTrans" cxnId="{3D92E8B7-AB41-460F-9FAA-150E31CCFF9E}">
      <dgm:prSet/>
      <dgm:spPr/>
      <dgm:t>
        <a:bodyPr/>
        <a:lstStyle/>
        <a:p>
          <a:endParaRPr lang="en-US"/>
        </a:p>
      </dgm:t>
    </dgm:pt>
    <dgm:pt modelId="{592FEFCE-F034-4635-9069-9C8F675EC90F}">
      <dgm:prSet/>
      <dgm:spPr/>
      <dgm:t>
        <a:bodyPr/>
        <a:lstStyle/>
        <a:p>
          <a:pPr rtl="0"/>
          <a:r>
            <a:rPr lang="en-US" dirty="0"/>
            <a:t>Ongoing meetings and discussions re: all of above</a:t>
          </a:r>
        </a:p>
      </dgm:t>
    </dgm:pt>
    <dgm:pt modelId="{A11055B8-5916-4E05-869A-F8B651F39A69}" type="parTrans" cxnId="{3A3EE060-DAA2-42D4-ACB8-5F3E10F08B89}">
      <dgm:prSet/>
      <dgm:spPr/>
      <dgm:t>
        <a:bodyPr/>
        <a:lstStyle/>
        <a:p>
          <a:endParaRPr lang="en-US"/>
        </a:p>
      </dgm:t>
    </dgm:pt>
    <dgm:pt modelId="{397C311F-04DA-4FA3-B2B2-E072B469CDCB}" type="sibTrans" cxnId="{3A3EE060-DAA2-42D4-ACB8-5F3E10F08B89}">
      <dgm:prSet/>
      <dgm:spPr/>
      <dgm:t>
        <a:bodyPr/>
        <a:lstStyle/>
        <a:p>
          <a:endParaRPr lang="en-US"/>
        </a:p>
      </dgm:t>
    </dgm:pt>
    <dgm:pt modelId="{35867AF2-FFD4-4E09-B1E6-BD32F838827A}">
      <dgm:prSet/>
      <dgm:spPr/>
      <dgm:t>
        <a:bodyPr/>
        <a:lstStyle/>
        <a:p>
          <a:pPr rtl="0"/>
          <a:r>
            <a:rPr lang="en-US" dirty="0"/>
            <a:t>Invited Tribal partners to State Energy Vendor Summit </a:t>
          </a:r>
        </a:p>
      </dgm:t>
    </dgm:pt>
    <dgm:pt modelId="{721529AB-410B-4C48-B3A3-318FC56F337F}" type="parTrans" cxnId="{721903BC-6D9A-4CD0-9278-590AD1E8ADB7}">
      <dgm:prSet/>
      <dgm:spPr/>
      <dgm:t>
        <a:bodyPr/>
        <a:lstStyle/>
        <a:p>
          <a:endParaRPr lang="en-US"/>
        </a:p>
      </dgm:t>
    </dgm:pt>
    <dgm:pt modelId="{8FD270FF-F242-425A-8C90-C2E94E780312}" type="sibTrans" cxnId="{721903BC-6D9A-4CD0-9278-590AD1E8ADB7}">
      <dgm:prSet/>
      <dgm:spPr/>
      <dgm:t>
        <a:bodyPr/>
        <a:lstStyle/>
        <a:p>
          <a:endParaRPr lang="en-US"/>
        </a:p>
      </dgm:t>
    </dgm:pt>
    <dgm:pt modelId="{DBAEF335-556B-4360-BBF5-70F1E044D76D}" type="pres">
      <dgm:prSet presAssocID="{205976BC-4FA9-4A2D-8941-ED49B342F96E}" presName="linear" presStyleCnt="0">
        <dgm:presLayoutVars>
          <dgm:animLvl val="lvl"/>
          <dgm:resizeHandles val="exact"/>
        </dgm:presLayoutVars>
      </dgm:prSet>
      <dgm:spPr/>
    </dgm:pt>
    <dgm:pt modelId="{576B17E1-F441-4B8D-9F41-5F8D75DEE366}" type="pres">
      <dgm:prSet presAssocID="{FDB2CD86-B1FE-4E99-8E9C-79838654317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3458892-259D-45D9-A6F0-9DD2BCD08FD8}" type="pres">
      <dgm:prSet presAssocID="{FDB2CD86-B1FE-4E99-8E9C-798386543170}" presName="childText" presStyleLbl="revTx" presStyleIdx="0" presStyleCnt="4">
        <dgm:presLayoutVars>
          <dgm:bulletEnabled val="1"/>
        </dgm:presLayoutVars>
      </dgm:prSet>
      <dgm:spPr/>
    </dgm:pt>
    <dgm:pt modelId="{D1148812-30C5-4CE7-B90B-20FE9142B137}" type="pres">
      <dgm:prSet presAssocID="{FFFB3591-5C09-44C2-9FAB-818109B6F52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8EA58E3-C305-4EFC-86BB-2E3696C4AFE6}" type="pres">
      <dgm:prSet presAssocID="{FFFB3591-5C09-44C2-9FAB-818109B6F520}" presName="childText" presStyleLbl="revTx" presStyleIdx="1" presStyleCnt="4">
        <dgm:presLayoutVars>
          <dgm:bulletEnabled val="1"/>
        </dgm:presLayoutVars>
      </dgm:prSet>
      <dgm:spPr/>
    </dgm:pt>
    <dgm:pt modelId="{4F6F563E-EDC5-4E1F-B81C-4AC998251CF9}" type="pres">
      <dgm:prSet presAssocID="{B423C531-4385-46B9-A769-66136FC7B06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97D01B1-D9AF-460F-BC6A-03085E398C52}" type="pres">
      <dgm:prSet presAssocID="{B423C531-4385-46B9-A769-66136FC7B062}" presName="childText" presStyleLbl="revTx" presStyleIdx="2" presStyleCnt="4">
        <dgm:presLayoutVars>
          <dgm:bulletEnabled val="1"/>
        </dgm:presLayoutVars>
      </dgm:prSet>
      <dgm:spPr/>
    </dgm:pt>
    <dgm:pt modelId="{FE632DC9-961B-47DD-8962-68B68751C6E3}" type="pres">
      <dgm:prSet presAssocID="{73B4AF47-0F9A-4CEE-9834-802F8242230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1143D1E-118F-42C2-B547-14C4B0A63EFF}" type="pres">
      <dgm:prSet presAssocID="{73B4AF47-0F9A-4CEE-9834-802F8242230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986D5501-D20C-48F1-8BAF-D636B82CBBFF}" srcId="{B423C531-4385-46B9-A769-66136FC7B062}" destId="{01EFA62A-36CC-4A40-BCF5-CEBF22F44F3B}" srcOrd="0" destOrd="0" parTransId="{BC1BEA44-C9E0-40C7-8F16-891DF39C9373}" sibTransId="{DC6DC939-E5E7-4ACA-A687-6BC7B303E284}"/>
    <dgm:cxn modelId="{4E4F5A23-0C86-4404-8DA2-74C40A4035ED}" srcId="{205976BC-4FA9-4A2D-8941-ED49B342F96E}" destId="{B423C531-4385-46B9-A769-66136FC7B062}" srcOrd="2" destOrd="0" parTransId="{C8E4F19A-AC9C-4012-8079-5632AC842DD5}" sibTransId="{DB5B3E95-51E2-4B0B-B8A7-40C955CA7367}"/>
    <dgm:cxn modelId="{933D4433-C792-494A-B9D2-D3A2CB7A05EA}" type="presOf" srcId="{B423C531-4385-46B9-A769-66136FC7B062}" destId="{4F6F563E-EDC5-4E1F-B81C-4AC998251CF9}" srcOrd="0" destOrd="0" presId="urn:microsoft.com/office/officeart/2005/8/layout/vList2"/>
    <dgm:cxn modelId="{B293E53C-FFB0-4A36-9881-0E7DCE5468E6}" type="presOf" srcId="{35867AF2-FFD4-4E09-B1E6-BD32F838827A}" destId="{48EA58E3-C305-4EFC-86BB-2E3696C4AFE6}" srcOrd="0" destOrd="1" presId="urn:microsoft.com/office/officeart/2005/8/layout/vList2"/>
    <dgm:cxn modelId="{3A3EE060-DAA2-42D4-ACB8-5F3E10F08B89}" srcId="{73B4AF47-0F9A-4CEE-9834-802F8242230C}" destId="{592FEFCE-F034-4635-9069-9C8F675EC90F}" srcOrd="0" destOrd="0" parTransId="{A11055B8-5916-4E05-869A-F8B651F39A69}" sibTransId="{397C311F-04DA-4FA3-B2B2-E072B469CDCB}"/>
    <dgm:cxn modelId="{4DB4D367-662B-4211-B468-BFB1F7DBC3E1}" type="presOf" srcId="{A1838DBA-BFE6-4DE3-8580-F72FFD501E6E}" destId="{D3458892-259D-45D9-A6F0-9DD2BCD08FD8}" srcOrd="0" destOrd="0" presId="urn:microsoft.com/office/officeart/2005/8/layout/vList2"/>
    <dgm:cxn modelId="{10CB496C-2182-4A99-B847-BCE9EC611BA5}" type="presOf" srcId="{592FEFCE-F034-4635-9069-9C8F675EC90F}" destId="{D1143D1E-118F-42C2-B547-14C4B0A63EFF}" srcOrd="0" destOrd="0" presId="urn:microsoft.com/office/officeart/2005/8/layout/vList2"/>
    <dgm:cxn modelId="{88A69E8F-398C-4FF2-B5B3-5136C5A90F80}" type="presOf" srcId="{01EFA62A-36CC-4A40-BCF5-CEBF22F44F3B}" destId="{597D01B1-D9AF-460F-BC6A-03085E398C52}" srcOrd="0" destOrd="0" presId="urn:microsoft.com/office/officeart/2005/8/layout/vList2"/>
    <dgm:cxn modelId="{3D92E8B7-AB41-460F-9FAA-150E31CCFF9E}" srcId="{205976BC-4FA9-4A2D-8941-ED49B342F96E}" destId="{73B4AF47-0F9A-4CEE-9834-802F8242230C}" srcOrd="3" destOrd="0" parTransId="{769C7FC8-D729-4E58-9449-2D0C68DF5A76}" sibTransId="{4206D0BC-8D20-44FE-AFD0-66831990FDD4}"/>
    <dgm:cxn modelId="{0D76FDB9-65E5-47CB-A73F-5B9F7B98979C}" srcId="{FFFB3591-5C09-44C2-9FAB-818109B6F520}" destId="{768CF002-1B2E-4998-944D-E969DE541EB5}" srcOrd="0" destOrd="0" parTransId="{F5DDBC3F-8B14-4335-B12B-521207F2DA0D}" sibTransId="{448A33BD-4ED6-4C55-9F7C-E255E6D1D2F3}"/>
    <dgm:cxn modelId="{721903BC-6D9A-4CD0-9278-590AD1E8ADB7}" srcId="{FFFB3591-5C09-44C2-9FAB-818109B6F520}" destId="{35867AF2-FFD4-4E09-B1E6-BD32F838827A}" srcOrd="1" destOrd="0" parTransId="{721529AB-410B-4C48-B3A3-318FC56F337F}" sibTransId="{8FD270FF-F242-425A-8C90-C2E94E780312}"/>
    <dgm:cxn modelId="{AB70C6C1-B15C-42E9-A5DC-F2964228A7F8}" type="presOf" srcId="{FDB2CD86-B1FE-4E99-8E9C-798386543170}" destId="{576B17E1-F441-4B8D-9F41-5F8D75DEE366}" srcOrd="0" destOrd="0" presId="urn:microsoft.com/office/officeart/2005/8/layout/vList2"/>
    <dgm:cxn modelId="{9CD648C4-4D6F-416D-A951-6B8B203845C0}" type="presOf" srcId="{73B4AF47-0F9A-4CEE-9834-802F8242230C}" destId="{FE632DC9-961B-47DD-8962-68B68751C6E3}" srcOrd="0" destOrd="0" presId="urn:microsoft.com/office/officeart/2005/8/layout/vList2"/>
    <dgm:cxn modelId="{4293E3C4-3A8E-45DB-8D3F-002809F287B4}" type="presOf" srcId="{768CF002-1B2E-4998-944D-E969DE541EB5}" destId="{48EA58E3-C305-4EFC-86BB-2E3696C4AFE6}" srcOrd="0" destOrd="0" presId="urn:microsoft.com/office/officeart/2005/8/layout/vList2"/>
    <dgm:cxn modelId="{42DBE3CC-ABF5-456B-A386-2425A004A849}" srcId="{205976BC-4FA9-4A2D-8941-ED49B342F96E}" destId="{FDB2CD86-B1FE-4E99-8E9C-798386543170}" srcOrd="0" destOrd="0" parTransId="{07ACEEBD-1DDD-422D-8C98-741E6DC24AE9}" sibTransId="{F1C425C8-BE71-448D-B440-074401A25E7A}"/>
    <dgm:cxn modelId="{264B6ED1-A3D0-4A50-A2E7-B0FF1162DBC8}" type="presOf" srcId="{205976BC-4FA9-4A2D-8941-ED49B342F96E}" destId="{DBAEF335-556B-4360-BBF5-70F1E044D76D}" srcOrd="0" destOrd="0" presId="urn:microsoft.com/office/officeart/2005/8/layout/vList2"/>
    <dgm:cxn modelId="{2ABBBADF-8645-424C-A64C-EAD3116E096A}" srcId="{205976BC-4FA9-4A2D-8941-ED49B342F96E}" destId="{FFFB3591-5C09-44C2-9FAB-818109B6F520}" srcOrd="1" destOrd="0" parTransId="{BDECCAA0-E07D-43CA-B1F1-AA4D6FD5C7EF}" sibTransId="{8828E090-E122-40AF-9D2E-D1DA91EE75C0}"/>
    <dgm:cxn modelId="{61FDF0ED-59A1-4BD7-A30F-F81132DB54F4}" type="presOf" srcId="{FFFB3591-5C09-44C2-9FAB-818109B6F520}" destId="{D1148812-30C5-4CE7-B90B-20FE9142B137}" srcOrd="0" destOrd="0" presId="urn:microsoft.com/office/officeart/2005/8/layout/vList2"/>
    <dgm:cxn modelId="{AD2EB6F7-F08C-493D-B3D4-CA0905F60EA5}" srcId="{FDB2CD86-B1FE-4E99-8E9C-798386543170}" destId="{A1838DBA-BFE6-4DE3-8580-F72FFD501E6E}" srcOrd="0" destOrd="0" parTransId="{EE66F686-E019-4941-8CAF-00CF7A9D9BA0}" sibTransId="{A2FBBA00-67C0-4572-AE4E-BB6E7F99C4BC}"/>
    <dgm:cxn modelId="{FCAE6A33-D17B-4FE0-8242-88C291A9832D}" type="presParOf" srcId="{DBAEF335-556B-4360-BBF5-70F1E044D76D}" destId="{576B17E1-F441-4B8D-9F41-5F8D75DEE366}" srcOrd="0" destOrd="0" presId="urn:microsoft.com/office/officeart/2005/8/layout/vList2"/>
    <dgm:cxn modelId="{1682D3ED-FFA0-4A9A-94A1-0D8C2B99FC5C}" type="presParOf" srcId="{DBAEF335-556B-4360-BBF5-70F1E044D76D}" destId="{D3458892-259D-45D9-A6F0-9DD2BCD08FD8}" srcOrd="1" destOrd="0" presId="urn:microsoft.com/office/officeart/2005/8/layout/vList2"/>
    <dgm:cxn modelId="{70C8ABCB-FFC1-40A2-AE84-17E05E255F0E}" type="presParOf" srcId="{DBAEF335-556B-4360-BBF5-70F1E044D76D}" destId="{D1148812-30C5-4CE7-B90B-20FE9142B137}" srcOrd="2" destOrd="0" presId="urn:microsoft.com/office/officeart/2005/8/layout/vList2"/>
    <dgm:cxn modelId="{0EFC8AD1-AE58-4AF7-83B6-C46976A4AE4B}" type="presParOf" srcId="{DBAEF335-556B-4360-BBF5-70F1E044D76D}" destId="{48EA58E3-C305-4EFC-86BB-2E3696C4AFE6}" srcOrd="3" destOrd="0" presId="urn:microsoft.com/office/officeart/2005/8/layout/vList2"/>
    <dgm:cxn modelId="{3C725E8B-2834-4378-A0FB-096DAA3A9E08}" type="presParOf" srcId="{DBAEF335-556B-4360-BBF5-70F1E044D76D}" destId="{4F6F563E-EDC5-4E1F-B81C-4AC998251CF9}" srcOrd="4" destOrd="0" presId="urn:microsoft.com/office/officeart/2005/8/layout/vList2"/>
    <dgm:cxn modelId="{632FE08A-ABDF-4FB8-AD7A-9F6272431497}" type="presParOf" srcId="{DBAEF335-556B-4360-BBF5-70F1E044D76D}" destId="{597D01B1-D9AF-460F-BC6A-03085E398C52}" srcOrd="5" destOrd="0" presId="urn:microsoft.com/office/officeart/2005/8/layout/vList2"/>
    <dgm:cxn modelId="{2AF6C941-7EF5-4336-852E-D42FB27FC21D}" type="presParOf" srcId="{DBAEF335-556B-4360-BBF5-70F1E044D76D}" destId="{FE632DC9-961B-47DD-8962-68B68751C6E3}" srcOrd="6" destOrd="0" presId="urn:microsoft.com/office/officeart/2005/8/layout/vList2"/>
    <dgm:cxn modelId="{3F439582-D4FA-4F5C-9858-F1605647E1A3}" type="presParOf" srcId="{DBAEF335-556B-4360-BBF5-70F1E044D76D}" destId="{D1143D1E-118F-42C2-B547-14C4B0A63EF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1A206A-B7E7-4CA5-8EF1-548A88E75A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B9B417C-A302-4876-8739-9B958BE8921C}">
      <dgm:prSet/>
      <dgm:spPr/>
      <dgm:t>
        <a:bodyPr/>
        <a:lstStyle/>
        <a:p>
          <a:pPr rtl="0"/>
          <a:r>
            <a:rPr lang="en-US"/>
            <a:t>Document key terms in State/Tribe Agreement</a:t>
          </a:r>
        </a:p>
      </dgm:t>
    </dgm:pt>
    <dgm:pt modelId="{C8A0BCC2-86C5-49D5-92DD-39E7208EA318}" type="parTrans" cxnId="{F679A3E1-B977-4A26-848D-1F2B73BB1AD8}">
      <dgm:prSet/>
      <dgm:spPr/>
      <dgm:t>
        <a:bodyPr/>
        <a:lstStyle/>
        <a:p>
          <a:endParaRPr lang="en-US"/>
        </a:p>
      </dgm:t>
    </dgm:pt>
    <dgm:pt modelId="{F2831AE6-8BA6-4EC6-ABDB-9C9312DC7A33}" type="sibTrans" cxnId="{F679A3E1-B977-4A26-848D-1F2B73BB1AD8}">
      <dgm:prSet/>
      <dgm:spPr/>
      <dgm:t>
        <a:bodyPr/>
        <a:lstStyle/>
        <a:p>
          <a:endParaRPr lang="en-US"/>
        </a:p>
      </dgm:t>
    </dgm:pt>
    <dgm:pt modelId="{DE77737F-E002-47CC-98CE-413415228473}">
      <dgm:prSet/>
      <dgm:spPr/>
      <dgm:t>
        <a:bodyPr/>
        <a:lstStyle/>
        <a:p>
          <a:pPr rtl="0"/>
          <a:r>
            <a:rPr lang="en-US"/>
            <a:t>Funding allocations</a:t>
          </a:r>
        </a:p>
      </dgm:t>
    </dgm:pt>
    <dgm:pt modelId="{BC34A32E-5FF9-43AF-80A8-72A3BF63F7AD}" type="parTrans" cxnId="{277D1870-1041-4B3E-AC4B-ED42AED4781B}">
      <dgm:prSet/>
      <dgm:spPr/>
      <dgm:t>
        <a:bodyPr/>
        <a:lstStyle/>
        <a:p>
          <a:endParaRPr lang="en-US"/>
        </a:p>
      </dgm:t>
    </dgm:pt>
    <dgm:pt modelId="{B2028538-F202-4914-98D2-F8C1EE9738FA}" type="sibTrans" cxnId="{277D1870-1041-4B3E-AC4B-ED42AED4781B}">
      <dgm:prSet/>
      <dgm:spPr/>
      <dgm:t>
        <a:bodyPr/>
        <a:lstStyle/>
        <a:p>
          <a:endParaRPr lang="en-US"/>
        </a:p>
      </dgm:t>
    </dgm:pt>
    <dgm:pt modelId="{F80AEFF1-4D67-4B43-8441-96186386A5D1}">
      <dgm:prSet/>
      <dgm:spPr/>
      <dgm:t>
        <a:bodyPr/>
        <a:lstStyle/>
        <a:p>
          <a:pPr rtl="0"/>
          <a:r>
            <a:rPr lang="en-US"/>
            <a:t>State and tribe roles and responsibilities</a:t>
          </a:r>
        </a:p>
      </dgm:t>
    </dgm:pt>
    <dgm:pt modelId="{800D7A19-900D-4908-9F9C-A10CE68EF3D2}" type="parTrans" cxnId="{4F527FC9-1C27-4C35-8640-6EB439FFC94B}">
      <dgm:prSet/>
      <dgm:spPr/>
      <dgm:t>
        <a:bodyPr/>
        <a:lstStyle/>
        <a:p>
          <a:endParaRPr lang="en-US"/>
        </a:p>
      </dgm:t>
    </dgm:pt>
    <dgm:pt modelId="{89A12229-469F-4925-9F0A-260058332E2A}" type="sibTrans" cxnId="{4F527FC9-1C27-4C35-8640-6EB439FFC94B}">
      <dgm:prSet/>
      <dgm:spPr/>
      <dgm:t>
        <a:bodyPr/>
        <a:lstStyle/>
        <a:p>
          <a:endParaRPr lang="en-US"/>
        </a:p>
      </dgm:t>
    </dgm:pt>
    <dgm:pt modelId="{41BB3F20-069D-4BF0-977C-26E1ECDF2E33}">
      <dgm:prSet/>
      <dgm:spPr/>
      <dgm:t>
        <a:bodyPr/>
        <a:lstStyle/>
        <a:p>
          <a:pPr rtl="0"/>
          <a:r>
            <a:rPr lang="en-US"/>
            <a:t>Build trust by supporting needs of tribal grantees</a:t>
          </a:r>
        </a:p>
      </dgm:t>
    </dgm:pt>
    <dgm:pt modelId="{B0A4CB29-7975-4352-B43C-0098AD886A70}" type="parTrans" cxnId="{69AB9BDB-E7B1-4A7A-870D-851ECE2BFC7F}">
      <dgm:prSet/>
      <dgm:spPr/>
      <dgm:t>
        <a:bodyPr/>
        <a:lstStyle/>
        <a:p>
          <a:endParaRPr lang="en-US"/>
        </a:p>
      </dgm:t>
    </dgm:pt>
    <dgm:pt modelId="{A227D5CF-3EC7-44A1-B426-128A2AD6D219}" type="sibTrans" cxnId="{69AB9BDB-E7B1-4A7A-870D-851ECE2BFC7F}">
      <dgm:prSet/>
      <dgm:spPr/>
      <dgm:t>
        <a:bodyPr/>
        <a:lstStyle/>
        <a:p>
          <a:endParaRPr lang="en-US"/>
        </a:p>
      </dgm:t>
    </dgm:pt>
    <dgm:pt modelId="{D295E7C6-1F9E-41C8-AFD8-E41AC9038F70}">
      <dgm:prSet/>
      <dgm:spPr/>
      <dgm:t>
        <a:bodyPr/>
        <a:lstStyle/>
        <a:p>
          <a:pPr rtl="0"/>
          <a:r>
            <a:rPr lang="en-US"/>
            <a:t>Policy and operational support needed to help tribes with limited direct funding allocations</a:t>
          </a:r>
        </a:p>
      </dgm:t>
    </dgm:pt>
    <dgm:pt modelId="{0880EEA5-8E6D-4BC7-AA71-325B9EEC9EB4}" type="parTrans" cxnId="{DCF4B03B-2B04-496C-A542-223449FEF1A3}">
      <dgm:prSet/>
      <dgm:spPr/>
      <dgm:t>
        <a:bodyPr/>
        <a:lstStyle/>
        <a:p>
          <a:endParaRPr lang="en-US"/>
        </a:p>
      </dgm:t>
    </dgm:pt>
    <dgm:pt modelId="{A3980346-E348-4562-B15D-D2135650FDE5}" type="sibTrans" cxnId="{DCF4B03B-2B04-496C-A542-223449FEF1A3}">
      <dgm:prSet/>
      <dgm:spPr/>
      <dgm:t>
        <a:bodyPr/>
        <a:lstStyle/>
        <a:p>
          <a:endParaRPr lang="en-US"/>
        </a:p>
      </dgm:t>
    </dgm:pt>
    <dgm:pt modelId="{EA7235D6-2C43-4470-B1E4-CC2E2AB22CCB}">
      <dgm:prSet/>
      <dgm:spPr/>
      <dgm:t>
        <a:bodyPr/>
        <a:lstStyle/>
        <a:p>
          <a:pPr rtl="0"/>
          <a:r>
            <a:rPr lang="en-US"/>
            <a:t>Maintain the relationship through ongoing communication</a:t>
          </a:r>
        </a:p>
      </dgm:t>
    </dgm:pt>
    <dgm:pt modelId="{F29031D4-B150-40CE-88C8-48731C742EBB}" type="parTrans" cxnId="{FBA15B99-4806-4430-8A4B-908D532FDEE4}">
      <dgm:prSet/>
      <dgm:spPr/>
      <dgm:t>
        <a:bodyPr/>
        <a:lstStyle/>
        <a:p>
          <a:endParaRPr lang="en-US"/>
        </a:p>
      </dgm:t>
    </dgm:pt>
    <dgm:pt modelId="{55EE2BF5-FB23-4B93-8BBE-1DE1CBCF787B}" type="sibTrans" cxnId="{FBA15B99-4806-4430-8A4B-908D532FDEE4}">
      <dgm:prSet/>
      <dgm:spPr/>
      <dgm:t>
        <a:bodyPr/>
        <a:lstStyle/>
        <a:p>
          <a:endParaRPr lang="en-US"/>
        </a:p>
      </dgm:t>
    </dgm:pt>
    <dgm:pt modelId="{1E52C56A-C9A1-4B7B-9A9A-29F3EB5DA838}">
      <dgm:prSet/>
      <dgm:spPr/>
      <dgm:t>
        <a:bodyPr/>
        <a:lstStyle/>
        <a:p>
          <a:pPr rtl="0"/>
          <a:r>
            <a:rPr lang="en-US"/>
            <a:t>Helps stakeholders resolve difficult issues and respond to state and tribal needs</a:t>
          </a:r>
        </a:p>
      </dgm:t>
    </dgm:pt>
    <dgm:pt modelId="{BCCB76C2-9BD4-4119-BEF9-09D0056669D3}" type="parTrans" cxnId="{348BBC68-A177-4753-B9DA-3A1E70BCD8F2}">
      <dgm:prSet/>
      <dgm:spPr/>
      <dgm:t>
        <a:bodyPr/>
        <a:lstStyle/>
        <a:p>
          <a:endParaRPr lang="en-US"/>
        </a:p>
      </dgm:t>
    </dgm:pt>
    <dgm:pt modelId="{40638A59-DB7B-4A2D-83C9-8876C0EA130F}" type="sibTrans" cxnId="{348BBC68-A177-4753-B9DA-3A1E70BCD8F2}">
      <dgm:prSet/>
      <dgm:spPr/>
      <dgm:t>
        <a:bodyPr/>
        <a:lstStyle/>
        <a:p>
          <a:endParaRPr lang="en-US"/>
        </a:p>
      </dgm:t>
    </dgm:pt>
    <dgm:pt modelId="{F634D68A-46E5-45BF-95B4-C6ADB5D17F6D}" type="pres">
      <dgm:prSet presAssocID="{851A206A-B7E7-4CA5-8EF1-548A88E75ADE}" presName="Name0" presStyleCnt="0">
        <dgm:presLayoutVars>
          <dgm:dir/>
          <dgm:animLvl val="lvl"/>
          <dgm:resizeHandles val="exact"/>
        </dgm:presLayoutVars>
      </dgm:prSet>
      <dgm:spPr/>
    </dgm:pt>
    <dgm:pt modelId="{DD5794E6-9AB0-471C-BA1D-644E3AB202C9}" type="pres">
      <dgm:prSet presAssocID="{EB9B417C-A302-4876-8739-9B958BE8921C}" presName="linNode" presStyleCnt="0"/>
      <dgm:spPr/>
    </dgm:pt>
    <dgm:pt modelId="{9FDE4442-C429-4C60-A3FA-DEAB42910195}" type="pres">
      <dgm:prSet presAssocID="{EB9B417C-A302-4876-8739-9B958BE8921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45DF317-10ED-4168-8CC2-2492E6D22AD7}" type="pres">
      <dgm:prSet presAssocID="{EB9B417C-A302-4876-8739-9B958BE8921C}" presName="descendantText" presStyleLbl="alignAccFollowNode1" presStyleIdx="0" presStyleCnt="3">
        <dgm:presLayoutVars>
          <dgm:bulletEnabled val="1"/>
        </dgm:presLayoutVars>
      </dgm:prSet>
      <dgm:spPr/>
    </dgm:pt>
    <dgm:pt modelId="{57849FA6-745D-4975-B62B-BE02A669FF8A}" type="pres">
      <dgm:prSet presAssocID="{F2831AE6-8BA6-4EC6-ABDB-9C9312DC7A33}" presName="sp" presStyleCnt="0"/>
      <dgm:spPr/>
    </dgm:pt>
    <dgm:pt modelId="{256B8808-43B2-4AB4-A64C-8C7C0A2E8B72}" type="pres">
      <dgm:prSet presAssocID="{41BB3F20-069D-4BF0-977C-26E1ECDF2E33}" presName="linNode" presStyleCnt="0"/>
      <dgm:spPr/>
    </dgm:pt>
    <dgm:pt modelId="{62795712-D1B7-4929-809D-2853B5180775}" type="pres">
      <dgm:prSet presAssocID="{41BB3F20-069D-4BF0-977C-26E1ECDF2E3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F90C378-B8C9-4533-9BDF-C9D15643CEEA}" type="pres">
      <dgm:prSet presAssocID="{41BB3F20-069D-4BF0-977C-26E1ECDF2E33}" presName="descendantText" presStyleLbl="alignAccFollowNode1" presStyleIdx="1" presStyleCnt="3">
        <dgm:presLayoutVars>
          <dgm:bulletEnabled val="1"/>
        </dgm:presLayoutVars>
      </dgm:prSet>
      <dgm:spPr/>
    </dgm:pt>
    <dgm:pt modelId="{7F1C72AB-399F-4BE1-967B-2C963D8D7032}" type="pres">
      <dgm:prSet presAssocID="{A227D5CF-3EC7-44A1-B426-128A2AD6D219}" presName="sp" presStyleCnt="0"/>
      <dgm:spPr/>
    </dgm:pt>
    <dgm:pt modelId="{5766E3EB-BFF9-4CC3-97D4-D882852BCA1F}" type="pres">
      <dgm:prSet presAssocID="{EA7235D6-2C43-4470-B1E4-CC2E2AB22CCB}" presName="linNode" presStyleCnt="0"/>
      <dgm:spPr/>
    </dgm:pt>
    <dgm:pt modelId="{01643DFF-0E87-4D8C-8C22-664EB92C3662}" type="pres">
      <dgm:prSet presAssocID="{EA7235D6-2C43-4470-B1E4-CC2E2AB22CC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F4871B8-02CB-4CEA-B39C-B8D1FD4CC576}" type="pres">
      <dgm:prSet presAssocID="{EA7235D6-2C43-4470-B1E4-CC2E2AB22CC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F7F4205-5E1C-4E2C-97D2-824EE5044D2E}" type="presOf" srcId="{851A206A-B7E7-4CA5-8EF1-548A88E75ADE}" destId="{F634D68A-46E5-45BF-95B4-C6ADB5D17F6D}" srcOrd="0" destOrd="0" presId="urn:microsoft.com/office/officeart/2005/8/layout/vList5"/>
    <dgm:cxn modelId="{09F6C025-DA8A-48D4-88DC-0530F6E5E250}" type="presOf" srcId="{EB9B417C-A302-4876-8739-9B958BE8921C}" destId="{9FDE4442-C429-4C60-A3FA-DEAB42910195}" srcOrd="0" destOrd="0" presId="urn:microsoft.com/office/officeart/2005/8/layout/vList5"/>
    <dgm:cxn modelId="{DCF4B03B-2B04-496C-A542-223449FEF1A3}" srcId="{41BB3F20-069D-4BF0-977C-26E1ECDF2E33}" destId="{D295E7C6-1F9E-41C8-AFD8-E41AC9038F70}" srcOrd="0" destOrd="0" parTransId="{0880EEA5-8E6D-4BC7-AA71-325B9EEC9EB4}" sibTransId="{A3980346-E348-4562-B15D-D2135650FDE5}"/>
    <dgm:cxn modelId="{348BBC68-A177-4753-B9DA-3A1E70BCD8F2}" srcId="{EA7235D6-2C43-4470-B1E4-CC2E2AB22CCB}" destId="{1E52C56A-C9A1-4B7B-9A9A-29F3EB5DA838}" srcOrd="0" destOrd="0" parTransId="{BCCB76C2-9BD4-4119-BEF9-09D0056669D3}" sibTransId="{40638A59-DB7B-4A2D-83C9-8876C0EA130F}"/>
    <dgm:cxn modelId="{04D0754D-D623-46E6-86A9-4093F98C6317}" type="presOf" srcId="{D295E7C6-1F9E-41C8-AFD8-E41AC9038F70}" destId="{DF90C378-B8C9-4533-9BDF-C9D15643CEEA}" srcOrd="0" destOrd="0" presId="urn:microsoft.com/office/officeart/2005/8/layout/vList5"/>
    <dgm:cxn modelId="{DFD37D4F-80A8-448D-BB33-20DDA93E0470}" type="presOf" srcId="{DE77737F-E002-47CC-98CE-413415228473}" destId="{445DF317-10ED-4168-8CC2-2492E6D22AD7}" srcOrd="0" destOrd="0" presId="urn:microsoft.com/office/officeart/2005/8/layout/vList5"/>
    <dgm:cxn modelId="{277D1870-1041-4B3E-AC4B-ED42AED4781B}" srcId="{EB9B417C-A302-4876-8739-9B958BE8921C}" destId="{DE77737F-E002-47CC-98CE-413415228473}" srcOrd="0" destOrd="0" parTransId="{BC34A32E-5FF9-43AF-80A8-72A3BF63F7AD}" sibTransId="{B2028538-F202-4914-98D2-F8C1EE9738FA}"/>
    <dgm:cxn modelId="{770CDB7E-B863-4E9F-ADD1-444DBF77CB2D}" type="presOf" srcId="{F80AEFF1-4D67-4B43-8441-96186386A5D1}" destId="{445DF317-10ED-4168-8CC2-2492E6D22AD7}" srcOrd="0" destOrd="1" presId="urn:microsoft.com/office/officeart/2005/8/layout/vList5"/>
    <dgm:cxn modelId="{D472EC91-981C-4BB9-831F-59B0D49BE486}" type="presOf" srcId="{41BB3F20-069D-4BF0-977C-26E1ECDF2E33}" destId="{62795712-D1B7-4929-809D-2853B5180775}" srcOrd="0" destOrd="0" presId="urn:microsoft.com/office/officeart/2005/8/layout/vList5"/>
    <dgm:cxn modelId="{FBA15B99-4806-4430-8A4B-908D532FDEE4}" srcId="{851A206A-B7E7-4CA5-8EF1-548A88E75ADE}" destId="{EA7235D6-2C43-4470-B1E4-CC2E2AB22CCB}" srcOrd="2" destOrd="0" parTransId="{F29031D4-B150-40CE-88C8-48731C742EBB}" sibTransId="{55EE2BF5-FB23-4B93-8BBE-1DE1CBCF787B}"/>
    <dgm:cxn modelId="{4F527FC9-1C27-4C35-8640-6EB439FFC94B}" srcId="{EB9B417C-A302-4876-8739-9B958BE8921C}" destId="{F80AEFF1-4D67-4B43-8441-96186386A5D1}" srcOrd="1" destOrd="0" parTransId="{800D7A19-900D-4908-9F9C-A10CE68EF3D2}" sibTransId="{89A12229-469F-4925-9F0A-260058332E2A}"/>
    <dgm:cxn modelId="{69AB9BDB-E7B1-4A7A-870D-851ECE2BFC7F}" srcId="{851A206A-B7E7-4CA5-8EF1-548A88E75ADE}" destId="{41BB3F20-069D-4BF0-977C-26E1ECDF2E33}" srcOrd="1" destOrd="0" parTransId="{B0A4CB29-7975-4352-B43C-0098AD886A70}" sibTransId="{A227D5CF-3EC7-44A1-B426-128A2AD6D219}"/>
    <dgm:cxn modelId="{F679A3E1-B977-4A26-848D-1F2B73BB1AD8}" srcId="{851A206A-B7E7-4CA5-8EF1-548A88E75ADE}" destId="{EB9B417C-A302-4876-8739-9B958BE8921C}" srcOrd="0" destOrd="0" parTransId="{C8A0BCC2-86C5-49D5-92DD-39E7208EA318}" sibTransId="{F2831AE6-8BA6-4EC6-ABDB-9C9312DC7A33}"/>
    <dgm:cxn modelId="{44EB63F4-CAD1-4C39-82E2-557E11F8A54C}" type="presOf" srcId="{1E52C56A-C9A1-4B7B-9A9A-29F3EB5DA838}" destId="{EF4871B8-02CB-4CEA-B39C-B8D1FD4CC576}" srcOrd="0" destOrd="0" presId="urn:microsoft.com/office/officeart/2005/8/layout/vList5"/>
    <dgm:cxn modelId="{B12838FB-E2CB-462A-AAD6-AA5C4B0E6388}" type="presOf" srcId="{EA7235D6-2C43-4470-B1E4-CC2E2AB22CCB}" destId="{01643DFF-0E87-4D8C-8C22-664EB92C3662}" srcOrd="0" destOrd="0" presId="urn:microsoft.com/office/officeart/2005/8/layout/vList5"/>
    <dgm:cxn modelId="{849FF659-A571-4163-A3AE-462A3D8D3A06}" type="presParOf" srcId="{F634D68A-46E5-45BF-95B4-C6ADB5D17F6D}" destId="{DD5794E6-9AB0-471C-BA1D-644E3AB202C9}" srcOrd="0" destOrd="0" presId="urn:microsoft.com/office/officeart/2005/8/layout/vList5"/>
    <dgm:cxn modelId="{FF4D96A7-C92D-4A6C-BDD6-A1DECDF83A6B}" type="presParOf" srcId="{DD5794E6-9AB0-471C-BA1D-644E3AB202C9}" destId="{9FDE4442-C429-4C60-A3FA-DEAB42910195}" srcOrd="0" destOrd="0" presId="urn:microsoft.com/office/officeart/2005/8/layout/vList5"/>
    <dgm:cxn modelId="{FA14FCD3-464E-4542-8C02-C90373A8165C}" type="presParOf" srcId="{DD5794E6-9AB0-471C-BA1D-644E3AB202C9}" destId="{445DF317-10ED-4168-8CC2-2492E6D22AD7}" srcOrd="1" destOrd="0" presId="urn:microsoft.com/office/officeart/2005/8/layout/vList5"/>
    <dgm:cxn modelId="{E0096B74-E210-4D18-A80B-23CCCB086A04}" type="presParOf" srcId="{F634D68A-46E5-45BF-95B4-C6ADB5D17F6D}" destId="{57849FA6-745D-4975-B62B-BE02A669FF8A}" srcOrd="1" destOrd="0" presId="urn:microsoft.com/office/officeart/2005/8/layout/vList5"/>
    <dgm:cxn modelId="{FBFA89F6-32CD-4EDC-840F-31C79AD5CD29}" type="presParOf" srcId="{F634D68A-46E5-45BF-95B4-C6ADB5D17F6D}" destId="{256B8808-43B2-4AB4-A64C-8C7C0A2E8B72}" srcOrd="2" destOrd="0" presId="urn:microsoft.com/office/officeart/2005/8/layout/vList5"/>
    <dgm:cxn modelId="{27CAC831-C788-474D-AE13-3C1432006C57}" type="presParOf" srcId="{256B8808-43B2-4AB4-A64C-8C7C0A2E8B72}" destId="{62795712-D1B7-4929-809D-2853B5180775}" srcOrd="0" destOrd="0" presId="urn:microsoft.com/office/officeart/2005/8/layout/vList5"/>
    <dgm:cxn modelId="{B36BFD8C-4D6E-4564-882E-6909EA4F57D6}" type="presParOf" srcId="{256B8808-43B2-4AB4-A64C-8C7C0A2E8B72}" destId="{DF90C378-B8C9-4533-9BDF-C9D15643CEEA}" srcOrd="1" destOrd="0" presId="urn:microsoft.com/office/officeart/2005/8/layout/vList5"/>
    <dgm:cxn modelId="{1BF65BEC-9A5B-490B-9C39-B92EBE4E08DE}" type="presParOf" srcId="{F634D68A-46E5-45BF-95B4-C6ADB5D17F6D}" destId="{7F1C72AB-399F-4BE1-967B-2C963D8D7032}" srcOrd="3" destOrd="0" presId="urn:microsoft.com/office/officeart/2005/8/layout/vList5"/>
    <dgm:cxn modelId="{7C5CD7A1-518F-4123-817F-7A87BCC572B3}" type="presParOf" srcId="{F634D68A-46E5-45BF-95B4-C6ADB5D17F6D}" destId="{5766E3EB-BFF9-4CC3-97D4-D882852BCA1F}" srcOrd="4" destOrd="0" presId="urn:microsoft.com/office/officeart/2005/8/layout/vList5"/>
    <dgm:cxn modelId="{F3BF7578-A7D9-430B-9664-1CD73E064D30}" type="presParOf" srcId="{5766E3EB-BFF9-4CC3-97D4-D882852BCA1F}" destId="{01643DFF-0E87-4D8C-8C22-664EB92C3662}" srcOrd="0" destOrd="0" presId="urn:microsoft.com/office/officeart/2005/8/layout/vList5"/>
    <dgm:cxn modelId="{C11B5E94-84A1-44E4-B77A-5AB5E9F85992}" type="presParOf" srcId="{5766E3EB-BFF9-4CC3-97D4-D882852BCA1F}" destId="{EF4871B8-02CB-4CEA-B39C-B8D1FD4CC57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D4327-DE64-4A7F-BA17-037EC90717B6}">
      <dsp:nvSpPr>
        <dsp:cNvPr id="0" name=""/>
        <dsp:cNvSpPr/>
      </dsp:nvSpPr>
      <dsp:spPr>
        <a:xfrm>
          <a:off x="0" y="3953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Review State/Tribe Agreement</a:t>
          </a:r>
        </a:p>
      </dsp:txBody>
      <dsp:txXfrm>
        <a:off x="42151" y="81682"/>
        <a:ext cx="8145298" cy="779158"/>
      </dsp:txXfrm>
    </dsp:sp>
    <dsp:sp modelId="{1B7C3956-B8F5-462F-B56D-EAE49D63E901}">
      <dsp:nvSpPr>
        <dsp:cNvPr id="0" name=""/>
        <dsp:cNvSpPr/>
      </dsp:nvSpPr>
      <dsp:spPr>
        <a:xfrm>
          <a:off x="0" y="902991"/>
          <a:ext cx="8229600" cy="1751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Existing agreements often outdated with poor documentation on how they were prepared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Establish new terms that provide funding and support that works for both parties</a:t>
          </a:r>
        </a:p>
      </dsp:txBody>
      <dsp:txXfrm>
        <a:off x="0" y="902991"/>
        <a:ext cx="8229600" cy="1751220"/>
      </dsp:txXfrm>
    </dsp:sp>
    <dsp:sp modelId="{460DC165-6BED-4830-9085-9730F1F0A15F}">
      <dsp:nvSpPr>
        <dsp:cNvPr id="0" name=""/>
        <dsp:cNvSpPr/>
      </dsp:nvSpPr>
      <dsp:spPr>
        <a:xfrm>
          <a:off x="0" y="265421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Discuss Client Service Issues</a:t>
          </a:r>
        </a:p>
      </dsp:txBody>
      <dsp:txXfrm>
        <a:off x="42151" y="2696362"/>
        <a:ext cx="8145298" cy="779158"/>
      </dsp:txXfrm>
    </dsp:sp>
    <dsp:sp modelId="{70E4E6FE-0AAB-481B-835A-63A45798AAD2}">
      <dsp:nvSpPr>
        <dsp:cNvPr id="0" name=""/>
        <dsp:cNvSpPr/>
      </dsp:nvSpPr>
      <dsp:spPr>
        <a:xfrm>
          <a:off x="0" y="3517671"/>
          <a:ext cx="822960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Challenges with fuel vendors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Many Tribal clients do not own propane tanks</a:t>
          </a:r>
        </a:p>
      </dsp:txBody>
      <dsp:txXfrm>
        <a:off x="0" y="3517671"/>
        <a:ext cx="8229600" cy="968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B17E1-F441-4B8D-9F41-5F8D75DEE366}">
      <dsp:nvSpPr>
        <dsp:cNvPr id="0" name=""/>
        <dsp:cNvSpPr/>
      </dsp:nvSpPr>
      <dsp:spPr>
        <a:xfrm>
          <a:off x="0" y="65940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Allocation of Funds</a:t>
          </a:r>
        </a:p>
      </dsp:txBody>
      <dsp:txXfrm>
        <a:off x="31613" y="97553"/>
        <a:ext cx="8166374" cy="584369"/>
      </dsp:txXfrm>
    </dsp:sp>
    <dsp:sp modelId="{D3458892-259D-45D9-A6F0-9DD2BCD08FD8}">
      <dsp:nvSpPr>
        <dsp:cNvPr id="0" name=""/>
        <dsp:cNvSpPr/>
      </dsp:nvSpPr>
      <dsp:spPr>
        <a:xfrm>
          <a:off x="0" y="713535"/>
          <a:ext cx="82296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Allocation formula and procedures for recalculating annually</a:t>
          </a:r>
        </a:p>
      </dsp:txBody>
      <dsp:txXfrm>
        <a:off x="0" y="713535"/>
        <a:ext cx="8229600" cy="447120"/>
      </dsp:txXfrm>
    </dsp:sp>
    <dsp:sp modelId="{D1148812-30C5-4CE7-B90B-20FE9142B137}">
      <dsp:nvSpPr>
        <dsp:cNvPr id="0" name=""/>
        <dsp:cNvSpPr/>
      </dsp:nvSpPr>
      <dsp:spPr>
        <a:xfrm>
          <a:off x="0" y="1160655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State Responsibilities</a:t>
          </a:r>
        </a:p>
      </dsp:txBody>
      <dsp:txXfrm>
        <a:off x="31613" y="1192268"/>
        <a:ext cx="8166374" cy="584369"/>
      </dsp:txXfrm>
    </dsp:sp>
    <dsp:sp modelId="{48EA58E3-C305-4EFC-86BB-2E3696C4AFE6}">
      <dsp:nvSpPr>
        <dsp:cNvPr id="0" name=""/>
        <dsp:cNvSpPr/>
      </dsp:nvSpPr>
      <dsp:spPr>
        <a:xfrm>
          <a:off x="0" y="1808250"/>
          <a:ext cx="8229600" cy="1033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Submit federal LIHEAP Plan for State of Wyoming and document tribe allocations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Providing LIHEAP-funded weatherization services for tribal applicants</a:t>
          </a:r>
        </a:p>
      </dsp:txBody>
      <dsp:txXfrm>
        <a:off x="0" y="1808250"/>
        <a:ext cx="8229600" cy="1033964"/>
      </dsp:txXfrm>
    </dsp:sp>
    <dsp:sp modelId="{4F6F563E-EDC5-4E1F-B81C-4AC998251CF9}">
      <dsp:nvSpPr>
        <dsp:cNvPr id="0" name=""/>
        <dsp:cNvSpPr/>
      </dsp:nvSpPr>
      <dsp:spPr>
        <a:xfrm>
          <a:off x="0" y="2842215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Tribe Responsibilities</a:t>
          </a:r>
        </a:p>
      </dsp:txBody>
      <dsp:txXfrm>
        <a:off x="31613" y="2873828"/>
        <a:ext cx="8166374" cy="584369"/>
      </dsp:txXfrm>
    </dsp:sp>
    <dsp:sp modelId="{597D01B1-D9AF-460F-BC6A-03085E398C52}">
      <dsp:nvSpPr>
        <dsp:cNvPr id="0" name=""/>
        <dsp:cNvSpPr/>
      </dsp:nvSpPr>
      <dsp:spPr>
        <a:xfrm>
          <a:off x="0" y="3489810"/>
          <a:ext cx="8229600" cy="139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Submit federal LIHEAP Plan for Tribal LIHEAP  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Submit LIHEAP Household Report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Provide LIHEAP services to Tribal members in agreed upon service area</a:t>
          </a:r>
        </a:p>
      </dsp:txBody>
      <dsp:txXfrm>
        <a:off x="0" y="3489810"/>
        <a:ext cx="8229600" cy="1397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B17E1-F441-4B8D-9F41-5F8D75DEE366}">
      <dsp:nvSpPr>
        <dsp:cNvPr id="0" name=""/>
        <dsp:cNvSpPr/>
      </dsp:nvSpPr>
      <dsp:spPr>
        <a:xfrm>
          <a:off x="0" y="147345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IT Support</a:t>
          </a:r>
        </a:p>
      </dsp:txBody>
      <dsp:txXfrm>
        <a:off x="31613" y="178958"/>
        <a:ext cx="8166374" cy="584369"/>
      </dsp:txXfrm>
    </dsp:sp>
    <dsp:sp modelId="{D3458892-259D-45D9-A6F0-9DD2BCD08FD8}">
      <dsp:nvSpPr>
        <dsp:cNvPr id="0" name=""/>
        <dsp:cNvSpPr/>
      </dsp:nvSpPr>
      <dsp:spPr>
        <a:xfrm>
          <a:off x="0" y="794940"/>
          <a:ext cx="82296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Payments based on monthly invoice would benefit Tribal LIHEAP</a:t>
          </a:r>
        </a:p>
      </dsp:txBody>
      <dsp:txXfrm>
        <a:off x="0" y="794940"/>
        <a:ext cx="8229600" cy="447120"/>
      </dsp:txXfrm>
    </dsp:sp>
    <dsp:sp modelId="{D1148812-30C5-4CE7-B90B-20FE9142B137}">
      <dsp:nvSpPr>
        <dsp:cNvPr id="0" name=""/>
        <dsp:cNvSpPr/>
      </dsp:nvSpPr>
      <dsp:spPr>
        <a:xfrm>
          <a:off x="0" y="1242060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Energy Vendor Coordination</a:t>
          </a:r>
        </a:p>
      </dsp:txBody>
      <dsp:txXfrm>
        <a:off x="31613" y="1273673"/>
        <a:ext cx="8166374" cy="584369"/>
      </dsp:txXfrm>
    </dsp:sp>
    <dsp:sp modelId="{48EA58E3-C305-4EFC-86BB-2E3696C4AFE6}">
      <dsp:nvSpPr>
        <dsp:cNvPr id="0" name=""/>
        <dsp:cNvSpPr/>
      </dsp:nvSpPr>
      <dsp:spPr>
        <a:xfrm>
          <a:off x="0" y="1889655"/>
          <a:ext cx="822960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Added Tribal LIHEAP to State Fuel Vendor Agreement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Invited Tribal partners to State Energy Vendor Summit </a:t>
          </a:r>
        </a:p>
      </dsp:txBody>
      <dsp:txXfrm>
        <a:off x="0" y="1889655"/>
        <a:ext cx="8229600" cy="726570"/>
      </dsp:txXfrm>
    </dsp:sp>
    <dsp:sp modelId="{4F6F563E-EDC5-4E1F-B81C-4AC998251CF9}">
      <dsp:nvSpPr>
        <dsp:cNvPr id="0" name=""/>
        <dsp:cNvSpPr/>
      </dsp:nvSpPr>
      <dsp:spPr>
        <a:xfrm>
          <a:off x="0" y="2616225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Intake and Outreach</a:t>
          </a:r>
        </a:p>
      </dsp:txBody>
      <dsp:txXfrm>
        <a:off x="31613" y="2647838"/>
        <a:ext cx="8166374" cy="584369"/>
      </dsp:txXfrm>
    </dsp:sp>
    <dsp:sp modelId="{597D01B1-D9AF-460F-BC6A-03085E398C52}">
      <dsp:nvSpPr>
        <dsp:cNvPr id="0" name=""/>
        <dsp:cNvSpPr/>
      </dsp:nvSpPr>
      <dsp:spPr>
        <a:xfrm>
          <a:off x="0" y="3263820"/>
          <a:ext cx="82296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Negatively impacted by late releases of funds; exploring new options</a:t>
          </a:r>
        </a:p>
      </dsp:txBody>
      <dsp:txXfrm>
        <a:off x="0" y="3263820"/>
        <a:ext cx="8229600" cy="447120"/>
      </dsp:txXfrm>
    </dsp:sp>
    <dsp:sp modelId="{FE632DC9-961B-47DD-8962-68B68751C6E3}">
      <dsp:nvSpPr>
        <dsp:cNvPr id="0" name=""/>
        <dsp:cNvSpPr/>
      </dsp:nvSpPr>
      <dsp:spPr>
        <a:xfrm>
          <a:off x="0" y="3710940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Recurring Discussions</a:t>
          </a:r>
        </a:p>
      </dsp:txBody>
      <dsp:txXfrm>
        <a:off x="31613" y="3742553"/>
        <a:ext cx="8166374" cy="584369"/>
      </dsp:txXfrm>
    </dsp:sp>
    <dsp:sp modelId="{D1143D1E-118F-42C2-B547-14C4B0A63EFF}">
      <dsp:nvSpPr>
        <dsp:cNvPr id="0" name=""/>
        <dsp:cNvSpPr/>
      </dsp:nvSpPr>
      <dsp:spPr>
        <a:xfrm>
          <a:off x="0" y="4358535"/>
          <a:ext cx="82296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Ongoing meetings and discussions re: all of above</a:t>
          </a:r>
        </a:p>
      </dsp:txBody>
      <dsp:txXfrm>
        <a:off x="0" y="4358535"/>
        <a:ext cx="8229600" cy="447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DF317-10ED-4168-8CC2-2492E6D22AD7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Funding allocations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State and tribe roles and responsibilities</a:t>
          </a:r>
        </a:p>
      </dsp:txBody>
      <dsp:txXfrm rot="-5400000">
        <a:off x="2962656" y="205028"/>
        <a:ext cx="5209983" cy="1052927"/>
      </dsp:txXfrm>
    </dsp:sp>
    <dsp:sp modelId="{9FDE4442-C429-4C60-A3FA-DEAB42910195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Document key terms in State/Tribe Agreement</a:t>
          </a:r>
        </a:p>
      </dsp:txBody>
      <dsp:txXfrm>
        <a:off x="71201" y="73410"/>
        <a:ext cx="2820254" cy="1316160"/>
      </dsp:txXfrm>
    </dsp:sp>
    <dsp:sp modelId="{DF90C378-B8C9-4533-9BDF-C9D15643CEEA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Policy and operational support needed to help tribes with limited direct funding allocations</a:t>
          </a:r>
        </a:p>
      </dsp:txBody>
      <dsp:txXfrm rot="-5400000">
        <a:off x="2962656" y="1736518"/>
        <a:ext cx="5209983" cy="1052927"/>
      </dsp:txXfrm>
    </dsp:sp>
    <dsp:sp modelId="{62795712-D1B7-4929-809D-2853B5180775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Build trust by supporting needs of tribal grantees</a:t>
          </a:r>
        </a:p>
      </dsp:txBody>
      <dsp:txXfrm>
        <a:off x="71201" y="1604901"/>
        <a:ext cx="2820254" cy="1316160"/>
      </dsp:txXfrm>
    </dsp:sp>
    <dsp:sp modelId="{EF4871B8-02CB-4CEA-B39C-B8D1FD4CC576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Helps stakeholders resolve difficult issues and respond to state and tribal needs</a:t>
          </a:r>
        </a:p>
      </dsp:txBody>
      <dsp:txXfrm rot="-5400000">
        <a:off x="2962656" y="3268008"/>
        <a:ext cx="5209983" cy="1052927"/>
      </dsp:txXfrm>
    </dsp:sp>
    <dsp:sp modelId="{01643DFF-0E87-4D8C-8C22-664EB92C3662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Maintain the relationship through ongoing communication</a:t>
          </a:r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1E6D4-16C6-4CDF-ADB8-814D2FC2441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3AAED-D019-4491-93BB-1A7769B0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3AAED-D019-4491-93BB-1A7769B023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5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3AAED-D019-4491-93BB-1A7769B023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96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3AAED-D019-4491-93BB-1A7769B023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36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3AAED-D019-4491-93BB-1A7769B023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3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3AAED-D019-4491-93BB-1A7769B023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14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3AAED-D019-4491-93BB-1A7769B023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33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3AAED-D019-4491-93BB-1A7769B023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12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we add Ricki</a:t>
            </a:r>
            <a:r>
              <a:rPr lang="en-US" baseline="0" dirty="0"/>
              <a:t> </a:t>
            </a:r>
            <a:r>
              <a:rPr lang="en-US" baseline="0" dirty="0" err="1"/>
              <a:t>Trosper</a:t>
            </a:r>
            <a:r>
              <a:rPr lang="en-US" baseline="0" dirty="0"/>
              <a:t>, Director, Northern Arapaho LIHEAP &amp; CSBG</a:t>
            </a:r>
            <a:r>
              <a:rPr lang="en-US" baseline="0"/>
              <a:t>, ricki.trosper@northernarapaho.com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3AAED-D019-4491-93BB-1A7769B023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5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2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3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9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0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5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1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6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6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6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A60C-02F0-4935-BA47-AB15C52EDF1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3A0FC-9815-4FBE-9C0A-220B5B72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Tribal Access to Energy Assistance &amp; Energy Efficiency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Brenda Ilg</a:t>
            </a:r>
          </a:p>
          <a:p>
            <a:r>
              <a:rPr lang="en-US" dirty="0"/>
              <a:t>Program Manager, Wyoming Low Income Energy Assistance Program</a:t>
            </a:r>
          </a:p>
        </p:txBody>
      </p:sp>
    </p:spTree>
    <p:extLst>
      <p:ext uri="{BB962C8B-B14F-4D97-AF65-F5344CB8AC3E}">
        <p14:creationId xmlns:p14="http://schemas.microsoft.com/office/powerpoint/2010/main" val="187304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Tribal Funding – Statutory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Tribes and tribal organizations can, but are not required to, receive direct federal LIHEAP grants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3863181"/>
            <a:ext cx="8001000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/>
              <a:t>The Department [HHS] will…reserve a portion of the allotment of the State(s) in which the tribe is located and…grant it directly to the tribe or organization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" y="5108396"/>
            <a:ext cx="8001000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/>
              <a:t>Where a tribe requests…another entity to provide energy assistance for tribal members…the Secretary shall consider…the ability of the other entity to provide low-income home energy assistance, existing tribal-State agreements…and the history of State services to the Indian people to be served by the other entity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349384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45 CFR 96.41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473906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45 CFR 96.48</a:t>
            </a:r>
          </a:p>
        </p:txBody>
      </p:sp>
    </p:spTree>
    <p:extLst>
      <p:ext uri="{BB962C8B-B14F-4D97-AF65-F5344CB8AC3E}">
        <p14:creationId xmlns:p14="http://schemas.microsoft.com/office/powerpoint/2010/main" val="66409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FFY 2019 Direct Tribal Funding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00095"/>
              </p:ext>
            </p:extLst>
          </p:nvPr>
        </p:nvGraphicFramePr>
        <p:xfrm>
          <a:off x="1524000" y="1981200"/>
          <a:ext cx="6172200" cy="3352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Grantee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Funding 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States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$3,591,451,047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Territories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$18,252,066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Tribes</a:t>
                      </a:r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$40,709,847</a:t>
                      </a:r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Total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$3,650,412,960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64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FFY 2019 Tribal Set-Asides by State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831068"/>
              </p:ext>
            </p:extLst>
          </p:nvPr>
        </p:nvGraphicFramePr>
        <p:xfrm>
          <a:off x="838200" y="1752600"/>
          <a:ext cx="7467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Allocation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Tribal </a:t>
                      </a:r>
                    </a:p>
                    <a:p>
                      <a:pPr algn="ctr"/>
                      <a:r>
                        <a:rPr lang="en-US" sz="2000" dirty="0"/>
                        <a:t>Set-Aside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% of Funds Allocated</a:t>
                      </a:r>
                      <a:r>
                        <a:rPr lang="en-US" sz="2000" baseline="0" dirty="0"/>
                        <a:t> to Tribes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Alaska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$18,846,959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$7,868,248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North Dakota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$27,448,877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$6,587,731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Montana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$25,268,170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$4,417,020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South Dakota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$22,293,295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$3,479,984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Oklahoma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$43,405,049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$5,217,085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Wyoming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$10,275,562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$338,066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3.3%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National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$3,650,412,960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$40,709,847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1.1%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21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State and Tribal Coordination – </a:t>
            </a:r>
            <a:br>
              <a:rPr lang="en-US" sz="3600" dirty="0"/>
            </a:br>
            <a:r>
              <a:rPr lang="en-US" sz="3600" dirty="0"/>
              <a:t>Starting the Conversation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2977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51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Wyoming State/Tribe Agreement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639520"/>
              </p:ext>
            </p:extLst>
          </p:nvPr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75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State and Tribal Coordination – </a:t>
            </a:r>
            <a:br>
              <a:rPr lang="en-US" sz="3600" dirty="0"/>
            </a:br>
            <a:r>
              <a:rPr lang="en-US" sz="3600" dirty="0"/>
              <a:t>Expanding the Relationship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979778"/>
              </p:ext>
            </p:extLst>
          </p:nvPr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4413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State and Tribal Coordination – </a:t>
            </a:r>
            <a:br>
              <a:rPr lang="en-US" sz="3600" dirty="0"/>
            </a:br>
            <a:r>
              <a:rPr lang="en-US" sz="3600" dirty="0"/>
              <a:t>Keys to Success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6977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447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Brenda Ilg</a:t>
            </a:r>
          </a:p>
          <a:p>
            <a:r>
              <a:rPr lang="en-US" dirty="0"/>
              <a:t>LIEAP Program Manager</a:t>
            </a:r>
          </a:p>
          <a:p>
            <a:r>
              <a:rPr lang="en-US" dirty="0"/>
              <a:t>307-347-6181 x 34</a:t>
            </a:r>
          </a:p>
          <a:p>
            <a:r>
              <a:rPr lang="en-US" dirty="0"/>
              <a:t>Brenda.Ilg@wyo.gov</a:t>
            </a:r>
          </a:p>
        </p:txBody>
      </p:sp>
    </p:spTree>
    <p:extLst>
      <p:ext uri="{BB962C8B-B14F-4D97-AF65-F5344CB8AC3E}">
        <p14:creationId xmlns:p14="http://schemas.microsoft.com/office/powerpoint/2010/main" val="155727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509</Words>
  <Application>Microsoft Office PowerPoint</Application>
  <PresentationFormat>On-screen Show (4:3)</PresentationFormat>
  <Paragraphs>103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Tribal Access to Energy Assistance &amp; Energy Efficiency Programs</vt:lpstr>
      <vt:lpstr>Tribal Funding – Statutory Authority</vt:lpstr>
      <vt:lpstr>FFY 2019 Direct Tribal Funding</vt:lpstr>
      <vt:lpstr>FFY 2019 Tribal Set-Asides by State</vt:lpstr>
      <vt:lpstr>State and Tribal Coordination –  Starting the Conversation</vt:lpstr>
      <vt:lpstr>Wyoming State/Tribe Agreement</vt:lpstr>
      <vt:lpstr>State and Tribal Coordination –  Expanding the Relationship</vt:lpstr>
      <vt:lpstr>State and Tribal Coordination –  Keys to Success</vt:lpstr>
      <vt:lpstr>Questions and Answers</vt:lpstr>
    </vt:vector>
  </TitlesOfParts>
  <Company>Department of Family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bilg</dc:creator>
  <cp:lastModifiedBy>David Carroll</cp:lastModifiedBy>
  <cp:revision>25</cp:revision>
  <dcterms:created xsi:type="dcterms:W3CDTF">2019-05-16T20:17:46Z</dcterms:created>
  <dcterms:modified xsi:type="dcterms:W3CDTF">2019-06-03T20:10:45Z</dcterms:modified>
</cp:coreProperties>
</file>