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9.jpg" ContentType="image/jpg"/>
  <Override PartName="/ppt/notesSlides/notesSlide3.xml" ContentType="application/vnd.openxmlformats-officedocument.presentationml.notesSlide+xml"/>
  <Override PartName="/ppt/media/image10.jpg" ContentType="image/jpg"/>
  <Override PartName="/ppt/notesSlides/notesSlide4.xml" ContentType="application/vnd.openxmlformats-officedocument.presentationml.notesSlide+xml"/>
  <Override PartName="/ppt/media/image12.jpg" ContentType="image/jp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3" r:id="rId2"/>
    <p:sldId id="289" r:id="rId3"/>
    <p:sldId id="287" r:id="rId4"/>
    <p:sldId id="288" r:id="rId5"/>
    <p:sldId id="268" r:id="rId6"/>
    <p:sldId id="257" r:id="rId7"/>
    <p:sldId id="259" r:id="rId8"/>
    <p:sldId id="258" r:id="rId9"/>
    <p:sldId id="260" r:id="rId10"/>
    <p:sldId id="261" r:id="rId11"/>
    <p:sldId id="303" r:id="rId12"/>
    <p:sldId id="304" r:id="rId13"/>
    <p:sldId id="296" r:id="rId14"/>
    <p:sldId id="266" r:id="rId15"/>
    <p:sldId id="267" r:id="rId16"/>
    <p:sldId id="297" r:id="rId17"/>
    <p:sldId id="298" r:id="rId18"/>
    <p:sldId id="299" r:id="rId19"/>
    <p:sldId id="300" r:id="rId20"/>
    <p:sldId id="301" r:id="rId2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614" autoAdjust="0"/>
    <p:restoredTop sz="94660"/>
  </p:normalViewPr>
  <p:slideViewPr>
    <p:cSldViewPr snapToGrid="0">
      <p:cViewPr varScale="1">
        <p:scale>
          <a:sx n="89" d="100"/>
          <a:sy n="89" d="100"/>
        </p:scale>
        <p:origin x="48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1" d="100"/>
        <a:sy n="91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818E591-B40C-4A9D-A594-C39F37434127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A74CF04-D5CD-4389-A78F-64C792C07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083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43C03-F50C-42AC-BAB7-C70D4CDB2AC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9893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3E6F-2BDB-458C-855A-F3008FED9BB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0727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4A3DF4-988E-4656-B67B-B79860BC268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3019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13E6F-2BDB-458C-855A-F3008FED9BB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6039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13E6F-2BDB-458C-855A-F3008FED9BB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915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3E56B-6481-4689-AECB-325F8D9CEC0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203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3E56B-6481-4689-AECB-325F8D9CEC0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8550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785F7-2A24-4F75-98D1-BF9F0427A21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2654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785F7-2A24-4F75-98D1-BF9F0427A21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546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3E56B-6481-4689-AECB-325F8D9CEC0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1004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3E56B-6481-4689-AECB-325F8D9CEC06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3181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3E56B-6481-4689-AECB-325F8D9CEC06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3958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21ECB-942F-47B5-BD34-C670C69BF8D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506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1F13E-FD5B-480F-A7A6-B4D2AE50BE78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70D78-4BC0-4F0F-B14F-236CEE51C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452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1F13E-FD5B-480F-A7A6-B4D2AE50BE78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70D78-4BC0-4F0F-B14F-236CEE51C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624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1F13E-FD5B-480F-A7A6-B4D2AE50BE78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70D78-4BC0-4F0F-B14F-236CEE51C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601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1F13E-FD5B-480F-A7A6-B4D2AE50BE78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70D78-4BC0-4F0F-B14F-236CEE51C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250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1F13E-FD5B-480F-A7A6-B4D2AE50BE78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70D78-4BC0-4F0F-B14F-236CEE51C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147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1F13E-FD5B-480F-A7A6-B4D2AE50BE78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70D78-4BC0-4F0F-B14F-236CEE51C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734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1F13E-FD5B-480F-A7A6-B4D2AE50BE78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70D78-4BC0-4F0F-B14F-236CEE51C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049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1F13E-FD5B-480F-A7A6-B4D2AE50BE78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70D78-4BC0-4F0F-B14F-236CEE51C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076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1F13E-FD5B-480F-A7A6-B4D2AE50BE78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70D78-4BC0-4F0F-B14F-236CEE51C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43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1F13E-FD5B-480F-A7A6-B4D2AE50BE78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70D78-4BC0-4F0F-B14F-236CEE51C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568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1F13E-FD5B-480F-A7A6-B4D2AE50BE78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70D78-4BC0-4F0F-B14F-236CEE51C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796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1F13E-FD5B-480F-A7A6-B4D2AE50BE78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370D78-4BC0-4F0F-B14F-236CEE51C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948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deeniseb\Documents\Layouts &amp; Logos\LOGO\NTUA BASKET LOGO.jpg">
            <a:extLst>
              <a:ext uri="{FF2B5EF4-FFF2-40B4-BE49-F238E27FC236}">
                <a16:creationId xmlns:a16="http://schemas.microsoft.com/office/drawing/2014/main" xmlns="" id="{21F4C929-5912-4746-8CA5-979784286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407" y="263711"/>
            <a:ext cx="4859417" cy="361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A50008C-C2EB-4B57-BEA7-63450108A7A0}"/>
              </a:ext>
            </a:extLst>
          </p:cNvPr>
          <p:cNvSpPr txBox="1"/>
          <p:nvPr/>
        </p:nvSpPr>
        <p:spPr>
          <a:xfrm>
            <a:off x="767749" y="4000387"/>
            <a:ext cx="1093829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Arial Black" panose="020B0A04020102020204" pitchFamily="34" charset="0"/>
              </a:rPr>
              <a:t>NTUA Renewable Energy Project</a:t>
            </a:r>
          </a:p>
          <a:p>
            <a:pPr algn="ctr"/>
            <a:endParaRPr lang="en-US" sz="2800" dirty="0" smtClean="0">
              <a:latin typeface="Arial Black" panose="020B0A04020102020204" pitchFamily="34" charset="0"/>
            </a:endParaRPr>
          </a:p>
          <a:p>
            <a:pPr algn="ctr"/>
            <a:r>
              <a:rPr lang="en-US" sz="2400" dirty="0" smtClean="0">
                <a:latin typeface="Arial Black" panose="020B0A04020102020204" pitchFamily="34" charset="0"/>
              </a:rPr>
              <a:t>General Manager - Walter </a:t>
            </a:r>
            <a:r>
              <a:rPr lang="en-US" sz="2400" dirty="0">
                <a:latin typeface="Arial Black" panose="020B0A04020102020204" pitchFamily="34" charset="0"/>
              </a:rPr>
              <a:t>W. Haase P.E</a:t>
            </a:r>
            <a:r>
              <a:rPr lang="en-US" sz="2400" dirty="0" smtClean="0">
                <a:latin typeface="Arial Black" panose="020B0A04020102020204" pitchFamily="34" charset="0"/>
              </a:rPr>
              <a:t>.</a:t>
            </a:r>
          </a:p>
          <a:p>
            <a:pPr algn="ctr"/>
            <a:endParaRPr lang="en-US" sz="1600" dirty="0" smtClean="0">
              <a:latin typeface="Arial Black" panose="020B0A04020102020204" pitchFamily="34" charset="0"/>
            </a:endParaRPr>
          </a:p>
          <a:p>
            <a:pPr algn="ctr"/>
            <a:r>
              <a:rPr lang="en-US" sz="1600" dirty="0" smtClean="0">
                <a:latin typeface="Arial Black" panose="020B0A04020102020204" pitchFamily="34" charset="0"/>
              </a:rPr>
              <a:t>National Energy and Utility Affordable Coalition (NEUAC) Annual Conference </a:t>
            </a:r>
            <a:endParaRPr lang="en-US" sz="1600" dirty="0">
              <a:latin typeface="Arial Black" panose="020B0A04020102020204" pitchFamily="34" charset="0"/>
            </a:endParaRPr>
          </a:p>
          <a:p>
            <a:pPr algn="ctr"/>
            <a:r>
              <a:rPr lang="en-US" sz="1200" dirty="0" smtClean="0">
                <a:latin typeface="Arial Black" panose="020B0A04020102020204" pitchFamily="34" charset="0"/>
              </a:rPr>
              <a:t>June 4, 2019 – Fort Worth, Texas </a:t>
            </a:r>
            <a:endParaRPr lang="en-US" sz="1200" dirty="0">
              <a:latin typeface="Arial Black" panose="020B0A04020102020204" pitchFamily="34" charset="0"/>
            </a:endParaRPr>
          </a:p>
          <a:p>
            <a:pPr algn="ctr"/>
            <a:endParaRPr lang="en-US" sz="12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2592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139" y="1620699"/>
            <a:ext cx="5845567" cy="438417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371600" y="1541186"/>
            <a:ext cx="4071857" cy="48151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9875" marR="129539" indent="-257175">
              <a:lnSpc>
                <a:spcPct val="114999"/>
              </a:lnSpc>
              <a:spcBef>
                <a:spcPts val="100"/>
              </a:spcBef>
              <a:buFont typeface="Symbol"/>
              <a:buChar char=""/>
              <a:tabLst>
                <a:tab pos="269875" algn="l"/>
                <a:tab pos="270510" algn="l"/>
              </a:tabLst>
            </a:pPr>
            <a:r>
              <a:rPr lang="en-US" sz="1600" b="1" dirty="0">
                <a:cs typeface="Arial Black"/>
              </a:rPr>
              <a:t>During height of construction 150 people worked on the project 80% were Navajo  </a:t>
            </a:r>
          </a:p>
          <a:p>
            <a:pPr marL="269875" marR="129539" indent="-257175">
              <a:lnSpc>
                <a:spcPct val="114999"/>
              </a:lnSpc>
              <a:spcBef>
                <a:spcPts val="100"/>
              </a:spcBef>
              <a:buFont typeface="Symbol"/>
              <a:buChar char=""/>
              <a:tabLst>
                <a:tab pos="269875" algn="l"/>
                <a:tab pos="270510" algn="l"/>
              </a:tabLst>
            </a:pPr>
            <a:endParaRPr lang="en-US" sz="1600" b="1" spc="-5" dirty="0">
              <a:cs typeface="Arial Black"/>
            </a:endParaRPr>
          </a:p>
          <a:p>
            <a:pPr marL="269875" marR="129539" indent="-257175">
              <a:lnSpc>
                <a:spcPct val="114999"/>
              </a:lnSpc>
              <a:spcBef>
                <a:spcPts val="100"/>
              </a:spcBef>
              <a:buFont typeface="Symbol"/>
              <a:buChar char=""/>
              <a:tabLst>
                <a:tab pos="269875" algn="l"/>
                <a:tab pos="270510" algn="l"/>
              </a:tabLst>
            </a:pPr>
            <a:r>
              <a:rPr sz="1600" b="1" spc="-5" dirty="0">
                <a:cs typeface="Arial Black"/>
              </a:rPr>
              <a:t>Navajo people </a:t>
            </a:r>
            <a:r>
              <a:rPr lang="en-US" sz="1600" b="1" spc="-5" dirty="0" smtClean="0">
                <a:cs typeface="Arial Black"/>
              </a:rPr>
              <a:t>wer</a:t>
            </a:r>
            <a:r>
              <a:rPr sz="1600" b="1" spc="-5" dirty="0" smtClean="0">
                <a:cs typeface="Arial Black"/>
              </a:rPr>
              <a:t>e </a:t>
            </a:r>
            <a:r>
              <a:rPr sz="1600" b="1" spc="-5" dirty="0">
                <a:cs typeface="Arial Black"/>
              </a:rPr>
              <a:t>projected to </a:t>
            </a:r>
            <a:r>
              <a:rPr sz="1600" b="1" dirty="0">
                <a:cs typeface="Arial Black"/>
              </a:rPr>
              <a:t>be </a:t>
            </a:r>
            <a:r>
              <a:rPr sz="1600" b="1" spc="-5" dirty="0">
                <a:cs typeface="Arial Black"/>
              </a:rPr>
              <a:t>paid $</a:t>
            </a:r>
            <a:r>
              <a:rPr lang="en-US" sz="1600" b="1" spc="-5" dirty="0">
                <a:cs typeface="Arial Black"/>
              </a:rPr>
              <a:t>3.8 </a:t>
            </a:r>
            <a:r>
              <a:rPr sz="1600" b="1" spc="-5" dirty="0">
                <a:cs typeface="Arial Black"/>
              </a:rPr>
              <a:t>M </a:t>
            </a:r>
            <a:r>
              <a:rPr sz="1600" b="1" dirty="0">
                <a:cs typeface="Arial Black"/>
              </a:rPr>
              <a:t>as </a:t>
            </a:r>
            <a:r>
              <a:rPr sz="1600" b="1" spc="-5" dirty="0">
                <a:cs typeface="Arial Black"/>
              </a:rPr>
              <a:t>result of  the construction of this</a:t>
            </a:r>
            <a:r>
              <a:rPr sz="1600" b="1" spc="25" dirty="0">
                <a:cs typeface="Arial Black"/>
              </a:rPr>
              <a:t> </a:t>
            </a:r>
            <a:r>
              <a:rPr sz="1600" b="1" spc="-5" dirty="0">
                <a:cs typeface="Arial Black"/>
              </a:rPr>
              <a:t>project</a:t>
            </a:r>
            <a:endParaRPr sz="1600" dirty="0">
              <a:cs typeface="Arial Black"/>
            </a:endParaRPr>
          </a:p>
          <a:p>
            <a:pPr>
              <a:spcBef>
                <a:spcPts val="5"/>
              </a:spcBef>
              <a:buFont typeface="Symbol"/>
              <a:buChar char=""/>
            </a:pPr>
            <a:endParaRPr sz="1600" dirty="0">
              <a:cs typeface="Times New Roman"/>
            </a:endParaRPr>
          </a:p>
          <a:p>
            <a:pPr marL="269875" marR="34290" indent="-257175">
              <a:lnSpc>
                <a:spcPct val="114999"/>
              </a:lnSpc>
              <a:buFont typeface="Symbol"/>
              <a:buChar char=""/>
              <a:tabLst>
                <a:tab pos="269875" algn="l"/>
                <a:tab pos="270510" algn="l"/>
              </a:tabLst>
            </a:pPr>
            <a:r>
              <a:rPr lang="en-US" sz="1600" b="1" spc="-5" dirty="0">
                <a:cs typeface="Arial Black"/>
              </a:rPr>
              <a:t>Additional </a:t>
            </a:r>
            <a:r>
              <a:rPr lang="en-US" sz="1600" b="1" dirty="0">
                <a:cs typeface="Arial Black"/>
              </a:rPr>
              <a:t>t</a:t>
            </a:r>
            <a:r>
              <a:rPr lang="en-US" sz="1600" b="1" dirty="0" smtClean="0">
                <a:cs typeface="Arial Black"/>
              </a:rPr>
              <a:t>wo </a:t>
            </a:r>
            <a:r>
              <a:rPr lang="en-US" sz="1600" b="1" dirty="0">
                <a:cs typeface="Arial Black"/>
              </a:rPr>
              <a:t>Scholarships and </a:t>
            </a:r>
            <a:r>
              <a:rPr lang="en-US" sz="1600" b="1" dirty="0" smtClean="0">
                <a:cs typeface="Arial Black"/>
              </a:rPr>
              <a:t>one </a:t>
            </a:r>
            <a:r>
              <a:rPr lang="en-US" sz="1600" b="1" dirty="0">
                <a:cs typeface="Arial Black"/>
              </a:rPr>
              <a:t>Internship are prioritized for Kayenta Community </a:t>
            </a:r>
            <a:r>
              <a:rPr lang="en-US" sz="1600" b="1" dirty="0" smtClean="0">
                <a:cs typeface="Arial Black"/>
              </a:rPr>
              <a:t>members</a:t>
            </a:r>
          </a:p>
          <a:p>
            <a:pPr marL="12700" marR="34290">
              <a:lnSpc>
                <a:spcPct val="114999"/>
              </a:lnSpc>
              <a:tabLst>
                <a:tab pos="269875" algn="l"/>
                <a:tab pos="270510" algn="l"/>
              </a:tabLst>
            </a:pPr>
            <a:endParaRPr lang="en-US" sz="1600" b="1" dirty="0" smtClean="0">
              <a:cs typeface="Arial Black"/>
            </a:endParaRPr>
          </a:p>
          <a:p>
            <a:pPr marL="269875" marR="34290" indent="-257175">
              <a:lnSpc>
                <a:spcPct val="114999"/>
              </a:lnSpc>
              <a:buFont typeface="Symbol"/>
              <a:buChar char=""/>
              <a:tabLst>
                <a:tab pos="269875" algn="l"/>
                <a:tab pos="270510" algn="l"/>
              </a:tabLst>
            </a:pPr>
            <a:r>
              <a:rPr lang="en-US" sz="1600" b="1" dirty="0" smtClean="0">
                <a:cs typeface="Arial Black"/>
              </a:rPr>
              <a:t>As </a:t>
            </a:r>
            <a:r>
              <a:rPr lang="en-US" sz="1600" b="1" dirty="0">
                <a:cs typeface="Arial Black"/>
              </a:rPr>
              <a:t>a </a:t>
            </a:r>
            <a:r>
              <a:rPr lang="en-US" sz="1600" b="1" spc="-5" dirty="0">
                <a:cs typeface="Arial Black"/>
              </a:rPr>
              <a:t>result of job creation </a:t>
            </a:r>
            <a:r>
              <a:rPr lang="en-US" sz="1600" b="1" dirty="0">
                <a:cs typeface="Arial Black"/>
              </a:rPr>
              <a:t>- </a:t>
            </a:r>
            <a:r>
              <a:rPr lang="en-US" sz="1600" b="1" spc="-15" dirty="0">
                <a:cs typeface="Arial Black"/>
              </a:rPr>
              <a:t>Navajo </a:t>
            </a:r>
            <a:r>
              <a:rPr lang="en-US" sz="1600" b="1" spc="-5" dirty="0">
                <a:cs typeface="Arial Black"/>
              </a:rPr>
              <a:t>people </a:t>
            </a:r>
            <a:r>
              <a:rPr lang="en-US" sz="1600" b="1" spc="-5" dirty="0" smtClean="0">
                <a:cs typeface="Arial Black"/>
              </a:rPr>
              <a:t>also received </a:t>
            </a:r>
            <a:r>
              <a:rPr lang="en-US" sz="1600" b="1" dirty="0">
                <a:cs typeface="Arial Black"/>
              </a:rPr>
              <a:t>2,000 </a:t>
            </a:r>
            <a:r>
              <a:rPr lang="en-US" sz="1600" b="1" spc="-5" dirty="0">
                <a:cs typeface="Arial Black"/>
              </a:rPr>
              <a:t>hours of </a:t>
            </a:r>
            <a:r>
              <a:rPr lang="en-US" sz="1600" b="1" spc="-5" dirty="0" smtClean="0">
                <a:cs typeface="Arial Black"/>
              </a:rPr>
              <a:t>specialized</a:t>
            </a:r>
            <a:r>
              <a:rPr lang="en-US" sz="1600" b="1" spc="340" dirty="0" smtClean="0">
                <a:cs typeface="Arial Black"/>
              </a:rPr>
              <a:t> </a:t>
            </a:r>
            <a:r>
              <a:rPr lang="en-US" sz="1600" b="1" spc="-5" dirty="0" smtClean="0">
                <a:cs typeface="Arial Black"/>
              </a:rPr>
              <a:t>on-the-job </a:t>
            </a:r>
            <a:r>
              <a:rPr lang="en-US" sz="1600" b="1" spc="-5" dirty="0">
                <a:cs typeface="Arial Black"/>
              </a:rPr>
              <a:t>training – </a:t>
            </a:r>
            <a:r>
              <a:rPr lang="en-US" sz="1600" b="1" spc="-5" dirty="0" smtClean="0">
                <a:cs typeface="Arial Black"/>
              </a:rPr>
              <a:t>that will enable them to qualify for any long-term Solar operation and maintenance jobs </a:t>
            </a:r>
          </a:p>
          <a:p>
            <a:pPr marL="269875" marR="34290" indent="-257175">
              <a:lnSpc>
                <a:spcPct val="114999"/>
              </a:lnSpc>
              <a:buFont typeface="Symbol"/>
              <a:buChar char=""/>
              <a:tabLst>
                <a:tab pos="269875" algn="l"/>
                <a:tab pos="270510" algn="l"/>
              </a:tabLst>
            </a:pPr>
            <a:endParaRPr lang="en-US" sz="1600" dirty="0">
              <a:cs typeface="Times New Roman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1859471" y="279021"/>
            <a:ext cx="6315075" cy="813043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800" spc="-100" dirty="0">
                <a:solidFill>
                  <a:srgbClr val="21292E"/>
                </a:solidFill>
              </a:rPr>
              <a:t>KAYENTA </a:t>
            </a:r>
            <a:r>
              <a:rPr sz="2800" spc="-5" dirty="0">
                <a:solidFill>
                  <a:srgbClr val="21292E"/>
                </a:solidFill>
              </a:rPr>
              <a:t>SOLAR </a:t>
            </a:r>
            <a:r>
              <a:rPr sz="2800" spc="-10" dirty="0">
                <a:solidFill>
                  <a:srgbClr val="21292E"/>
                </a:solidFill>
              </a:rPr>
              <a:t>PROJECT </a:t>
            </a:r>
            <a:r>
              <a:rPr sz="2800" dirty="0">
                <a:solidFill>
                  <a:srgbClr val="21292E"/>
                </a:solidFill>
              </a:rPr>
              <a:t>- </a:t>
            </a:r>
            <a:r>
              <a:rPr sz="2800" spc="-5" dirty="0">
                <a:solidFill>
                  <a:srgbClr val="21292E"/>
                </a:solidFill>
              </a:rPr>
              <a:t>PHASE</a:t>
            </a:r>
            <a:r>
              <a:rPr sz="2800" spc="-90" dirty="0">
                <a:solidFill>
                  <a:srgbClr val="21292E"/>
                </a:solidFill>
              </a:rPr>
              <a:t> </a:t>
            </a:r>
            <a:r>
              <a:rPr sz="2800" spc="-5" dirty="0">
                <a:solidFill>
                  <a:srgbClr val="21292E"/>
                </a:solidFill>
              </a:rPr>
              <a:t>II</a:t>
            </a:r>
          </a:p>
          <a:p>
            <a:pPr algn="l">
              <a:lnSpc>
                <a:spcPct val="100000"/>
              </a:lnSpc>
            </a:pPr>
            <a:r>
              <a:rPr lang="en-US" sz="2400" spc="-10" dirty="0">
                <a:solidFill>
                  <a:srgbClr val="21292E"/>
                </a:solidFill>
                <a:latin typeface="Arial Black" panose="020B0A04020102020204" pitchFamily="34" charset="0"/>
              </a:rPr>
              <a:t>Direct </a:t>
            </a:r>
            <a:r>
              <a:rPr sz="2400" spc="-10" dirty="0">
                <a:solidFill>
                  <a:srgbClr val="21292E"/>
                </a:solidFill>
                <a:latin typeface="Arial Black" panose="020B0A04020102020204" pitchFamily="34" charset="0"/>
              </a:rPr>
              <a:t>Kayenta </a:t>
            </a:r>
            <a:r>
              <a:rPr sz="2400" spc="-5" dirty="0">
                <a:solidFill>
                  <a:srgbClr val="21292E"/>
                </a:solidFill>
                <a:latin typeface="Arial Black" panose="020B0A04020102020204" pitchFamily="34" charset="0"/>
              </a:rPr>
              <a:t>C</a:t>
            </a:r>
            <a:r>
              <a:rPr lang="en-US" sz="2400" spc="-5" dirty="0">
                <a:solidFill>
                  <a:srgbClr val="21292E"/>
                </a:solidFill>
                <a:latin typeface="Arial Black" panose="020B0A04020102020204" pitchFamily="34" charset="0"/>
              </a:rPr>
              <a:t>ommunity</a:t>
            </a:r>
            <a:r>
              <a:rPr sz="2400" spc="-10" dirty="0">
                <a:solidFill>
                  <a:srgbClr val="21292E"/>
                </a:solidFill>
                <a:latin typeface="Arial Black" panose="020B0A04020102020204" pitchFamily="34" charset="0"/>
              </a:rPr>
              <a:t> </a:t>
            </a:r>
            <a:r>
              <a:rPr sz="2400" spc="-5" dirty="0">
                <a:solidFill>
                  <a:srgbClr val="21292E"/>
                </a:solidFill>
                <a:latin typeface="Arial Black" panose="020B0A04020102020204" pitchFamily="34" charset="0"/>
              </a:rPr>
              <a:t>Benefits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859471" y="720940"/>
            <a:ext cx="8149337" cy="2540"/>
          </a:xfrm>
          <a:prstGeom prst="line">
            <a:avLst/>
          </a:prstGeom>
          <a:ln>
            <a:solidFill>
              <a:srgbClr val="0531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20F4-7079-46DA-9C1B-02B5FC1362E5}" type="slidenum">
              <a:rPr lang="en-US" smtClean="0"/>
              <a:t>10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139" y="1620699"/>
            <a:ext cx="5790921" cy="429917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5213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89120BD-9810-447C-AD1D-F403ACE17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725" y="347662"/>
            <a:ext cx="9734550" cy="616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6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18E6284C-01A0-49C2-84DF-8CACA851B3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67" b="55396"/>
          <a:stretch/>
        </p:blipFill>
        <p:spPr>
          <a:xfrm>
            <a:off x="919595" y="1200728"/>
            <a:ext cx="10352810" cy="394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74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580" y="648372"/>
            <a:ext cx="7293429" cy="547007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763571" y="1109680"/>
            <a:ext cx="2818614" cy="487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8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NTUA’s renewable generation </a:t>
            </a:r>
            <a:r>
              <a:rPr lang="en-US" sz="280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facilities </a:t>
            </a:r>
            <a:r>
              <a:rPr lang="en-US" sz="280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provided </a:t>
            </a:r>
            <a:endParaRPr lang="en-US" sz="2800" dirty="0"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en-US" sz="28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seed funding for </a:t>
            </a:r>
          </a:p>
          <a:p>
            <a:pPr algn="ctr">
              <a:lnSpc>
                <a:spcPct val="115000"/>
              </a:lnSpc>
            </a:pPr>
            <a:r>
              <a:rPr lang="en-US" sz="2800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#Light </a:t>
            </a:r>
            <a:r>
              <a:rPr lang="en-US" sz="28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 Navajo   </a:t>
            </a:r>
          </a:p>
          <a:p>
            <a:pPr algn="ctr">
              <a:lnSpc>
                <a:spcPct val="115000"/>
              </a:lnSpc>
            </a:pPr>
            <a:endParaRPr lang="en-US" dirty="0"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66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013" y="513567"/>
            <a:ext cx="8951756" cy="50353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245" y="5176310"/>
            <a:ext cx="1077829" cy="10445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548" y="5202696"/>
            <a:ext cx="1331625" cy="101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99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3" t="23294" r="24539" b="30775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1039-1F88-4A7B-A003-09EE8F1BE5B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2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2803C91-3F2B-4C63-AD2A-4DCB292FF5E5}"/>
              </a:ext>
            </a:extLst>
          </p:cNvPr>
          <p:cNvSpPr/>
          <p:nvPr/>
        </p:nvSpPr>
        <p:spPr>
          <a:xfrm>
            <a:off x="6299253" y="5240168"/>
            <a:ext cx="4691707" cy="136625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1400" b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</a:t>
            </a:r>
            <a:endParaRPr lang="en-US" sz="1400" b="1" dirty="0"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52121" y="167074"/>
            <a:ext cx="8209876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</a:rPr>
              <a:t>NTUA 11-year Residential Electric Connections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D890B-A583-4A47-83E8-315B5B03C1A1}" type="slidenum">
              <a:rPr lang="en-US" smtClean="0"/>
              <a:t>16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278121" y="714816"/>
            <a:ext cx="10736006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Year         </a:t>
            </a:r>
            <a:r>
              <a:rPr lang="en-US" sz="1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   Families</a:t>
            </a:r>
            <a:r>
              <a:rPr lang="en-US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400" b="1" dirty="0"/>
              <a:t>NN Tax from 	 NN Tax from</a:t>
            </a:r>
          </a:p>
          <a:p>
            <a:r>
              <a:rPr lang="en-US" sz="1400" b="1" dirty="0"/>
              <a:t>		Construction 	Consumption 	</a:t>
            </a:r>
          </a:p>
          <a:p>
            <a:r>
              <a:rPr lang="en-US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</a:p>
          <a:p>
            <a:r>
              <a:rPr lang="en-US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2018	335	$859,275	  </a:t>
            </a:r>
            <a:r>
              <a:rPr lang="en-US" sz="1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	$</a:t>
            </a:r>
            <a:r>
              <a:rPr lang="en-US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108,983</a:t>
            </a:r>
          </a:p>
          <a:p>
            <a:endParaRPr lang="en-US" sz="1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2017	409	$874,238	  </a:t>
            </a:r>
            <a:r>
              <a:rPr lang="en-US" sz="1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	$</a:t>
            </a:r>
            <a:r>
              <a:rPr lang="en-US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84,123			</a:t>
            </a:r>
          </a:p>
          <a:p>
            <a:endParaRPr lang="en-US" sz="1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2016	322	$688,275	  </a:t>
            </a:r>
            <a:r>
              <a:rPr lang="en-US" sz="1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	$</a:t>
            </a:r>
            <a:r>
              <a:rPr lang="en-US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77,544			  </a:t>
            </a:r>
          </a:p>
          <a:p>
            <a:endParaRPr lang="en-US" sz="1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2015	256	$547,200	 </a:t>
            </a:r>
            <a:r>
              <a:rPr lang="en-US" sz="1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	 </a:t>
            </a:r>
            <a:r>
              <a:rPr lang="en-US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$72,342			  </a:t>
            </a:r>
          </a:p>
          <a:p>
            <a:endParaRPr lang="en-US" sz="1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2014	308	$658,350	  </a:t>
            </a:r>
            <a:r>
              <a:rPr lang="en-US" sz="1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	$</a:t>
            </a:r>
            <a:r>
              <a:rPr lang="en-US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67,266			</a:t>
            </a:r>
          </a:p>
          <a:p>
            <a:endParaRPr lang="en-US" sz="1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2013	407	$869,963	  </a:t>
            </a:r>
            <a:r>
              <a:rPr lang="en-US" sz="1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	$</a:t>
            </a:r>
            <a:r>
              <a:rPr lang="en-US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60,831			</a:t>
            </a:r>
          </a:p>
          <a:p>
            <a:endParaRPr lang="en-US" sz="1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2012	509	$1,087,988	  </a:t>
            </a:r>
            <a:r>
              <a:rPr lang="en-US" sz="1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	$</a:t>
            </a:r>
            <a:r>
              <a:rPr lang="en-US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52,587			</a:t>
            </a:r>
          </a:p>
          <a:p>
            <a:endParaRPr lang="en-US" sz="1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2011	782	$1,671,525	  </a:t>
            </a:r>
            <a:r>
              <a:rPr lang="en-US" sz="1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	$</a:t>
            </a:r>
            <a:r>
              <a:rPr lang="en-US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40,968			</a:t>
            </a:r>
          </a:p>
          <a:p>
            <a:endParaRPr lang="en-US" sz="1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2010	748	$1,598,850	  </a:t>
            </a:r>
            <a:r>
              <a:rPr lang="en-US" sz="1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	$</a:t>
            </a:r>
            <a:r>
              <a:rPr lang="en-US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27,198			</a:t>
            </a:r>
          </a:p>
          <a:p>
            <a:endParaRPr lang="en-US" sz="1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2009	677	$1,447,088	  </a:t>
            </a:r>
            <a:r>
              <a:rPr lang="en-US" sz="1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	$</a:t>
            </a:r>
            <a:r>
              <a:rPr lang="en-US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14,373</a:t>
            </a:r>
          </a:p>
          <a:p>
            <a:endParaRPr lang="en-US" sz="1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2008	460	$983,250	  </a:t>
            </a:r>
            <a:r>
              <a:rPr lang="en-US" sz="1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	$</a:t>
            </a:r>
            <a:r>
              <a:rPr lang="en-US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4,140	</a:t>
            </a:r>
          </a:p>
          <a:p>
            <a:r>
              <a:rPr lang="en-US" sz="1200" b="1" dirty="0"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56527" y="6049449"/>
            <a:ext cx="4361797" cy="685494"/>
          </a:xfrm>
          <a:prstGeom prst="rect">
            <a:avLst/>
          </a:prstGeom>
          <a:solidFill>
            <a:srgbClr val="FFFF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Rectangle 8"/>
          <p:cNvSpPr/>
          <p:nvPr/>
        </p:nvSpPr>
        <p:spPr>
          <a:xfrm>
            <a:off x="1646427" y="6005236"/>
            <a:ext cx="3781997" cy="762003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b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5,213 families connected</a:t>
            </a: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b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Average 474 homes per year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1B0DAD3-D5FC-4937-AFCB-6977F1B519D3}"/>
              </a:ext>
            </a:extLst>
          </p:cNvPr>
          <p:cNvSpPr/>
          <p:nvPr/>
        </p:nvSpPr>
        <p:spPr>
          <a:xfrm>
            <a:off x="6314966" y="996960"/>
            <a:ext cx="4675994" cy="117542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11C840F-29F3-481B-B7DD-28037B711AAA}"/>
              </a:ext>
            </a:extLst>
          </p:cNvPr>
          <p:cNvSpPr/>
          <p:nvPr/>
        </p:nvSpPr>
        <p:spPr>
          <a:xfrm>
            <a:off x="6412964" y="1064130"/>
            <a:ext cx="4516679" cy="115724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2000" b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Total NN Taxes for </a:t>
            </a: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2000" b="1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Construction Connections </a:t>
            </a:r>
            <a:r>
              <a:rPr lang="en-US" sz="2000" b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$11,896,357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2803C91-3F2B-4C63-AD2A-4DCB292FF5E5}"/>
              </a:ext>
            </a:extLst>
          </p:cNvPr>
          <p:cNvSpPr/>
          <p:nvPr/>
        </p:nvSpPr>
        <p:spPr>
          <a:xfrm>
            <a:off x="6299253" y="2283483"/>
            <a:ext cx="4691707" cy="124870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2F4F954-8148-4C7F-8806-697D480EA914}"/>
              </a:ext>
            </a:extLst>
          </p:cNvPr>
          <p:cNvSpPr/>
          <p:nvPr/>
        </p:nvSpPr>
        <p:spPr>
          <a:xfrm>
            <a:off x="6391250" y="2283483"/>
            <a:ext cx="4503550" cy="123418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2000" b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Future NN </a:t>
            </a:r>
            <a:r>
              <a:rPr lang="en-US" sz="2000" b="1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Annual </a:t>
            </a: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2000" b="1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Sales Consumption </a:t>
            </a:r>
            <a:r>
              <a:rPr lang="en-US" sz="2000" b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000" b="1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ax </a:t>
            </a: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2000" b="1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$</a:t>
            </a:r>
            <a:r>
              <a:rPr lang="en-US" sz="2000" b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112,601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A2BC12F-DBC6-428C-B5E5-7E1072BB8295}"/>
              </a:ext>
            </a:extLst>
          </p:cNvPr>
          <p:cNvSpPr/>
          <p:nvPr/>
        </p:nvSpPr>
        <p:spPr>
          <a:xfrm>
            <a:off x="6298464" y="3693917"/>
            <a:ext cx="4689122" cy="137000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" name="Rectangle 2"/>
          <p:cNvSpPr/>
          <p:nvPr/>
        </p:nvSpPr>
        <p:spPr>
          <a:xfrm>
            <a:off x="6391250" y="3726072"/>
            <a:ext cx="451667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average, NTUA employs </a:t>
            </a:r>
            <a:endParaRPr lang="en-US" sz="2000" b="1" dirty="0" smtClean="0"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91 staff members for </a:t>
            </a:r>
          </a:p>
          <a:p>
            <a:pPr algn="ctr"/>
            <a:r>
              <a:rPr lang="en-US" sz="2000" b="1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construction and construction support activities</a:t>
            </a:r>
          </a:p>
          <a:p>
            <a:pPr algn="ctr">
              <a:spcAft>
                <a:spcPts val="600"/>
              </a:spcAft>
            </a:pPr>
            <a:endParaRPr lang="en-US" b="1" dirty="0"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14966" y="5240168"/>
            <a:ext cx="47126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 Black" panose="020B0A04020102020204" pitchFamily="34" charset="0"/>
              </a:rPr>
              <a:t>Since 2008, NTUA has contributed $7,819,500 </a:t>
            </a:r>
          </a:p>
          <a:p>
            <a:pPr algn="ctr"/>
            <a:r>
              <a:rPr lang="en-US" sz="2000" b="1" dirty="0" smtClean="0">
                <a:latin typeface="Arial Black" panose="020B0A04020102020204" pitchFamily="34" charset="0"/>
              </a:rPr>
              <a:t>to electric connections </a:t>
            </a:r>
          </a:p>
          <a:p>
            <a:pPr algn="ctr"/>
            <a:r>
              <a:rPr lang="en-US" sz="2000" b="1" dirty="0" smtClean="0">
                <a:latin typeface="Arial Black" panose="020B0A04020102020204" pitchFamily="34" charset="0"/>
              </a:rPr>
              <a:t>@ $1,500 per home </a:t>
            </a:r>
            <a:endParaRPr lang="en-US" sz="2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20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1039-1F88-4A7B-A003-09EE8F1BE5B0}" type="slidenum">
              <a:rPr lang="en-US" smtClean="0"/>
              <a:t>17</a:t>
            </a:fld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101013" y="1354292"/>
          <a:ext cx="5215811" cy="27826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313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8446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0215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  <a:latin typeface="Arial Black" panose="020B0A04020102020204" pitchFamily="34" charset="0"/>
                        </a:rPr>
                        <a:t>Per Residential Customers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5715" marR="5715" marT="571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5715" marR="5715" marT="571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898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  <a:latin typeface="Arial Black" panose="020B0A04020102020204" pitchFamily="34" charset="0"/>
                        </a:rPr>
                        <a:t>Average Yearly  Revenue -</a:t>
                      </a:r>
                      <a:r>
                        <a:rPr lang="en-US" sz="1400" b="1" u="none" strike="noStrike" baseline="0" dirty="0">
                          <a:effectLst/>
                          <a:latin typeface="Arial Black" panose="020B0A04020102020204" pitchFamily="34" charset="0"/>
                        </a:rPr>
                        <a:t> 2017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68580" marR="5715" marT="571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 smtClean="0">
                          <a:effectLst/>
                          <a:latin typeface="Arial Black" panose="020B0A04020102020204" pitchFamily="34" charset="0"/>
                        </a:rPr>
                        <a:t> $  629.94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5715" marR="5715" marT="571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898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  <a:latin typeface="Arial Black" panose="020B0A04020102020204" pitchFamily="34" charset="0"/>
                        </a:rPr>
                        <a:t>Average Monthly Revenue - 2017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68580" marR="5715" marT="571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</a:p>
                    <a:p>
                      <a:pPr algn="r" fontAlgn="b"/>
                      <a:r>
                        <a:rPr lang="en-US" sz="1400" b="1" u="none" strike="noStrike" dirty="0">
                          <a:effectLst/>
                          <a:latin typeface="Arial Black" panose="020B0A04020102020204" pitchFamily="34" charset="0"/>
                        </a:rPr>
                        <a:t>             52.49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5715" marR="5715" marT="571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8187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5715" marR="5715" marT="571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5715" marR="5715" marT="571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914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  <a:latin typeface="Arial Black" panose="020B0A04020102020204" pitchFamily="34" charset="0"/>
                        </a:rPr>
                        <a:t>Average Yearly kWh -</a:t>
                      </a:r>
                      <a:r>
                        <a:rPr lang="en-US" sz="1400" b="1" u="none" strike="noStrike" baseline="0" dirty="0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1400" b="1" u="none" strike="noStrike" dirty="0">
                          <a:effectLst/>
                          <a:latin typeface="Arial Black" panose="020B0A04020102020204" pitchFamily="34" charset="0"/>
                        </a:rPr>
                        <a:t>2017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68580" marR="5715" marT="571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  <a:latin typeface="Arial Black" panose="020B0A04020102020204" pitchFamily="34" charset="0"/>
                        </a:rPr>
                        <a:t>                               5,576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5715" marR="5715" marT="571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3914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  <a:latin typeface="Arial Black" panose="020B0A04020102020204" pitchFamily="34" charset="0"/>
                        </a:rPr>
                        <a:t>Average Monthly kWh -</a:t>
                      </a:r>
                      <a:r>
                        <a:rPr lang="en-US" sz="1400" b="1" u="none" strike="noStrike" baseline="0" dirty="0">
                          <a:effectLst/>
                          <a:latin typeface="Arial Black" panose="020B0A04020102020204" pitchFamily="34" charset="0"/>
                        </a:rPr>
                        <a:t> 2017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68580" marR="5715" marT="571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  <a:latin typeface="Arial Black" panose="020B0A04020102020204" pitchFamily="34" charset="0"/>
                        </a:rPr>
                        <a:t>                                  465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5715" marR="5715" marT="571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3914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  <a:latin typeface="Arial Black" panose="020B0A04020102020204" pitchFamily="34" charset="0"/>
                        </a:rPr>
                        <a:t>Cost per Kwh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68580" marR="5715" marT="571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  <a:latin typeface="Arial Black" panose="020B0A04020102020204" pitchFamily="34" charset="0"/>
                        </a:rPr>
                        <a:t>                               0.113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5715" marR="5715" marT="571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916728" y="4259950"/>
            <a:ext cx="442114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NTUA net margin on this sale is 5% or $31.50</a:t>
            </a:r>
          </a:p>
          <a:p>
            <a:endParaRPr lang="en-US" sz="1600" b="1" dirty="0"/>
          </a:p>
          <a:p>
            <a:endParaRPr lang="en-US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615459" y="420621"/>
            <a:ext cx="7224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 Black" panose="020B0A04020102020204" pitchFamily="34" charset="0"/>
              </a:rPr>
              <a:t>Real Cost of NTUA Electric Service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835" y="1354293"/>
            <a:ext cx="4216650" cy="346688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18833" y="5507378"/>
            <a:ext cx="91461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Cost to pay off the $1,500 is over 40 </a:t>
            </a:r>
            <a:r>
              <a:rPr lang="en-US" b="1" dirty="0" smtClean="0"/>
              <a:t>years which </a:t>
            </a:r>
            <a:r>
              <a:rPr lang="en-US" b="1" dirty="0"/>
              <a:t>is longer than appreciated life of equipment  </a:t>
            </a:r>
          </a:p>
        </p:txBody>
      </p:sp>
      <p:sp>
        <p:nvSpPr>
          <p:cNvPr id="6" name="Rectangle 5"/>
          <p:cNvSpPr/>
          <p:nvPr/>
        </p:nvSpPr>
        <p:spPr>
          <a:xfrm>
            <a:off x="1916728" y="4960608"/>
            <a:ext cx="91482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Each family receives a $1,500 credit on the cost of connecting their home to the electric grid 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502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62747" y="4005628"/>
            <a:ext cx="8719568" cy="51532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1039-1F88-4A7B-A003-09EE8F1BE5B0}" type="slidenum">
              <a:rPr lang="en-US" smtClean="0"/>
              <a:t>18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87333" y="308434"/>
            <a:ext cx="8528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In the last three years -  the average cost </a:t>
            </a:r>
            <a:r>
              <a:rPr lang="en-US" sz="2800" dirty="0" smtClean="0">
                <a:latin typeface="Arial Black" panose="020B0A04020102020204" pitchFamily="34" charset="0"/>
              </a:rPr>
              <a:t>to connect one </a:t>
            </a:r>
            <a:r>
              <a:rPr lang="en-US" sz="2800" dirty="0">
                <a:latin typeface="Arial Black" panose="020B0A04020102020204" pitchFamily="34" charset="0"/>
              </a:rPr>
              <a:t>family </a:t>
            </a:r>
            <a:r>
              <a:rPr lang="en-US" sz="2800" dirty="0" smtClean="0">
                <a:latin typeface="Arial Black" panose="020B0A04020102020204" pitchFamily="34" charset="0"/>
              </a:rPr>
              <a:t>- $40,000 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62747" y="1684319"/>
            <a:ext cx="50706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Wingdings" panose="05000000000000000000" pitchFamily="2" charset="2"/>
              <a:buChar char="Ø"/>
            </a:pPr>
            <a:r>
              <a:rPr lang="en-US" sz="2000" dirty="0">
                <a:latin typeface="Arial Black" panose="020B0A04020102020204" pitchFamily="34" charset="0"/>
              </a:rPr>
              <a:t>15,000 families without electricity @ $40k = $600 million</a:t>
            </a:r>
          </a:p>
          <a:p>
            <a:endParaRPr lang="en-US" sz="2000" dirty="0">
              <a:latin typeface="Arial Black" panose="020B0A04020102020204" pitchFamily="34" charset="0"/>
            </a:endParaRP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en-US" sz="2000" dirty="0">
                <a:latin typeface="Arial Black" panose="020B0A04020102020204" pitchFamily="34" charset="0"/>
              </a:rPr>
              <a:t>$350 million for transmission lines and electric substations  </a:t>
            </a:r>
          </a:p>
          <a:p>
            <a:endParaRPr lang="en-US" sz="2000" dirty="0"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48107" y="4068014"/>
            <a:ext cx="9105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FF0000"/>
                </a:solidFill>
                <a:latin typeface="Arial Black" panose="020B0A04020102020204" pitchFamily="34" charset="0"/>
              </a:rPr>
              <a:t>$950 million to $1.0 Billion to connect all 15,000 families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62747" y="4815404"/>
            <a:ext cx="86148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To connect all families in 10 years with borrowed money from RUS over 40 years – @ zero interest rate </a:t>
            </a:r>
          </a:p>
          <a:p>
            <a:endParaRPr lang="en-US" dirty="0">
              <a:latin typeface="Arial Black" panose="020B0A04020102020204" pitchFamily="34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The average annual NTUA residential bill – will go from $630 per year to over $6,000 per year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987" y="1500527"/>
            <a:ext cx="3185327" cy="2122784"/>
          </a:xfrm>
          <a:prstGeom prst="rect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6922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84227"/>
            <a:ext cx="9144000" cy="51435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</p:pic>
      <p:sp>
        <p:nvSpPr>
          <p:cNvPr id="5" name="5-Point Star 4"/>
          <p:cNvSpPr/>
          <p:nvPr/>
        </p:nvSpPr>
        <p:spPr>
          <a:xfrm>
            <a:off x="3105412" y="3255468"/>
            <a:ext cx="180396" cy="148529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6" name="5-Point Star 5"/>
          <p:cNvSpPr/>
          <p:nvPr/>
        </p:nvSpPr>
        <p:spPr>
          <a:xfrm>
            <a:off x="10067925" y="2225690"/>
            <a:ext cx="148590" cy="123587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6714491" y="3972164"/>
            <a:ext cx="148590" cy="123587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8" name="5-Point Star 7"/>
          <p:cNvSpPr/>
          <p:nvPr/>
        </p:nvSpPr>
        <p:spPr>
          <a:xfrm>
            <a:off x="9625013" y="2962514"/>
            <a:ext cx="148590" cy="123587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9636125" y="3086102"/>
            <a:ext cx="148590" cy="123587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10" name="5-Point Star 9"/>
          <p:cNvSpPr/>
          <p:nvPr/>
        </p:nvSpPr>
        <p:spPr>
          <a:xfrm>
            <a:off x="3943350" y="3545563"/>
            <a:ext cx="148590" cy="123587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11" name="5-Point Star 10"/>
          <p:cNvSpPr/>
          <p:nvPr/>
        </p:nvSpPr>
        <p:spPr>
          <a:xfrm>
            <a:off x="6174740" y="3781664"/>
            <a:ext cx="148590" cy="123587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12" name="5-Point Star 11"/>
          <p:cNvSpPr/>
          <p:nvPr/>
        </p:nvSpPr>
        <p:spPr>
          <a:xfrm>
            <a:off x="6100445" y="4683444"/>
            <a:ext cx="148590" cy="123587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13" name="5-Point Star 12"/>
          <p:cNvSpPr/>
          <p:nvPr/>
        </p:nvSpPr>
        <p:spPr>
          <a:xfrm>
            <a:off x="3450590" y="2893352"/>
            <a:ext cx="148590" cy="123587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14" name="5-Point Star 13"/>
          <p:cNvSpPr/>
          <p:nvPr/>
        </p:nvSpPr>
        <p:spPr>
          <a:xfrm>
            <a:off x="7933690" y="3058995"/>
            <a:ext cx="148590" cy="123587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15" name="5-Point Star 14"/>
          <p:cNvSpPr/>
          <p:nvPr/>
        </p:nvSpPr>
        <p:spPr>
          <a:xfrm>
            <a:off x="3290888" y="2949656"/>
            <a:ext cx="148590" cy="123587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16" name="5-Point Star 15"/>
          <p:cNvSpPr/>
          <p:nvPr/>
        </p:nvSpPr>
        <p:spPr>
          <a:xfrm>
            <a:off x="9919335" y="2102103"/>
            <a:ext cx="148590" cy="123587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17" name="5-Point Star 16"/>
          <p:cNvSpPr/>
          <p:nvPr/>
        </p:nvSpPr>
        <p:spPr>
          <a:xfrm>
            <a:off x="3450590" y="3069353"/>
            <a:ext cx="148590" cy="123587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8495268" y="2564487"/>
            <a:ext cx="148590" cy="123587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19" name="5-Point Star 18"/>
          <p:cNvSpPr/>
          <p:nvPr/>
        </p:nvSpPr>
        <p:spPr>
          <a:xfrm>
            <a:off x="8130857" y="3007559"/>
            <a:ext cx="148590" cy="123587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20" name="5-Point Star 19"/>
          <p:cNvSpPr/>
          <p:nvPr/>
        </p:nvSpPr>
        <p:spPr>
          <a:xfrm>
            <a:off x="4164330" y="3867151"/>
            <a:ext cx="148590" cy="123587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21" name="5-Point Star 20"/>
          <p:cNvSpPr/>
          <p:nvPr/>
        </p:nvSpPr>
        <p:spPr>
          <a:xfrm>
            <a:off x="7203678" y="2688074"/>
            <a:ext cx="148590" cy="123587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22" name="5-Point Star 21"/>
          <p:cNvSpPr/>
          <p:nvPr/>
        </p:nvSpPr>
        <p:spPr>
          <a:xfrm>
            <a:off x="1715453" y="2832692"/>
            <a:ext cx="148590" cy="123587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23" name="5-Point Star 22"/>
          <p:cNvSpPr/>
          <p:nvPr/>
        </p:nvSpPr>
        <p:spPr>
          <a:xfrm>
            <a:off x="3088168" y="3916483"/>
            <a:ext cx="148590" cy="123587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24" name="5-Point Star 23"/>
          <p:cNvSpPr/>
          <p:nvPr/>
        </p:nvSpPr>
        <p:spPr>
          <a:xfrm>
            <a:off x="3044106" y="3146769"/>
            <a:ext cx="148590" cy="123587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26" name="5-Point Star 25"/>
          <p:cNvSpPr/>
          <p:nvPr/>
        </p:nvSpPr>
        <p:spPr>
          <a:xfrm>
            <a:off x="7739119" y="3154679"/>
            <a:ext cx="148590" cy="123587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28" name="5-Point Star 27"/>
          <p:cNvSpPr/>
          <p:nvPr/>
        </p:nvSpPr>
        <p:spPr>
          <a:xfrm>
            <a:off x="9853613" y="2225690"/>
            <a:ext cx="148590" cy="123587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29" name="5-Point Star 28"/>
          <p:cNvSpPr/>
          <p:nvPr/>
        </p:nvSpPr>
        <p:spPr>
          <a:xfrm>
            <a:off x="10106558" y="2102103"/>
            <a:ext cx="148590" cy="123587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30" name="5-Point Star 29"/>
          <p:cNvSpPr/>
          <p:nvPr/>
        </p:nvSpPr>
        <p:spPr>
          <a:xfrm>
            <a:off x="3211802" y="3138269"/>
            <a:ext cx="148590" cy="123587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509928" y="755921"/>
            <a:ext cx="9158072" cy="69248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871844" y="907339"/>
            <a:ext cx="10457205" cy="43858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2019 LUN Volunteers represent </a:t>
            </a:r>
            <a:r>
              <a:rPr lang="en-US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13 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States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524000" y="4967131"/>
            <a:ext cx="9158072" cy="124329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138 </a:t>
            </a: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Volunteers </a:t>
            </a:r>
            <a:r>
              <a:rPr lang="en-US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from 28 </a:t>
            </a: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communities</a:t>
            </a:r>
          </a:p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 across the United States of America 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8"/>
          <a:stretch/>
        </p:blipFill>
        <p:spPr>
          <a:xfrm>
            <a:off x="1715453" y="811365"/>
            <a:ext cx="571628" cy="577705"/>
          </a:xfrm>
          <a:prstGeom prst="rect">
            <a:avLst/>
          </a:prstGeom>
        </p:spPr>
      </p:pic>
      <p:pic>
        <p:nvPicPr>
          <p:cNvPr id="35" name="Picture 34"/>
          <p:cNvPicPr/>
          <p:nvPr/>
        </p:nvPicPr>
        <p:blipFill rotWithShape="1">
          <a:blip r:embed="rId5"/>
          <a:srcRect l="4531" r="54573"/>
          <a:stretch/>
        </p:blipFill>
        <p:spPr>
          <a:xfrm>
            <a:off x="9839043" y="808198"/>
            <a:ext cx="606353" cy="580872"/>
          </a:xfrm>
          <a:prstGeom prst="rect">
            <a:avLst/>
          </a:prstGeom>
        </p:spPr>
      </p:pic>
      <p:sp>
        <p:nvSpPr>
          <p:cNvPr id="37" name="5-Point Star 36"/>
          <p:cNvSpPr/>
          <p:nvPr/>
        </p:nvSpPr>
        <p:spPr>
          <a:xfrm>
            <a:off x="3166968" y="4146112"/>
            <a:ext cx="148590" cy="123587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63601-AF8A-49A8-B03A-9508E372B017}" type="slidenum">
              <a:rPr lang="en-US" smtClean="0"/>
              <a:t>19</a:t>
            </a:fld>
            <a:endParaRPr lang="en-US" dirty="0"/>
          </a:p>
        </p:txBody>
      </p:sp>
      <p:sp>
        <p:nvSpPr>
          <p:cNvPr id="36" name="5-Point Star 35"/>
          <p:cNvSpPr/>
          <p:nvPr/>
        </p:nvSpPr>
        <p:spPr>
          <a:xfrm>
            <a:off x="2342866" y="2564487"/>
            <a:ext cx="158196" cy="136057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21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2684737"/>
            <a:ext cx="7103508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Navajo Tribal Utility Authority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Created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 1959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not-for-profit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enterprise of the Navajo Nation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Service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Territory – 27,000 square miles across the Navajo 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Extends – Electricity, Water, Wastewater Treatment, Natural Gas,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Residential Solar services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Recently added: Communications – Internet, Cell Phone,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Data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Storage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Services, Renewable Energy Generation 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entury Schoolbook" panose="02040604050505020304" pitchFamily="18" charset="0"/>
            </a:endParaRPr>
          </a:p>
          <a:p>
            <a:endParaRPr lang="en-US" sz="1600" dirty="0">
              <a:latin typeface="Century Schoolbook" panose="02040604050505020304" pitchFamily="18" charset="0"/>
            </a:endParaRPr>
          </a:p>
        </p:txBody>
      </p:sp>
      <p:pic>
        <p:nvPicPr>
          <p:cNvPr id="4" name="Picture 8" descr="http://www.ntua.com/images/board/boardmanger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970" y="228600"/>
            <a:ext cx="6883538" cy="2281844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1039-1F88-4A7B-A003-09EE8F1BE5B0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 descr="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82543" y="228600"/>
            <a:ext cx="4450080" cy="5867400"/>
          </a:xfrm>
          <a:prstGeom prst="rect">
            <a:avLst/>
          </a:prstGeom>
        </p:spPr>
      </p:pic>
      <p:pic>
        <p:nvPicPr>
          <p:cNvPr id="6" name="Picture 3" descr="C:\Documents and Settings\deeniseb\Desktop\final photos\electric construction photo's 0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2543" y="228600"/>
            <a:ext cx="4450080" cy="61762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0349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308" y="730500"/>
            <a:ext cx="4556254" cy="523220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r>
              <a:rPr lang="en-US" sz="1400" b="1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Week Trial Run - </a:t>
            </a:r>
            <a:r>
              <a:rPr lang="en-US" sz="1400" b="1" dirty="0" smtClean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March </a:t>
            </a:r>
            <a:r>
              <a:rPr lang="en-US" sz="1400" b="1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25</a:t>
            </a:r>
            <a:r>
              <a:rPr lang="en-US" sz="1400" b="1" baseline="30000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</a:t>
            </a:r>
            <a:r>
              <a:rPr lang="en-US" sz="1400" b="1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April 6</a:t>
            </a:r>
            <a:r>
              <a:rPr lang="en-US" sz="1400" b="1" baseline="30000" dirty="0" smtClean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</a:t>
            </a:r>
            <a:r>
              <a:rPr lang="en-US" sz="1400" b="1" dirty="0" smtClean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400" b="1" dirty="0" smtClean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- 20 Families connected – 2.34 miles of line </a:t>
            </a:r>
            <a:endParaRPr lang="en-US" sz="1400" b="1" dirty="0"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73801" y="4255310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b="1" dirty="0">
                <a:latin typeface="Arial Black" panose="020B0A04020102020204" pitchFamily="34" charset="0"/>
                <a:ea typeface="Calibri" panose="020F0502020204030204" pitchFamily="34" charset="0"/>
              </a:rPr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377414" y="1569267"/>
            <a:ext cx="61411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First week </a:t>
            </a:r>
            <a:r>
              <a:rPr lang="en-US" sz="1400" b="1" dirty="0" smtClean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April </a:t>
            </a:r>
            <a:r>
              <a:rPr lang="en-US" sz="1400" b="1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</a:t>
            </a:r>
            <a:r>
              <a:rPr lang="en-US" sz="1400" b="1" baseline="30000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</a:t>
            </a:r>
            <a:r>
              <a:rPr lang="en-US" sz="1400" b="1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b="1" baseline="30000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en-US" sz="1400" b="1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April </a:t>
            </a:r>
            <a:r>
              <a:rPr lang="en-US" sz="1400" b="1" dirty="0" smtClean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13</a:t>
            </a:r>
            <a:r>
              <a:rPr lang="en-US" sz="1400" b="1" baseline="30000" dirty="0" smtClean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</a:t>
            </a:r>
            <a:endParaRPr lang="en-US" sz="1400" b="1" dirty="0" smtClean="0"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400" b="1" dirty="0" smtClean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- 34 Families </a:t>
            </a:r>
            <a:r>
              <a:rPr lang="en-US" sz="1400" b="1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connected – </a:t>
            </a:r>
            <a:r>
              <a:rPr lang="en-US" sz="1400" b="1" dirty="0" smtClean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3.84 </a:t>
            </a:r>
            <a:r>
              <a:rPr lang="en-US" sz="1400" b="1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miles of line</a:t>
            </a:r>
          </a:p>
        </p:txBody>
      </p:sp>
      <p:sp>
        <p:nvSpPr>
          <p:cNvPr id="8" name="Rectangle 7"/>
          <p:cNvSpPr/>
          <p:nvPr/>
        </p:nvSpPr>
        <p:spPr>
          <a:xfrm>
            <a:off x="377414" y="2200828"/>
            <a:ext cx="457414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Second week - April 15</a:t>
            </a:r>
            <a:r>
              <a:rPr lang="en-US" sz="1400" b="1" baseline="30000" dirty="0" smtClean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</a:t>
            </a:r>
            <a:r>
              <a:rPr lang="en-US" sz="1400" b="1" dirty="0" smtClean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April 19th</a:t>
            </a:r>
          </a:p>
          <a:p>
            <a:r>
              <a:rPr lang="en-US" sz="1400" b="1" dirty="0" smtClean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- 36 Families connected – 6.76 miles of line </a:t>
            </a:r>
          </a:p>
          <a:p>
            <a:endParaRPr lang="en-US" sz="1400" b="1" dirty="0"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0465" y="2824744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Third week </a:t>
            </a:r>
            <a:r>
              <a:rPr lang="en-US" sz="1400" b="1" dirty="0" smtClean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April </a:t>
            </a:r>
            <a:r>
              <a:rPr lang="en-US" sz="1400" b="1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22</a:t>
            </a:r>
            <a:r>
              <a:rPr lang="en-US" sz="1400" b="1" baseline="30000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nd</a:t>
            </a:r>
            <a:r>
              <a:rPr lang="en-US" sz="1400" b="1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April </a:t>
            </a:r>
            <a:r>
              <a:rPr lang="en-US" sz="1400" b="1" dirty="0" smtClean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26th</a:t>
            </a:r>
          </a:p>
          <a:p>
            <a:r>
              <a:rPr lang="en-US" sz="1400" b="1" dirty="0" smtClean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- 30 Families connected – 3.82 miles of line </a:t>
            </a:r>
            <a:endParaRPr lang="en-US" sz="1400" b="1" dirty="0"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0465" y="342188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Fourth week </a:t>
            </a:r>
            <a:r>
              <a:rPr lang="en-US" sz="1400" b="1" dirty="0" smtClean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April </a:t>
            </a:r>
            <a:r>
              <a:rPr lang="en-US" sz="1400" b="1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29</a:t>
            </a:r>
            <a:r>
              <a:rPr lang="en-US" sz="1400" b="1" baseline="30000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</a:t>
            </a:r>
            <a:r>
              <a:rPr lang="en-US" sz="1400" b="1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b="1" baseline="30000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en-US" sz="1400" b="1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May </a:t>
            </a:r>
            <a:r>
              <a:rPr lang="en-US" sz="1400" b="1" dirty="0" smtClean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1400" b="1" baseline="30000" dirty="0" smtClean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</a:t>
            </a:r>
            <a:endParaRPr lang="en-US" sz="1400" b="1" dirty="0" smtClean="0"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400" b="1" dirty="0" smtClean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- 32 Families connected – 6.62 miles of line </a:t>
            </a:r>
            <a:endParaRPr lang="en-US" sz="1400" b="1" dirty="0"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0465" y="4035332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Fifth week </a:t>
            </a:r>
            <a:r>
              <a:rPr lang="en-US" sz="1400" b="1" dirty="0" smtClean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May </a:t>
            </a:r>
            <a:r>
              <a:rPr lang="en-US" sz="1400" b="1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lang="en-US" sz="1400" b="1" baseline="30000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</a:t>
            </a:r>
            <a:r>
              <a:rPr lang="en-US" sz="1400" b="1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May 11</a:t>
            </a:r>
            <a:r>
              <a:rPr lang="en-US" sz="1400" b="1" baseline="30000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</a:t>
            </a:r>
            <a:r>
              <a:rPr lang="en-US" sz="1400" b="1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1400" b="1" dirty="0" smtClean="0"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400" b="1" dirty="0" smtClean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- 30 Families connected – 5.43 miles of line </a:t>
            </a:r>
            <a:endParaRPr lang="en-US" sz="1400" b="1" dirty="0"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0465" y="4648785"/>
            <a:ext cx="6096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Sixth week </a:t>
            </a:r>
            <a:r>
              <a:rPr lang="en-US" sz="1400" b="1" dirty="0" smtClean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May </a:t>
            </a:r>
            <a:r>
              <a:rPr lang="en-US" sz="1400" b="1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13</a:t>
            </a:r>
            <a:r>
              <a:rPr lang="en-US" sz="1400" b="1" baseline="30000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</a:t>
            </a:r>
            <a:r>
              <a:rPr lang="en-US" sz="1400" b="1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May </a:t>
            </a:r>
            <a:r>
              <a:rPr lang="en-US" sz="1400" b="1" dirty="0" smtClean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</a:t>
            </a:r>
            <a:r>
              <a:rPr lang="en-US" sz="1400" b="1" baseline="30000" dirty="0" smtClean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</a:t>
            </a:r>
            <a:endParaRPr lang="en-US" sz="1400" b="1" dirty="0" smtClean="0"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400" b="1" dirty="0" smtClean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- 46 Families connected – 13.45 miles of line</a:t>
            </a:r>
          </a:p>
          <a:p>
            <a:pPr marL="285750" indent="-285750">
              <a:buFontTx/>
              <a:buChar char="-"/>
            </a:pPr>
            <a:endParaRPr lang="en-US" sz="1400" b="1" dirty="0"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400" b="1" dirty="0" smtClean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Seventh Week – May 19 – May 25</a:t>
            </a:r>
            <a:r>
              <a:rPr lang="en-US" sz="1400" b="1" baseline="30000" dirty="0" smtClean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</a:t>
            </a:r>
            <a:r>
              <a:rPr lang="en-US" sz="1400" b="1" dirty="0" smtClean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400" b="1" dirty="0" smtClean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- 5 Families connected – 7.02 miles of line </a:t>
            </a:r>
          </a:p>
          <a:p>
            <a:endParaRPr lang="en-US" sz="1400" b="1" dirty="0"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1400" b="1" dirty="0"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31125" y="355115"/>
            <a:ext cx="6326255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1026C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Light Up Navajo </a:t>
            </a:r>
          </a:p>
          <a:p>
            <a:pPr algn="ctr"/>
            <a:r>
              <a:rPr lang="en-US" b="1" dirty="0" smtClean="0">
                <a:solidFill>
                  <a:srgbClr val="1026C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Construction completed as of May 25, 2019 </a:t>
            </a:r>
            <a:endParaRPr lang="en-US" b="1" dirty="0">
              <a:solidFill>
                <a:srgbClr val="1026CA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331125" y="950992"/>
            <a:ext cx="6326254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1"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233 </a:t>
            </a:r>
            <a:r>
              <a:rPr lang="en-US" sz="2400" b="1" dirty="0">
                <a:solidFill>
                  <a:srgbClr val="1026C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Families </a:t>
            </a:r>
            <a:r>
              <a:rPr lang="en-US" sz="2400" b="1" dirty="0" smtClean="0">
                <a:solidFill>
                  <a:srgbClr val="1026C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connected </a:t>
            </a:r>
          </a:p>
          <a:p>
            <a:pPr lvl="1" algn="ctr"/>
            <a:r>
              <a:rPr lang="en-US" sz="2400" b="1" dirty="0" smtClean="0">
                <a:solidFill>
                  <a:srgbClr val="1026C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42.40 miles of line  </a:t>
            </a:r>
            <a:endParaRPr lang="en-US" sz="24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88" b="11485"/>
          <a:stretch/>
        </p:blipFill>
        <p:spPr>
          <a:xfrm>
            <a:off x="5559724" y="1992968"/>
            <a:ext cx="5869055" cy="338104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6268548" y="5459698"/>
            <a:ext cx="4684103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Chinle</a:t>
            </a:r>
            <a:r>
              <a:rPr lang="en-US" sz="2400" b="1" dirty="0" smtClean="0"/>
              <a:t> District Appreciation Dinner </a:t>
            </a:r>
            <a:endParaRPr lang="en-US" sz="2400" b="1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1039-1F88-4A7B-A003-09EE8F1BE5B0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22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9" r="-1539"/>
          <a:stretch/>
        </p:blipFill>
        <p:spPr>
          <a:xfrm>
            <a:off x="1008976" y="0"/>
            <a:ext cx="100001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89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514" y="537469"/>
            <a:ext cx="9296400" cy="6440273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2770576"/>
              </p:ext>
            </p:extLst>
          </p:nvPr>
        </p:nvGraphicFramePr>
        <p:xfrm>
          <a:off x="1008975" y="0"/>
          <a:ext cx="10000131" cy="7473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Acrobat Document" r:id="rId4" imgW="6034986" imgH="4663440" progId="AcroExch.Document.DC">
                  <p:embed/>
                </p:oleObj>
              </mc:Choice>
              <mc:Fallback>
                <p:oleObj name="Acrobat Document" r:id="rId4" imgW="6034986" imgH="466344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08975" y="0"/>
                        <a:ext cx="10000131" cy="74738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0677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2590800" y="278505"/>
            <a:ext cx="7391400" cy="503238"/>
          </a:xfrm>
        </p:spPr>
        <p:txBody>
          <a:bodyPr>
            <a:normAutofit fontScale="90000"/>
          </a:bodyPr>
          <a:lstStyle/>
          <a:p>
            <a:pPr algn="ctr"/>
            <a:r>
              <a:rPr altLang="en-US" sz="3200" dirty="0">
                <a:latin typeface="Arial Black" panose="020B0A04020102020204" pitchFamily="34" charset="0"/>
              </a:rPr>
              <a:t>Navajo Nation</a:t>
            </a:r>
            <a:r>
              <a:rPr lang="en-US" altLang="en-US" sz="3200" dirty="0">
                <a:latin typeface="Arial Black" panose="020B0A04020102020204" pitchFamily="34" charset="0"/>
              </a:rPr>
              <a:t> – Southwest USA</a:t>
            </a:r>
            <a:endParaRPr altLang="en-US" sz="3200" dirty="0">
              <a:latin typeface="Arial Black" panose="020B0A040201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07416" y="1093229"/>
            <a:ext cx="452150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186,500 Citizens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Territory larger than West Virginia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Unemployment rate of 48.5% - 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9 times current U.S. average)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38% of Navajo people live below poverty 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Avg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per capita income of $10,695 vs U.S.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Avg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of $48,377</a:t>
            </a:r>
          </a:p>
        </p:txBody>
      </p:sp>
      <p:sp>
        <p:nvSpPr>
          <p:cNvPr id="3" name="Rectangle 2"/>
          <p:cNvSpPr/>
          <p:nvPr/>
        </p:nvSpPr>
        <p:spPr>
          <a:xfrm>
            <a:off x="2057400" y="5276993"/>
            <a:ext cx="8458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31% of all Navajo homes lack plumbing	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	38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% lack water		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32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% lack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electricity	                                	86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% lack natural gas	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60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% lack landline phone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services – reducing immediate access to 911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02080" y="5167158"/>
            <a:ext cx="9546336" cy="1143000"/>
          </a:xfrm>
          <a:prstGeom prst="rect">
            <a:avLst/>
          </a:prstGeom>
          <a:noFill/>
          <a:ln w="190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B127-A953-4D59-AFC6-7231AFF30666}" type="slidenum">
              <a:rPr lang="en-US" smtClean="0"/>
              <a:t>5</a:t>
            </a:fld>
            <a:endParaRPr lang="en-US"/>
          </a:p>
        </p:txBody>
      </p:sp>
      <p:pic>
        <p:nvPicPr>
          <p:cNvPr id="4098" name="Picture 2" descr="http://navajobusiness.com/fastFacts/images/usma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752" y="827935"/>
            <a:ext cx="6407741" cy="4123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254752" y="3940629"/>
            <a:ext cx="2245505" cy="8817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62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76400" y="1219200"/>
            <a:ext cx="3886200" cy="4920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7329" indent="-214629">
              <a:spcBef>
                <a:spcPts val="105"/>
              </a:spcBef>
              <a:buFont typeface="Symbol"/>
              <a:buChar char=""/>
              <a:tabLst>
                <a:tab pos="227329" algn="l"/>
                <a:tab pos="227965" algn="l"/>
              </a:tabLst>
            </a:pPr>
            <a:r>
              <a:rPr lang="en-US" sz="1400" b="1" spc="-5" dirty="0">
                <a:cs typeface="Arial Black"/>
              </a:rPr>
              <a:t>Infrastructure</a:t>
            </a:r>
            <a:r>
              <a:rPr lang="en-US" sz="1400" b="1" spc="-45" dirty="0">
                <a:cs typeface="Arial Black"/>
              </a:rPr>
              <a:t> </a:t>
            </a:r>
            <a:r>
              <a:rPr lang="en-US" sz="1400" b="1" dirty="0">
                <a:cs typeface="Arial Black"/>
              </a:rPr>
              <a:t>development</a:t>
            </a:r>
            <a:endParaRPr lang="en-US" sz="1400" dirty="0">
              <a:cs typeface="Arial Black"/>
            </a:endParaRPr>
          </a:p>
          <a:p>
            <a:pPr marL="570230" lvl="1" indent="-214629">
              <a:spcBef>
                <a:spcPts val="985"/>
              </a:spcBef>
              <a:buFont typeface="Symbol"/>
              <a:buChar char=""/>
              <a:tabLst>
                <a:tab pos="570230" algn="l"/>
                <a:tab pos="570865" algn="l"/>
              </a:tabLst>
            </a:pPr>
            <a:r>
              <a:rPr lang="en-US" sz="1400" b="1" dirty="0">
                <a:cs typeface="Arial Black"/>
              </a:rPr>
              <a:t>Increase electric</a:t>
            </a:r>
            <a:r>
              <a:rPr lang="en-US" sz="1400" b="1" spc="-110" dirty="0">
                <a:cs typeface="Arial Black"/>
              </a:rPr>
              <a:t> </a:t>
            </a:r>
            <a:r>
              <a:rPr lang="en-US" sz="1400" b="1" spc="-5" dirty="0">
                <a:cs typeface="Arial Black"/>
              </a:rPr>
              <a:t>distribution </a:t>
            </a:r>
            <a:r>
              <a:rPr lang="en-US" sz="1400" b="1" dirty="0">
                <a:cs typeface="Arial Black"/>
              </a:rPr>
              <a:t>lines</a:t>
            </a:r>
            <a:endParaRPr lang="en-US" sz="1400" dirty="0">
              <a:cs typeface="Arial Black"/>
            </a:endParaRPr>
          </a:p>
          <a:p>
            <a:pPr marL="570230" lvl="1" indent="-214629">
              <a:spcBef>
                <a:spcPts val="985"/>
              </a:spcBef>
              <a:buFont typeface="Symbol"/>
              <a:buChar char=""/>
              <a:tabLst>
                <a:tab pos="570230" algn="l"/>
                <a:tab pos="570865" algn="l"/>
              </a:tabLst>
            </a:pPr>
            <a:r>
              <a:rPr lang="en-US" sz="1400" b="1" dirty="0">
                <a:cs typeface="Arial Black"/>
              </a:rPr>
              <a:t>Increase water </a:t>
            </a:r>
            <a:r>
              <a:rPr lang="en-US" sz="1400" b="1" spc="-5" dirty="0">
                <a:cs typeface="Arial Black"/>
              </a:rPr>
              <a:t>distribution</a:t>
            </a:r>
            <a:r>
              <a:rPr lang="en-US" sz="1400" b="1" spc="-145" dirty="0">
                <a:cs typeface="Arial Black"/>
              </a:rPr>
              <a:t> </a:t>
            </a:r>
            <a:r>
              <a:rPr lang="en-US" sz="1400" b="1" dirty="0">
                <a:cs typeface="Arial Black"/>
              </a:rPr>
              <a:t>lines</a:t>
            </a:r>
            <a:endParaRPr lang="en-US" sz="1400" dirty="0">
              <a:cs typeface="Arial Black"/>
            </a:endParaRPr>
          </a:p>
          <a:p>
            <a:pPr marL="570230" lvl="1" indent="-214629">
              <a:spcBef>
                <a:spcPts val="985"/>
              </a:spcBef>
              <a:buFont typeface="Symbol"/>
              <a:buChar char=""/>
              <a:tabLst>
                <a:tab pos="570230" algn="l"/>
                <a:tab pos="570865" algn="l"/>
              </a:tabLst>
            </a:pPr>
            <a:r>
              <a:rPr lang="en-US" sz="1400" b="1" dirty="0">
                <a:cs typeface="Arial Black"/>
              </a:rPr>
              <a:t>Increase communication</a:t>
            </a:r>
            <a:r>
              <a:rPr lang="en-US" sz="1400" b="1" spc="-90" dirty="0">
                <a:cs typeface="Arial Black"/>
              </a:rPr>
              <a:t> </a:t>
            </a:r>
            <a:r>
              <a:rPr lang="en-US" sz="1400" b="1" spc="-5" dirty="0">
                <a:cs typeface="Arial Black"/>
              </a:rPr>
              <a:t>assets</a:t>
            </a:r>
            <a:endParaRPr lang="en-US" sz="1400" dirty="0">
              <a:cs typeface="Arial Black"/>
            </a:endParaRPr>
          </a:p>
          <a:p>
            <a:pPr marL="570230" lvl="1" indent="-214629">
              <a:spcBef>
                <a:spcPts val="985"/>
              </a:spcBef>
              <a:buFont typeface="Symbol"/>
              <a:buChar char=""/>
              <a:tabLst>
                <a:tab pos="570230" algn="l"/>
                <a:tab pos="570865" algn="l"/>
              </a:tabLst>
            </a:pPr>
            <a:r>
              <a:rPr lang="en-US" sz="1400" b="1" dirty="0">
                <a:cs typeface="Arial Black"/>
              </a:rPr>
              <a:t>Solar Generation for Navajo use</a:t>
            </a:r>
            <a:endParaRPr lang="en-US" sz="1400" dirty="0">
              <a:cs typeface="Arial Black"/>
            </a:endParaRPr>
          </a:p>
          <a:p>
            <a:pPr marL="227329" marR="269875" indent="-214629">
              <a:lnSpc>
                <a:spcPct val="115199"/>
              </a:lnSpc>
              <a:spcBef>
                <a:spcPts val="795"/>
              </a:spcBef>
              <a:buFont typeface="Symbol"/>
              <a:buChar char=""/>
              <a:tabLst>
                <a:tab pos="227329" algn="l"/>
                <a:tab pos="227965" algn="l"/>
              </a:tabLst>
            </a:pPr>
            <a:r>
              <a:rPr lang="en-US" sz="1400" b="1" dirty="0">
                <a:cs typeface="Arial Black"/>
              </a:rPr>
              <a:t>New Tax dollars to Navajo</a:t>
            </a:r>
            <a:r>
              <a:rPr lang="en-US" sz="1400" b="1" spc="-165" dirty="0">
                <a:cs typeface="Arial Black"/>
              </a:rPr>
              <a:t> </a:t>
            </a:r>
            <a:r>
              <a:rPr lang="en-US" sz="1400" b="1" dirty="0">
                <a:cs typeface="Arial Black"/>
              </a:rPr>
              <a:t>Nation for more </a:t>
            </a:r>
            <a:r>
              <a:rPr lang="en-US" sz="1400" b="1" spc="-5" dirty="0">
                <a:cs typeface="Arial Black"/>
              </a:rPr>
              <a:t>infrastructure construction </a:t>
            </a:r>
            <a:r>
              <a:rPr lang="en-US" sz="1400" b="1" dirty="0">
                <a:cs typeface="Arial Black"/>
              </a:rPr>
              <a:t>and </a:t>
            </a:r>
            <a:r>
              <a:rPr lang="en-US" sz="1400" b="1" spc="-5" dirty="0">
                <a:cs typeface="Arial Black"/>
              </a:rPr>
              <a:t>utility</a:t>
            </a:r>
            <a:r>
              <a:rPr lang="en-US" sz="1400" b="1" spc="-85" dirty="0">
                <a:cs typeface="Arial Black"/>
              </a:rPr>
              <a:t> </a:t>
            </a:r>
            <a:r>
              <a:rPr lang="en-US" sz="1400" b="1" dirty="0">
                <a:cs typeface="Arial Black"/>
              </a:rPr>
              <a:t>use</a:t>
            </a:r>
            <a:endParaRPr lang="en-US" sz="1400" dirty="0">
              <a:cs typeface="Arial Black"/>
            </a:endParaRPr>
          </a:p>
          <a:p>
            <a:pPr marL="227329" marR="18415" indent="-214629">
              <a:lnSpc>
                <a:spcPct val="115199"/>
              </a:lnSpc>
              <a:spcBef>
                <a:spcPts val="795"/>
              </a:spcBef>
              <a:buFont typeface="Symbol"/>
              <a:buChar char=""/>
              <a:tabLst>
                <a:tab pos="227329" algn="l"/>
                <a:tab pos="227965" algn="l"/>
              </a:tabLst>
            </a:pPr>
            <a:r>
              <a:rPr lang="en-US" sz="1400" b="1" dirty="0">
                <a:cs typeface="Arial Black"/>
              </a:rPr>
              <a:t>Creating a new energy workforce </a:t>
            </a:r>
            <a:r>
              <a:rPr lang="en-US" sz="1400" b="1" spc="-5" dirty="0">
                <a:cs typeface="Arial Black"/>
              </a:rPr>
              <a:t>to  </a:t>
            </a:r>
            <a:r>
              <a:rPr lang="en-US" sz="1400" b="1" dirty="0">
                <a:cs typeface="Arial Black"/>
              </a:rPr>
              <a:t>increase job </a:t>
            </a:r>
            <a:r>
              <a:rPr lang="en-US" sz="1400" b="1" spc="-5" dirty="0">
                <a:cs typeface="Arial Black"/>
              </a:rPr>
              <a:t>opportunities </a:t>
            </a:r>
            <a:r>
              <a:rPr lang="en-US" sz="1400" b="1" dirty="0">
                <a:cs typeface="Arial Black"/>
              </a:rPr>
              <a:t>for</a:t>
            </a:r>
            <a:r>
              <a:rPr lang="en-US" sz="1400" b="1" spc="-114" dirty="0">
                <a:cs typeface="Arial Black"/>
              </a:rPr>
              <a:t> </a:t>
            </a:r>
            <a:r>
              <a:rPr lang="en-US" sz="1400" b="1" dirty="0">
                <a:cs typeface="Arial Black"/>
              </a:rPr>
              <a:t>Navajo</a:t>
            </a:r>
            <a:endParaRPr lang="en-US" sz="1400" dirty="0">
              <a:cs typeface="Arial Black"/>
            </a:endParaRPr>
          </a:p>
          <a:p>
            <a:pPr marL="570230" marR="207645" lvl="1" indent="-214629">
              <a:lnSpc>
                <a:spcPct val="115199"/>
              </a:lnSpc>
              <a:spcBef>
                <a:spcPts val="790"/>
              </a:spcBef>
              <a:buFont typeface="Symbol"/>
              <a:buChar char=""/>
              <a:tabLst>
                <a:tab pos="570230" algn="l"/>
                <a:tab pos="570865" algn="l"/>
              </a:tabLst>
            </a:pPr>
            <a:r>
              <a:rPr lang="en-US" sz="1400" b="1" dirty="0">
                <a:cs typeface="Arial Black"/>
              </a:rPr>
              <a:t>Providing specialized solar training for the Navajo</a:t>
            </a:r>
            <a:r>
              <a:rPr lang="en-US" sz="1400" b="1" spc="-165" dirty="0">
                <a:cs typeface="Arial Black"/>
              </a:rPr>
              <a:t> </a:t>
            </a:r>
            <a:r>
              <a:rPr lang="en-US" sz="1400" b="1" dirty="0">
                <a:cs typeface="Arial Black"/>
              </a:rPr>
              <a:t>people</a:t>
            </a:r>
            <a:endParaRPr lang="en-US" sz="1400" dirty="0">
              <a:cs typeface="Arial Black"/>
            </a:endParaRPr>
          </a:p>
          <a:p>
            <a:pPr marL="227329" marR="131445" indent="-214629" algn="just">
              <a:lnSpc>
                <a:spcPct val="114799"/>
              </a:lnSpc>
              <a:spcBef>
                <a:spcPts val="810"/>
              </a:spcBef>
              <a:buFont typeface="Symbol"/>
              <a:buChar char=""/>
              <a:tabLst>
                <a:tab pos="227965" algn="l"/>
              </a:tabLst>
            </a:pPr>
            <a:r>
              <a:rPr lang="en-US" sz="1400" b="1" dirty="0">
                <a:cs typeface="Arial Black"/>
              </a:rPr>
              <a:t>Increase additional </a:t>
            </a:r>
            <a:r>
              <a:rPr lang="en-US" sz="1400" b="1" spc="-5" dirty="0">
                <a:cs typeface="Arial Black"/>
              </a:rPr>
              <a:t>scholarship/internship opportunities </a:t>
            </a:r>
            <a:r>
              <a:rPr lang="en-US" sz="1400" b="1" dirty="0">
                <a:cs typeface="Arial Black"/>
              </a:rPr>
              <a:t>for students in Navajo</a:t>
            </a:r>
            <a:r>
              <a:rPr lang="en-US" sz="1400" b="1" spc="-114" dirty="0">
                <a:cs typeface="Arial Black"/>
              </a:rPr>
              <a:t> </a:t>
            </a:r>
            <a:r>
              <a:rPr lang="en-US" sz="1400" b="1" spc="-5" dirty="0">
                <a:cs typeface="Arial Black"/>
              </a:rPr>
              <a:t>Chapters</a:t>
            </a:r>
            <a:endParaRPr lang="en-US" sz="1400" dirty="0">
              <a:cs typeface="Arial Black"/>
            </a:endParaRPr>
          </a:p>
          <a:p>
            <a:pPr marL="227329" marR="131445" indent="-214629" algn="just">
              <a:lnSpc>
                <a:spcPct val="114799"/>
              </a:lnSpc>
              <a:spcBef>
                <a:spcPts val="810"/>
              </a:spcBef>
              <a:buFont typeface="Symbol"/>
              <a:buChar char=""/>
              <a:tabLst>
                <a:tab pos="227965" algn="l"/>
              </a:tabLst>
            </a:pPr>
            <a:r>
              <a:rPr lang="en-US" sz="1400" b="1" dirty="0">
                <a:cs typeface="Arial Black"/>
              </a:rPr>
              <a:t>Create expenditure of dollars in</a:t>
            </a:r>
            <a:r>
              <a:rPr lang="en-US" sz="1400" b="1" spc="-200" dirty="0">
                <a:cs typeface="Arial Black"/>
              </a:rPr>
              <a:t> </a:t>
            </a:r>
            <a:r>
              <a:rPr lang="en-US" sz="1400" b="1" dirty="0">
                <a:cs typeface="Arial Black"/>
              </a:rPr>
              <a:t>the local community, e.g., hotels, food,  arts and crafts vendors, and local</a:t>
            </a:r>
            <a:r>
              <a:rPr lang="en-US" sz="1400" b="1" spc="-95" dirty="0">
                <a:cs typeface="Arial Black"/>
              </a:rPr>
              <a:t> </a:t>
            </a:r>
            <a:r>
              <a:rPr lang="en-US" sz="1400" b="1" dirty="0">
                <a:cs typeface="Arial Black"/>
              </a:rPr>
              <a:t>services</a:t>
            </a:r>
            <a:endParaRPr lang="en-US" sz="1400" dirty="0">
              <a:cs typeface="Arial Black"/>
            </a:endParaRPr>
          </a:p>
        </p:txBody>
      </p:sp>
      <p:sp>
        <p:nvSpPr>
          <p:cNvPr id="6" name="object 5"/>
          <p:cNvSpPr/>
          <p:nvPr/>
        </p:nvSpPr>
        <p:spPr>
          <a:xfrm>
            <a:off x="5778631" y="1499211"/>
            <a:ext cx="4998226" cy="41474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Rectangle 6"/>
          <p:cNvSpPr/>
          <p:nvPr/>
        </p:nvSpPr>
        <p:spPr>
          <a:xfrm>
            <a:off x="1752600" y="152401"/>
            <a:ext cx="7010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2400" spc="-5" dirty="0">
                <a:solidFill>
                  <a:srgbClr val="000000"/>
                </a:solidFill>
                <a:cs typeface="Calibri"/>
              </a:rPr>
              <a:t>NTUA Solar</a:t>
            </a:r>
            <a:r>
              <a:rPr lang="en-US" sz="2400" spc="-20" dirty="0">
                <a:solidFill>
                  <a:srgbClr val="000000"/>
                </a:solidFill>
                <a:cs typeface="Calibri"/>
              </a:rPr>
              <a:t> </a:t>
            </a:r>
            <a:r>
              <a:rPr lang="en-US" sz="2400" spc="-5" dirty="0" smtClean="0">
                <a:solidFill>
                  <a:srgbClr val="000000"/>
                </a:solidFill>
                <a:cs typeface="Calibri"/>
              </a:rPr>
              <a:t>Development Platform:</a:t>
            </a:r>
            <a:endParaRPr lang="en-US" sz="2400" dirty="0">
              <a:cs typeface="Calibri"/>
            </a:endParaRPr>
          </a:p>
          <a:p>
            <a:pPr marL="12700">
              <a:tabLst>
                <a:tab pos="8426450" algn="l"/>
              </a:tabLst>
            </a:pPr>
            <a:r>
              <a:rPr lang="en-US" sz="2400" spc="-5" dirty="0">
                <a:solidFill>
                  <a:srgbClr val="000000"/>
                </a:solidFill>
                <a:uFill>
                  <a:solidFill>
                    <a:srgbClr val="0B0BAB"/>
                  </a:solidFill>
                </a:uFill>
                <a:latin typeface="Arial Black" panose="020B0A04020102020204" pitchFamily="34" charset="0"/>
                <a:cs typeface="Calibri"/>
              </a:rPr>
              <a:t>Helping Navajo Communities Prosper 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767841" y="533251"/>
            <a:ext cx="8149337" cy="2540"/>
          </a:xfrm>
          <a:prstGeom prst="line">
            <a:avLst/>
          </a:prstGeom>
          <a:ln>
            <a:solidFill>
              <a:srgbClr val="0531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20F4-7079-46DA-9C1B-02B5FC1362E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70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1916684" y="1511057"/>
            <a:ext cx="3739951" cy="48064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9875" marR="72390" indent="-257175">
              <a:lnSpc>
                <a:spcPct val="114999"/>
              </a:lnSpc>
              <a:spcBef>
                <a:spcPts val="100"/>
              </a:spcBef>
              <a:buFont typeface="Symbol"/>
              <a:buChar char=""/>
              <a:tabLst>
                <a:tab pos="269875" algn="l"/>
                <a:tab pos="270510" algn="l"/>
              </a:tabLst>
            </a:pPr>
            <a:r>
              <a:rPr sz="1450" b="1" spc="-5" dirty="0">
                <a:cs typeface="Arial Black"/>
              </a:rPr>
              <a:t>Navajo people were paid $5.2 </a:t>
            </a:r>
            <a:r>
              <a:rPr sz="1450" b="1" dirty="0">
                <a:cs typeface="Arial Black"/>
              </a:rPr>
              <a:t>M as </a:t>
            </a:r>
            <a:r>
              <a:rPr sz="1450" b="1" spc="-5" dirty="0">
                <a:cs typeface="Arial Black"/>
              </a:rPr>
              <a:t>result of the construction of this project</a:t>
            </a:r>
            <a:endParaRPr sz="1450" dirty="0">
              <a:cs typeface="Arial Black"/>
            </a:endParaRPr>
          </a:p>
          <a:p>
            <a:pPr>
              <a:spcBef>
                <a:spcPts val="5"/>
              </a:spcBef>
              <a:buFont typeface="Symbol"/>
              <a:buChar char=""/>
            </a:pPr>
            <a:endParaRPr sz="1450" dirty="0">
              <a:cs typeface="Times New Roman"/>
            </a:endParaRPr>
          </a:p>
          <a:p>
            <a:pPr marL="269875" marR="146685" indent="-257175">
              <a:lnSpc>
                <a:spcPct val="114999"/>
              </a:lnSpc>
              <a:buFont typeface="Symbol"/>
              <a:buChar char=""/>
              <a:tabLst>
                <a:tab pos="269875" algn="l"/>
                <a:tab pos="270510" algn="l"/>
              </a:tabLst>
            </a:pPr>
            <a:r>
              <a:rPr sz="1450" b="1" spc="-5" dirty="0">
                <a:cs typeface="Arial Black"/>
              </a:rPr>
              <a:t>The $5.2</a:t>
            </a:r>
            <a:r>
              <a:rPr lang="en-US" sz="1450" b="1" spc="-5" dirty="0">
                <a:cs typeface="Arial Black"/>
              </a:rPr>
              <a:t> </a:t>
            </a:r>
            <a:r>
              <a:rPr sz="1450" b="1" spc="-5" dirty="0">
                <a:cs typeface="Arial Black"/>
              </a:rPr>
              <a:t>M generated over $15.6</a:t>
            </a:r>
            <a:r>
              <a:rPr lang="en-US" sz="1450" b="1" spc="-5" dirty="0">
                <a:cs typeface="Arial Black"/>
              </a:rPr>
              <a:t> </a:t>
            </a:r>
            <a:r>
              <a:rPr sz="1450" b="1" spc="-5" dirty="0">
                <a:cs typeface="Arial Black"/>
              </a:rPr>
              <a:t>M in economic activity in Kayenta region</a:t>
            </a:r>
            <a:endParaRPr sz="1450" dirty="0">
              <a:cs typeface="Arial Black"/>
            </a:endParaRPr>
          </a:p>
          <a:p>
            <a:pPr>
              <a:spcBef>
                <a:spcPts val="20"/>
              </a:spcBef>
              <a:buFont typeface="Symbol"/>
              <a:buChar char=""/>
            </a:pPr>
            <a:endParaRPr sz="1450" dirty="0">
              <a:cs typeface="Times New Roman"/>
            </a:endParaRPr>
          </a:p>
          <a:p>
            <a:pPr marL="269875" marR="5080" indent="-257175">
              <a:lnSpc>
                <a:spcPct val="114999"/>
              </a:lnSpc>
              <a:buFont typeface="Symbol"/>
              <a:buChar char=""/>
              <a:tabLst>
                <a:tab pos="269875" algn="l"/>
                <a:tab pos="270510" algn="l"/>
              </a:tabLst>
            </a:pPr>
            <a:r>
              <a:rPr sz="1450" b="1" dirty="0">
                <a:cs typeface="Arial Black"/>
              </a:rPr>
              <a:t>10 homes </a:t>
            </a:r>
            <a:r>
              <a:rPr lang="en-US" sz="1450" b="1" dirty="0">
                <a:cs typeface="Arial Black"/>
              </a:rPr>
              <a:t>adjacent to site with </a:t>
            </a:r>
            <a:r>
              <a:rPr sz="1450" b="1" spc="-5" dirty="0">
                <a:cs typeface="Arial Black"/>
              </a:rPr>
              <a:t>electrified and now have water</a:t>
            </a:r>
            <a:r>
              <a:rPr sz="1450" b="1" dirty="0">
                <a:cs typeface="Arial Black"/>
              </a:rPr>
              <a:t> </a:t>
            </a:r>
            <a:r>
              <a:rPr sz="1450" b="1" spc="-5" dirty="0">
                <a:cs typeface="Arial Black"/>
              </a:rPr>
              <a:t>service</a:t>
            </a:r>
            <a:endParaRPr lang="en-US" sz="1450" dirty="0">
              <a:cs typeface="Arial Black"/>
            </a:endParaRPr>
          </a:p>
          <a:p>
            <a:pPr marL="269875" marR="5080" indent="-257175">
              <a:lnSpc>
                <a:spcPct val="114999"/>
              </a:lnSpc>
              <a:buFont typeface="Symbol"/>
              <a:buChar char=""/>
              <a:tabLst>
                <a:tab pos="269875" algn="l"/>
                <a:tab pos="270510" algn="l"/>
              </a:tabLst>
            </a:pPr>
            <a:endParaRPr sz="1450" dirty="0">
              <a:cs typeface="Times New Roman"/>
            </a:endParaRPr>
          </a:p>
          <a:p>
            <a:pPr marL="269875" marR="18415" indent="-257175">
              <a:lnSpc>
                <a:spcPct val="114999"/>
              </a:lnSpc>
              <a:buFont typeface="Symbol"/>
              <a:buChar char=""/>
              <a:tabLst>
                <a:tab pos="270510" algn="l"/>
              </a:tabLst>
            </a:pPr>
            <a:r>
              <a:rPr sz="1450" b="1" dirty="0">
                <a:cs typeface="Arial Black"/>
              </a:rPr>
              <a:t>As a </a:t>
            </a:r>
            <a:r>
              <a:rPr sz="1450" b="1" spc="-5" dirty="0">
                <a:cs typeface="Arial Black"/>
              </a:rPr>
              <a:t>result of job creation </a:t>
            </a:r>
            <a:r>
              <a:rPr sz="1450" b="1" dirty="0">
                <a:cs typeface="Arial Black"/>
              </a:rPr>
              <a:t>- </a:t>
            </a:r>
            <a:r>
              <a:rPr sz="1450" b="1" spc="-15" dirty="0">
                <a:cs typeface="Arial Black"/>
              </a:rPr>
              <a:t>Navajo  </a:t>
            </a:r>
            <a:r>
              <a:rPr sz="1450" b="1" spc="-5" dirty="0">
                <a:cs typeface="Arial Black"/>
              </a:rPr>
              <a:t>people received </a:t>
            </a:r>
            <a:r>
              <a:rPr sz="1450" b="1" spc="-20" dirty="0">
                <a:cs typeface="Arial Black"/>
              </a:rPr>
              <a:t>over </a:t>
            </a:r>
            <a:r>
              <a:rPr sz="1450" b="1" dirty="0">
                <a:cs typeface="Arial Black"/>
              </a:rPr>
              <a:t>4</a:t>
            </a:r>
            <a:r>
              <a:rPr lang="en-US" sz="1450" b="1" dirty="0">
                <a:cs typeface="Arial Black"/>
              </a:rPr>
              <a:t>,</a:t>
            </a:r>
            <a:r>
              <a:rPr sz="1450" b="1" dirty="0">
                <a:cs typeface="Arial Black"/>
              </a:rPr>
              <a:t>700 </a:t>
            </a:r>
            <a:r>
              <a:rPr sz="1450" b="1" spc="-5" dirty="0">
                <a:cs typeface="Arial Black"/>
              </a:rPr>
              <a:t>hours of</a:t>
            </a:r>
            <a:r>
              <a:rPr lang="en-US" sz="1450" b="1" spc="-5" dirty="0">
                <a:cs typeface="Arial Black"/>
              </a:rPr>
              <a:t> </a:t>
            </a:r>
            <a:r>
              <a:rPr sz="1450" b="1" spc="-5" dirty="0">
                <a:cs typeface="Arial Black"/>
              </a:rPr>
              <a:t>specialized</a:t>
            </a:r>
            <a:r>
              <a:rPr sz="1450" b="1" spc="335" dirty="0">
                <a:cs typeface="Arial Black"/>
              </a:rPr>
              <a:t> </a:t>
            </a:r>
            <a:r>
              <a:rPr sz="1450" b="1" spc="-5" dirty="0">
                <a:cs typeface="Arial Black"/>
              </a:rPr>
              <a:t>training</a:t>
            </a:r>
            <a:endParaRPr lang="en-US" sz="1450" b="1" spc="-5" dirty="0">
              <a:cs typeface="Arial Black"/>
            </a:endParaRPr>
          </a:p>
          <a:p>
            <a:pPr marL="12700" marR="18415">
              <a:lnSpc>
                <a:spcPct val="114999"/>
              </a:lnSpc>
              <a:tabLst>
                <a:tab pos="270510" algn="l"/>
              </a:tabLst>
            </a:pPr>
            <a:endParaRPr lang="en-US" sz="1450" b="1" spc="-5" dirty="0">
              <a:cs typeface="Arial Black"/>
            </a:endParaRPr>
          </a:p>
          <a:p>
            <a:pPr marL="269875" marR="18415" indent="-257175">
              <a:lnSpc>
                <a:spcPct val="114999"/>
              </a:lnSpc>
              <a:buFont typeface="Symbol"/>
              <a:buChar char=""/>
              <a:tabLst>
                <a:tab pos="270510" algn="l"/>
              </a:tabLst>
            </a:pPr>
            <a:r>
              <a:rPr lang="en-US" sz="1450" b="1" dirty="0">
                <a:cs typeface="Courier New"/>
              </a:rPr>
              <a:t>Specialized training opportunities for Navajo people, including </a:t>
            </a:r>
            <a:r>
              <a:rPr lang="en-US" sz="1450" b="1" dirty="0">
                <a:cs typeface="Arial Black"/>
              </a:rPr>
              <a:t>creating long-term Solar operation &amp; maintenance jobs</a:t>
            </a:r>
          </a:p>
          <a:p>
            <a:pPr marL="269875" marR="18415" indent="-257175">
              <a:lnSpc>
                <a:spcPct val="114999"/>
              </a:lnSpc>
              <a:buFont typeface="Symbol"/>
              <a:buChar char=""/>
              <a:tabLst>
                <a:tab pos="270510" algn="l"/>
              </a:tabLst>
            </a:pPr>
            <a:endParaRPr lang="en-US" sz="1450" b="1" dirty="0">
              <a:cs typeface="Arial Black"/>
            </a:endParaRPr>
          </a:p>
          <a:p>
            <a:pPr marL="269875" marR="18415" indent="-257175">
              <a:lnSpc>
                <a:spcPct val="114999"/>
              </a:lnSpc>
              <a:buFont typeface="Symbol"/>
              <a:buChar char=""/>
              <a:tabLst>
                <a:tab pos="270510" algn="l"/>
              </a:tabLst>
            </a:pPr>
            <a:r>
              <a:rPr lang="en-US" sz="1450" b="1" dirty="0">
                <a:cs typeface="Arial Black"/>
              </a:rPr>
              <a:t>Two Scholarship and One Internship were prioritized for Kayenta Community members</a:t>
            </a:r>
            <a:endParaRPr sz="1450" dirty="0">
              <a:cs typeface="Arial Black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157902" y="3837059"/>
            <a:ext cx="3320542" cy="24039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270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061464" y="759460"/>
            <a:ext cx="8149337" cy="2540"/>
          </a:xfrm>
          <a:prstGeom prst="line">
            <a:avLst/>
          </a:prstGeom>
          <a:ln>
            <a:solidFill>
              <a:srgbClr val="0531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846498" y="5410381"/>
            <a:ext cx="39433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During height of construction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284 people worked on the Project 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85 percent were Navajo 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916683" y="490010"/>
            <a:ext cx="8229600" cy="1143000"/>
          </a:xfrm>
        </p:spPr>
        <p:txBody>
          <a:bodyPr>
            <a:normAutofit fontScale="90000"/>
          </a:bodyPr>
          <a:lstStyle/>
          <a:p>
            <a:pPr>
              <a:spcBef>
                <a:spcPts val="100"/>
              </a:spcBef>
              <a:tabLst>
                <a:tab pos="1816100" algn="l"/>
              </a:tabLst>
            </a:pPr>
            <a:r>
              <a:rPr lang="en-US" sz="3100" spc="-100" dirty="0">
                <a:solidFill>
                  <a:srgbClr val="21292E"/>
                </a:solidFill>
              </a:rPr>
              <a:t>KAYENTA </a:t>
            </a:r>
            <a:r>
              <a:rPr lang="en-US" sz="3100" spc="-5" dirty="0">
                <a:solidFill>
                  <a:srgbClr val="21292E"/>
                </a:solidFill>
              </a:rPr>
              <a:t>SOLAR </a:t>
            </a:r>
            <a:r>
              <a:rPr lang="en-US" sz="3100" spc="-10" dirty="0">
                <a:solidFill>
                  <a:srgbClr val="21292E"/>
                </a:solidFill>
              </a:rPr>
              <a:t>PROJECT </a:t>
            </a:r>
            <a:r>
              <a:rPr lang="en-US" sz="3100" dirty="0">
                <a:solidFill>
                  <a:srgbClr val="21292E"/>
                </a:solidFill>
              </a:rPr>
              <a:t>– </a:t>
            </a:r>
            <a:r>
              <a:rPr lang="en-US" sz="3100" spc="-50" dirty="0">
                <a:solidFill>
                  <a:srgbClr val="21292E"/>
                </a:solidFill>
              </a:rPr>
              <a:t>PHASE I </a:t>
            </a:r>
            <a:r>
              <a:rPr lang="en-US" sz="3100" spc="-40" dirty="0">
                <a:solidFill>
                  <a:srgbClr val="21292E"/>
                </a:solidFill>
              </a:rPr>
              <a:t/>
            </a:r>
            <a:br>
              <a:rPr lang="en-US" sz="3100" spc="-40" dirty="0">
                <a:solidFill>
                  <a:srgbClr val="21292E"/>
                </a:solidFill>
              </a:rPr>
            </a:br>
            <a:r>
              <a:rPr lang="en-US" sz="2700" b="1" spc="-5" dirty="0">
                <a:solidFill>
                  <a:srgbClr val="21292E"/>
                </a:solidFill>
                <a:latin typeface="Arial Black" panose="020B0A04020102020204" pitchFamily="34" charset="0"/>
              </a:rPr>
              <a:t>Direct Benefits to </a:t>
            </a:r>
            <a:r>
              <a:rPr lang="en-US" sz="2700" b="1" spc="-20" dirty="0">
                <a:solidFill>
                  <a:srgbClr val="21292E"/>
                </a:solidFill>
                <a:latin typeface="Arial Black" panose="020B0A04020102020204" pitchFamily="34" charset="0"/>
              </a:rPr>
              <a:t>Kayenta Community </a:t>
            </a:r>
            <a:r>
              <a:rPr lang="en-US" b="1" dirty="0">
                <a:latin typeface="Arial Black" panose="020B0A04020102020204" pitchFamily="34" charset="0"/>
              </a:rPr>
              <a:t/>
            </a:r>
            <a:br>
              <a:rPr lang="en-US" b="1" dirty="0">
                <a:latin typeface="Arial Black" panose="020B0A04020102020204" pitchFamily="34" charset="0"/>
              </a:rPr>
            </a:b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20F4-7079-46DA-9C1B-02B5FC1362E5}" type="slidenum">
              <a:rPr lang="en-US" smtClean="0"/>
              <a:t>7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902" y="1335716"/>
            <a:ext cx="3320542" cy="2327989"/>
          </a:xfrm>
          <a:prstGeom prst="rect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6031483" y="1324830"/>
            <a:ext cx="361365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Arial Black" panose="020B0A04020102020204" pitchFamily="34" charset="0"/>
              </a:rPr>
              <a:t>Phase I Job Fair</a:t>
            </a:r>
          </a:p>
          <a:p>
            <a:pPr algn="ctr"/>
            <a:r>
              <a:rPr lang="en-US" sz="1100" b="1" dirty="0">
                <a:solidFill>
                  <a:schemeClr val="bg1"/>
                </a:solidFill>
                <a:latin typeface="Arial Black" panose="020B0A04020102020204" pitchFamily="34" charset="0"/>
              </a:rPr>
              <a:t>Kayenta Chapter House </a:t>
            </a:r>
          </a:p>
          <a:p>
            <a:pPr algn="ctr"/>
            <a:r>
              <a:rPr lang="en-US" sz="1100" b="1" dirty="0">
                <a:solidFill>
                  <a:schemeClr val="bg1"/>
                </a:solidFill>
                <a:latin typeface="Arial Black" panose="020B0A04020102020204" pitchFamily="34" charset="0"/>
              </a:rPr>
              <a:t>550 people waited for hours just to </a:t>
            </a:r>
          </a:p>
          <a:p>
            <a:pPr algn="ctr"/>
            <a:r>
              <a:rPr lang="en-US" sz="1100" b="1" dirty="0">
                <a:solidFill>
                  <a:schemeClr val="bg1"/>
                </a:solidFill>
                <a:latin typeface="Arial Black" panose="020B0A04020102020204" pitchFamily="34" charset="0"/>
              </a:rPr>
              <a:t>submit applications </a:t>
            </a:r>
          </a:p>
        </p:txBody>
      </p:sp>
    </p:spTree>
    <p:extLst>
      <p:ext uri="{BB962C8B-B14F-4D97-AF65-F5344CB8AC3E}">
        <p14:creationId xmlns:p14="http://schemas.microsoft.com/office/powerpoint/2010/main" val="354939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93373" y="375873"/>
            <a:ext cx="82174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"/>
              </a:spcBef>
              <a:tabLst>
                <a:tab pos="1816100" algn="l"/>
              </a:tabLst>
            </a:pPr>
            <a:r>
              <a:rPr lang="en-US" sz="2400" spc="-100" dirty="0">
                <a:solidFill>
                  <a:srgbClr val="21292E"/>
                </a:solidFill>
              </a:rPr>
              <a:t>KAYENTA </a:t>
            </a:r>
            <a:r>
              <a:rPr lang="en-US" sz="2400" spc="-5" dirty="0">
                <a:solidFill>
                  <a:srgbClr val="21292E"/>
                </a:solidFill>
              </a:rPr>
              <a:t>SOLAR </a:t>
            </a:r>
            <a:r>
              <a:rPr lang="en-US" sz="2400" spc="-10" dirty="0">
                <a:solidFill>
                  <a:srgbClr val="21292E"/>
                </a:solidFill>
              </a:rPr>
              <a:t>PROJECT </a:t>
            </a:r>
            <a:r>
              <a:rPr lang="en-US" sz="2400" dirty="0">
                <a:solidFill>
                  <a:srgbClr val="21292E"/>
                </a:solidFill>
              </a:rPr>
              <a:t>– </a:t>
            </a:r>
            <a:r>
              <a:rPr lang="en-US" sz="2400" spc="-50" dirty="0">
                <a:solidFill>
                  <a:srgbClr val="21292E"/>
                </a:solidFill>
              </a:rPr>
              <a:t>PHASE I </a:t>
            </a:r>
            <a:endParaRPr lang="en-US" sz="2400" spc="-40" dirty="0">
              <a:solidFill>
                <a:srgbClr val="21292E"/>
              </a:solidFill>
            </a:endParaRPr>
          </a:p>
          <a:p>
            <a:pPr marL="1905"/>
            <a:r>
              <a:rPr lang="en-US" sz="2400" b="1" spc="-5" dirty="0">
                <a:solidFill>
                  <a:srgbClr val="21292E"/>
                </a:solidFill>
                <a:latin typeface="Arial Black" panose="020B0A04020102020204" pitchFamily="34" charset="0"/>
              </a:rPr>
              <a:t>Overall Financial Benefits to </a:t>
            </a:r>
            <a:r>
              <a:rPr lang="en-US" sz="2400" b="1" spc="-20" dirty="0">
                <a:solidFill>
                  <a:srgbClr val="21292E"/>
                </a:solidFill>
                <a:latin typeface="Arial Black" panose="020B0A04020102020204" pitchFamily="34" charset="0"/>
              </a:rPr>
              <a:t>Navajo</a:t>
            </a:r>
            <a:r>
              <a:rPr lang="en-US" sz="2400" b="1" spc="-35" dirty="0">
                <a:solidFill>
                  <a:srgbClr val="21292E"/>
                </a:solidFill>
                <a:latin typeface="Arial Black" panose="020B0A04020102020204" pitchFamily="34" charset="0"/>
              </a:rPr>
              <a:t> </a:t>
            </a:r>
            <a:r>
              <a:rPr lang="en-US" sz="2400" b="1" spc="-20" dirty="0">
                <a:solidFill>
                  <a:srgbClr val="21292E"/>
                </a:solidFill>
                <a:latin typeface="Arial Black" panose="020B0A04020102020204" pitchFamily="34" charset="0"/>
              </a:rPr>
              <a:t>Nation</a:t>
            </a:r>
            <a:endParaRPr lang="en-US" sz="2400" b="1" dirty="0">
              <a:latin typeface="Arial Black" panose="020B0A040201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73078" y="1510649"/>
            <a:ext cx="360852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875" indent="-257175">
              <a:spcBef>
                <a:spcPts val="280"/>
              </a:spcBef>
              <a:buFont typeface="Symbol"/>
              <a:buChar char=""/>
              <a:tabLst>
                <a:tab pos="269875" algn="l"/>
                <a:tab pos="270510" algn="l"/>
              </a:tabLst>
            </a:pPr>
            <a:r>
              <a:rPr lang="en-US" sz="1600" b="1" dirty="0">
                <a:cs typeface="Arial Black"/>
              </a:rPr>
              <a:t>The </a:t>
            </a:r>
            <a:r>
              <a:rPr lang="en-US" sz="1600" b="1" spc="-5" dirty="0">
                <a:cs typeface="Arial Black"/>
              </a:rPr>
              <a:t>construction</a:t>
            </a:r>
            <a:r>
              <a:rPr lang="en-US" sz="1600" b="1" spc="-65" dirty="0">
                <a:cs typeface="Arial Black"/>
              </a:rPr>
              <a:t> </a:t>
            </a:r>
            <a:r>
              <a:rPr lang="en-US" sz="1600" b="1" dirty="0">
                <a:cs typeface="Arial Black"/>
              </a:rPr>
              <a:t>generated</a:t>
            </a:r>
            <a:r>
              <a:rPr lang="en-US" sz="1600" dirty="0">
                <a:cs typeface="Arial Black"/>
              </a:rPr>
              <a:t> </a:t>
            </a:r>
            <a:r>
              <a:rPr lang="en-US" sz="1600" b="1" dirty="0">
                <a:cs typeface="Arial Black"/>
              </a:rPr>
              <a:t>$3,017,055 in taxes to the</a:t>
            </a:r>
            <a:r>
              <a:rPr lang="en-US" sz="1600" b="1" spc="-195" dirty="0">
                <a:cs typeface="Arial Black"/>
              </a:rPr>
              <a:t>  </a:t>
            </a:r>
            <a:r>
              <a:rPr lang="en-US" sz="1600" b="1" dirty="0">
                <a:cs typeface="Arial Black"/>
              </a:rPr>
              <a:t>Navajo Nation</a:t>
            </a:r>
            <a:endParaRPr lang="en-US" sz="1600" dirty="0">
              <a:cs typeface="Arial Black"/>
            </a:endParaRPr>
          </a:p>
          <a:p>
            <a:pPr>
              <a:spcBef>
                <a:spcPts val="30"/>
              </a:spcBef>
            </a:pPr>
            <a:endParaRPr lang="en-US" sz="1600" dirty="0">
              <a:cs typeface="Times New Roman"/>
            </a:endParaRPr>
          </a:p>
          <a:p>
            <a:pPr marL="269875" marR="19050" indent="-257175">
              <a:lnSpc>
                <a:spcPct val="114799"/>
              </a:lnSpc>
              <a:spcBef>
                <a:spcPts val="5"/>
              </a:spcBef>
              <a:buFont typeface="Symbol"/>
              <a:buChar char=""/>
              <a:tabLst>
                <a:tab pos="269875" algn="l"/>
                <a:tab pos="270510" algn="l"/>
              </a:tabLst>
            </a:pPr>
            <a:r>
              <a:rPr lang="en-US" sz="1600" b="1" dirty="0">
                <a:cs typeface="Arial Black"/>
              </a:rPr>
              <a:t>The </a:t>
            </a:r>
            <a:r>
              <a:rPr lang="en-US" sz="1600" b="1" spc="-5" dirty="0">
                <a:cs typeface="Arial Black"/>
              </a:rPr>
              <a:t>first </a:t>
            </a:r>
            <a:r>
              <a:rPr lang="en-US" sz="1600" b="1" dirty="0">
                <a:cs typeface="Arial Black"/>
              </a:rPr>
              <a:t>year tax revenue </a:t>
            </a:r>
            <a:r>
              <a:rPr lang="en-US" sz="1600" b="1" dirty="0" smtClean="0">
                <a:cs typeface="Arial Black"/>
              </a:rPr>
              <a:t>was </a:t>
            </a:r>
            <a:r>
              <a:rPr lang="en-US" sz="1600" b="1" dirty="0">
                <a:cs typeface="Arial Black"/>
              </a:rPr>
              <a:t>$211,852 and the 30-year total </a:t>
            </a:r>
            <a:r>
              <a:rPr lang="en-US" sz="1600" b="1" spc="-5" dirty="0">
                <a:cs typeface="Arial Black"/>
              </a:rPr>
              <a:t>will </a:t>
            </a:r>
            <a:r>
              <a:rPr lang="en-US" sz="1600" b="1" dirty="0">
                <a:cs typeface="Arial Black"/>
              </a:rPr>
              <a:t>generate</a:t>
            </a:r>
            <a:r>
              <a:rPr lang="en-US" sz="1600" b="1" spc="-105" dirty="0">
                <a:cs typeface="Arial Black"/>
              </a:rPr>
              <a:t> </a:t>
            </a:r>
            <a:r>
              <a:rPr lang="en-US" sz="1600" b="1" dirty="0">
                <a:cs typeface="Arial Black"/>
              </a:rPr>
              <a:t>approximately</a:t>
            </a:r>
            <a:r>
              <a:rPr lang="en-US" sz="1600" dirty="0">
                <a:cs typeface="Arial Black"/>
              </a:rPr>
              <a:t> </a:t>
            </a:r>
            <a:r>
              <a:rPr lang="en-US" sz="1600" b="1" dirty="0">
                <a:cs typeface="Arial Black"/>
              </a:rPr>
              <a:t>$7,584,302 in tax revenue to </a:t>
            </a:r>
            <a:r>
              <a:rPr lang="en-US" sz="1600" b="1" dirty="0" smtClean="0">
                <a:cs typeface="Arial Black"/>
              </a:rPr>
              <a:t>the </a:t>
            </a:r>
            <a:r>
              <a:rPr lang="en-US" sz="1600" b="1" dirty="0">
                <a:cs typeface="Arial Black"/>
              </a:rPr>
              <a:t>Navajo</a:t>
            </a:r>
            <a:r>
              <a:rPr lang="en-US" sz="1600" b="1" spc="-55" dirty="0">
                <a:cs typeface="Arial Black"/>
              </a:rPr>
              <a:t> </a:t>
            </a:r>
            <a:r>
              <a:rPr lang="en-US" sz="1600" b="1" dirty="0">
                <a:cs typeface="Arial Black"/>
              </a:rPr>
              <a:t>Nation</a:t>
            </a:r>
            <a:endParaRPr lang="en-US" sz="1600" dirty="0">
              <a:cs typeface="Arial Black"/>
            </a:endParaRPr>
          </a:p>
          <a:p>
            <a:pPr>
              <a:lnSpc>
                <a:spcPct val="100000"/>
              </a:lnSpc>
            </a:pPr>
            <a:endParaRPr lang="en-US" sz="1600" dirty="0">
              <a:cs typeface="Times New Roman"/>
            </a:endParaRPr>
          </a:p>
          <a:p>
            <a:pPr marL="269875" marR="5080" indent="-257175">
              <a:lnSpc>
                <a:spcPct val="115199"/>
              </a:lnSpc>
              <a:buFont typeface="Symbol"/>
              <a:buChar char=""/>
              <a:tabLst>
                <a:tab pos="269875" algn="l"/>
                <a:tab pos="270510" algn="l"/>
              </a:tabLst>
            </a:pPr>
            <a:r>
              <a:rPr lang="en-US" sz="1600" b="1" spc="-5" dirty="0">
                <a:cs typeface="Arial Black"/>
              </a:rPr>
              <a:t>Over a </a:t>
            </a:r>
            <a:r>
              <a:rPr lang="en-US" sz="1600" b="1" spc="-5" dirty="0" smtClean="0">
                <a:cs typeface="Arial Black"/>
              </a:rPr>
              <a:t>two </a:t>
            </a:r>
            <a:r>
              <a:rPr lang="en-US" sz="1600" b="1" spc="-5" dirty="0">
                <a:cs typeface="Arial Black"/>
              </a:rPr>
              <a:t>year period it is </a:t>
            </a:r>
            <a:r>
              <a:rPr lang="en-US" sz="1600" b="1" spc="-5" dirty="0" smtClean="0">
                <a:cs typeface="Arial Black"/>
              </a:rPr>
              <a:t>projected </a:t>
            </a:r>
            <a:r>
              <a:rPr lang="en-US" sz="1600" b="1" spc="-5" dirty="0">
                <a:cs typeface="Arial Black"/>
              </a:rPr>
              <a:t>that the NN will collect an additional </a:t>
            </a:r>
            <a:r>
              <a:rPr lang="en-US" sz="1600" b="1" spc="-5" dirty="0" smtClean="0">
                <a:cs typeface="Arial Black"/>
              </a:rPr>
              <a:t>$850,000 </a:t>
            </a:r>
            <a:r>
              <a:rPr lang="en-US" sz="1600" b="1" spc="-5" dirty="0">
                <a:cs typeface="Arial Black"/>
              </a:rPr>
              <a:t>in sales tax revenue as a result of the wages paid to these workers</a:t>
            </a:r>
          </a:p>
          <a:p>
            <a:pPr marL="269875" marR="5080" indent="-257175">
              <a:lnSpc>
                <a:spcPct val="115199"/>
              </a:lnSpc>
              <a:buFont typeface="Symbol"/>
              <a:buChar char=""/>
              <a:tabLst>
                <a:tab pos="269875" algn="l"/>
                <a:tab pos="270510" algn="l"/>
              </a:tabLst>
            </a:pPr>
            <a:endParaRPr lang="en-US" sz="1600" b="1" dirty="0">
              <a:cs typeface="Arial Black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061464" y="759460"/>
            <a:ext cx="8149337" cy="2540"/>
          </a:xfrm>
          <a:prstGeom prst="line">
            <a:avLst/>
          </a:prstGeom>
          <a:ln>
            <a:solidFill>
              <a:srgbClr val="0531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20F4-7079-46DA-9C1B-02B5FC1362E5}" type="slidenum">
              <a:rPr lang="en-US" smtClean="0"/>
              <a:t>8</a:t>
            </a:fld>
            <a:endParaRPr lang="en-US" dirty="0"/>
          </a:p>
        </p:txBody>
      </p:sp>
      <p:sp>
        <p:nvSpPr>
          <p:cNvPr id="10" name="object 18"/>
          <p:cNvSpPr/>
          <p:nvPr/>
        </p:nvSpPr>
        <p:spPr>
          <a:xfrm>
            <a:off x="5604295" y="1365817"/>
            <a:ext cx="4377905" cy="37771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3796" r="10948" b="1255"/>
          <a:stretch/>
        </p:blipFill>
        <p:spPr>
          <a:xfrm>
            <a:off x="5604295" y="1365817"/>
            <a:ext cx="4480561" cy="395380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58226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1904999" y="3482718"/>
            <a:ext cx="8549250" cy="115313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98450" marR="429895" indent="-285750">
              <a:lnSpc>
                <a:spcPct val="114799"/>
              </a:lnSpc>
              <a:spcBef>
                <a:spcPts val="90"/>
              </a:spcBef>
              <a:buFont typeface="Arial" panose="020B0604020202020204" pitchFamily="34" charset="0"/>
              <a:buChar char="•"/>
              <a:tabLst>
                <a:tab pos="270510" algn="l"/>
              </a:tabLst>
            </a:pPr>
            <a:endParaRPr lang="en-US" sz="1600" b="1" dirty="0">
              <a:cs typeface="Arial Black"/>
            </a:endParaRPr>
          </a:p>
          <a:p>
            <a:pPr marL="298450" marR="429895" indent="-285750">
              <a:lnSpc>
                <a:spcPct val="114799"/>
              </a:lnSpc>
              <a:spcBef>
                <a:spcPts val="90"/>
              </a:spcBef>
              <a:buFont typeface="Arial" panose="020B0604020202020204" pitchFamily="34" charset="0"/>
              <a:buChar char="•"/>
              <a:tabLst>
                <a:tab pos="270510" algn="l"/>
              </a:tabLst>
            </a:pPr>
            <a:r>
              <a:rPr sz="1600" b="1" dirty="0">
                <a:cs typeface="Arial Black"/>
              </a:rPr>
              <a:t>The </a:t>
            </a:r>
            <a:r>
              <a:rPr sz="1600" b="1" spc="-5" dirty="0">
                <a:cs typeface="Arial Black"/>
              </a:rPr>
              <a:t>construction </a:t>
            </a:r>
            <a:r>
              <a:rPr sz="1600" b="1" dirty="0">
                <a:cs typeface="Arial Black"/>
              </a:rPr>
              <a:t>is projected to</a:t>
            </a:r>
            <a:r>
              <a:rPr lang="en-US" sz="1600" b="1" dirty="0">
                <a:cs typeface="Arial Black"/>
              </a:rPr>
              <a:t> </a:t>
            </a:r>
            <a:r>
              <a:rPr sz="1600" b="1" dirty="0">
                <a:cs typeface="Arial Black"/>
              </a:rPr>
              <a:t>generate $2,217,192 in taxes to  the Navajo</a:t>
            </a:r>
            <a:r>
              <a:rPr sz="1600" b="1" spc="-85" dirty="0">
                <a:cs typeface="Arial Black"/>
              </a:rPr>
              <a:t> </a:t>
            </a:r>
            <a:r>
              <a:rPr sz="1600" b="1" dirty="0">
                <a:cs typeface="Arial Black"/>
              </a:rPr>
              <a:t>Nation</a:t>
            </a:r>
            <a:endParaRPr lang="en-US" sz="1600" dirty="0">
              <a:cs typeface="Arial Black"/>
            </a:endParaRPr>
          </a:p>
          <a:p>
            <a:pPr marL="298450" marR="429895" indent="-285750">
              <a:lnSpc>
                <a:spcPct val="114799"/>
              </a:lnSpc>
              <a:spcBef>
                <a:spcPts val="90"/>
              </a:spcBef>
              <a:buFont typeface="Arial" panose="020B0604020202020204" pitchFamily="34" charset="0"/>
              <a:buChar char="•"/>
              <a:tabLst>
                <a:tab pos="270510" algn="l"/>
              </a:tabLst>
            </a:pPr>
            <a:r>
              <a:rPr sz="1600" b="1" dirty="0">
                <a:cs typeface="Arial Black"/>
              </a:rPr>
              <a:t>The </a:t>
            </a:r>
            <a:r>
              <a:rPr sz="1600" b="1" spc="-5" dirty="0">
                <a:cs typeface="Arial Black"/>
              </a:rPr>
              <a:t>first </a:t>
            </a:r>
            <a:r>
              <a:rPr sz="1600" b="1" dirty="0">
                <a:cs typeface="Arial Black"/>
              </a:rPr>
              <a:t>year tax revenue is</a:t>
            </a:r>
            <a:r>
              <a:rPr sz="1600" b="1" spc="-160" dirty="0">
                <a:cs typeface="Arial Black"/>
              </a:rPr>
              <a:t> </a:t>
            </a:r>
            <a:r>
              <a:rPr sz="1600" b="1" dirty="0">
                <a:cs typeface="Arial Black"/>
              </a:rPr>
              <a:t>expected  to exceed $172,835 and the 30 year total </a:t>
            </a:r>
            <a:r>
              <a:rPr sz="1600" b="1" spc="-5" dirty="0">
                <a:cs typeface="Arial Black"/>
              </a:rPr>
              <a:t>will </a:t>
            </a:r>
            <a:r>
              <a:rPr sz="1600" b="1" dirty="0">
                <a:cs typeface="Arial Black"/>
              </a:rPr>
              <a:t>generate</a:t>
            </a:r>
            <a:r>
              <a:rPr sz="1600" b="1" spc="-105" dirty="0">
                <a:cs typeface="Arial Black"/>
              </a:rPr>
              <a:t> </a:t>
            </a:r>
            <a:r>
              <a:rPr sz="1600" b="1" dirty="0">
                <a:cs typeface="Arial Black"/>
              </a:rPr>
              <a:t>approximately</a:t>
            </a:r>
            <a:r>
              <a:rPr lang="en-US" sz="1600" dirty="0">
                <a:cs typeface="Arial Black"/>
              </a:rPr>
              <a:t> </a:t>
            </a:r>
            <a:r>
              <a:rPr sz="1600" b="1" dirty="0">
                <a:cs typeface="Arial Black"/>
              </a:rPr>
              <a:t>$5,185,044 in tax revenue to the  Navajo</a:t>
            </a:r>
            <a:r>
              <a:rPr sz="1600" b="1" spc="-55" dirty="0">
                <a:cs typeface="Arial Black"/>
              </a:rPr>
              <a:t> </a:t>
            </a:r>
            <a:r>
              <a:rPr sz="1600" b="1" dirty="0">
                <a:cs typeface="Arial Black"/>
              </a:rPr>
              <a:t>Nation</a:t>
            </a:r>
            <a:endParaRPr lang="en-US" sz="1600" dirty="0">
              <a:cs typeface="Arial Black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1905000" y="305566"/>
            <a:ext cx="7620634" cy="813043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">
              <a:lnSpc>
                <a:spcPct val="100000"/>
              </a:lnSpc>
              <a:spcBef>
                <a:spcPts val="100"/>
              </a:spcBef>
              <a:tabLst>
                <a:tab pos="1818005" algn="l"/>
              </a:tabLst>
            </a:pPr>
            <a:r>
              <a:rPr sz="2800" spc="-100" dirty="0">
                <a:solidFill>
                  <a:srgbClr val="21292E"/>
                </a:solidFill>
                <a:latin typeface="+mn-lt"/>
              </a:rPr>
              <a:t>KAYENTA</a:t>
            </a:r>
            <a:r>
              <a:rPr lang="en-US" sz="2800" spc="-100" dirty="0">
                <a:solidFill>
                  <a:srgbClr val="21292E"/>
                </a:solidFill>
                <a:latin typeface="+mn-lt"/>
              </a:rPr>
              <a:t> </a:t>
            </a:r>
            <a:r>
              <a:rPr sz="2800" spc="-5" dirty="0">
                <a:solidFill>
                  <a:srgbClr val="21292E"/>
                </a:solidFill>
                <a:latin typeface="+mn-lt"/>
              </a:rPr>
              <a:t>SOLAR </a:t>
            </a:r>
            <a:r>
              <a:rPr sz="2800" spc="-10" dirty="0">
                <a:solidFill>
                  <a:srgbClr val="21292E"/>
                </a:solidFill>
                <a:latin typeface="+mn-lt"/>
              </a:rPr>
              <a:t>PROJECT </a:t>
            </a:r>
            <a:r>
              <a:rPr lang="en-US" sz="2800" dirty="0">
                <a:solidFill>
                  <a:srgbClr val="21292E"/>
                </a:solidFill>
                <a:latin typeface="+mn-lt"/>
              </a:rPr>
              <a:t>–</a:t>
            </a:r>
            <a:r>
              <a:rPr sz="2800" spc="-15" dirty="0">
                <a:solidFill>
                  <a:srgbClr val="21292E"/>
                </a:solidFill>
                <a:latin typeface="+mn-lt"/>
              </a:rPr>
              <a:t> PHASE</a:t>
            </a:r>
            <a:r>
              <a:rPr lang="en-US" sz="2800" spc="-15" dirty="0">
                <a:solidFill>
                  <a:srgbClr val="21292E"/>
                </a:solidFill>
                <a:latin typeface="+mn-lt"/>
              </a:rPr>
              <a:t> </a:t>
            </a:r>
            <a:r>
              <a:rPr sz="2800" spc="-15" dirty="0">
                <a:solidFill>
                  <a:srgbClr val="21292E"/>
                </a:solidFill>
                <a:latin typeface="+mn-lt"/>
              </a:rPr>
              <a:t>II</a:t>
            </a:r>
          </a:p>
          <a:p>
            <a:pPr algn="l">
              <a:lnSpc>
                <a:spcPct val="100000"/>
              </a:lnSpc>
            </a:pPr>
            <a:r>
              <a:rPr sz="2400" b="1" dirty="0">
                <a:solidFill>
                  <a:srgbClr val="21292E"/>
                </a:solidFill>
                <a:latin typeface="Arial Black" panose="020B0A04020102020204" pitchFamily="34" charset="0"/>
              </a:rPr>
              <a:t>Projected </a:t>
            </a:r>
            <a:r>
              <a:rPr sz="2400" b="1" spc="-5" dirty="0">
                <a:solidFill>
                  <a:srgbClr val="21292E"/>
                </a:solidFill>
                <a:latin typeface="Arial Black" panose="020B0A04020102020204" pitchFamily="34" charset="0"/>
              </a:rPr>
              <a:t>Financial Benefits to </a:t>
            </a:r>
            <a:r>
              <a:rPr sz="2400" b="1" spc="-20" dirty="0">
                <a:solidFill>
                  <a:srgbClr val="21292E"/>
                </a:solidFill>
                <a:latin typeface="Arial Black" panose="020B0A04020102020204" pitchFamily="34" charset="0"/>
              </a:rPr>
              <a:t>Navajo</a:t>
            </a:r>
            <a:r>
              <a:rPr sz="2400" b="1" spc="-15" dirty="0">
                <a:solidFill>
                  <a:srgbClr val="21292E"/>
                </a:solidFill>
                <a:latin typeface="Arial Black" panose="020B0A04020102020204" pitchFamily="34" charset="0"/>
              </a:rPr>
              <a:t> </a:t>
            </a:r>
            <a:r>
              <a:rPr sz="2400" b="1" spc="-20" dirty="0">
                <a:solidFill>
                  <a:srgbClr val="21292E"/>
                </a:solidFill>
                <a:latin typeface="Arial Black" panose="020B0A04020102020204" pitchFamily="34" charset="0"/>
              </a:rPr>
              <a:t>Nation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925066" y="737046"/>
            <a:ext cx="8149337" cy="2540"/>
          </a:xfrm>
          <a:prstGeom prst="line">
            <a:avLst/>
          </a:prstGeom>
          <a:ln>
            <a:solidFill>
              <a:srgbClr val="0531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810271" y="4502313"/>
            <a:ext cx="8885597" cy="1781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8450" marR="429895" indent="-285750">
              <a:lnSpc>
                <a:spcPct val="114799"/>
              </a:lnSpc>
              <a:spcBef>
                <a:spcPts val="90"/>
              </a:spcBef>
              <a:buFont typeface="Arial" panose="020B0604020202020204" pitchFamily="34" charset="0"/>
              <a:buChar char="•"/>
              <a:tabLst>
                <a:tab pos="270510" algn="l"/>
              </a:tabLst>
            </a:pPr>
            <a:endParaRPr lang="en-US" sz="1400" b="1" dirty="0">
              <a:cs typeface="Arial Black"/>
            </a:endParaRPr>
          </a:p>
          <a:p>
            <a:pPr marL="298450" marR="429895" indent="-285750">
              <a:lnSpc>
                <a:spcPct val="114799"/>
              </a:lnSpc>
              <a:spcBef>
                <a:spcPts val="90"/>
              </a:spcBef>
              <a:buFont typeface="Arial" panose="020B0604020202020204" pitchFamily="34" charset="0"/>
              <a:buChar char="•"/>
              <a:tabLst>
                <a:tab pos="270510" algn="l"/>
              </a:tabLst>
            </a:pPr>
            <a:r>
              <a:rPr lang="en-US" sz="1600" b="1" spc="-5" dirty="0">
                <a:cs typeface="Arial Black"/>
              </a:rPr>
              <a:t>Over a </a:t>
            </a:r>
            <a:r>
              <a:rPr lang="en-US" sz="1600" b="1" spc="-5" dirty="0" smtClean="0">
                <a:cs typeface="Arial Black"/>
              </a:rPr>
              <a:t>two </a:t>
            </a:r>
            <a:r>
              <a:rPr lang="en-US" sz="1600" b="1" spc="-5" dirty="0">
                <a:cs typeface="Arial Black"/>
              </a:rPr>
              <a:t>year period it is projected that the NN will collect an additional </a:t>
            </a:r>
            <a:r>
              <a:rPr lang="en-US" sz="1600" b="1" spc="-5" dirty="0" smtClean="0">
                <a:cs typeface="Arial Black"/>
              </a:rPr>
              <a:t>$694,800 </a:t>
            </a:r>
            <a:r>
              <a:rPr lang="en-US" sz="1600" b="1" spc="-5" dirty="0">
                <a:cs typeface="Arial Black"/>
              </a:rPr>
              <a:t>in sales tax revenue as a result of the wages paid to these </a:t>
            </a:r>
            <a:r>
              <a:rPr lang="en-US" sz="1600" b="1" spc="-5" dirty="0" smtClean="0">
                <a:cs typeface="Arial Black"/>
              </a:rPr>
              <a:t>workers</a:t>
            </a:r>
          </a:p>
          <a:p>
            <a:pPr marL="12700" marR="429895">
              <a:lnSpc>
                <a:spcPct val="114799"/>
              </a:lnSpc>
              <a:spcBef>
                <a:spcPts val="90"/>
              </a:spcBef>
              <a:tabLst>
                <a:tab pos="270510" algn="l"/>
              </a:tabLst>
            </a:pPr>
            <a:endParaRPr lang="en-US" sz="1600" b="1" spc="-5" dirty="0">
              <a:cs typeface="Arial Black"/>
            </a:endParaRPr>
          </a:p>
          <a:p>
            <a:pPr marL="12700" marR="5080">
              <a:lnSpc>
                <a:spcPct val="115199"/>
              </a:lnSpc>
              <a:tabLst>
                <a:tab pos="269875" algn="l"/>
                <a:tab pos="270510" algn="l"/>
              </a:tabLst>
            </a:pPr>
            <a:r>
              <a:rPr lang="en-US" sz="1600" b="1" dirty="0" smtClean="0">
                <a:cs typeface="Arial Black"/>
              </a:rPr>
              <a:t>Returns </a:t>
            </a:r>
            <a:r>
              <a:rPr lang="en-US" sz="1600" b="1" dirty="0">
                <a:cs typeface="Arial Black"/>
              </a:rPr>
              <a:t>from Phase II are being used to pay for the</a:t>
            </a:r>
            <a:r>
              <a:rPr lang="en-US" sz="1600" b="1" spc="-100" dirty="0">
                <a:cs typeface="Arial Black"/>
              </a:rPr>
              <a:t> </a:t>
            </a:r>
            <a:r>
              <a:rPr lang="en-US" sz="1600" b="1" spc="-5" dirty="0">
                <a:cs typeface="Arial Black"/>
              </a:rPr>
              <a:t>electrification </a:t>
            </a:r>
            <a:r>
              <a:rPr lang="en-US" sz="1600" b="1" dirty="0">
                <a:cs typeface="Arial Black"/>
              </a:rPr>
              <a:t>of Navajo </a:t>
            </a:r>
            <a:r>
              <a:rPr lang="en-US" sz="1600" b="1" dirty="0" smtClean="0">
                <a:cs typeface="Arial Black"/>
              </a:rPr>
              <a:t>Homes and keeping </a:t>
            </a:r>
            <a:r>
              <a:rPr lang="en-US" sz="1600" b="1" dirty="0">
                <a:cs typeface="Arial Black"/>
              </a:rPr>
              <a:t>NTUA’s Electric Rates </a:t>
            </a:r>
            <a:r>
              <a:rPr lang="en-US" sz="1600" b="1" dirty="0" smtClean="0">
                <a:cs typeface="Arial Black"/>
              </a:rPr>
              <a:t>low</a:t>
            </a:r>
            <a:endParaRPr lang="en-US" sz="1600" dirty="0">
              <a:cs typeface="Arial Black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20F4-7079-46DA-9C1B-02B5FC1362E5}" type="slidenum">
              <a:rPr lang="en-US" smtClean="0"/>
              <a:t>9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5" t="36030" r="16066" b="22033"/>
          <a:stretch/>
        </p:blipFill>
        <p:spPr>
          <a:xfrm>
            <a:off x="1925066" y="1284646"/>
            <a:ext cx="5992361" cy="20875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52817" y="2724593"/>
            <a:ext cx="2418638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KY II Job Fair – 11-28-18 </a:t>
            </a:r>
          </a:p>
          <a:p>
            <a:pPr algn="ctr"/>
            <a:r>
              <a:rPr lang="en-US" sz="1200" b="1" dirty="0"/>
              <a:t>589 Applications Submitted</a:t>
            </a:r>
          </a:p>
          <a:p>
            <a:pPr algn="ctr"/>
            <a:r>
              <a:rPr lang="en-US" sz="1200" b="1" dirty="0"/>
              <a:t>101 – KY I employees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4" t="30682" r="-214" b="7954"/>
          <a:stretch/>
        </p:blipFill>
        <p:spPr>
          <a:xfrm>
            <a:off x="8070025" y="1297096"/>
            <a:ext cx="2384225" cy="137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9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923</TotalTime>
  <Words>1105</Words>
  <Application>Microsoft Office PowerPoint</Application>
  <PresentationFormat>Widescreen</PresentationFormat>
  <Paragraphs>206</Paragraphs>
  <Slides>20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Arial Black</vt:lpstr>
      <vt:lpstr>Calibri</vt:lpstr>
      <vt:lpstr>Calibri Light</vt:lpstr>
      <vt:lpstr>Century Schoolbook</vt:lpstr>
      <vt:lpstr>Courier New</vt:lpstr>
      <vt:lpstr>Symbol</vt:lpstr>
      <vt:lpstr>Times New Roman</vt:lpstr>
      <vt:lpstr>Wingdings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Navajo Nation – Southwest USA</vt:lpstr>
      <vt:lpstr>PowerPoint Presentation</vt:lpstr>
      <vt:lpstr>KAYENTA SOLAR PROJECT – PHASE I  Direct Benefits to Kayenta Community  </vt:lpstr>
      <vt:lpstr>PowerPoint Presentation</vt:lpstr>
      <vt:lpstr>KAYENTA SOLAR PROJECT – PHASE II Projected Financial Benefits to Navajo Nation</vt:lpstr>
      <vt:lpstr>KAYENTA SOLAR PROJECT - PHASE II Direct Kayenta Community Benefits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Deenise Becenti</dc:creator>
  <cp:lastModifiedBy>Deenise Becenti</cp:lastModifiedBy>
  <cp:revision>31</cp:revision>
  <cp:lastPrinted>2019-05-17T20:57:52Z</cp:lastPrinted>
  <dcterms:created xsi:type="dcterms:W3CDTF">2019-05-13T22:08:56Z</dcterms:created>
  <dcterms:modified xsi:type="dcterms:W3CDTF">2019-06-03T15:26:53Z</dcterms:modified>
</cp:coreProperties>
</file>