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58" r:id="rId9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Lato" panose="020B060402020202020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14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7" name="Google Shape;87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11" name="Google Shape;11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surfus@nacwa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cwa.org/docs/default-source/resources---public/water-sector-covid-19-financial-impacts.pdf?sfvrsn=98f9ff61_2" TargetMode="External"/><Relationship Id="rId4" Type="http://schemas.openxmlformats.org/officeDocument/2006/relationships/hyperlink" Target="http://www.affordableh2o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304800" y="2419350"/>
            <a:ext cx="775154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AD2327"/>
                </a:solidFill>
                <a:latin typeface="Lato"/>
                <a:ea typeface="Lato"/>
                <a:cs typeface="Lato"/>
              </a:rPr>
              <a:t>Water Utility Perspectives on Implementing the New LIHWAP</a:t>
            </a:r>
          </a:p>
        </p:txBody>
      </p:sp>
      <p:sp>
        <p:nvSpPr>
          <p:cNvPr id="95" name="Google Shape;95;p13"/>
          <p:cNvSpPr txBox="1"/>
          <p:nvPr/>
        </p:nvSpPr>
        <p:spPr>
          <a:xfrm>
            <a:off x="304799" y="3592189"/>
            <a:ext cx="7125904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solidFill>
                  <a:srgbClr val="42648C"/>
                </a:solidFill>
                <a:latin typeface="Lato"/>
                <a:ea typeface="Lato"/>
                <a:cs typeface="Lato"/>
                <a:sym typeface="Lato"/>
              </a:rPr>
              <a:t>Kristina Surfus, Managing Director, Government Affairs, National Association of Clean Water Agencies (NACWA)</a:t>
            </a:r>
            <a:endParaRPr sz="2200" dirty="0">
              <a:solidFill>
                <a:srgbClr val="42648C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0343" cy="107533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46FA-8D1E-4F4A-B3D1-372A9D55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Need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2E87-5618-4EB1-B568-92D4695ED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affordability of water and sewer services was a growing challenge long before the pandemic.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NACWA member data shows the costs of clean wate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 services have grown above the rate of inflation for two decades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ging infrastructure, growing regulatory costs, enforcement costs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2015 NACWA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did an initial assessment of what it would cost to provide a LIHEAP type program for model</a:t>
            </a:r>
          </a:p>
          <a:p>
            <a:pPr marL="285750" indent="-285750">
              <a:spcBef>
                <a:spcPts val="0"/>
              </a:spcBef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But during the pandemic, needs escalated – at the same time water/sanitation was critical for public health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</a:rPr>
              <a:t>Estimated increased inability to pay water and sewer bills due to pandemic job losses: $8.7 B over one year.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4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46FA-8D1E-4F4A-B3D1-372A9D55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Congressional Response!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2E87-5618-4EB1-B568-92D4695ED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As the pandemic began and CDC emphasized handwashing and stay-at-home orders were issued a lot of focus suddenly emerged around access to and costs of clean and safe water.  Lots of attention but it wasn’t until December 2020 that the first funding came through - $638M!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This represents the first time federal funds have been directed to water and wastewater customer assistance. (NEUAC, NACWA, many </a:t>
            </a:r>
            <a:r>
              <a:rPr lang="en-US" sz="1800" dirty="0" err="1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many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others thrilled!)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initial funds were supplemented by another $500M in March 2021.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… Now what? No program in place that funds could be funneled through!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4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46FA-8D1E-4F4A-B3D1-372A9D55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Questions, Emerging Answers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2E87-5618-4EB1-B568-92D4695ED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example…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Who </a:t>
            </a:r>
            <a:r>
              <a:rPr lang="en-US" sz="1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would administer, and when and how would dollars flow?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What period of arrearages would be eligible for assistance? Categorical eligibility? Maximum benefit levels?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would the </a:t>
            </a:r>
            <a:r>
              <a:rPr lang="en-US" sz="14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funds reach utilities to be credited to customer accounts?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How would the program interact with existing utility customer assistance programs?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State by state allocations?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Outreach assistance?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1F497D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Reporting requirements? </a:t>
            </a:r>
            <a:endParaRPr lang="en-US" sz="1400" dirty="0">
              <a:solidFill>
                <a:srgbClr val="1F497D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Some answered, some still outstanding.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21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46FA-8D1E-4F4A-B3D1-372A9D55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2E87-5618-4EB1-B568-92D4695ED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States, utilities, and nonpro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fits working together will be key to success of LIHWAP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LIHEAP is a powerful model, but key differences between the water and energy sectors mean a lot of issues will need to be worked through 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learning to speak the same language – creating new relationships 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diversity of the water and wastewater sector – 15,000 POTWs; 50,000 community water systems; highly localized</a:t>
            </a:r>
          </a:p>
          <a:p>
            <a:pPr marL="285750" indent="-285750">
              <a:spcBef>
                <a:spcPts val="0"/>
              </a:spcBef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various organizational/jurisdictional structures; joint water/wastewater v. separate utilities; large diversity of billing schedules (monthly v. quarterly v. tax bill); combined bill with other public services?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793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46FA-8D1E-4F4A-B3D1-372A9D55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2E87-5618-4EB1-B568-92D4695ED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55040"/>
            <a:ext cx="8229600" cy="3639583"/>
          </a:xfrm>
        </p:spPr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Time of the essence - the needs are significant and as 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 emerge from the pandemic, balances of unpaid bills are untenable for many households and public utilities are dealing with revenue shortfalls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Many water/wastewater utilities have customer assistance programs in place – often over scribed and underfunded – so to the extent possible, plus-up what already works for those communities versus a wholly new program.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 the flip side – the majority of water/wastewater utilities nationally, particularly small and rural utilities, do not currently offer customer assistance and may have very limited staff/resources.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 know the available funds ($1.138B total) are below total national need – how will funds be distributed most equitably?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17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346FA-8D1E-4F4A-B3D1-372A9D55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2E87-5618-4EB1-B568-92D4695EDA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States now developing their work plans; urging utilities to reach out during development stage – work through questions together so when programs get underway, they are as successful as possible from the start.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State allotments hopefully announced soon?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1F497D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Opportunities for future funding rounds? Congress has various opportunities (future stimulus or appropriations packages); authorizing bills – should be a live topic for all of the 117</a:t>
            </a:r>
            <a:r>
              <a:rPr lang="en-US" sz="1800" baseline="300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Congress!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2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5"/>
          <p:cNvSpPr/>
          <p:nvPr/>
        </p:nvSpPr>
        <p:spPr>
          <a:xfrm>
            <a:off x="228600" y="171450"/>
            <a:ext cx="8686800" cy="480060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330413" y="361950"/>
            <a:ext cx="5334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AD2327"/>
                </a:solidFill>
                <a:latin typeface="Lato"/>
                <a:ea typeface="Lato"/>
                <a:cs typeface="Lato"/>
                <a:sym typeface="Lato"/>
              </a:rPr>
              <a:t>Continuing the Learning</a:t>
            </a:r>
            <a:endParaRPr/>
          </a:p>
        </p:txBody>
      </p:sp>
      <p:sp>
        <p:nvSpPr>
          <p:cNvPr id="119" name="Google Shape;119;p15"/>
          <p:cNvSpPr txBox="1"/>
          <p:nvPr/>
        </p:nvSpPr>
        <p:spPr>
          <a:xfrm>
            <a:off x="330412" y="1047750"/>
            <a:ext cx="8280187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434342"/>
              </a:buClr>
              <a:buSzPts val="2800"/>
              <a:buFont typeface="Arial"/>
              <a:buChar char="•"/>
            </a:pPr>
            <a:endParaRPr lang="en-US" sz="2800" dirty="0">
              <a:solidFill>
                <a:srgbClr val="434342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434342"/>
              </a:buClr>
              <a:buSzPts val="2800"/>
              <a:buFont typeface="Arial"/>
              <a:buChar char="•"/>
            </a:pPr>
            <a:r>
              <a:rPr lang="en-US" sz="26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</a:rPr>
              <a:t>Contact: </a:t>
            </a:r>
            <a:r>
              <a:rPr lang="en-US" sz="26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ksurfus@nacwa.org</a:t>
            </a:r>
            <a:r>
              <a:rPr lang="en-US" sz="26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</a:rPr>
              <a:t>; 202-833-4655</a:t>
            </a:r>
            <a:endParaRPr lang="en-US" sz="2600" dirty="0">
              <a:solidFill>
                <a:srgbClr val="434342"/>
              </a:solidFill>
              <a:latin typeface="Lato"/>
              <a:ea typeface="Lato"/>
              <a:cs typeface="Lato"/>
              <a:sym typeface="Lato"/>
              <a:hlinkClick r:id="rId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434342"/>
              </a:buClr>
              <a:buSzPts val="2800"/>
              <a:buFont typeface="Arial"/>
              <a:buChar char="•"/>
            </a:pPr>
            <a:r>
              <a:rPr lang="en-US" sz="26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www.Affordableh2o.org</a:t>
            </a:r>
            <a:r>
              <a:rPr lang="en-US" sz="26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</a:rPr>
              <a:t>   (clean and drinking water federal assistance advocacy website) 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434342"/>
              </a:buClr>
              <a:buSzPts val="2800"/>
              <a:buFont typeface="Arial"/>
              <a:buChar char="•"/>
            </a:pPr>
            <a:r>
              <a:rPr lang="en-US" sz="26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</a:rPr>
              <a:t>Estimated COVID-19 impacts to water/wastewater (2020) - </a:t>
            </a:r>
            <a:r>
              <a:rPr lang="en-US" sz="20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  <a:hlinkClick r:id="rId5"/>
              </a:rPr>
              <a:t>https://www.nacwa.org/docs/default-source/resources---public/water-sector-covid-19-financial-impacts.pdf?sfvrsn=98f9ff61_2</a:t>
            </a:r>
            <a:r>
              <a:rPr lang="en-US" sz="2000" dirty="0">
                <a:solidFill>
                  <a:srgbClr val="434342"/>
                </a:solidFill>
                <a:latin typeface="Lato"/>
                <a:ea typeface="Lato"/>
                <a:cs typeface="Lato"/>
                <a:sym typeface="Lato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UAC 2021 slide template" id="{3BE37F88-CB4E-4E5D-9831-CBA405EB223A}" vid="{E642F870-6B74-4396-BA79-215F725A6B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NEUAC 2021 slide template</Template>
  <TotalTime>3517</TotalTime>
  <Words>700</Words>
  <Application>Microsoft Office PowerPoint</Application>
  <PresentationFormat>On-screen Show (16:9)</PresentationFormat>
  <Paragraphs>57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Lato</vt:lpstr>
      <vt:lpstr>Calibri</vt:lpstr>
      <vt:lpstr>Office Theme</vt:lpstr>
      <vt:lpstr>PowerPoint Presentation</vt:lpstr>
      <vt:lpstr>Scope of Need </vt:lpstr>
      <vt:lpstr>Congressional Response! </vt:lpstr>
      <vt:lpstr>Key Questions, Emerging Answers</vt:lpstr>
      <vt:lpstr>Utility Considerations</vt:lpstr>
      <vt:lpstr>Utility Considerations</vt:lpstr>
      <vt:lpstr>Updates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 Surfus</dc:creator>
  <cp:lastModifiedBy>Jennifer Whiting</cp:lastModifiedBy>
  <cp:revision>9</cp:revision>
  <dcterms:created xsi:type="dcterms:W3CDTF">2021-05-19T04:02:37Z</dcterms:created>
  <dcterms:modified xsi:type="dcterms:W3CDTF">2021-05-21T14:46:10Z</dcterms:modified>
</cp:coreProperties>
</file>