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59" r:id="rId6"/>
    <p:sldId id="261" r:id="rId7"/>
    <p:sldId id="268" r:id="rId8"/>
    <p:sldId id="266" r:id="rId9"/>
    <p:sldId id="267" r:id="rId10"/>
    <p:sldId id="260" r:id="rId11"/>
    <p:sldId id="262" r:id="rId12"/>
    <p:sldId id="263" r:id="rId13"/>
    <p:sldId id="264" r:id="rId14"/>
    <p:sldId id="265" r:id="rId15"/>
    <p:sldId id="269"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C1D300-2B66-41B2-BA63-674E6102EF75}"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FBB33-1AB1-4D89-88EF-C953512C2C2E}" type="slidenum">
              <a:rPr lang="en-US" smtClean="0"/>
              <a:t>‹#›</a:t>
            </a:fld>
            <a:endParaRPr lang="en-US"/>
          </a:p>
        </p:txBody>
      </p:sp>
    </p:spTree>
    <p:extLst>
      <p:ext uri="{BB962C8B-B14F-4D97-AF65-F5344CB8AC3E}">
        <p14:creationId xmlns:p14="http://schemas.microsoft.com/office/powerpoint/2010/main" val="233015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1D300-2B66-41B2-BA63-674E6102EF75}"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FBB33-1AB1-4D89-88EF-C953512C2C2E}" type="slidenum">
              <a:rPr lang="en-US" smtClean="0"/>
              <a:t>‹#›</a:t>
            </a:fld>
            <a:endParaRPr lang="en-US"/>
          </a:p>
        </p:txBody>
      </p:sp>
    </p:spTree>
    <p:extLst>
      <p:ext uri="{BB962C8B-B14F-4D97-AF65-F5344CB8AC3E}">
        <p14:creationId xmlns:p14="http://schemas.microsoft.com/office/powerpoint/2010/main" val="209372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1D300-2B66-41B2-BA63-674E6102EF75}"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FBB33-1AB1-4D89-88EF-C953512C2C2E}" type="slidenum">
              <a:rPr lang="en-US" smtClean="0"/>
              <a:t>‹#›</a:t>
            </a:fld>
            <a:endParaRPr lang="en-US"/>
          </a:p>
        </p:txBody>
      </p:sp>
    </p:spTree>
    <p:extLst>
      <p:ext uri="{BB962C8B-B14F-4D97-AF65-F5344CB8AC3E}">
        <p14:creationId xmlns:p14="http://schemas.microsoft.com/office/powerpoint/2010/main" val="407224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1D300-2B66-41B2-BA63-674E6102EF75}"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FBB33-1AB1-4D89-88EF-C953512C2C2E}" type="slidenum">
              <a:rPr lang="en-US" smtClean="0"/>
              <a:t>‹#›</a:t>
            </a:fld>
            <a:endParaRPr lang="en-US"/>
          </a:p>
        </p:txBody>
      </p:sp>
    </p:spTree>
    <p:extLst>
      <p:ext uri="{BB962C8B-B14F-4D97-AF65-F5344CB8AC3E}">
        <p14:creationId xmlns:p14="http://schemas.microsoft.com/office/powerpoint/2010/main" val="102638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1D300-2B66-41B2-BA63-674E6102EF75}"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FBB33-1AB1-4D89-88EF-C953512C2C2E}" type="slidenum">
              <a:rPr lang="en-US" smtClean="0"/>
              <a:t>‹#›</a:t>
            </a:fld>
            <a:endParaRPr lang="en-US"/>
          </a:p>
        </p:txBody>
      </p:sp>
    </p:spTree>
    <p:extLst>
      <p:ext uri="{BB962C8B-B14F-4D97-AF65-F5344CB8AC3E}">
        <p14:creationId xmlns:p14="http://schemas.microsoft.com/office/powerpoint/2010/main" val="330992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C1D300-2B66-41B2-BA63-674E6102EF75}"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FBB33-1AB1-4D89-88EF-C953512C2C2E}" type="slidenum">
              <a:rPr lang="en-US" smtClean="0"/>
              <a:t>‹#›</a:t>
            </a:fld>
            <a:endParaRPr lang="en-US"/>
          </a:p>
        </p:txBody>
      </p:sp>
    </p:spTree>
    <p:extLst>
      <p:ext uri="{BB962C8B-B14F-4D97-AF65-F5344CB8AC3E}">
        <p14:creationId xmlns:p14="http://schemas.microsoft.com/office/powerpoint/2010/main" val="419396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C1D300-2B66-41B2-BA63-674E6102EF75}"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3FBB33-1AB1-4D89-88EF-C953512C2C2E}" type="slidenum">
              <a:rPr lang="en-US" smtClean="0"/>
              <a:t>‹#›</a:t>
            </a:fld>
            <a:endParaRPr lang="en-US"/>
          </a:p>
        </p:txBody>
      </p:sp>
    </p:spTree>
    <p:extLst>
      <p:ext uri="{BB962C8B-B14F-4D97-AF65-F5344CB8AC3E}">
        <p14:creationId xmlns:p14="http://schemas.microsoft.com/office/powerpoint/2010/main" val="148964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C1D300-2B66-41B2-BA63-674E6102EF75}"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3FBB33-1AB1-4D89-88EF-C953512C2C2E}" type="slidenum">
              <a:rPr lang="en-US" smtClean="0"/>
              <a:t>‹#›</a:t>
            </a:fld>
            <a:endParaRPr lang="en-US"/>
          </a:p>
        </p:txBody>
      </p:sp>
    </p:spTree>
    <p:extLst>
      <p:ext uri="{BB962C8B-B14F-4D97-AF65-F5344CB8AC3E}">
        <p14:creationId xmlns:p14="http://schemas.microsoft.com/office/powerpoint/2010/main" val="272416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1D300-2B66-41B2-BA63-674E6102EF75}"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3FBB33-1AB1-4D89-88EF-C953512C2C2E}" type="slidenum">
              <a:rPr lang="en-US" smtClean="0"/>
              <a:t>‹#›</a:t>
            </a:fld>
            <a:endParaRPr lang="en-US"/>
          </a:p>
        </p:txBody>
      </p:sp>
    </p:spTree>
    <p:extLst>
      <p:ext uri="{BB962C8B-B14F-4D97-AF65-F5344CB8AC3E}">
        <p14:creationId xmlns:p14="http://schemas.microsoft.com/office/powerpoint/2010/main" val="181105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1D300-2B66-41B2-BA63-674E6102EF75}"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FBB33-1AB1-4D89-88EF-C953512C2C2E}" type="slidenum">
              <a:rPr lang="en-US" smtClean="0"/>
              <a:t>‹#›</a:t>
            </a:fld>
            <a:endParaRPr lang="en-US"/>
          </a:p>
        </p:txBody>
      </p:sp>
    </p:spTree>
    <p:extLst>
      <p:ext uri="{BB962C8B-B14F-4D97-AF65-F5344CB8AC3E}">
        <p14:creationId xmlns:p14="http://schemas.microsoft.com/office/powerpoint/2010/main" val="3578414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1D300-2B66-41B2-BA63-674E6102EF75}"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FBB33-1AB1-4D89-88EF-C953512C2C2E}" type="slidenum">
              <a:rPr lang="en-US" smtClean="0"/>
              <a:t>‹#›</a:t>
            </a:fld>
            <a:endParaRPr lang="en-US"/>
          </a:p>
        </p:txBody>
      </p:sp>
    </p:spTree>
    <p:extLst>
      <p:ext uri="{BB962C8B-B14F-4D97-AF65-F5344CB8AC3E}">
        <p14:creationId xmlns:p14="http://schemas.microsoft.com/office/powerpoint/2010/main" val="300476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5000" r="-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1D300-2B66-41B2-BA63-674E6102EF75}" type="datetimeFigureOut">
              <a:rPr lang="en-US" smtClean="0"/>
              <a:t>6/3/2019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FBB33-1AB1-4D89-88EF-C953512C2C2E}" type="slidenum">
              <a:rPr lang="en-US" smtClean="0"/>
              <a:t>‹#›</a:t>
            </a:fld>
            <a:endParaRPr lang="en-US"/>
          </a:p>
        </p:txBody>
      </p:sp>
    </p:spTree>
    <p:extLst>
      <p:ext uri="{BB962C8B-B14F-4D97-AF65-F5344CB8AC3E}">
        <p14:creationId xmlns:p14="http://schemas.microsoft.com/office/powerpoint/2010/main" val="260668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905000"/>
            <a:ext cx="4572009" cy="2743206"/>
          </a:xfrm>
          <a:prstGeom prst="rect">
            <a:avLst/>
          </a:prstGeom>
        </p:spPr>
      </p:pic>
      <p:sp>
        <p:nvSpPr>
          <p:cNvPr id="6" name="TextBox 5"/>
          <p:cNvSpPr txBox="1"/>
          <p:nvPr/>
        </p:nvSpPr>
        <p:spPr>
          <a:xfrm>
            <a:off x="1295400" y="4267200"/>
            <a:ext cx="4331827" cy="415498"/>
          </a:xfrm>
          <a:prstGeom prst="rect">
            <a:avLst/>
          </a:prstGeom>
          <a:noFill/>
        </p:spPr>
        <p:txBody>
          <a:bodyPr wrap="none" rtlCol="0">
            <a:spAutoFit/>
          </a:bodyPr>
          <a:lstStyle/>
          <a:p>
            <a:r>
              <a:rPr lang="en-US" sz="2100" dirty="0" smtClean="0">
                <a:solidFill>
                  <a:schemeClr val="bg1"/>
                </a:solidFill>
                <a:latin typeface="+mj-lt"/>
              </a:rPr>
              <a:t>POWERING HOMES, POWERING LIVES</a:t>
            </a:r>
            <a:endParaRPr lang="en-US" sz="2100" dirty="0">
              <a:solidFill>
                <a:schemeClr val="bg1"/>
              </a:solidFill>
              <a:latin typeface="+mj-lt"/>
            </a:endParaRPr>
          </a:p>
        </p:txBody>
      </p:sp>
    </p:spTree>
    <p:extLst>
      <p:ext uri="{BB962C8B-B14F-4D97-AF65-F5344CB8AC3E}">
        <p14:creationId xmlns:p14="http://schemas.microsoft.com/office/powerpoint/2010/main" val="171272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8229600" cy="41148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TextBox 1"/>
          <p:cNvSpPr txBox="1"/>
          <p:nvPr/>
        </p:nvSpPr>
        <p:spPr>
          <a:xfrm>
            <a:off x="609600" y="609600"/>
            <a:ext cx="7924800" cy="584775"/>
          </a:xfrm>
          <a:prstGeom prst="rect">
            <a:avLst/>
          </a:prstGeom>
          <a:noFill/>
        </p:spPr>
        <p:txBody>
          <a:bodyPr wrap="square" rtlCol="0">
            <a:spAutoFit/>
          </a:bodyPr>
          <a:lstStyle/>
          <a:p>
            <a:r>
              <a:rPr lang="en-US" sz="3200" dirty="0">
                <a:solidFill>
                  <a:schemeClr val="bg1"/>
                </a:solidFill>
                <a:latin typeface="+mj-lt"/>
              </a:rPr>
              <a:t>A</a:t>
            </a:r>
            <a:r>
              <a:rPr lang="en-US" sz="3200" dirty="0" smtClean="0">
                <a:solidFill>
                  <a:schemeClr val="bg1"/>
                </a:solidFill>
                <a:latin typeface="+mj-lt"/>
              </a:rPr>
              <a:t>s an urgent resource for low-income families:</a:t>
            </a:r>
            <a:endParaRPr lang="en-US" sz="3200" dirty="0">
              <a:solidFill>
                <a:schemeClr val="bg1"/>
              </a:solidFill>
              <a:latin typeface="+mj-lt"/>
            </a:endParaRPr>
          </a:p>
        </p:txBody>
      </p:sp>
    </p:spTree>
    <p:extLst>
      <p:ext uri="{BB962C8B-B14F-4D97-AF65-F5344CB8AC3E}">
        <p14:creationId xmlns:p14="http://schemas.microsoft.com/office/powerpoint/2010/main" val="424459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6019800" cy="1905000"/>
          </a:xfrm>
        </p:spPr>
        <p:txBody>
          <a:bodyPr>
            <a:noAutofit/>
          </a:bodyPr>
          <a:lstStyle/>
          <a:p>
            <a:pPr marL="0" indent="0">
              <a:buNone/>
            </a:pPr>
            <a:r>
              <a:rPr lang="en-US" sz="2800" dirty="0" smtClean="0">
                <a:solidFill>
                  <a:schemeClr val="bg1"/>
                </a:solidFill>
                <a:latin typeface="+mj-lt"/>
              </a:rPr>
              <a:t>Partnerships with other nonprofits:</a:t>
            </a:r>
          </a:p>
          <a:p>
            <a:pPr>
              <a:buFontTx/>
              <a:buChar char="-"/>
            </a:pPr>
            <a:r>
              <a:rPr lang="en-US" sz="2800" dirty="0" smtClean="0">
                <a:solidFill>
                  <a:schemeClr val="bg1"/>
                </a:solidFill>
                <a:latin typeface="+mj-lt"/>
              </a:rPr>
              <a:t>Illustrate the different sides of energy insecurity</a:t>
            </a:r>
          </a:p>
          <a:p>
            <a:pPr>
              <a:buFontTx/>
              <a:buChar char="-"/>
            </a:pPr>
            <a:r>
              <a:rPr lang="en-US" sz="2800" dirty="0" smtClean="0">
                <a:solidFill>
                  <a:schemeClr val="bg1"/>
                </a:solidFill>
                <a:latin typeface="+mj-lt"/>
              </a:rPr>
              <a:t>Educate the public</a:t>
            </a:r>
          </a:p>
          <a:p>
            <a:pPr>
              <a:buFontTx/>
              <a:buChar char="-"/>
            </a:pPr>
            <a:r>
              <a:rPr lang="en-US" sz="2800" dirty="0" smtClean="0">
                <a:solidFill>
                  <a:schemeClr val="bg1"/>
                </a:solidFill>
                <a:latin typeface="+mj-lt"/>
              </a:rPr>
              <a:t>Emphasize the urgency of our work</a:t>
            </a:r>
          </a:p>
          <a:p>
            <a:pPr>
              <a:buFontTx/>
              <a:buChar char="-"/>
            </a:pPr>
            <a:r>
              <a:rPr lang="en-US" sz="2800" dirty="0" smtClean="0">
                <a:solidFill>
                  <a:schemeClr val="bg1"/>
                </a:solidFill>
                <a:latin typeface="+mj-lt"/>
              </a:rPr>
              <a:t>Expand visibility to new donors</a:t>
            </a:r>
          </a:p>
          <a:p>
            <a:pPr>
              <a:buFontTx/>
              <a:buChar char="-"/>
            </a:pPr>
            <a:r>
              <a:rPr lang="en-US" sz="2800" dirty="0" smtClean="0">
                <a:solidFill>
                  <a:schemeClr val="bg1"/>
                </a:solidFill>
                <a:latin typeface="+mj-lt"/>
              </a:rPr>
              <a:t>Allow other organizations to help spread the word</a:t>
            </a:r>
            <a:endParaRPr lang="en-US" sz="2800" dirty="0">
              <a:solidFill>
                <a:schemeClr val="bg1"/>
              </a:solidFill>
              <a:latin typeface="+mj-lt"/>
            </a:endParaRPr>
          </a:p>
        </p:txBody>
      </p:sp>
      <p:sp>
        <p:nvSpPr>
          <p:cNvPr id="2" name="TextBox 1"/>
          <p:cNvSpPr txBox="1"/>
          <p:nvPr/>
        </p:nvSpPr>
        <p:spPr>
          <a:xfrm>
            <a:off x="685800" y="685799"/>
            <a:ext cx="3276600" cy="646331"/>
          </a:xfrm>
          <a:prstGeom prst="rect">
            <a:avLst/>
          </a:prstGeom>
          <a:noFill/>
        </p:spPr>
        <p:txBody>
          <a:bodyPr wrap="square" rtlCol="0">
            <a:spAutoFit/>
          </a:bodyPr>
          <a:lstStyle/>
          <a:p>
            <a:r>
              <a:rPr lang="en-US" sz="3600" dirty="0" smtClean="0">
                <a:solidFill>
                  <a:schemeClr val="bg1"/>
                </a:solidFill>
                <a:latin typeface="+mj-lt"/>
              </a:rPr>
              <a:t>Collaborate!</a:t>
            </a:r>
            <a:endParaRPr lang="en-US" sz="3600" dirty="0">
              <a:solidFill>
                <a:schemeClr val="bg1"/>
              </a:solidFill>
              <a:latin typeface="+mj-lt"/>
            </a:endParaRPr>
          </a:p>
        </p:txBody>
      </p:sp>
    </p:spTree>
    <p:extLst>
      <p:ext uri="{BB962C8B-B14F-4D97-AF65-F5344CB8AC3E}">
        <p14:creationId xmlns:p14="http://schemas.microsoft.com/office/powerpoint/2010/main" val="2698636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SMART: Start Making A Reader Today</a:t>
            </a:r>
            <a:endParaRPr lang="en-US"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39578"/>
            <a:ext cx="4343400" cy="345548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914" y="2209799"/>
            <a:ext cx="4344486" cy="4283541"/>
          </a:xfrm>
          <a:prstGeom prst="rect">
            <a:avLst/>
          </a:prstGeom>
        </p:spPr>
      </p:pic>
    </p:spTree>
    <p:extLst>
      <p:ext uri="{BB962C8B-B14F-4D97-AF65-F5344CB8AC3E}">
        <p14:creationId xmlns:p14="http://schemas.microsoft.com/office/powerpoint/2010/main" val="2757862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IRCO, Latino Network, &amp; NAYA</a:t>
            </a:r>
            <a:endParaRPr lang="en-US"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7536" y="1497743"/>
            <a:ext cx="3776749" cy="25213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05" y="1295400"/>
            <a:ext cx="3657600" cy="292608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7646" y="4295971"/>
            <a:ext cx="4551754" cy="2414055"/>
          </a:xfrm>
          <a:prstGeom prst="rect">
            <a:avLst/>
          </a:prstGeom>
        </p:spPr>
      </p:pic>
    </p:spTree>
    <p:extLst>
      <p:ext uri="{BB962C8B-B14F-4D97-AF65-F5344CB8AC3E}">
        <p14:creationId xmlns:p14="http://schemas.microsoft.com/office/powerpoint/2010/main" val="836963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Meals on Wheels People</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600200"/>
            <a:ext cx="6778710" cy="4419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047373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5638800" cy="4221162"/>
          </a:xfrm>
        </p:spPr>
        <p:txBody>
          <a:bodyPr>
            <a:noAutofit/>
          </a:bodyPr>
          <a:lstStyle/>
          <a:p>
            <a:pPr algn="l"/>
            <a:r>
              <a:rPr lang="en-US" sz="3600" dirty="0" smtClean="0">
                <a:solidFill>
                  <a:schemeClr val="bg1"/>
                </a:solidFill>
              </a:rPr>
              <a:t>Energy insecurity is almost invisible to the naked eye.</a:t>
            </a:r>
            <a:br>
              <a:rPr lang="en-US" sz="3600" dirty="0" smtClean="0">
                <a:solidFill>
                  <a:schemeClr val="bg1"/>
                </a:solidFill>
              </a:rPr>
            </a:br>
            <a:r>
              <a:rPr lang="en-US" sz="3600" dirty="0">
                <a:solidFill>
                  <a:schemeClr val="bg1"/>
                </a:solidFill>
              </a:rPr>
              <a:t/>
            </a:r>
            <a:br>
              <a:rPr lang="en-US" sz="3600" dirty="0">
                <a:solidFill>
                  <a:schemeClr val="bg1"/>
                </a:solidFill>
              </a:rPr>
            </a:br>
            <a:r>
              <a:rPr lang="en-US" sz="3600" dirty="0" smtClean="0">
                <a:solidFill>
                  <a:schemeClr val="bg1"/>
                </a:solidFill>
              </a:rPr>
              <a:t>It’s up to us to show donors that it exists – and that their dollars can make a difference.</a:t>
            </a:r>
            <a:br>
              <a:rPr lang="en-US" sz="3600" dirty="0" smtClean="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936071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3271" y="1219200"/>
            <a:ext cx="3008616" cy="2542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828800" y="4114799"/>
            <a:ext cx="3429000" cy="1508105"/>
          </a:xfrm>
          <a:prstGeom prst="rect">
            <a:avLst/>
          </a:prstGeom>
          <a:noFill/>
        </p:spPr>
        <p:txBody>
          <a:bodyPr wrap="square" rtlCol="0">
            <a:spAutoFit/>
          </a:bodyPr>
          <a:lstStyle/>
          <a:p>
            <a:pPr algn="ctr"/>
            <a:r>
              <a:rPr lang="en-US" sz="2600" b="1" dirty="0" smtClean="0">
                <a:solidFill>
                  <a:schemeClr val="bg1"/>
                </a:solidFill>
                <a:latin typeface="+mj-lt"/>
              </a:rPr>
              <a:t>Will Preston</a:t>
            </a:r>
          </a:p>
          <a:p>
            <a:pPr algn="ctr"/>
            <a:endParaRPr lang="en-US" sz="2200" dirty="0" smtClean="0">
              <a:solidFill>
                <a:schemeClr val="bg1"/>
              </a:solidFill>
              <a:latin typeface="+mj-lt"/>
            </a:endParaRPr>
          </a:p>
          <a:p>
            <a:pPr algn="ctr"/>
            <a:r>
              <a:rPr lang="en-US" sz="2200" dirty="0" smtClean="0">
                <a:solidFill>
                  <a:schemeClr val="bg1"/>
                </a:solidFill>
                <a:latin typeface="+mj-lt"/>
              </a:rPr>
              <a:t>will@oregonenergyfund.org</a:t>
            </a:r>
          </a:p>
          <a:p>
            <a:pPr algn="ctr"/>
            <a:r>
              <a:rPr lang="en-US" sz="2200" dirty="0" smtClean="0">
                <a:solidFill>
                  <a:schemeClr val="bg1"/>
                </a:solidFill>
                <a:latin typeface="+mj-lt"/>
              </a:rPr>
              <a:t>971-386-2124</a:t>
            </a:r>
            <a:endParaRPr lang="en-US" sz="2200" dirty="0">
              <a:solidFill>
                <a:schemeClr val="bg1"/>
              </a:solidFill>
              <a:latin typeface="+mj-lt"/>
            </a:endParaRPr>
          </a:p>
        </p:txBody>
      </p:sp>
    </p:spTree>
    <p:extLst>
      <p:ext uri="{BB962C8B-B14F-4D97-AF65-F5344CB8AC3E}">
        <p14:creationId xmlns:p14="http://schemas.microsoft.com/office/powerpoint/2010/main" val="564000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3271" y="1219200"/>
            <a:ext cx="3008616" cy="2542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400179" y="4107974"/>
            <a:ext cx="4114800" cy="1508105"/>
          </a:xfrm>
          <a:prstGeom prst="rect">
            <a:avLst/>
          </a:prstGeom>
          <a:noFill/>
        </p:spPr>
        <p:txBody>
          <a:bodyPr wrap="square" rtlCol="0">
            <a:spAutoFit/>
          </a:bodyPr>
          <a:lstStyle/>
          <a:p>
            <a:pPr algn="ctr"/>
            <a:r>
              <a:rPr lang="en-US" sz="2600" b="1" dirty="0" smtClean="0">
                <a:solidFill>
                  <a:schemeClr val="bg1"/>
                </a:solidFill>
                <a:latin typeface="+mj-lt"/>
              </a:rPr>
              <a:t>Will Preston</a:t>
            </a:r>
          </a:p>
          <a:p>
            <a:pPr algn="ctr"/>
            <a:endParaRPr lang="en-US" sz="2200" dirty="0" smtClean="0">
              <a:solidFill>
                <a:schemeClr val="bg1"/>
              </a:solidFill>
              <a:latin typeface="MrEavesSanOT" pitchFamily="34" charset="0"/>
            </a:endParaRPr>
          </a:p>
          <a:p>
            <a:pPr algn="ctr"/>
            <a:r>
              <a:rPr lang="en-US" sz="2200" dirty="0" smtClean="0">
                <a:solidFill>
                  <a:schemeClr val="bg1"/>
                </a:solidFill>
                <a:latin typeface="+mj-lt"/>
              </a:rPr>
              <a:t>Oregon Energy Fund</a:t>
            </a:r>
          </a:p>
          <a:p>
            <a:pPr algn="ctr"/>
            <a:r>
              <a:rPr lang="en-US" sz="2200" dirty="0" smtClean="0">
                <a:solidFill>
                  <a:schemeClr val="bg1"/>
                </a:solidFill>
                <a:latin typeface="+mj-lt"/>
              </a:rPr>
              <a:t>Communications Coordinator</a:t>
            </a:r>
            <a:endParaRPr lang="en-US" sz="2200" dirty="0">
              <a:solidFill>
                <a:schemeClr val="bg1"/>
              </a:solidFill>
              <a:latin typeface="+mj-lt"/>
            </a:endParaRPr>
          </a:p>
        </p:txBody>
      </p:sp>
    </p:spTree>
    <p:extLst>
      <p:ext uri="{BB962C8B-B14F-4D97-AF65-F5344CB8AC3E}">
        <p14:creationId xmlns:p14="http://schemas.microsoft.com/office/powerpoint/2010/main" val="1313519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53605"/>
            <a:ext cx="7315200" cy="1200329"/>
          </a:xfrm>
          <a:prstGeom prst="rect">
            <a:avLst/>
          </a:prstGeom>
          <a:noFill/>
        </p:spPr>
        <p:txBody>
          <a:bodyPr wrap="square" rtlCol="0">
            <a:spAutoFit/>
          </a:bodyPr>
          <a:lstStyle/>
          <a:p>
            <a:pPr algn="ctr"/>
            <a:r>
              <a:rPr lang="en-US" sz="3600" dirty="0" smtClean="0">
                <a:solidFill>
                  <a:schemeClr val="bg1"/>
                </a:solidFill>
                <a:latin typeface="+mj-lt"/>
              </a:rPr>
              <a:t>More Than Lightbulbs:</a:t>
            </a:r>
            <a:endParaRPr lang="en-US" sz="3600" dirty="0" smtClean="0">
              <a:solidFill>
                <a:schemeClr val="bg1"/>
              </a:solidFill>
              <a:latin typeface="+mj-lt"/>
            </a:endParaRPr>
          </a:p>
          <a:p>
            <a:pPr algn="ctr"/>
            <a:r>
              <a:rPr lang="en-US" sz="3600" dirty="0" smtClean="0">
                <a:solidFill>
                  <a:schemeClr val="bg1"/>
                </a:solidFill>
                <a:latin typeface="+mj-lt"/>
              </a:rPr>
              <a:t>Why Energy Assistance Matters</a:t>
            </a:r>
            <a:endParaRPr lang="en-US" sz="3600" dirty="0">
              <a:solidFill>
                <a:schemeClr val="bg1"/>
              </a:solidFill>
              <a:latin typeface="+mj-lt"/>
            </a:endParaRPr>
          </a:p>
        </p:txBody>
      </p:sp>
    </p:spTree>
    <p:extLst>
      <p:ext uri="{BB962C8B-B14F-4D97-AF65-F5344CB8AC3E}">
        <p14:creationId xmlns:p14="http://schemas.microsoft.com/office/powerpoint/2010/main" val="1304428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221419"/>
            <a:ext cx="7535269" cy="464883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900626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6019800" cy="5791200"/>
          </a:xfrm>
        </p:spPr>
        <p:txBody>
          <a:bodyPr>
            <a:normAutofit fontScale="85000" lnSpcReduction="10000"/>
          </a:bodyPr>
          <a:lstStyle/>
          <a:p>
            <a:pPr marL="0" indent="0">
              <a:buNone/>
            </a:pPr>
            <a:r>
              <a:rPr lang="en-US" dirty="0" smtClean="0">
                <a:solidFill>
                  <a:schemeClr val="bg1"/>
                </a:solidFill>
                <a:latin typeface="+mj-lt"/>
              </a:rPr>
              <a:t>“An almost equal number of households encounter food insecurity as energy insecurity. But food is generally considered indispensable whereas energy is often perceived as an amenity. As most of people would cringe at the thought of hunger-prone families, few shudder at the notion of poor households living in the cold and in the dark, accruing debt to fulfill a basic need.”</a:t>
            </a:r>
          </a:p>
          <a:p>
            <a:pPr marL="0" indent="0">
              <a:buNone/>
            </a:pPr>
            <a:endParaRPr lang="en-US" dirty="0" smtClean="0">
              <a:solidFill>
                <a:schemeClr val="bg1"/>
              </a:solidFill>
              <a:latin typeface="+mj-lt"/>
            </a:endParaRPr>
          </a:p>
          <a:p>
            <a:pPr marL="0" indent="0">
              <a:buNone/>
            </a:pPr>
            <a:r>
              <a:rPr lang="en-US" sz="2800" dirty="0" smtClean="0">
                <a:solidFill>
                  <a:schemeClr val="bg1"/>
                </a:solidFill>
                <a:latin typeface="+mj-lt"/>
              </a:rPr>
              <a:t>- Diana Hernández, “Understanding Energy </a:t>
            </a:r>
            <a:r>
              <a:rPr lang="en-US" sz="2800" dirty="0">
                <a:solidFill>
                  <a:schemeClr val="bg1"/>
                </a:solidFill>
                <a:latin typeface="+mj-lt"/>
              </a:rPr>
              <a:t>I</a:t>
            </a:r>
            <a:r>
              <a:rPr lang="en-US" sz="2800" dirty="0" smtClean="0">
                <a:solidFill>
                  <a:schemeClr val="bg1"/>
                </a:solidFill>
                <a:latin typeface="+mj-lt"/>
              </a:rPr>
              <a:t>nsecurity and Why </a:t>
            </a:r>
            <a:r>
              <a:rPr lang="en-US" sz="2800" dirty="0">
                <a:solidFill>
                  <a:schemeClr val="bg1"/>
                </a:solidFill>
                <a:latin typeface="+mj-lt"/>
              </a:rPr>
              <a:t>I</a:t>
            </a:r>
            <a:r>
              <a:rPr lang="en-US" sz="2800" dirty="0" smtClean="0">
                <a:solidFill>
                  <a:schemeClr val="bg1"/>
                </a:solidFill>
                <a:latin typeface="+mj-lt"/>
              </a:rPr>
              <a:t>t </a:t>
            </a:r>
            <a:r>
              <a:rPr lang="en-US" sz="2800" dirty="0">
                <a:solidFill>
                  <a:schemeClr val="bg1"/>
                </a:solidFill>
                <a:latin typeface="+mj-lt"/>
              </a:rPr>
              <a:t>M</a:t>
            </a:r>
            <a:r>
              <a:rPr lang="en-US" sz="2800" dirty="0" smtClean="0">
                <a:solidFill>
                  <a:schemeClr val="bg1"/>
                </a:solidFill>
                <a:latin typeface="+mj-lt"/>
              </a:rPr>
              <a:t>atters to Health” (2016)</a:t>
            </a:r>
            <a:endParaRPr lang="en-US" sz="2800" dirty="0">
              <a:solidFill>
                <a:schemeClr val="bg1"/>
              </a:solidFill>
              <a:latin typeface="+mj-lt"/>
            </a:endParaRPr>
          </a:p>
        </p:txBody>
      </p:sp>
    </p:spTree>
    <p:extLst>
      <p:ext uri="{BB962C8B-B14F-4D97-AF65-F5344CB8AC3E}">
        <p14:creationId xmlns:p14="http://schemas.microsoft.com/office/powerpoint/2010/main" val="1241148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229600" cy="1143000"/>
          </a:xfrm>
        </p:spPr>
        <p:txBody>
          <a:bodyPr>
            <a:normAutofit/>
          </a:bodyPr>
          <a:lstStyle/>
          <a:p>
            <a:r>
              <a:rPr lang="en-US" sz="3600" dirty="0" smtClean="0">
                <a:solidFill>
                  <a:schemeClr val="bg1"/>
                </a:solidFill>
              </a:rPr>
              <a:t>Context, context, context!</a:t>
            </a:r>
            <a:endParaRPr lang="en-US" sz="3600" dirty="0">
              <a:solidFill>
                <a:schemeClr val="bg1"/>
              </a:solidFill>
            </a:endParaRPr>
          </a:p>
        </p:txBody>
      </p:sp>
      <p:sp>
        <p:nvSpPr>
          <p:cNvPr id="4" name="TextBox 3"/>
          <p:cNvSpPr txBox="1"/>
          <p:nvPr/>
        </p:nvSpPr>
        <p:spPr>
          <a:xfrm>
            <a:off x="1057183" y="1676400"/>
            <a:ext cx="5724617" cy="5201424"/>
          </a:xfrm>
          <a:prstGeom prst="rect">
            <a:avLst/>
          </a:prstGeom>
          <a:noFill/>
        </p:spPr>
        <p:txBody>
          <a:bodyPr wrap="square" rtlCol="0">
            <a:spAutoFit/>
          </a:bodyPr>
          <a:lstStyle/>
          <a:p>
            <a:r>
              <a:rPr lang="en-US" sz="2800" dirty="0" smtClean="0">
                <a:solidFill>
                  <a:schemeClr val="bg1"/>
                </a:solidFill>
                <a:latin typeface="+mj-lt"/>
              </a:rPr>
              <a:t>Energy insecurity doesn’t exist in isolation – </a:t>
            </a:r>
            <a:r>
              <a:rPr lang="en-US" sz="2800" dirty="0" smtClean="0">
                <a:solidFill>
                  <a:schemeClr val="bg1"/>
                </a:solidFill>
                <a:latin typeface="+mj-lt"/>
              </a:rPr>
              <a:t>but </a:t>
            </a:r>
            <a:r>
              <a:rPr lang="en-US" sz="2800" dirty="0" smtClean="0">
                <a:solidFill>
                  <a:schemeClr val="bg1"/>
                </a:solidFill>
                <a:latin typeface="+mj-lt"/>
              </a:rPr>
              <a:t>many people don’t know that.</a:t>
            </a:r>
          </a:p>
          <a:p>
            <a:pPr algn="ctr"/>
            <a:endParaRPr lang="en-US" sz="2800" dirty="0" smtClean="0">
              <a:solidFill>
                <a:schemeClr val="bg1"/>
              </a:solidFill>
              <a:latin typeface="+mj-lt"/>
            </a:endParaRPr>
          </a:p>
          <a:p>
            <a:r>
              <a:rPr lang="en-US" sz="2800" dirty="0" smtClean="0">
                <a:solidFill>
                  <a:schemeClr val="bg1"/>
                </a:solidFill>
                <a:latin typeface="+mj-lt"/>
              </a:rPr>
              <a:t>It’s part of a larger ecosystem that includes:</a:t>
            </a:r>
          </a:p>
          <a:p>
            <a:pPr marL="285750" indent="-285750">
              <a:buFontTx/>
              <a:buChar char="-"/>
            </a:pPr>
            <a:r>
              <a:rPr lang="en-US" sz="2800" dirty="0" smtClean="0">
                <a:solidFill>
                  <a:schemeClr val="bg1"/>
                </a:solidFill>
                <a:latin typeface="+mj-lt"/>
              </a:rPr>
              <a:t>Housing &amp; homelessness</a:t>
            </a:r>
          </a:p>
          <a:p>
            <a:pPr marL="285750" indent="-285750">
              <a:buFontTx/>
              <a:buChar char="-"/>
            </a:pPr>
            <a:r>
              <a:rPr lang="en-US" sz="2800" dirty="0" smtClean="0">
                <a:solidFill>
                  <a:schemeClr val="bg1"/>
                </a:solidFill>
                <a:latin typeface="+mj-lt"/>
              </a:rPr>
              <a:t>Racial justice</a:t>
            </a:r>
          </a:p>
          <a:p>
            <a:pPr marL="285750" indent="-285750">
              <a:buFontTx/>
              <a:buChar char="-"/>
            </a:pPr>
            <a:r>
              <a:rPr lang="en-US" sz="2800" dirty="0" smtClean="0">
                <a:solidFill>
                  <a:schemeClr val="bg1"/>
                </a:solidFill>
                <a:latin typeface="+mj-lt"/>
              </a:rPr>
              <a:t>The climate crisis</a:t>
            </a:r>
          </a:p>
          <a:p>
            <a:pPr marL="285750" indent="-285750">
              <a:buFontTx/>
              <a:buChar char="-"/>
            </a:pPr>
            <a:r>
              <a:rPr lang="en-US" sz="2800" dirty="0" smtClean="0">
                <a:solidFill>
                  <a:schemeClr val="bg1"/>
                </a:solidFill>
                <a:latin typeface="+mj-lt"/>
              </a:rPr>
              <a:t>Childhood health &amp; trauma</a:t>
            </a:r>
          </a:p>
          <a:p>
            <a:pPr marL="285750" indent="-285750">
              <a:buFontTx/>
              <a:buChar char="-"/>
            </a:pPr>
            <a:r>
              <a:rPr lang="en-US" sz="2800" dirty="0" smtClean="0">
                <a:solidFill>
                  <a:schemeClr val="bg1"/>
                </a:solidFill>
                <a:latin typeface="+mj-lt"/>
              </a:rPr>
              <a:t>Economic stability</a:t>
            </a:r>
          </a:p>
          <a:p>
            <a:pPr marL="285750" indent="-285750">
              <a:buFontTx/>
              <a:buChar char="-"/>
            </a:pPr>
            <a:endParaRPr lang="en-US" sz="2400" dirty="0">
              <a:solidFill>
                <a:schemeClr val="bg1"/>
              </a:solidFill>
              <a:latin typeface="+mj-lt"/>
            </a:endParaRPr>
          </a:p>
        </p:txBody>
      </p:sp>
    </p:spTree>
    <p:extLst>
      <p:ext uri="{BB962C8B-B14F-4D97-AF65-F5344CB8AC3E}">
        <p14:creationId xmlns:p14="http://schemas.microsoft.com/office/powerpoint/2010/main" val="387585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6096000" cy="4525963"/>
          </a:xfrm>
        </p:spPr>
        <p:txBody>
          <a:bodyPr>
            <a:normAutofit fontScale="92500"/>
          </a:bodyPr>
          <a:lstStyle/>
          <a:p>
            <a:pPr marL="0" indent="0">
              <a:buNone/>
            </a:pPr>
            <a:r>
              <a:rPr lang="en-US" dirty="0" smtClean="0">
                <a:solidFill>
                  <a:schemeClr val="bg1"/>
                </a:solidFill>
                <a:latin typeface="+mj-lt"/>
              </a:rPr>
              <a:t>Younger donors are hyper-informed and highly conscious of how these various issues interact.</a:t>
            </a:r>
          </a:p>
          <a:p>
            <a:pPr marL="0" indent="0">
              <a:buNone/>
            </a:pPr>
            <a:endParaRPr lang="en-US" dirty="0" smtClean="0">
              <a:solidFill>
                <a:schemeClr val="bg1"/>
              </a:solidFill>
              <a:latin typeface="+mj-lt"/>
            </a:endParaRPr>
          </a:p>
          <a:p>
            <a:pPr marL="0" indent="0">
              <a:buNone/>
            </a:pPr>
            <a:r>
              <a:rPr lang="en-US" dirty="0" smtClean="0">
                <a:solidFill>
                  <a:schemeClr val="bg1"/>
                </a:solidFill>
                <a:latin typeface="+mj-lt"/>
              </a:rPr>
              <a:t>Engaging with these topics in your messaging emphasizes that energy assistance plays a vital role across the spectrum &amp; donating has a much broader impact than many realize.</a:t>
            </a:r>
            <a:endParaRPr lang="en-US" dirty="0" smtClean="0">
              <a:solidFill>
                <a:schemeClr val="bg1"/>
              </a:solidFill>
              <a:latin typeface="+mj-lt"/>
            </a:endParaRPr>
          </a:p>
        </p:txBody>
      </p:sp>
    </p:spTree>
    <p:extLst>
      <p:ext uri="{BB962C8B-B14F-4D97-AF65-F5344CB8AC3E}">
        <p14:creationId xmlns:p14="http://schemas.microsoft.com/office/powerpoint/2010/main" val="1754029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01001" cy="1143000"/>
          </a:xfrm>
        </p:spPr>
        <p:txBody>
          <a:bodyPr>
            <a:normAutofit/>
          </a:bodyPr>
          <a:lstStyle/>
          <a:p>
            <a:r>
              <a:rPr lang="en-US" sz="3600" dirty="0" smtClean="0">
                <a:solidFill>
                  <a:schemeClr val="bg1"/>
                </a:solidFill>
              </a:rPr>
              <a:t>As a racial justice issue…</a:t>
            </a:r>
            <a:endParaRPr lang="en-US" sz="36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1" y="2005534"/>
            <a:ext cx="8001000" cy="39564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672269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solidFill>
              </a:rPr>
              <a:t>As homelessness prevention…</a:t>
            </a:r>
            <a:endParaRPr lang="en-US" sz="3600"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4210" y="1600200"/>
            <a:ext cx="6795580" cy="452596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559538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277</Words>
  <Application>Microsoft Office PowerPoint</Application>
  <PresentationFormat>On-screen Show (4:3)</PresentationFormat>
  <Paragraphs>40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Context, context, context!</vt:lpstr>
      <vt:lpstr>PowerPoint Presentation</vt:lpstr>
      <vt:lpstr>As a racial justice issue…</vt:lpstr>
      <vt:lpstr>As homelessness prevention…</vt:lpstr>
      <vt:lpstr>PowerPoint Presentation</vt:lpstr>
      <vt:lpstr>PowerPoint Presentation</vt:lpstr>
      <vt:lpstr>SMART: Start Making A Reader Today</vt:lpstr>
      <vt:lpstr>IRCO, Latino Network, &amp; NAYA</vt:lpstr>
      <vt:lpstr>Meals on Wheels People</vt:lpstr>
      <vt:lpstr>Energy insecurity is almost invisible to the naked eye.  It’s up to us to show donors that it exists – and that their dollars can make a difference.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Preston</dc:creator>
  <cp:lastModifiedBy>NFFN -- Unit 1</cp:lastModifiedBy>
  <cp:revision>29</cp:revision>
  <dcterms:created xsi:type="dcterms:W3CDTF">2019-05-21T16:52:44Z</dcterms:created>
  <dcterms:modified xsi:type="dcterms:W3CDTF">2019-06-03T13:44:31Z</dcterms:modified>
</cp:coreProperties>
</file>