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3" r:id="rId8"/>
    <p:sldId id="264" r:id="rId9"/>
    <p:sldId id="265" r:id="rId10"/>
    <p:sldId id="266" r:id="rId11"/>
    <p:sldId id="262" r:id="rId12"/>
    <p:sldId id="282"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12192000" cy="6858000"/>
  <p:notesSz cx="6858000" cy="9144000"/>
  <p:embeddedFontLst>
    <p:embeddedFont>
      <p:font typeface="Lato" panose="020F0502020204030203" pitchFamily="34" charset="0"/>
      <p:regular r:id="rId30"/>
      <p:bold r:id="rId31"/>
      <p:italic r:id="rId32"/>
      <p:boldItalic r:id="rId33"/>
    </p:embeddedFont>
    <p:embeddedFont>
      <p:font typeface="Lato Black" panose="020F0502020204030203" pitchFamily="34" charset="0"/>
      <p:bold r:id="rId34"/>
      <p:italic r:id="rId35"/>
      <p:boldItalic r:id="rId36"/>
    </p:embeddedFont>
    <p:embeddedFont>
      <p:font typeface="Lato Light" panose="020F0502020204030203" pitchFamily="34" charset="0"/>
      <p:regular r:id="rId37"/>
      <p:bold r:id="rId38"/>
      <p:italic r:id="rId39"/>
      <p:boldItalic r:id="rId40"/>
    </p:embeddedFont>
    <p:embeddedFont>
      <p:font typeface="Oswald" pitchFamily="2" charset="77"/>
      <p:regular r:id="rId41"/>
      <p:bold r:id="rId42"/>
    </p:embeddedFont>
    <p:embeddedFont>
      <p:font typeface="Oswald SemiBold" pitchFamily="2" charset="77"/>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g50w1gFmdpk7/eXaBF3WdXsgoD8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45" autoAdjust="0"/>
    <p:restoredTop sz="94610"/>
  </p:normalViewPr>
  <p:slideViewPr>
    <p:cSldViewPr snapToGrid="0">
      <p:cViewPr>
        <p:scale>
          <a:sx n="81" d="100"/>
          <a:sy n="81" d="100"/>
        </p:scale>
        <p:origin x="976" y="8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224325" algn="l" rtl="0">
              <a:lnSpc>
                <a:spcPct val="100000"/>
              </a:lnSpc>
              <a:spcBef>
                <a:spcPts val="0"/>
              </a:spcBef>
              <a:spcAft>
                <a:spcPts val="0"/>
              </a:spcAft>
              <a:buSzPts val="1400"/>
              <a:buAutoNum type="arabicPeriod"/>
            </a:pPr>
            <a:r>
              <a:rPr lang="en-US"/>
              <a:t>AGA</a:t>
            </a:r>
            <a:endParaRPr/>
          </a:p>
          <a:p>
            <a:pPr marL="224325" lvl="0" indent="-224325" algn="l" rtl="0">
              <a:lnSpc>
                <a:spcPct val="100000"/>
              </a:lnSpc>
              <a:spcBef>
                <a:spcPts val="0"/>
              </a:spcBef>
              <a:spcAft>
                <a:spcPts val="0"/>
              </a:spcAft>
              <a:buSzPts val="1400"/>
              <a:buAutoNum type="arabicPeriod"/>
            </a:pPr>
            <a:r>
              <a:rPr lang="en-US"/>
              <a:t>Duke Energy</a:t>
            </a:r>
            <a:endParaRPr/>
          </a:p>
          <a:p>
            <a:pPr marL="224325" lvl="0" indent="-224325" algn="l" rtl="0">
              <a:lnSpc>
                <a:spcPct val="100000"/>
              </a:lnSpc>
              <a:spcBef>
                <a:spcPts val="0"/>
              </a:spcBef>
              <a:spcAft>
                <a:spcPts val="0"/>
              </a:spcAft>
              <a:buSzPts val="1400"/>
              <a:buAutoNum type="arabicPeriod"/>
            </a:pPr>
            <a:r>
              <a:rPr lang="en-US"/>
              <a:t>Lumbee Tribe</a:t>
            </a:r>
            <a:endParaRPr/>
          </a:p>
          <a:p>
            <a:pPr marL="224325" lvl="0" indent="-135425" algn="l" rtl="0">
              <a:lnSpc>
                <a:spcPct val="100000"/>
              </a:lnSpc>
              <a:spcBef>
                <a:spcPts val="0"/>
              </a:spcBef>
              <a:spcAft>
                <a:spcPts val="0"/>
              </a:spcAft>
              <a:buSzPts val="1400"/>
              <a:buNone/>
            </a:pPr>
            <a:endParaRPr/>
          </a:p>
          <a:p>
            <a:pPr marL="224325" lvl="0" indent="-135425" algn="l" rtl="0">
              <a:lnSpc>
                <a:spcPct val="100000"/>
              </a:lnSpc>
              <a:spcBef>
                <a:spcPts val="0"/>
              </a:spcBef>
              <a:spcAft>
                <a:spcPts val="0"/>
              </a:spcAft>
              <a:buSzPts val="1400"/>
              <a:buNone/>
            </a:pPr>
            <a:endParaRPr/>
          </a:p>
        </p:txBody>
      </p:sp>
      <p:sp>
        <p:nvSpPr>
          <p:cNvPr id="169" name="Google Shape;16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135425" algn="l" rtl="0">
              <a:lnSpc>
                <a:spcPct val="100000"/>
              </a:lnSpc>
              <a:spcBef>
                <a:spcPts val="0"/>
              </a:spcBef>
              <a:spcAft>
                <a:spcPts val="0"/>
              </a:spcAft>
              <a:buSzPts val="1400"/>
              <a:buNone/>
            </a:pPr>
            <a:endParaRPr/>
          </a:p>
        </p:txBody>
      </p:sp>
      <p:sp>
        <p:nvSpPr>
          <p:cNvPr id="130" name="Google Shape;13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148125" algn="l" rtl="0">
              <a:lnSpc>
                <a:spcPct val="100000"/>
              </a:lnSpc>
              <a:spcBef>
                <a:spcPts val="0"/>
              </a:spcBef>
              <a:spcAft>
                <a:spcPts val="0"/>
              </a:spcAft>
              <a:buClr>
                <a:schemeClr val="dk1"/>
              </a:buClr>
              <a:buSzPts val="1200"/>
              <a:buFont typeface="Calibri"/>
              <a:buNone/>
            </a:pPr>
            <a:endParaRPr/>
          </a:p>
        </p:txBody>
      </p:sp>
      <p:sp>
        <p:nvSpPr>
          <p:cNvPr id="179" name="Google Shape;17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148125" algn="l" rtl="0">
              <a:lnSpc>
                <a:spcPct val="100000"/>
              </a:lnSpc>
              <a:spcBef>
                <a:spcPts val="0"/>
              </a:spcBef>
              <a:spcAft>
                <a:spcPts val="0"/>
              </a:spcAft>
              <a:buClr>
                <a:schemeClr val="dk1"/>
              </a:buClr>
              <a:buSzPts val="1200"/>
              <a:buFont typeface="Calibri"/>
              <a:buNone/>
            </a:pPr>
            <a:endParaRPr/>
          </a:p>
        </p:txBody>
      </p:sp>
      <p:sp>
        <p:nvSpPr>
          <p:cNvPr id="187" name="Google Shape;18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148125" algn="l" rtl="0">
              <a:lnSpc>
                <a:spcPct val="100000"/>
              </a:lnSpc>
              <a:spcBef>
                <a:spcPts val="0"/>
              </a:spcBef>
              <a:spcAft>
                <a:spcPts val="0"/>
              </a:spcAft>
              <a:buClr>
                <a:schemeClr val="dk1"/>
              </a:buClr>
              <a:buSzPts val="1200"/>
              <a:buFont typeface="Calibri"/>
              <a:buNone/>
            </a:pPr>
            <a:endParaRPr/>
          </a:p>
        </p:txBody>
      </p:sp>
      <p:sp>
        <p:nvSpPr>
          <p:cNvPr id="196" name="Google Shape;19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148125" algn="l" rtl="0">
              <a:lnSpc>
                <a:spcPct val="100000"/>
              </a:lnSpc>
              <a:spcBef>
                <a:spcPts val="0"/>
              </a:spcBef>
              <a:spcAft>
                <a:spcPts val="0"/>
              </a:spcAft>
              <a:buClr>
                <a:schemeClr val="dk1"/>
              </a:buClr>
              <a:buSzPts val="1200"/>
              <a:buFont typeface="Calibri"/>
              <a:buNone/>
            </a:pPr>
            <a:endParaRPr/>
          </a:p>
        </p:txBody>
      </p:sp>
      <p:sp>
        <p:nvSpPr>
          <p:cNvPr id="204" name="Google Shape;20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148125" algn="l" rtl="0">
              <a:lnSpc>
                <a:spcPct val="100000"/>
              </a:lnSpc>
              <a:spcBef>
                <a:spcPts val="0"/>
              </a:spcBef>
              <a:spcAft>
                <a:spcPts val="0"/>
              </a:spcAft>
              <a:buClr>
                <a:schemeClr val="dk1"/>
              </a:buClr>
              <a:buSzPts val="1200"/>
              <a:buFont typeface="Calibri"/>
              <a:buNone/>
            </a:pPr>
            <a:endParaRPr/>
          </a:p>
        </p:txBody>
      </p:sp>
      <p:sp>
        <p:nvSpPr>
          <p:cNvPr id="222" name="Google Shape;22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148125" algn="l" rtl="0">
              <a:lnSpc>
                <a:spcPct val="100000"/>
              </a:lnSpc>
              <a:spcBef>
                <a:spcPts val="0"/>
              </a:spcBef>
              <a:spcAft>
                <a:spcPts val="0"/>
              </a:spcAft>
              <a:buClr>
                <a:schemeClr val="dk1"/>
              </a:buClr>
              <a:buSzPts val="1200"/>
              <a:buFont typeface="Calibri"/>
              <a:buNone/>
            </a:pPr>
            <a:endParaRPr/>
          </a:p>
        </p:txBody>
      </p:sp>
      <p:sp>
        <p:nvSpPr>
          <p:cNvPr id="231" name="Google Shape;23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9" name="Google Shape;8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148125" algn="l" rtl="0">
              <a:lnSpc>
                <a:spcPct val="100000"/>
              </a:lnSpc>
              <a:spcBef>
                <a:spcPts val="0"/>
              </a:spcBef>
              <a:spcAft>
                <a:spcPts val="0"/>
              </a:spcAft>
              <a:buClr>
                <a:schemeClr val="dk1"/>
              </a:buClr>
              <a:buSzPts val="1200"/>
              <a:buFont typeface="Calibri"/>
              <a:buNone/>
            </a:pPr>
            <a:endParaRPr/>
          </a:p>
        </p:txBody>
      </p:sp>
      <p:sp>
        <p:nvSpPr>
          <p:cNvPr id="248" name="Google Shape;24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148125" algn="l" rtl="0">
              <a:lnSpc>
                <a:spcPct val="100000"/>
              </a:lnSpc>
              <a:spcBef>
                <a:spcPts val="0"/>
              </a:spcBef>
              <a:spcAft>
                <a:spcPts val="0"/>
              </a:spcAft>
              <a:buClr>
                <a:schemeClr val="dk1"/>
              </a:buClr>
              <a:buSzPts val="1200"/>
              <a:buFont typeface="Calibri"/>
              <a:buNone/>
            </a:pPr>
            <a:endParaRPr/>
          </a:p>
        </p:txBody>
      </p:sp>
      <p:sp>
        <p:nvSpPr>
          <p:cNvPr id="264" name="Google Shape;26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224325" algn="l" rtl="0">
              <a:lnSpc>
                <a:spcPct val="100000"/>
              </a:lnSpc>
              <a:spcBef>
                <a:spcPts val="0"/>
              </a:spcBef>
              <a:spcAft>
                <a:spcPts val="0"/>
              </a:spcAft>
              <a:buClr>
                <a:schemeClr val="dk1"/>
              </a:buClr>
              <a:buSzPts val="1200"/>
              <a:buFont typeface="Calibri"/>
              <a:buAutoNum type="arabicPeriod"/>
            </a:pPr>
            <a:r>
              <a:rPr lang="en-US"/>
              <a:t>Plenary – Chicago author? </a:t>
            </a:r>
            <a:endParaRPr/>
          </a:p>
        </p:txBody>
      </p:sp>
      <p:sp>
        <p:nvSpPr>
          <p:cNvPr id="272" name="Google Shape;27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224325" algn="l" rtl="0">
              <a:lnSpc>
                <a:spcPct val="100000"/>
              </a:lnSpc>
              <a:spcBef>
                <a:spcPts val="0"/>
              </a:spcBef>
              <a:spcAft>
                <a:spcPts val="0"/>
              </a:spcAft>
              <a:buClr>
                <a:schemeClr val="dk1"/>
              </a:buClr>
              <a:buSzPts val="1200"/>
              <a:buFont typeface="Calibri"/>
              <a:buAutoNum type="arabicPeriod"/>
            </a:pPr>
            <a:r>
              <a:rPr lang="en-US"/>
              <a:t>Plenary – Chicago author? </a:t>
            </a:r>
            <a:endParaRPr/>
          </a:p>
        </p:txBody>
      </p:sp>
      <p:sp>
        <p:nvSpPr>
          <p:cNvPr id="281" name="Google Shape;28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224325" algn="l" rtl="0">
              <a:lnSpc>
                <a:spcPct val="100000"/>
              </a:lnSpc>
              <a:spcBef>
                <a:spcPts val="0"/>
              </a:spcBef>
              <a:spcAft>
                <a:spcPts val="0"/>
              </a:spcAft>
              <a:buClr>
                <a:schemeClr val="dk1"/>
              </a:buClr>
              <a:buSzPts val="1200"/>
              <a:buFont typeface="Calibri"/>
              <a:buAutoNum type="arabicPeriod"/>
            </a:pPr>
            <a:r>
              <a:rPr lang="en-US"/>
              <a:t>Ai for nonprofits, utilities</a:t>
            </a:r>
            <a:endParaRPr/>
          </a:p>
          <a:p>
            <a:pPr marL="224325" lvl="0" indent="-224325" algn="l" rtl="0">
              <a:lnSpc>
                <a:spcPct val="100000"/>
              </a:lnSpc>
              <a:spcBef>
                <a:spcPts val="0"/>
              </a:spcBef>
              <a:spcAft>
                <a:spcPts val="0"/>
              </a:spcAft>
              <a:buClr>
                <a:schemeClr val="dk1"/>
              </a:buClr>
              <a:buSzPts val="1200"/>
              <a:buFont typeface="Calibri"/>
              <a:buAutoNum type="arabicPeriod"/>
            </a:pPr>
            <a:r>
              <a:rPr lang="en-US"/>
              <a:t>Book Club</a:t>
            </a:r>
            <a:endParaRPr/>
          </a:p>
          <a:p>
            <a:pPr marL="224325" lvl="0" indent="-224325" algn="l" rtl="0">
              <a:lnSpc>
                <a:spcPct val="100000"/>
              </a:lnSpc>
              <a:spcBef>
                <a:spcPts val="0"/>
              </a:spcBef>
              <a:spcAft>
                <a:spcPts val="0"/>
              </a:spcAft>
              <a:buClr>
                <a:schemeClr val="dk1"/>
              </a:buClr>
              <a:buSzPts val="1200"/>
              <a:buFont typeface="Calibri"/>
              <a:buAutoNum type="arabicPeriod"/>
            </a:pPr>
            <a:r>
              <a:rPr lang="en-US"/>
              <a:t>Utility Summit</a:t>
            </a:r>
            <a:endParaRPr/>
          </a:p>
          <a:p>
            <a:pPr marL="224325" lvl="0" indent="-224325" algn="l" rtl="0">
              <a:lnSpc>
                <a:spcPct val="100000"/>
              </a:lnSpc>
              <a:spcBef>
                <a:spcPts val="0"/>
              </a:spcBef>
              <a:spcAft>
                <a:spcPts val="0"/>
              </a:spcAft>
              <a:buClr>
                <a:schemeClr val="dk1"/>
              </a:buClr>
              <a:buSzPts val="1200"/>
              <a:buFont typeface="Calibri"/>
              <a:buAutoNum type="arabicPeriod"/>
            </a:pPr>
            <a:r>
              <a:rPr lang="en-US"/>
              <a:t>Poverty Simulation</a:t>
            </a:r>
            <a:endParaRPr/>
          </a:p>
          <a:p>
            <a:pPr marL="224325" lvl="0" indent="-224325" algn="l" rtl="0">
              <a:lnSpc>
                <a:spcPct val="100000"/>
              </a:lnSpc>
              <a:spcBef>
                <a:spcPts val="0"/>
              </a:spcBef>
              <a:spcAft>
                <a:spcPts val="0"/>
              </a:spcAft>
              <a:buClr>
                <a:schemeClr val="dk1"/>
              </a:buClr>
              <a:buSzPts val="1200"/>
              <a:buFont typeface="Calibri"/>
              <a:buAutoNum type="arabicPeriod"/>
            </a:pPr>
            <a:r>
              <a:rPr lang="en-US"/>
              <a:t>Movie – Cooked, Survival By Zip Code</a:t>
            </a:r>
            <a:endParaRPr/>
          </a:p>
          <a:p>
            <a:pPr marL="224325" lvl="0" indent="-224325" algn="l" rtl="0">
              <a:lnSpc>
                <a:spcPct val="100000"/>
              </a:lnSpc>
              <a:spcBef>
                <a:spcPts val="0"/>
              </a:spcBef>
              <a:spcAft>
                <a:spcPts val="0"/>
              </a:spcAft>
              <a:buClr>
                <a:schemeClr val="dk1"/>
              </a:buClr>
              <a:buSzPts val="1200"/>
              <a:buFont typeface="Calibri"/>
              <a:buAutoNum type="arabicPeriod"/>
            </a:pPr>
            <a:r>
              <a:rPr lang="en-US"/>
              <a:t>Trauma informed care</a:t>
            </a:r>
            <a:endParaRPr/>
          </a:p>
          <a:p>
            <a:pPr marL="224325" lvl="0" indent="-224325" algn="l" rtl="0">
              <a:lnSpc>
                <a:spcPct val="100000"/>
              </a:lnSpc>
              <a:spcBef>
                <a:spcPts val="0"/>
              </a:spcBef>
              <a:spcAft>
                <a:spcPts val="0"/>
              </a:spcAft>
              <a:buClr>
                <a:schemeClr val="dk1"/>
              </a:buClr>
              <a:buSzPts val="1200"/>
              <a:buFont typeface="Calibri"/>
              <a:buAutoNum type="arabicPeriod"/>
            </a:pPr>
            <a:r>
              <a:rPr lang="en-US"/>
              <a:t>Followup from Customer Panel </a:t>
            </a:r>
            <a:endParaRPr/>
          </a:p>
          <a:p>
            <a:pPr marL="224325" lvl="0" indent="-224325" algn="l" rtl="0">
              <a:lnSpc>
                <a:spcPct val="100000"/>
              </a:lnSpc>
              <a:spcBef>
                <a:spcPts val="0"/>
              </a:spcBef>
              <a:spcAft>
                <a:spcPts val="0"/>
              </a:spcAft>
              <a:buClr>
                <a:schemeClr val="dk1"/>
              </a:buClr>
              <a:buSzPts val="1200"/>
              <a:buFont typeface="Calibri"/>
              <a:buAutoNum type="arabicPeriod"/>
            </a:pPr>
            <a:r>
              <a:rPr lang="en-US"/>
              <a:t>Kairos Blanket exercise</a:t>
            </a:r>
            <a:endParaRPr/>
          </a:p>
          <a:p>
            <a:pPr marL="224325" lvl="0" indent="-148125" algn="l" rtl="0">
              <a:lnSpc>
                <a:spcPct val="100000"/>
              </a:lnSpc>
              <a:spcBef>
                <a:spcPts val="0"/>
              </a:spcBef>
              <a:spcAft>
                <a:spcPts val="0"/>
              </a:spcAft>
              <a:buClr>
                <a:schemeClr val="dk1"/>
              </a:buClr>
              <a:buSzPts val="1200"/>
              <a:buFont typeface="Calibri"/>
              <a:buNone/>
            </a:pPr>
            <a:endParaRPr/>
          </a:p>
          <a:p>
            <a:pPr marL="224325" lvl="0" indent="-148125" algn="l" rtl="0">
              <a:lnSpc>
                <a:spcPct val="100000"/>
              </a:lnSpc>
              <a:spcBef>
                <a:spcPts val="0"/>
              </a:spcBef>
              <a:spcAft>
                <a:spcPts val="0"/>
              </a:spcAft>
              <a:buClr>
                <a:schemeClr val="dk1"/>
              </a:buClr>
              <a:buSzPts val="1200"/>
              <a:buFont typeface="Calibri"/>
              <a:buNone/>
            </a:pPr>
            <a:endParaRPr/>
          </a:p>
        </p:txBody>
      </p:sp>
      <p:sp>
        <p:nvSpPr>
          <p:cNvPr id="289" name="Google Shape;28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224325" algn="l" rtl="0">
              <a:lnSpc>
                <a:spcPct val="100000"/>
              </a:lnSpc>
              <a:spcBef>
                <a:spcPts val="0"/>
              </a:spcBef>
              <a:spcAft>
                <a:spcPts val="0"/>
              </a:spcAft>
              <a:buClr>
                <a:schemeClr val="dk1"/>
              </a:buClr>
              <a:buSzPts val="1200"/>
              <a:buFont typeface="Calibri"/>
              <a:buAutoNum type="arabicPeriod"/>
            </a:pPr>
            <a:r>
              <a:rPr lang="en-US"/>
              <a:t>Plenary – Chicago author? </a:t>
            </a:r>
            <a:endParaRPr/>
          </a:p>
        </p:txBody>
      </p:sp>
      <p:sp>
        <p:nvSpPr>
          <p:cNvPr id="297" name="Google Shape;29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Not enough for app</a:t>
            </a:r>
            <a:endParaRPr/>
          </a:p>
        </p:txBody>
      </p:sp>
      <p:sp>
        <p:nvSpPr>
          <p:cNvPr id="95" name="Google Shape;9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Not enough for app</a:t>
            </a:r>
            <a:endParaRPr/>
          </a:p>
        </p:txBody>
      </p:sp>
      <p:sp>
        <p:nvSpPr>
          <p:cNvPr id="103" name="Google Shape;10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11" name="Google Shape;11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148125" algn="l" rtl="0">
              <a:lnSpc>
                <a:spcPct val="100000"/>
              </a:lnSpc>
              <a:spcBef>
                <a:spcPts val="0"/>
              </a:spcBef>
              <a:spcAft>
                <a:spcPts val="0"/>
              </a:spcAft>
              <a:buClr>
                <a:schemeClr val="dk1"/>
              </a:buClr>
              <a:buSzPts val="1200"/>
              <a:buFont typeface="Calibri"/>
              <a:buNone/>
            </a:pPr>
            <a:endParaRPr/>
          </a:p>
        </p:txBody>
      </p:sp>
      <p:sp>
        <p:nvSpPr>
          <p:cNvPr id="120" name="Google Shape;12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224325" algn="l" rtl="0">
              <a:lnSpc>
                <a:spcPct val="100000"/>
              </a:lnSpc>
              <a:spcBef>
                <a:spcPts val="0"/>
              </a:spcBef>
              <a:spcAft>
                <a:spcPts val="0"/>
              </a:spcAft>
              <a:buSzPts val="1400"/>
              <a:buAutoNum type="arabicPeriod"/>
            </a:pPr>
            <a:r>
              <a:rPr lang="en-US"/>
              <a:t>Airbnb</a:t>
            </a:r>
            <a:endParaRPr/>
          </a:p>
          <a:p>
            <a:pPr marL="224325" lvl="0" indent="-224325" algn="l" rtl="0">
              <a:lnSpc>
                <a:spcPct val="100000"/>
              </a:lnSpc>
              <a:spcBef>
                <a:spcPts val="0"/>
              </a:spcBef>
              <a:spcAft>
                <a:spcPts val="0"/>
              </a:spcAft>
              <a:buSzPts val="1400"/>
              <a:buAutoNum type="arabicPeriod"/>
            </a:pPr>
            <a:r>
              <a:rPr lang="en-US"/>
              <a:t>National Geographic</a:t>
            </a:r>
            <a:endParaRPr/>
          </a:p>
          <a:p>
            <a:pPr marL="224325" lvl="0" indent="-224325" algn="l" rtl="0">
              <a:lnSpc>
                <a:spcPct val="100000"/>
              </a:lnSpc>
              <a:spcBef>
                <a:spcPts val="0"/>
              </a:spcBef>
              <a:spcAft>
                <a:spcPts val="0"/>
              </a:spcAft>
              <a:buSzPts val="1400"/>
              <a:buAutoNum type="arabicPeriod"/>
            </a:pPr>
            <a:r>
              <a:rPr lang="en-US"/>
              <a:t>Mastercard</a:t>
            </a:r>
            <a:endParaRPr/>
          </a:p>
          <a:p>
            <a:pPr marL="224325" lvl="0" indent="-135425" algn="l" rtl="0">
              <a:lnSpc>
                <a:spcPct val="100000"/>
              </a:lnSpc>
              <a:spcBef>
                <a:spcPts val="0"/>
              </a:spcBef>
              <a:spcAft>
                <a:spcPts val="0"/>
              </a:spcAft>
              <a:buSzPts val="1400"/>
              <a:buNone/>
            </a:pPr>
            <a:endParaRPr/>
          </a:p>
        </p:txBody>
      </p:sp>
      <p:sp>
        <p:nvSpPr>
          <p:cNvPr id="139" name="Google Shape;13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224325" algn="l" rtl="0">
              <a:lnSpc>
                <a:spcPct val="100000"/>
              </a:lnSpc>
              <a:spcBef>
                <a:spcPts val="0"/>
              </a:spcBef>
              <a:spcAft>
                <a:spcPts val="0"/>
              </a:spcAft>
              <a:buSzPts val="1400"/>
              <a:buAutoNum type="arabicPeriod"/>
            </a:pPr>
            <a:r>
              <a:rPr lang="en-US"/>
              <a:t>Girls Scouts</a:t>
            </a:r>
            <a:endParaRPr/>
          </a:p>
          <a:p>
            <a:pPr marL="224325" lvl="0" indent="-224325" algn="l" rtl="0">
              <a:lnSpc>
                <a:spcPct val="100000"/>
              </a:lnSpc>
              <a:spcBef>
                <a:spcPts val="0"/>
              </a:spcBef>
              <a:spcAft>
                <a:spcPts val="0"/>
              </a:spcAft>
              <a:buSzPts val="1400"/>
              <a:buAutoNum type="arabicPeriod"/>
            </a:pPr>
            <a:r>
              <a:rPr lang="en-US"/>
              <a:t>United Way</a:t>
            </a:r>
            <a:endParaRPr/>
          </a:p>
          <a:p>
            <a:pPr marL="224325" lvl="0" indent="-224325" algn="l" rtl="0">
              <a:lnSpc>
                <a:spcPct val="100000"/>
              </a:lnSpc>
              <a:spcBef>
                <a:spcPts val="0"/>
              </a:spcBef>
              <a:spcAft>
                <a:spcPts val="0"/>
              </a:spcAft>
              <a:buSzPts val="1400"/>
              <a:buAutoNum type="arabicPeriod"/>
            </a:pPr>
            <a:r>
              <a:rPr lang="en-US"/>
              <a:t>CA</a:t>
            </a:r>
            <a:endParaRPr/>
          </a:p>
          <a:p>
            <a:pPr marL="224325" lvl="0" indent="-135425" algn="l" rtl="0">
              <a:lnSpc>
                <a:spcPct val="100000"/>
              </a:lnSpc>
              <a:spcBef>
                <a:spcPts val="0"/>
              </a:spcBef>
              <a:spcAft>
                <a:spcPts val="0"/>
              </a:spcAft>
              <a:buSzPts val="1400"/>
              <a:buNone/>
            </a:pPr>
            <a:endParaRPr/>
          </a:p>
        </p:txBody>
      </p:sp>
      <p:sp>
        <p:nvSpPr>
          <p:cNvPr id="149" name="Google Shape;14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4325" lvl="0" indent="-224325" algn="l" rtl="0">
              <a:lnSpc>
                <a:spcPct val="100000"/>
              </a:lnSpc>
              <a:spcBef>
                <a:spcPts val="0"/>
              </a:spcBef>
              <a:spcAft>
                <a:spcPts val="0"/>
              </a:spcAft>
              <a:buSzPts val="1400"/>
              <a:buAutoNum type="arabicPeriod"/>
            </a:pPr>
            <a:r>
              <a:rPr lang="en-US"/>
              <a:t>Instagram</a:t>
            </a:r>
            <a:endParaRPr/>
          </a:p>
          <a:p>
            <a:pPr marL="224325" lvl="0" indent="-224325" algn="l" rtl="0">
              <a:lnSpc>
                <a:spcPct val="100000"/>
              </a:lnSpc>
              <a:spcBef>
                <a:spcPts val="0"/>
              </a:spcBef>
              <a:spcAft>
                <a:spcPts val="0"/>
              </a:spcAft>
              <a:buSzPts val="1400"/>
              <a:buAutoNum type="arabicPeriod"/>
            </a:pPr>
            <a:r>
              <a:rPr lang="en-US"/>
              <a:t>Rolling Stones</a:t>
            </a:r>
            <a:endParaRPr/>
          </a:p>
          <a:p>
            <a:pPr marL="224325" lvl="0" indent="-224325" algn="l" rtl="0">
              <a:lnSpc>
                <a:spcPct val="100000"/>
              </a:lnSpc>
              <a:spcBef>
                <a:spcPts val="0"/>
              </a:spcBef>
              <a:spcAft>
                <a:spcPts val="0"/>
              </a:spcAft>
              <a:buSzPts val="1400"/>
              <a:buAutoNum type="arabicPeriod"/>
            </a:pPr>
            <a:r>
              <a:rPr lang="en-US"/>
              <a:t>U of NC Charlotte 49ers</a:t>
            </a:r>
            <a:endParaRPr/>
          </a:p>
          <a:p>
            <a:pPr marL="224325" lvl="0" indent="-135425" algn="l" rtl="0">
              <a:lnSpc>
                <a:spcPct val="100000"/>
              </a:lnSpc>
              <a:spcBef>
                <a:spcPts val="0"/>
              </a:spcBef>
              <a:spcAft>
                <a:spcPts val="0"/>
              </a:spcAft>
              <a:buSzPts val="1400"/>
              <a:buNone/>
            </a:pPr>
            <a:endParaRPr/>
          </a:p>
        </p:txBody>
      </p:sp>
      <p:sp>
        <p:nvSpPr>
          <p:cNvPr id="159" name="Google Shape;15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1"/>
        <p:cNvGrpSpPr/>
        <p:nvPr/>
      </p:nvGrpSpPr>
      <p:grpSpPr>
        <a:xfrm>
          <a:off x="0" y="0"/>
          <a:ext cx="0" cy="0"/>
          <a:chOff x="0" y="0"/>
          <a:chExt cx="0" cy="0"/>
        </a:xfrm>
      </p:grpSpPr>
      <p:sp>
        <p:nvSpPr>
          <p:cNvPr id="72" name="Google Shape;72;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
        <p:cNvGrpSpPr/>
        <p:nvPr/>
      </p:nvGrpSpPr>
      <p:grpSpPr>
        <a:xfrm>
          <a:off x="0" y="0"/>
          <a:ext cx="0" cy="0"/>
          <a:chOff x="0" y="0"/>
          <a:chExt cx="0" cy="0"/>
        </a:xfrm>
      </p:grpSpPr>
      <p:sp>
        <p:nvSpPr>
          <p:cNvPr id="34" name="Google Shape;34;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
        <p:cNvGrpSpPr/>
        <p:nvPr/>
      </p:nvGrpSpPr>
      <p:grpSpPr>
        <a:xfrm>
          <a:off x="0" y="0"/>
          <a:ext cx="0" cy="0"/>
          <a:chOff x="0" y="0"/>
          <a:chExt cx="0" cy="0"/>
        </a:xfrm>
      </p:grpSpPr>
      <p:sp>
        <p:nvSpPr>
          <p:cNvPr id="52" name="Google Shape;52;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4" name="Google Shape;54;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 name="Google Shape;5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5"/>
          <p:cNvSpPr>
            <a:spLocks noGrp="1"/>
          </p:cNvSpPr>
          <p:nvPr>
            <p:ph type="pic" idx="2"/>
          </p:nvPr>
        </p:nvSpPr>
        <p:spPr>
          <a:xfrm>
            <a:off x="5183188" y="987425"/>
            <a:ext cx="6172200" cy="4873625"/>
          </a:xfrm>
          <a:prstGeom prst="rect">
            <a:avLst/>
          </a:prstGeom>
          <a:noFill/>
          <a:ln>
            <a:noFill/>
          </a:ln>
        </p:spPr>
      </p:sp>
      <p:sp>
        <p:nvSpPr>
          <p:cNvPr id="61" name="Google Shape;61;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
          <p:cNvPicPr preferRelativeResize="0"/>
          <p:nvPr/>
        </p:nvPicPr>
        <p:blipFill rotWithShape="1">
          <a:blip r:embed="rId3">
            <a:alphaModFix/>
          </a:blip>
          <a:srcRect/>
          <a:stretch/>
        </p:blipFill>
        <p:spPr>
          <a:xfrm>
            <a:off x="412175" y="322060"/>
            <a:ext cx="4391879" cy="1379324"/>
          </a:xfrm>
          <a:prstGeom prst="rect">
            <a:avLst/>
          </a:prstGeom>
          <a:noFill/>
          <a:ln>
            <a:noFill/>
          </a:ln>
        </p:spPr>
      </p:pic>
      <p:sp>
        <p:nvSpPr>
          <p:cNvPr id="82" name="Google Shape;82;p1"/>
          <p:cNvSpPr txBox="1"/>
          <p:nvPr/>
        </p:nvSpPr>
        <p:spPr>
          <a:xfrm>
            <a:off x="4804054" y="322059"/>
            <a:ext cx="7146941" cy="120028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3600" b="0" i="0" u="none" strike="noStrike" cap="none" dirty="0">
                <a:solidFill>
                  <a:schemeClr val="dk1"/>
                </a:solidFill>
                <a:latin typeface="Oswald SemiBold" pitchFamily="2" charset="0"/>
                <a:ea typeface="Lato Black"/>
                <a:cs typeface="Lato Black"/>
                <a:sym typeface="Lato Black"/>
              </a:rPr>
              <a:t>2025 Conference Planning Meeting</a:t>
            </a:r>
            <a:endParaRPr sz="1800" b="0" i="0" u="none" strike="noStrike" cap="none" dirty="0">
              <a:solidFill>
                <a:srgbClr val="000000"/>
              </a:solidFill>
              <a:latin typeface="Oswald SemiBold" pitchFamily="2" charset="0"/>
              <a:sym typeface="Arial"/>
            </a:endParaRPr>
          </a:p>
          <a:p>
            <a:pPr marL="0" marR="0" lvl="0" indent="0" algn="r" rtl="0">
              <a:lnSpc>
                <a:spcPct val="100000"/>
              </a:lnSpc>
              <a:spcBef>
                <a:spcPts val="0"/>
              </a:spcBef>
              <a:spcAft>
                <a:spcPts val="0"/>
              </a:spcAft>
              <a:buClr>
                <a:srgbClr val="000000"/>
              </a:buClr>
              <a:buSzPts val="2800"/>
              <a:buFont typeface="Arial"/>
              <a:buNone/>
            </a:pPr>
            <a:r>
              <a:rPr lang="en-US" sz="3600" b="0" i="0" u="none" strike="noStrike" cap="none" dirty="0">
                <a:solidFill>
                  <a:schemeClr val="dk1"/>
                </a:solidFill>
                <a:latin typeface="Oswald SemiBold" pitchFamily="2" charset="0"/>
                <a:ea typeface="Lato Black"/>
                <a:cs typeface="Lato Black"/>
                <a:sym typeface="Lato Black"/>
              </a:rPr>
              <a:t>Westin Hotel - Charlotte, NC</a:t>
            </a:r>
            <a:endParaRPr sz="3200" b="0" i="0" u="none" strike="noStrike" cap="none" dirty="0">
              <a:solidFill>
                <a:schemeClr val="dk1"/>
              </a:solidFill>
              <a:latin typeface="Oswald SemiBold" pitchFamily="2" charset="0"/>
              <a:ea typeface="Lato Black"/>
              <a:cs typeface="Lato Black"/>
              <a:sym typeface="Lato Black"/>
            </a:endParaRPr>
          </a:p>
        </p:txBody>
      </p:sp>
      <p:sp>
        <p:nvSpPr>
          <p:cNvPr id="83" name="Google Shape;83;p1"/>
          <p:cNvSpPr txBox="1"/>
          <p:nvPr/>
        </p:nvSpPr>
        <p:spPr>
          <a:xfrm>
            <a:off x="595423" y="5684680"/>
            <a:ext cx="8051575" cy="83095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5400"/>
              <a:buFont typeface="Arial"/>
              <a:buNone/>
            </a:pPr>
            <a:r>
              <a:rPr lang="en-US" sz="4800" b="0" i="0" u="none" strike="noStrike" cap="none" dirty="0">
                <a:solidFill>
                  <a:schemeClr val="dk1"/>
                </a:solidFill>
                <a:latin typeface="Lato Black"/>
                <a:ea typeface="Lato Black"/>
                <a:cs typeface="Lato Black"/>
                <a:sym typeface="Lato Black"/>
              </a:rPr>
              <a:t>Welcome to Charlotte!</a:t>
            </a:r>
            <a:endParaRPr sz="4800" b="0" i="0" u="none" strike="noStrike" cap="none" dirty="0">
              <a:solidFill>
                <a:schemeClr val="dk1"/>
              </a:solidFill>
              <a:latin typeface="Lato Black"/>
              <a:ea typeface="Lato Black"/>
              <a:cs typeface="Lato Black"/>
              <a:sym typeface="Lato Black"/>
            </a:endParaRPr>
          </a:p>
        </p:txBody>
      </p:sp>
      <p:pic>
        <p:nvPicPr>
          <p:cNvPr id="84" name="Google Shape;84;p1"/>
          <p:cNvPicPr preferRelativeResize="0"/>
          <p:nvPr/>
        </p:nvPicPr>
        <p:blipFill rotWithShape="1">
          <a:blip r:embed="rId4">
            <a:alphaModFix/>
          </a:blip>
          <a:srcRect/>
          <a:stretch/>
        </p:blipFill>
        <p:spPr>
          <a:xfrm>
            <a:off x="703832" y="1855415"/>
            <a:ext cx="9355199" cy="3595576"/>
          </a:xfrm>
          <a:prstGeom prst="rect">
            <a:avLst/>
          </a:prstGeom>
          <a:noFill/>
          <a:ln>
            <a:noFill/>
          </a:ln>
        </p:spPr>
      </p:pic>
      <p:pic>
        <p:nvPicPr>
          <p:cNvPr id="85" name="Google Shape;85;p1"/>
          <p:cNvPicPr preferRelativeResize="0"/>
          <p:nvPr/>
        </p:nvPicPr>
        <p:blipFill rotWithShape="1">
          <a:blip r:embed="rId5">
            <a:alphaModFix/>
          </a:blip>
          <a:srcRect/>
          <a:stretch/>
        </p:blipFill>
        <p:spPr>
          <a:xfrm>
            <a:off x="8025400" y="3565683"/>
            <a:ext cx="3734209" cy="24894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3" name="Google Shape;173;p11" descr="American Public Gas Association | LinkedIn"/>
          <p:cNvPicPr preferRelativeResize="0"/>
          <p:nvPr/>
        </p:nvPicPr>
        <p:blipFill rotWithShape="1">
          <a:blip r:embed="rId3">
            <a:alphaModFix/>
          </a:blip>
          <a:srcRect/>
          <a:stretch/>
        </p:blipFill>
        <p:spPr>
          <a:xfrm>
            <a:off x="487483" y="2731566"/>
            <a:ext cx="3559017" cy="3559017"/>
          </a:xfrm>
          <a:prstGeom prst="rect">
            <a:avLst/>
          </a:prstGeom>
          <a:noFill/>
          <a:ln>
            <a:noFill/>
          </a:ln>
        </p:spPr>
      </p:pic>
      <p:pic>
        <p:nvPicPr>
          <p:cNvPr id="3" name="Picture 2" descr="A logo with blue and green colors&#10;&#10;Description automatically generated">
            <a:extLst>
              <a:ext uri="{FF2B5EF4-FFF2-40B4-BE49-F238E27FC236}">
                <a16:creationId xmlns:a16="http://schemas.microsoft.com/office/drawing/2014/main" id="{FFFA5CA4-66AB-5ACB-4713-A83AE05E5073}"/>
              </a:ext>
            </a:extLst>
          </p:cNvPr>
          <p:cNvPicPr>
            <a:picLocks noChangeAspect="1"/>
          </p:cNvPicPr>
          <p:nvPr/>
        </p:nvPicPr>
        <p:blipFill>
          <a:blip r:embed="rId4"/>
          <a:stretch>
            <a:fillRect/>
          </a:stretch>
        </p:blipFill>
        <p:spPr>
          <a:xfrm>
            <a:off x="4101986" y="2489673"/>
            <a:ext cx="3777671" cy="3777671"/>
          </a:xfrm>
          <a:prstGeom prst="rect">
            <a:avLst/>
          </a:prstGeom>
        </p:spPr>
      </p:pic>
      <p:pic>
        <p:nvPicPr>
          <p:cNvPr id="4" name="Picture 3" descr="A colorful circle with triangles&#10;&#10;Description automatically generated">
            <a:extLst>
              <a:ext uri="{FF2B5EF4-FFF2-40B4-BE49-F238E27FC236}">
                <a16:creationId xmlns:a16="http://schemas.microsoft.com/office/drawing/2014/main" id="{A3889FA2-38C1-4E58-78D4-5850F2571AD0}"/>
              </a:ext>
            </a:extLst>
          </p:cNvPr>
          <p:cNvPicPr>
            <a:picLocks noChangeAspect="1"/>
          </p:cNvPicPr>
          <p:nvPr/>
        </p:nvPicPr>
        <p:blipFill>
          <a:blip r:embed="rId5"/>
          <a:stretch>
            <a:fillRect/>
          </a:stretch>
        </p:blipFill>
        <p:spPr>
          <a:xfrm>
            <a:off x="8167771" y="2575907"/>
            <a:ext cx="3654955" cy="3714676"/>
          </a:xfrm>
          <a:prstGeom prst="rect">
            <a:avLst/>
          </a:prstGeom>
        </p:spPr>
      </p:pic>
      <p:sp>
        <p:nvSpPr>
          <p:cNvPr id="5" name="Google Shape;141;p8">
            <a:extLst>
              <a:ext uri="{FF2B5EF4-FFF2-40B4-BE49-F238E27FC236}">
                <a16:creationId xmlns:a16="http://schemas.microsoft.com/office/drawing/2014/main" id="{FA77A117-1026-3018-5C25-8D998F0BF5D6}"/>
              </a:ext>
            </a:extLst>
          </p:cNvPr>
          <p:cNvSpPr txBox="1"/>
          <p:nvPr/>
        </p:nvSpPr>
        <p:spPr>
          <a:xfrm>
            <a:off x="1459526" y="392253"/>
            <a:ext cx="10363200" cy="158651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4800"/>
              <a:buFont typeface="Arial"/>
              <a:buNone/>
            </a:pPr>
            <a:r>
              <a:rPr lang="en-US" sz="6000" b="1" i="0" u="none" strike="noStrike" cap="none" dirty="0">
                <a:solidFill>
                  <a:srgbClr val="C00000"/>
                </a:solidFill>
                <a:latin typeface="Oswald SemiBold" pitchFamily="2" charset="0"/>
                <a:ea typeface="Lato"/>
                <a:cs typeface="Lato"/>
                <a:sym typeface="Lato"/>
              </a:rPr>
              <a:t>Name that logo…</a:t>
            </a:r>
            <a:endParaRPr sz="6000" b="1" i="0" u="none" strike="noStrike" cap="none" dirty="0">
              <a:solidFill>
                <a:srgbClr val="3F3F3F"/>
              </a:solidFill>
              <a:latin typeface="Oswald SemiBold" pitchFamily="2" charset="0"/>
              <a:ea typeface="Lato"/>
              <a:cs typeface="Lato"/>
              <a:sym typeface="Lato"/>
            </a:endParaRPr>
          </a:p>
          <a:p>
            <a:pPr marL="0" marR="0" lvl="0" indent="0" algn="r" rtl="0">
              <a:lnSpc>
                <a:spcPct val="100000"/>
              </a:lnSpc>
              <a:spcBef>
                <a:spcPts val="0"/>
              </a:spcBef>
              <a:spcAft>
                <a:spcPts val="0"/>
              </a:spcAft>
              <a:buClr>
                <a:srgbClr val="000000"/>
              </a:buClr>
              <a:buSzPts val="3600"/>
              <a:buFont typeface="Arial"/>
              <a:buNone/>
            </a:pPr>
            <a:endParaRPr sz="3600" b="1" i="0" u="sng" strike="noStrike" cap="none" dirty="0">
              <a:solidFill>
                <a:srgbClr val="C00000"/>
              </a:solidFill>
              <a:latin typeface="Lato"/>
              <a:ea typeface="Lato"/>
              <a:cs typeface="Lato"/>
              <a:sym typeface="Lato"/>
            </a:endParaRPr>
          </a:p>
        </p:txBody>
      </p:sp>
      <p:pic>
        <p:nvPicPr>
          <p:cNvPr id="6" name="Google Shape;142;p8">
            <a:extLst>
              <a:ext uri="{FF2B5EF4-FFF2-40B4-BE49-F238E27FC236}">
                <a16:creationId xmlns:a16="http://schemas.microsoft.com/office/drawing/2014/main" id="{DC9A3B65-9F99-3E2F-2B7B-C001C973855F}"/>
              </a:ext>
            </a:extLst>
          </p:cNvPr>
          <p:cNvPicPr preferRelativeResize="0"/>
          <p:nvPr/>
        </p:nvPicPr>
        <p:blipFill rotWithShape="1">
          <a:blip r:embed="rId6">
            <a:alphaModFix/>
          </a:blip>
          <a:srcRect/>
          <a:stretch/>
        </p:blipFill>
        <p:spPr>
          <a:xfrm>
            <a:off x="369274" y="392253"/>
            <a:ext cx="4565035" cy="143370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1"/>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BFFB6EAD-767A-4A95-9246-C39976AD1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Google Shape;132;p7"/>
          <p:cNvSpPr txBox="1"/>
          <p:nvPr/>
        </p:nvSpPr>
        <p:spPr>
          <a:xfrm>
            <a:off x="6639611" y="540679"/>
            <a:ext cx="5081925" cy="3004145"/>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0000"/>
              </a:buClr>
              <a:buSzPts val="4400"/>
            </a:pPr>
            <a:r>
              <a:rPr lang="en-US" sz="6700" b="1" i="0" u="none" strike="noStrike" kern="1200" cap="none" dirty="0">
                <a:solidFill>
                  <a:schemeClr val="tx1"/>
                </a:solidFill>
                <a:latin typeface="Oswald" pitchFamily="2" charset="77"/>
                <a:ea typeface="Lato" panose="020F0502020204030203" pitchFamily="34" charset="0"/>
                <a:cs typeface="Lato" panose="020F0502020204030203" pitchFamily="34" charset="0"/>
                <a:sym typeface="Lato"/>
              </a:rPr>
              <a:t>Trivia</a:t>
            </a:r>
            <a:r>
              <a:rPr lang="en-US" sz="6700" b="1" kern="1200" dirty="0">
                <a:solidFill>
                  <a:schemeClr val="tx1"/>
                </a:solidFill>
                <a:latin typeface="Oswald" pitchFamily="2" charset="77"/>
                <a:ea typeface="Lato" panose="020F0502020204030203" pitchFamily="34" charset="0"/>
                <a:cs typeface="Lato" panose="020F0502020204030203" pitchFamily="34" charset="0"/>
                <a:sym typeface="Lato"/>
              </a:rPr>
              <a:t>:</a:t>
            </a:r>
            <a:endParaRPr lang="en-US" sz="6700" b="1" i="0" u="none" strike="noStrike" kern="1200" cap="none" dirty="0">
              <a:solidFill>
                <a:schemeClr val="tx1"/>
              </a:solidFill>
              <a:latin typeface="Oswald" pitchFamily="2" charset="77"/>
              <a:ea typeface="Lato" panose="020F0502020204030203" pitchFamily="34" charset="0"/>
              <a:cs typeface="Lato" panose="020F0502020204030203" pitchFamily="34" charset="0"/>
              <a:sym typeface="Lato"/>
            </a:endParaRPr>
          </a:p>
          <a:p>
            <a:pPr marL="0" marR="0" lvl="0" indent="0" algn="ctr">
              <a:lnSpc>
                <a:spcPct val="90000"/>
              </a:lnSpc>
              <a:spcBef>
                <a:spcPct val="0"/>
              </a:spcBef>
              <a:spcAft>
                <a:spcPts val="600"/>
              </a:spcAft>
              <a:buClr>
                <a:srgbClr val="000000"/>
              </a:buClr>
              <a:buSzPts val="4400"/>
            </a:pPr>
            <a:r>
              <a:rPr lang="en-US" sz="3600" b="1" i="0" u="none" strike="noStrike" kern="1200" cap="none" dirty="0">
                <a:solidFill>
                  <a:schemeClr val="tx1"/>
                </a:solidFill>
                <a:latin typeface="Lato" panose="020F0502020204030203" pitchFamily="34" charset="0"/>
                <a:ea typeface="Lato" panose="020F0502020204030203" pitchFamily="34" charset="0"/>
                <a:cs typeface="Lato" panose="020F0502020204030203" pitchFamily="34" charset="0"/>
                <a:sym typeface="Lato"/>
              </a:rPr>
              <a:t>What was the most famous logo in the world as of 2022?</a:t>
            </a:r>
          </a:p>
        </p:txBody>
      </p:sp>
      <p:pic>
        <p:nvPicPr>
          <p:cNvPr id="134" name="Google Shape;134;p7"/>
          <p:cNvPicPr preferRelativeResize="0"/>
          <p:nvPr/>
        </p:nvPicPr>
        <p:blipFill rotWithShape="1">
          <a:blip r:embed="rId3"/>
          <a:stretch/>
        </p:blipFill>
        <p:spPr>
          <a:xfrm>
            <a:off x="470464" y="479460"/>
            <a:ext cx="2565029" cy="2366239"/>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a:noFill/>
        </p:spPr>
      </p:pic>
      <p:sp>
        <p:nvSpPr>
          <p:cNvPr id="142" name="Freeform: Shape 141">
            <a:extLst>
              <a:ext uri="{FF2B5EF4-FFF2-40B4-BE49-F238E27FC236}">
                <a16:creationId xmlns:a16="http://schemas.microsoft.com/office/drawing/2014/main" id="{07062BB1-E215-424E-80C4-7E1CF179A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0301"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B368E167-B2D7-4904-BB6B-AE0486A2C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295758"/>
            <a:ext cx="1261243" cy="1648694"/>
          </a:xfrm>
          <a:custGeom>
            <a:avLst/>
            <a:gdLst>
              <a:gd name="connsiteX0" fmla="*/ 824347 w 1261243"/>
              <a:gd name="connsiteY0" fmla="*/ 0 h 1648694"/>
              <a:gd name="connsiteX1" fmla="*/ 1145220 w 1261243"/>
              <a:gd name="connsiteY1" fmla="*/ 64781 h 1648694"/>
              <a:gd name="connsiteX2" fmla="*/ 1261243 w 1261243"/>
              <a:gd name="connsiteY2" fmla="*/ 127757 h 1648694"/>
              <a:gd name="connsiteX3" fmla="*/ 1261243 w 1261243"/>
              <a:gd name="connsiteY3" fmla="*/ 1520938 h 1648694"/>
              <a:gd name="connsiteX4" fmla="*/ 1145220 w 1261243"/>
              <a:gd name="connsiteY4" fmla="*/ 1583913 h 1648694"/>
              <a:gd name="connsiteX5" fmla="*/ 824347 w 1261243"/>
              <a:gd name="connsiteY5" fmla="*/ 1648694 h 1648694"/>
              <a:gd name="connsiteX6" fmla="*/ 0 w 1261243"/>
              <a:gd name="connsiteY6" fmla="*/ 824347 h 1648694"/>
              <a:gd name="connsiteX7" fmla="*/ 824347 w 1261243"/>
              <a:gd name="connsiteY7" fmla="*/ 0 h 164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3" h="1648694">
                <a:moveTo>
                  <a:pt x="824347" y="0"/>
                </a:moveTo>
                <a:cubicBezTo>
                  <a:pt x="938165" y="0"/>
                  <a:pt x="1046596" y="23067"/>
                  <a:pt x="1145220" y="64781"/>
                </a:cubicBezTo>
                <a:lnTo>
                  <a:pt x="1261243" y="127757"/>
                </a:lnTo>
                <a:lnTo>
                  <a:pt x="1261243" y="1520938"/>
                </a:lnTo>
                <a:lnTo>
                  <a:pt x="1145220" y="1583913"/>
                </a:lnTo>
                <a:cubicBezTo>
                  <a:pt x="1046596" y="1625627"/>
                  <a:pt x="938165" y="1648694"/>
                  <a:pt x="824347" y="1648694"/>
                </a:cubicBezTo>
                <a:cubicBezTo>
                  <a:pt x="369073" y="1648694"/>
                  <a:pt x="0" y="1279621"/>
                  <a:pt x="0" y="824347"/>
                </a:cubicBezTo>
                <a:cubicBezTo>
                  <a:pt x="0" y="369073"/>
                  <a:pt x="369073" y="0"/>
                  <a:pt x="824347" y="0"/>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6" name="Oval 145">
            <a:extLst>
              <a:ext uri="{FF2B5EF4-FFF2-40B4-BE49-F238E27FC236}">
                <a16:creationId xmlns:a16="http://schemas.microsoft.com/office/drawing/2014/main" id="{6FD0FBFA-B43E-40C1-A6E4-B8823417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12432" y="4748447"/>
            <a:ext cx="569514" cy="569514"/>
          </a:xfrm>
          <a:prstGeom prst="ellipse">
            <a:avLst/>
          </a:prstGeom>
          <a:noFill/>
          <a:ln w="127000">
            <a:solidFill>
              <a:schemeClr val="accent5">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5" name="Google Shape;135;p7"/>
          <p:cNvPicPr preferRelativeResize="0"/>
          <p:nvPr/>
        </p:nvPicPr>
        <p:blipFill rotWithShape="1">
          <a:blip r:embed="rId4"/>
          <a:stretch/>
        </p:blipFill>
        <p:spPr>
          <a:xfrm>
            <a:off x="3462220" y="2180132"/>
            <a:ext cx="2565029" cy="2624071"/>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a:noFill/>
        </p:spPr>
      </p:pic>
      <p:sp>
        <p:nvSpPr>
          <p:cNvPr id="148" name="Freeform: Shape 147">
            <a:extLst>
              <a:ext uri="{FF2B5EF4-FFF2-40B4-BE49-F238E27FC236}">
                <a16:creationId xmlns:a16="http://schemas.microsoft.com/office/drawing/2014/main" id="{70A21480-D93D-46BE-9A94-B5A80469D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33E49524-66B4-4DB0-AD09-DC8B9874E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98354" y="6039059"/>
            <a:ext cx="1978348" cy="818941"/>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2" name="Freeform: Shape 151">
            <a:extLst>
              <a:ext uri="{FF2B5EF4-FFF2-40B4-BE49-F238E27FC236}">
                <a16:creationId xmlns:a16="http://schemas.microsoft.com/office/drawing/2014/main" id="{E5EBF8F5-ABE5-4029-A8FC-4E32622D7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36562" flipH="1">
            <a:off x="3441866" y="5166681"/>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41A0C397-98CF-8E7A-9478-B62D10EC73F3}"/>
              </a:ext>
            </a:extLst>
          </p:cNvPr>
          <p:cNvSpPr txBox="1"/>
          <p:nvPr/>
        </p:nvSpPr>
        <p:spPr>
          <a:xfrm>
            <a:off x="11035862" y="1860331"/>
            <a:ext cx="184731" cy="307777"/>
          </a:xfrm>
          <a:prstGeom prst="rect">
            <a:avLst/>
          </a:prstGeom>
          <a:noFill/>
        </p:spPr>
        <p:txBody>
          <a:bodyPr wrap="none" rtlCol="0">
            <a:spAutoFit/>
          </a:bodyPr>
          <a:lstStyle/>
          <a:p>
            <a:endParaRPr lang="en-US" dirty="0"/>
          </a:p>
        </p:txBody>
      </p:sp>
      <p:sp>
        <p:nvSpPr>
          <p:cNvPr id="3" name="Google Shape;132;p7">
            <a:extLst>
              <a:ext uri="{FF2B5EF4-FFF2-40B4-BE49-F238E27FC236}">
                <a16:creationId xmlns:a16="http://schemas.microsoft.com/office/drawing/2014/main" id="{D31DFDB9-D533-E6FB-514E-5CB1D821D7C0}"/>
              </a:ext>
            </a:extLst>
          </p:cNvPr>
          <p:cNvSpPr txBox="1"/>
          <p:nvPr/>
        </p:nvSpPr>
        <p:spPr>
          <a:xfrm>
            <a:off x="6639611" y="3335120"/>
            <a:ext cx="5081925" cy="3004145"/>
          </a:xfrm>
          <a:prstGeom prst="rect">
            <a:avLst/>
          </a:prstGeom>
        </p:spPr>
        <p:txBody>
          <a:bodyPr spcFirstLastPara="1" vert="horz" lIns="91440" tIns="45720" rIns="91440" bIns="45720" rtlCol="0" anchor="b" anchorCtr="0">
            <a:normAutofit/>
          </a:bodyPr>
          <a:lstStyle/>
          <a:p>
            <a:pPr lvl="0" algn="ctr">
              <a:lnSpc>
                <a:spcPct val="90000"/>
              </a:lnSpc>
              <a:spcBef>
                <a:spcPct val="0"/>
              </a:spcBef>
              <a:spcAft>
                <a:spcPts val="600"/>
              </a:spcAft>
              <a:buSzPts val="4800"/>
            </a:pPr>
            <a:r>
              <a:rPr lang="en-US" sz="6700" b="1" kern="1200" dirty="0">
                <a:solidFill>
                  <a:schemeClr val="tx1"/>
                </a:solidFill>
                <a:latin typeface="Oswald" pitchFamily="2" charset="77"/>
                <a:ea typeface="Lato" panose="020F0502020204030203" pitchFamily="34" charset="0"/>
                <a:cs typeface="Lato" panose="020F0502020204030203" pitchFamily="34" charset="0"/>
                <a:sym typeface="Lato"/>
              </a:rPr>
              <a:t>Activity:</a:t>
            </a:r>
            <a:r>
              <a:rPr lang="en-US" sz="6200" b="1" kern="1200" dirty="0">
                <a:solidFill>
                  <a:schemeClr val="tx1"/>
                </a:solidFill>
                <a:latin typeface="Oswald" pitchFamily="2" charset="77"/>
                <a:ea typeface="Lato" panose="020F0502020204030203" pitchFamily="34" charset="0"/>
                <a:cs typeface="Lato" panose="020F0502020204030203" pitchFamily="34" charset="0"/>
                <a:sym typeface="Lato"/>
              </a:rPr>
              <a:t> </a:t>
            </a:r>
          </a:p>
          <a:p>
            <a:pPr lvl="0" algn="ctr">
              <a:lnSpc>
                <a:spcPct val="90000"/>
              </a:lnSpc>
              <a:spcBef>
                <a:spcPct val="0"/>
              </a:spcBef>
              <a:spcAft>
                <a:spcPts val="600"/>
              </a:spcAft>
              <a:buSzPts val="4800"/>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ato"/>
              </a:rPr>
              <a:t>Create a Logo </a:t>
            </a:r>
          </a:p>
          <a:p>
            <a:pPr lvl="0" algn="ctr">
              <a:lnSpc>
                <a:spcPct val="90000"/>
              </a:lnSpc>
              <a:spcBef>
                <a:spcPct val="0"/>
              </a:spcBef>
              <a:spcAft>
                <a:spcPts val="600"/>
              </a:spcAft>
              <a:buSzPts val="4800"/>
            </a:pPr>
            <a:r>
              <a:rPr lang="en-US" sz="3600" b="1" kern="1200" dirty="0">
                <a:solidFill>
                  <a:schemeClr val="tx1"/>
                </a:solidFill>
                <a:latin typeface="Lato" panose="020F0502020204030203" pitchFamily="34" charset="0"/>
                <a:ea typeface="Lato" panose="020F0502020204030203" pitchFamily="34" charset="0"/>
                <a:cs typeface="Lato" panose="020F0502020204030203" pitchFamily="34" charset="0"/>
                <a:sym typeface="Lato"/>
              </a:rPr>
              <a:t>for Conference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par>
                                <p:cTn id="8" presetID="10" presetClass="entr" presetSubtype="0" fill="hold"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fade">
                                      <p:cBhvr>
                                        <p:cTn id="10" dur="500"/>
                                        <p:tgtEl>
                                          <p:spTgt spid="1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5"/>
                                        </p:tgtEl>
                                        <p:attrNameLst>
                                          <p:attrName>style.visibility</p:attrName>
                                        </p:attrNameLst>
                                      </p:cBhvr>
                                      <p:to>
                                        <p:strVal val="visible"/>
                                      </p:to>
                                    </p:set>
                                    <p:animEffect transition="in" filter="fade">
                                      <p:cBhvr>
                                        <p:cTn id="15" dur="500"/>
                                        <p:tgtEl>
                                          <p:spTgt spid="1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F856-3111-4B48-1780-E4D03F9A492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D15514E-BFD1-9A91-6B6E-04B016CFCC1D}"/>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E1627DDD-D829-5989-CCFB-C274DFCE3EE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2030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2"/>
          <p:cNvSpPr txBox="1">
            <a:spLocks noGrp="1"/>
          </p:cNvSpPr>
          <p:nvPr>
            <p:ph type="ctrTitle"/>
          </p:nvPr>
        </p:nvSpPr>
        <p:spPr>
          <a:xfrm>
            <a:off x="381000" y="2306231"/>
            <a:ext cx="11430000" cy="3437836"/>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rgbClr val="C00000"/>
              </a:buClr>
              <a:buSzPts val="4400"/>
              <a:buFont typeface="Lato"/>
              <a:buNone/>
            </a:pPr>
            <a:r>
              <a:rPr lang="en-US" sz="4000" b="1" u="sng" dirty="0">
                <a:solidFill>
                  <a:schemeClr val="bg2"/>
                </a:solidFill>
                <a:latin typeface="Lato" panose="020F0502020204030203" pitchFamily="34" charset="0"/>
                <a:ea typeface="Lato" panose="020F0502020204030203" pitchFamily="34" charset="0"/>
                <a:cs typeface="Lato" panose="020F0502020204030203" pitchFamily="34" charset="0"/>
                <a:sym typeface="Lato"/>
              </a:rPr>
              <a:t>Co-Chairpersons</a:t>
            </a:r>
            <a:br>
              <a:rPr lang="en-US" sz="3600" dirty="0">
                <a:latin typeface="Lato"/>
                <a:ea typeface="Lato"/>
                <a:cs typeface="Lato"/>
                <a:sym typeface="Lato"/>
              </a:rPr>
            </a:br>
            <a:r>
              <a:rPr lang="en-US" sz="3600" dirty="0">
                <a:latin typeface="Lato"/>
                <a:ea typeface="Lato"/>
                <a:cs typeface="Lato"/>
                <a:sym typeface="Lato"/>
              </a:rPr>
              <a:t>Tanya Jones, </a:t>
            </a:r>
            <a:r>
              <a:rPr lang="en-US" sz="3600" dirty="0" err="1">
                <a:latin typeface="Lato"/>
                <a:ea typeface="Lato"/>
                <a:cs typeface="Lato"/>
                <a:sym typeface="Lato"/>
              </a:rPr>
              <a:t>HeartShare</a:t>
            </a:r>
            <a:r>
              <a:rPr lang="en-US" sz="3600" dirty="0">
                <a:latin typeface="Lato"/>
                <a:ea typeface="Lato"/>
                <a:cs typeface="Lato"/>
                <a:sym typeface="Lato"/>
              </a:rPr>
              <a:t> Human Services of NY</a:t>
            </a:r>
            <a:br>
              <a:rPr lang="en-US" sz="3600" dirty="0">
                <a:latin typeface="Lato"/>
                <a:ea typeface="Lato"/>
                <a:cs typeface="Lato"/>
                <a:sym typeface="Lato"/>
              </a:rPr>
            </a:br>
            <a:r>
              <a:rPr lang="en-US" sz="3600" dirty="0">
                <a:latin typeface="Lato"/>
                <a:ea typeface="Lato"/>
                <a:cs typeface="Lato"/>
                <a:sym typeface="Lato"/>
              </a:rPr>
              <a:t>Frank Rapley, Tennessee Valley Authority</a:t>
            </a:r>
            <a:br>
              <a:rPr lang="en-US" sz="3600" dirty="0">
                <a:latin typeface="Lato"/>
                <a:ea typeface="Lato"/>
                <a:cs typeface="Lato"/>
                <a:sym typeface="Lato"/>
              </a:rPr>
            </a:br>
            <a:r>
              <a:rPr lang="en-US" sz="3600" dirty="0">
                <a:latin typeface="Lato"/>
                <a:ea typeface="Lato"/>
                <a:cs typeface="Lato"/>
                <a:sym typeface="Lato"/>
              </a:rPr>
              <a:t>Keelie </a:t>
            </a:r>
            <a:r>
              <a:rPr lang="en-US" sz="3600" dirty="0" err="1">
                <a:latin typeface="Lato"/>
                <a:ea typeface="Lato"/>
                <a:cs typeface="Lato"/>
                <a:sym typeface="Lato"/>
              </a:rPr>
              <a:t>Andringa</a:t>
            </a:r>
            <a:r>
              <a:rPr lang="en-US" sz="3600" dirty="0">
                <a:latin typeface="Lato"/>
                <a:ea typeface="Lato"/>
                <a:cs typeface="Lato"/>
                <a:sym typeface="Lato"/>
              </a:rPr>
              <a:t>, Miami Valley CAP</a:t>
            </a:r>
            <a:br>
              <a:rPr lang="en-US" sz="3600" dirty="0">
                <a:latin typeface="Lato"/>
                <a:ea typeface="Lato"/>
                <a:cs typeface="Lato"/>
                <a:sym typeface="Lato"/>
              </a:rPr>
            </a:br>
            <a:r>
              <a:rPr lang="en-US" sz="3600" dirty="0">
                <a:latin typeface="Lato"/>
                <a:ea typeface="Lato"/>
                <a:cs typeface="Lato"/>
                <a:sym typeface="Lato"/>
              </a:rPr>
              <a:t>Kim Campbell Hailey, </a:t>
            </a:r>
            <a:r>
              <a:rPr lang="en-US" sz="3600" dirty="0" err="1">
                <a:latin typeface="Lato"/>
                <a:ea typeface="Lato"/>
                <a:cs typeface="Lato"/>
                <a:sym typeface="Lato"/>
              </a:rPr>
              <a:t>Vistra</a:t>
            </a:r>
            <a:endParaRPr sz="3600" dirty="0">
              <a:latin typeface="Lato"/>
              <a:ea typeface="Lato"/>
              <a:cs typeface="Lato"/>
              <a:sym typeface="Lato"/>
            </a:endParaRPr>
          </a:p>
        </p:txBody>
      </p:sp>
      <p:sp>
        <p:nvSpPr>
          <p:cNvPr id="182" name="Google Shape;182;p12"/>
          <p:cNvSpPr txBox="1"/>
          <p:nvPr/>
        </p:nvSpPr>
        <p:spPr>
          <a:xfrm>
            <a:off x="1479776" y="305776"/>
            <a:ext cx="9232448" cy="8081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5400"/>
              <a:buFont typeface="Lato"/>
              <a:buNone/>
            </a:pPr>
            <a:r>
              <a:rPr lang="en-US" sz="4400" b="1" i="0" u="none" strike="noStrike" cap="none" dirty="0">
                <a:solidFill>
                  <a:srgbClr val="C00000"/>
                </a:solidFill>
                <a:latin typeface="Oswald SemiBold" pitchFamily="2" charset="0"/>
                <a:ea typeface="Lato"/>
                <a:cs typeface="Lato"/>
                <a:sym typeface="Lato"/>
              </a:rPr>
              <a:t>2025 Conference Overview</a:t>
            </a:r>
            <a:endParaRPr sz="4400" b="0" i="0" u="none" strike="noStrike" cap="none" dirty="0">
              <a:solidFill>
                <a:srgbClr val="000000"/>
              </a:solidFill>
              <a:latin typeface="Oswald SemiBold" pitchFamily="2" charset="0"/>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3"/>
          <p:cNvSpPr txBox="1">
            <a:spLocks noGrp="1"/>
          </p:cNvSpPr>
          <p:nvPr>
            <p:ph type="ctrTitle"/>
          </p:nvPr>
        </p:nvSpPr>
        <p:spPr>
          <a:xfrm>
            <a:off x="489461" y="2761720"/>
            <a:ext cx="6566794" cy="1774825"/>
          </a:xfrm>
          <a:prstGeom prst="rect">
            <a:avLst/>
          </a:prstGeom>
          <a:noFill/>
          <a:ln>
            <a:noFill/>
          </a:ln>
        </p:spPr>
        <p:txBody>
          <a:bodyPr spcFirstLastPara="1" wrap="square" lIns="91425" tIns="45700" rIns="91425" bIns="45700" anchor="t" anchorCtr="0">
            <a:noAutofit/>
          </a:bodyPr>
          <a:lstStyle/>
          <a:p>
            <a:pPr lvl="0" algn="l">
              <a:lnSpc>
                <a:spcPct val="100000"/>
              </a:lnSpc>
              <a:spcAft>
                <a:spcPts val="200"/>
              </a:spcAft>
              <a:buSzPts val="1800"/>
            </a:pPr>
            <a:r>
              <a:rPr lang="en-US" sz="1800" dirty="0">
                <a:latin typeface="Lato"/>
                <a:ea typeface="Lato"/>
                <a:cs typeface="Lato"/>
                <a:sym typeface="Lato"/>
              </a:rPr>
              <a:t>David Carroll, APPRISE</a:t>
            </a:r>
            <a:br>
              <a:rPr lang="en-US" sz="1800" dirty="0">
                <a:latin typeface="Lato"/>
                <a:ea typeface="Lato"/>
                <a:cs typeface="Lato"/>
                <a:sym typeface="Lato"/>
              </a:rPr>
            </a:br>
            <a:r>
              <a:rPr lang="en-US" sz="1800" dirty="0">
                <a:latin typeface="Lato"/>
                <a:ea typeface="Lato"/>
                <a:cs typeface="Lato"/>
                <a:sym typeface="Lato"/>
              </a:rPr>
              <a:t>Latoya Butler, CEDA</a:t>
            </a:r>
            <a:br>
              <a:rPr lang="en-US" sz="1800" dirty="0">
                <a:latin typeface="Lato"/>
                <a:ea typeface="Lato"/>
                <a:cs typeface="Lato"/>
                <a:sym typeface="Lato"/>
              </a:rPr>
            </a:br>
            <a:r>
              <a:rPr lang="en-US" sz="1800" dirty="0">
                <a:latin typeface="Lato"/>
                <a:ea typeface="Lato"/>
                <a:cs typeface="Lato"/>
                <a:sym typeface="Lato"/>
              </a:rPr>
              <a:t>Patricia Johnson, CSRA EOA</a:t>
            </a:r>
            <a:br>
              <a:rPr lang="en-US" sz="1800" dirty="0">
                <a:latin typeface="Lato"/>
                <a:ea typeface="Lato"/>
                <a:cs typeface="Lato"/>
                <a:sym typeface="Lato"/>
              </a:rPr>
            </a:br>
            <a:r>
              <a:rPr lang="en-US" sz="1800" dirty="0">
                <a:latin typeface="Lato"/>
                <a:ea typeface="Lato"/>
                <a:cs typeface="Lato"/>
                <a:sym typeface="Lato"/>
              </a:rPr>
              <a:t>Kevin Alexander, Duke Energy</a:t>
            </a:r>
            <a:br>
              <a:rPr lang="en-US" sz="1800" dirty="0">
                <a:latin typeface="Lato"/>
                <a:ea typeface="Lato"/>
                <a:cs typeface="Lato"/>
                <a:sym typeface="Lato"/>
              </a:rPr>
            </a:br>
            <a:r>
              <a:rPr lang="en-US" sz="1800" dirty="0">
                <a:latin typeface="Lato"/>
                <a:ea typeface="Lato"/>
                <a:cs typeface="Lato"/>
                <a:sym typeface="Lato"/>
              </a:rPr>
              <a:t>Steve Luxton, ECA</a:t>
            </a:r>
            <a:br>
              <a:rPr lang="en-US" sz="1800" dirty="0">
                <a:latin typeface="Lato"/>
                <a:ea typeface="Lato"/>
                <a:cs typeface="Lato"/>
                <a:sym typeface="Lato"/>
              </a:rPr>
            </a:br>
            <a:r>
              <a:rPr lang="en-US" sz="1800" dirty="0">
                <a:latin typeface="Lato"/>
                <a:ea typeface="Lato"/>
                <a:cs typeface="Lato"/>
                <a:sym typeface="Lato"/>
              </a:rPr>
              <a:t>Tony Hunt, Lumbee Tribe</a:t>
            </a:r>
            <a:br>
              <a:rPr lang="en-US" sz="1800" dirty="0">
                <a:latin typeface="Lato"/>
                <a:ea typeface="Lato"/>
                <a:cs typeface="Lato"/>
                <a:sym typeface="Lato"/>
              </a:rPr>
            </a:br>
            <a:r>
              <a:rPr lang="en-US" sz="1800" dirty="0">
                <a:latin typeface="Lato"/>
                <a:ea typeface="Lato"/>
                <a:cs typeface="Lato"/>
                <a:sym typeface="Lato"/>
              </a:rPr>
              <a:t>Gabe Terry, Consumers Energy</a:t>
            </a:r>
            <a:br>
              <a:rPr lang="en-US" sz="1800" dirty="0">
                <a:latin typeface="Lato"/>
                <a:ea typeface="Lato"/>
                <a:cs typeface="Lato"/>
                <a:sym typeface="Lato"/>
              </a:rPr>
            </a:br>
            <a:r>
              <a:rPr lang="en-US" sz="1800" dirty="0">
                <a:latin typeface="Lato"/>
                <a:ea typeface="Lato"/>
                <a:cs typeface="Lato"/>
                <a:sym typeface="Lato"/>
              </a:rPr>
              <a:t>Haly </a:t>
            </a:r>
            <a:r>
              <a:rPr lang="en-US" sz="1800" dirty="0" err="1">
                <a:latin typeface="Lato"/>
                <a:ea typeface="Lato"/>
                <a:cs typeface="Lato"/>
                <a:sym typeface="Lato"/>
              </a:rPr>
              <a:t>Laasme</a:t>
            </a:r>
            <a:r>
              <a:rPr lang="en-US" sz="1800" dirty="0">
                <a:latin typeface="Lato"/>
                <a:ea typeface="Lato"/>
                <a:cs typeface="Lato"/>
                <a:sym typeface="Lato"/>
              </a:rPr>
              <a:t>, Delaware Office of Community Services</a:t>
            </a:r>
            <a:br>
              <a:rPr lang="en-US" sz="1800" dirty="0">
                <a:latin typeface="Lato"/>
                <a:ea typeface="Lato"/>
                <a:cs typeface="Lato"/>
                <a:sym typeface="Lato"/>
              </a:rPr>
            </a:br>
            <a:r>
              <a:rPr lang="en-US" sz="1800" dirty="0">
                <a:latin typeface="Lato"/>
                <a:ea typeface="Lato"/>
                <a:cs typeface="Lato"/>
                <a:sym typeface="Lato"/>
              </a:rPr>
              <a:t>Aimee English, National Community Action Partnership</a:t>
            </a:r>
            <a:br>
              <a:rPr lang="en-US" sz="1800" dirty="0">
                <a:latin typeface="Lato"/>
                <a:ea typeface="Lato"/>
                <a:cs typeface="Lato"/>
                <a:sym typeface="Lato"/>
              </a:rPr>
            </a:br>
            <a:r>
              <a:rPr lang="en-US" sz="1800" dirty="0">
                <a:latin typeface="Lato"/>
                <a:ea typeface="Lato"/>
                <a:cs typeface="Lato"/>
                <a:sym typeface="Lato"/>
              </a:rPr>
              <a:t>Glenis Scott, Total Community Action</a:t>
            </a:r>
            <a:br>
              <a:rPr lang="en-US" sz="1800" dirty="0">
                <a:latin typeface="Lato"/>
                <a:ea typeface="Lato"/>
                <a:cs typeface="Lato"/>
                <a:sym typeface="Lato"/>
              </a:rPr>
            </a:br>
            <a:br>
              <a:rPr lang="en-US" sz="1800" dirty="0">
                <a:latin typeface="Lato"/>
                <a:ea typeface="Lato"/>
                <a:cs typeface="Lato"/>
                <a:sym typeface="Lato"/>
              </a:rPr>
            </a:br>
            <a:br>
              <a:rPr lang="en-US" sz="1800" dirty="0">
                <a:latin typeface="Lato"/>
                <a:ea typeface="Lato"/>
                <a:cs typeface="Lato"/>
                <a:sym typeface="Lato"/>
              </a:rPr>
            </a:br>
            <a:br>
              <a:rPr lang="en-US" sz="1400" dirty="0">
                <a:latin typeface="Lato"/>
                <a:ea typeface="Lato"/>
                <a:cs typeface="Lato"/>
                <a:sym typeface="Lato"/>
              </a:rPr>
            </a:br>
            <a:br>
              <a:rPr lang="en-US" sz="1400" dirty="0">
                <a:latin typeface="Lato"/>
                <a:ea typeface="Lato"/>
                <a:cs typeface="Lato"/>
                <a:sym typeface="Lato"/>
              </a:rPr>
            </a:br>
            <a:endParaRPr sz="1400" dirty="0">
              <a:latin typeface="Lato"/>
              <a:ea typeface="Lato"/>
              <a:cs typeface="Lato"/>
              <a:sym typeface="Lato"/>
            </a:endParaRPr>
          </a:p>
        </p:txBody>
      </p:sp>
      <p:sp>
        <p:nvSpPr>
          <p:cNvPr id="191" name="Google Shape;191;p13"/>
          <p:cNvSpPr/>
          <p:nvPr/>
        </p:nvSpPr>
        <p:spPr>
          <a:xfrm>
            <a:off x="1834551" y="1243505"/>
            <a:ext cx="8522898"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4000" b="1" i="0" u="none" strike="noStrike" cap="none" dirty="0">
                <a:solidFill>
                  <a:schemeClr val="bg2"/>
                </a:solidFill>
                <a:latin typeface="Lato"/>
                <a:ea typeface="Lato"/>
                <a:cs typeface="Lato"/>
                <a:sym typeface="Lato"/>
              </a:rPr>
              <a:t>NEUAC Board of Directors </a:t>
            </a:r>
            <a:br>
              <a:rPr lang="en-US" sz="4000" b="1" i="0" u="none" strike="noStrike" cap="none" dirty="0">
                <a:solidFill>
                  <a:schemeClr val="bg2"/>
                </a:solidFill>
                <a:latin typeface="Lato"/>
                <a:ea typeface="Lato"/>
                <a:cs typeface="Lato"/>
                <a:sym typeface="Lato"/>
              </a:rPr>
            </a:br>
            <a:r>
              <a:rPr lang="en-US" sz="4000" b="1" i="0" u="sng" strike="noStrike" cap="none" dirty="0">
                <a:solidFill>
                  <a:schemeClr val="bg2"/>
                </a:solidFill>
                <a:latin typeface="Lato"/>
                <a:ea typeface="Lato"/>
                <a:cs typeface="Lato"/>
                <a:sym typeface="Lato"/>
              </a:rPr>
              <a:t>Conference Committee</a:t>
            </a:r>
            <a:endParaRPr sz="4000" b="0" i="0" u="sng" strike="noStrike" cap="none" dirty="0">
              <a:solidFill>
                <a:schemeClr val="bg2"/>
              </a:solidFill>
              <a:latin typeface="Calibri"/>
              <a:ea typeface="Calibri"/>
              <a:cs typeface="Calibri"/>
              <a:sym typeface="Calibri"/>
            </a:endParaRPr>
          </a:p>
        </p:txBody>
      </p:sp>
      <p:sp>
        <p:nvSpPr>
          <p:cNvPr id="192" name="Google Shape;192;p13"/>
          <p:cNvSpPr txBox="1"/>
          <p:nvPr/>
        </p:nvSpPr>
        <p:spPr>
          <a:xfrm>
            <a:off x="6613784" y="2761720"/>
            <a:ext cx="6566794" cy="13931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200"/>
              </a:spcAft>
              <a:buClr>
                <a:schemeClr val="dk1"/>
              </a:buClr>
              <a:buSzPts val="1800"/>
              <a:buFont typeface="Lato"/>
              <a:buNone/>
            </a:pPr>
            <a:r>
              <a:rPr lang="en-US" sz="1800" b="0" i="0" u="none" strike="noStrike" cap="none" dirty="0">
                <a:solidFill>
                  <a:schemeClr val="dk1"/>
                </a:solidFill>
                <a:latin typeface="Lato"/>
                <a:ea typeface="Lato"/>
                <a:cs typeface="Lato"/>
                <a:sym typeface="Lato"/>
              </a:rPr>
              <a:t>Cass Lovejoy, NEADA</a:t>
            </a:r>
            <a:endParaRPr dirty="0"/>
          </a:p>
          <a:p>
            <a:pPr marL="0" marR="0" lvl="0" indent="0" algn="l" rtl="0">
              <a:spcBef>
                <a:spcPts val="0"/>
              </a:spcBef>
              <a:spcAft>
                <a:spcPts val="200"/>
              </a:spcAft>
              <a:buClr>
                <a:schemeClr val="dk1"/>
              </a:buClr>
              <a:buSzPts val="1800"/>
              <a:buFont typeface="Lato"/>
              <a:buNone/>
            </a:pPr>
            <a:r>
              <a:rPr lang="en-US" sz="1800" b="0" i="0" u="none" strike="noStrike" cap="none" dirty="0">
                <a:solidFill>
                  <a:schemeClr val="dk1"/>
                </a:solidFill>
                <a:latin typeface="Lato"/>
                <a:ea typeface="Lato"/>
                <a:cs typeface="Lato"/>
                <a:sym typeface="Lato"/>
              </a:rPr>
              <a:t>Star Walker, SMUD</a:t>
            </a:r>
            <a:endParaRPr dirty="0"/>
          </a:p>
          <a:p>
            <a:pPr marL="0" marR="0" lvl="0" indent="0" algn="l" rtl="0">
              <a:spcBef>
                <a:spcPts val="0"/>
              </a:spcBef>
              <a:spcAft>
                <a:spcPts val="200"/>
              </a:spcAft>
              <a:buClr>
                <a:schemeClr val="dk1"/>
              </a:buClr>
              <a:buSzPts val="1800"/>
              <a:buFont typeface="Lato"/>
              <a:buNone/>
            </a:pPr>
            <a:r>
              <a:rPr lang="en-US" sz="1800" b="0" i="0" u="none" strike="noStrike" cap="none" dirty="0">
                <a:solidFill>
                  <a:schemeClr val="dk1"/>
                </a:solidFill>
                <a:latin typeface="Lato"/>
                <a:ea typeface="Lato"/>
                <a:cs typeface="Lato"/>
                <a:sym typeface="Lato"/>
              </a:rPr>
              <a:t>Sabrina Cowden, TVA Alternate</a:t>
            </a:r>
            <a:endParaRPr dirty="0"/>
          </a:p>
          <a:p>
            <a:pPr marL="0" marR="0" lvl="0" indent="0" algn="l" rtl="0">
              <a:spcBef>
                <a:spcPts val="0"/>
              </a:spcBef>
              <a:spcAft>
                <a:spcPts val="200"/>
              </a:spcAft>
              <a:buClr>
                <a:schemeClr val="dk1"/>
              </a:buClr>
              <a:buSzPts val="1800"/>
              <a:buFont typeface="Lato"/>
              <a:buNone/>
            </a:pPr>
            <a:r>
              <a:rPr lang="en-US" sz="1800" b="0" i="0" u="none" strike="noStrike" cap="none" dirty="0">
                <a:solidFill>
                  <a:schemeClr val="dk1"/>
                </a:solidFill>
                <a:latin typeface="Lato"/>
                <a:ea typeface="Lato"/>
                <a:cs typeface="Lato"/>
                <a:sym typeface="Lato"/>
              </a:rPr>
              <a:t>Kevin McGrath, VEIC</a:t>
            </a:r>
            <a:endParaRPr dirty="0"/>
          </a:p>
          <a:p>
            <a:pPr marL="0" marR="0" lvl="0" indent="0" algn="l" rtl="0">
              <a:spcBef>
                <a:spcPts val="0"/>
              </a:spcBef>
              <a:spcAft>
                <a:spcPts val="200"/>
              </a:spcAft>
              <a:buClr>
                <a:schemeClr val="dk1"/>
              </a:buClr>
              <a:buSzPts val="1800"/>
              <a:buFont typeface="Lato"/>
              <a:buNone/>
            </a:pPr>
            <a:r>
              <a:rPr lang="en-US" sz="1800" b="0" i="0" u="none" strike="noStrike" cap="none" dirty="0">
                <a:solidFill>
                  <a:schemeClr val="dk1"/>
                </a:solidFill>
                <a:latin typeface="Lato"/>
                <a:ea typeface="Lato"/>
                <a:cs typeface="Lato"/>
                <a:sym typeface="Lato"/>
              </a:rPr>
              <a:t>Shaylee Stokes, WA State CAP</a:t>
            </a:r>
            <a:endParaRPr dirty="0"/>
          </a:p>
          <a:p>
            <a:pPr marL="0" marR="0" lvl="0" indent="0" algn="l" rtl="0">
              <a:spcBef>
                <a:spcPts val="0"/>
              </a:spcBef>
              <a:spcAft>
                <a:spcPts val="200"/>
              </a:spcAft>
              <a:buClr>
                <a:schemeClr val="dk1"/>
              </a:buClr>
              <a:buSzPts val="1800"/>
              <a:buFont typeface="Lato"/>
              <a:buNone/>
            </a:pPr>
            <a:r>
              <a:rPr lang="en-US" sz="1800" b="0" i="0" u="none" strike="noStrike" cap="none" dirty="0">
                <a:solidFill>
                  <a:schemeClr val="dk1"/>
                </a:solidFill>
                <a:latin typeface="Lato"/>
                <a:ea typeface="Lato"/>
                <a:cs typeface="Lato"/>
                <a:sym typeface="Lato"/>
              </a:rPr>
              <a:t>Kelly Caplan, WSSC</a:t>
            </a:r>
            <a:endParaRPr dirty="0"/>
          </a:p>
          <a:p>
            <a:pPr marL="0" marR="0" lvl="0" indent="0" algn="l" rtl="0">
              <a:spcBef>
                <a:spcPts val="0"/>
              </a:spcBef>
              <a:spcAft>
                <a:spcPts val="200"/>
              </a:spcAft>
              <a:buClr>
                <a:schemeClr val="dk1"/>
              </a:buClr>
              <a:buSzPts val="1800"/>
              <a:buFont typeface="Lato"/>
              <a:buNone/>
            </a:pPr>
            <a:r>
              <a:rPr lang="en-US" sz="1800" b="0" i="0" u="none" strike="noStrike" cap="none" dirty="0">
                <a:solidFill>
                  <a:schemeClr val="dk1"/>
                </a:solidFill>
                <a:latin typeface="Lato"/>
                <a:ea typeface="Lato"/>
                <a:cs typeface="Lato"/>
                <a:sym typeface="Lato"/>
              </a:rPr>
              <a:t>Kaytee Watson, Dominion</a:t>
            </a:r>
            <a:endParaRPr dirty="0"/>
          </a:p>
          <a:p>
            <a:pPr marL="0" marR="0" lvl="0" indent="0" algn="l" rtl="0">
              <a:spcBef>
                <a:spcPts val="0"/>
              </a:spcBef>
              <a:spcAft>
                <a:spcPts val="200"/>
              </a:spcAft>
              <a:buClr>
                <a:schemeClr val="dk1"/>
              </a:buClr>
              <a:buSzPts val="1800"/>
              <a:buFont typeface="Lato"/>
              <a:buNone/>
            </a:pPr>
            <a:r>
              <a:rPr lang="en-US" sz="1800" b="0" i="0" u="none" strike="noStrike" cap="none" dirty="0">
                <a:solidFill>
                  <a:schemeClr val="dk1"/>
                </a:solidFill>
                <a:latin typeface="Lato"/>
                <a:ea typeface="Lato"/>
                <a:cs typeface="Lato"/>
                <a:sym typeface="Lato"/>
              </a:rPr>
              <a:t>Monica Toya, Lux Consulting</a:t>
            </a:r>
            <a:endParaRPr dirty="0"/>
          </a:p>
          <a:p>
            <a:pPr marL="0" marR="0" lvl="0" indent="0" algn="l" rtl="0">
              <a:spcBef>
                <a:spcPts val="0"/>
              </a:spcBef>
              <a:spcAft>
                <a:spcPts val="200"/>
              </a:spcAft>
              <a:buClr>
                <a:schemeClr val="dk1"/>
              </a:buClr>
              <a:buSzPts val="1800"/>
              <a:buFont typeface="Calibri"/>
              <a:buNone/>
            </a:pPr>
            <a:r>
              <a:rPr lang="en-US" sz="1800" b="0" i="0" u="none" strike="noStrike" cap="none" dirty="0">
                <a:solidFill>
                  <a:schemeClr val="dk1"/>
                </a:solidFill>
                <a:latin typeface="Lato"/>
                <a:ea typeface="Lato"/>
                <a:cs typeface="Lato"/>
                <a:sym typeface="Lato"/>
              </a:rPr>
              <a:t>Theresa Kullen, Colorado LIHEAP Director, NEADA </a:t>
            </a:r>
            <a:br>
              <a:rPr lang="en-US" sz="1800" b="0" i="0" u="none" strike="noStrike" cap="none" dirty="0">
                <a:solidFill>
                  <a:schemeClr val="dk1"/>
                </a:solidFill>
                <a:latin typeface="Lato"/>
                <a:ea typeface="Lato"/>
                <a:cs typeface="Lato"/>
                <a:sym typeface="Lato"/>
              </a:rPr>
            </a:br>
            <a:r>
              <a:rPr lang="en-US" sz="1800" b="0" i="0" u="none" strike="noStrike" cap="none" dirty="0">
                <a:solidFill>
                  <a:schemeClr val="dk1"/>
                </a:solidFill>
                <a:latin typeface="Lato"/>
                <a:ea typeface="Lato"/>
                <a:cs typeface="Lato"/>
                <a:sym typeface="Lato"/>
              </a:rPr>
              <a:t>Scott Alan Davis, SEEL</a:t>
            </a:r>
            <a:br>
              <a:rPr lang="en-US" sz="1800" b="0" i="0" u="none" strike="noStrike" cap="none" dirty="0">
                <a:solidFill>
                  <a:schemeClr val="dk1"/>
                </a:solidFill>
                <a:latin typeface="Lato"/>
                <a:ea typeface="Lato"/>
                <a:cs typeface="Lato"/>
                <a:sym typeface="Lato"/>
              </a:rPr>
            </a:br>
            <a:br>
              <a:rPr lang="en-US" sz="1800" b="0" i="0" u="none" strike="noStrike" cap="none" dirty="0">
                <a:solidFill>
                  <a:schemeClr val="dk1"/>
                </a:solidFill>
                <a:latin typeface="Lato"/>
                <a:ea typeface="Lato"/>
                <a:cs typeface="Lato"/>
                <a:sym typeface="Lato"/>
              </a:rPr>
            </a:br>
            <a:br>
              <a:rPr lang="en-US" sz="1800" b="0" i="0" u="none" strike="noStrike" cap="none" dirty="0">
                <a:solidFill>
                  <a:schemeClr val="dk1"/>
                </a:solidFill>
                <a:latin typeface="Lato"/>
                <a:ea typeface="Lato"/>
                <a:cs typeface="Lato"/>
                <a:sym typeface="Lato"/>
              </a:rPr>
            </a:br>
            <a:endParaRPr sz="1800" b="0" i="0" u="none" strike="noStrike" cap="none" dirty="0">
              <a:solidFill>
                <a:schemeClr val="dk1"/>
              </a:solidFill>
              <a:latin typeface="Lato"/>
              <a:ea typeface="Lato"/>
              <a:cs typeface="Lato"/>
              <a:sym typeface="Lato"/>
            </a:endParaRPr>
          </a:p>
        </p:txBody>
      </p:sp>
      <p:sp>
        <p:nvSpPr>
          <p:cNvPr id="2" name="Google Shape;182;p12">
            <a:extLst>
              <a:ext uri="{FF2B5EF4-FFF2-40B4-BE49-F238E27FC236}">
                <a16:creationId xmlns:a16="http://schemas.microsoft.com/office/drawing/2014/main" id="{67B30CA7-39B8-24DD-3364-94CF99A5573E}"/>
              </a:ext>
            </a:extLst>
          </p:cNvPr>
          <p:cNvSpPr txBox="1"/>
          <p:nvPr/>
        </p:nvSpPr>
        <p:spPr>
          <a:xfrm>
            <a:off x="1479776" y="305776"/>
            <a:ext cx="9232448" cy="8081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5400"/>
              <a:buFont typeface="Lato"/>
              <a:buNone/>
            </a:pPr>
            <a:r>
              <a:rPr lang="en-US" sz="4400" b="1" i="0" u="none" strike="noStrike" cap="none" dirty="0">
                <a:solidFill>
                  <a:srgbClr val="C00000"/>
                </a:solidFill>
                <a:latin typeface="Oswald SemiBold" pitchFamily="2" charset="0"/>
                <a:ea typeface="Lato"/>
                <a:cs typeface="Lato"/>
                <a:sym typeface="Lato"/>
              </a:rPr>
              <a:t>2025 Conference Overview</a:t>
            </a:r>
            <a:endParaRPr sz="4400" b="0" i="0" u="none" strike="noStrike" cap="none" dirty="0">
              <a:solidFill>
                <a:srgbClr val="000000"/>
              </a:solidFill>
              <a:latin typeface="Oswald SemiBold" pitchFamily="2" charset="0"/>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4"/>
          <p:cNvSpPr txBox="1">
            <a:spLocks noGrp="1"/>
          </p:cNvSpPr>
          <p:nvPr>
            <p:ph type="ctrTitle"/>
          </p:nvPr>
        </p:nvSpPr>
        <p:spPr>
          <a:xfrm>
            <a:off x="381000" y="709854"/>
            <a:ext cx="11430000" cy="4709564"/>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rgbClr val="C00000"/>
              </a:buClr>
              <a:buSzPts val="3600"/>
              <a:buNone/>
            </a:pPr>
            <a:r>
              <a:rPr lang="en-US" sz="3600" b="1" dirty="0">
                <a:latin typeface="Lato"/>
                <a:ea typeface="Lato"/>
                <a:cs typeface="Lato"/>
                <a:sym typeface="Lato"/>
              </a:rPr>
              <a:t>NEUAC Board Meeting: </a:t>
            </a:r>
            <a:r>
              <a:rPr lang="en-US" sz="3600" dirty="0">
                <a:latin typeface="Lato"/>
                <a:ea typeface="Lato"/>
                <a:cs typeface="Lato"/>
                <a:sym typeface="Lato"/>
              </a:rPr>
              <a:t>Monday 6/2, 8-12 PM</a:t>
            </a:r>
            <a:br>
              <a:rPr lang="en-US" sz="3600" dirty="0">
                <a:latin typeface="Lato"/>
                <a:ea typeface="Lato"/>
                <a:cs typeface="Lato"/>
                <a:sym typeface="Lato"/>
              </a:rPr>
            </a:br>
            <a:r>
              <a:rPr lang="en-US" sz="3600" b="1" dirty="0">
                <a:latin typeface="Lato"/>
                <a:ea typeface="Lato"/>
                <a:cs typeface="Lato"/>
                <a:sym typeface="Lato"/>
              </a:rPr>
              <a:t>Preconference Sessions: </a:t>
            </a:r>
            <a:r>
              <a:rPr lang="en-US" sz="3600" dirty="0">
                <a:latin typeface="Lato"/>
                <a:ea typeface="Lato"/>
                <a:cs typeface="Lato"/>
                <a:sym typeface="Lato"/>
              </a:rPr>
              <a:t>Monday 6/2, 1-4 PM</a:t>
            </a:r>
            <a:br>
              <a:rPr lang="en-US" sz="3600" dirty="0">
                <a:latin typeface="Lato"/>
                <a:ea typeface="Lato"/>
                <a:cs typeface="Lato"/>
                <a:sym typeface="Lato"/>
              </a:rPr>
            </a:br>
            <a:r>
              <a:rPr lang="en-US" sz="3600" b="1" dirty="0">
                <a:latin typeface="Lato"/>
                <a:ea typeface="Lato"/>
                <a:cs typeface="Lato"/>
                <a:sym typeface="Lato"/>
              </a:rPr>
              <a:t>Conference:</a:t>
            </a:r>
            <a:r>
              <a:rPr lang="en-US" sz="3600" dirty="0">
                <a:latin typeface="Lato"/>
                <a:ea typeface="Lato"/>
                <a:cs typeface="Lato"/>
                <a:sym typeface="Lato"/>
              </a:rPr>
              <a:t> Tuesday 6/3 - Thursday 6/5</a:t>
            </a:r>
            <a:br>
              <a:rPr lang="en-US" sz="3600" dirty="0">
                <a:latin typeface="Lato"/>
                <a:ea typeface="Lato"/>
                <a:cs typeface="Lato"/>
                <a:sym typeface="Lato"/>
              </a:rPr>
            </a:br>
            <a:r>
              <a:rPr lang="en-US" sz="3600" b="1" dirty="0">
                <a:latin typeface="Lato"/>
                <a:ea typeface="Lato"/>
                <a:cs typeface="Lato"/>
                <a:sym typeface="Lato"/>
              </a:rPr>
              <a:t>Cocktail Reception: </a:t>
            </a:r>
            <a:r>
              <a:rPr lang="en-US" sz="3600" dirty="0">
                <a:latin typeface="Lato"/>
                <a:ea typeface="Lato"/>
                <a:cs typeface="Lato"/>
                <a:sym typeface="Lato"/>
              </a:rPr>
              <a:t>Tuesday 6/3, 5:30-6:30 PM</a:t>
            </a:r>
            <a:br>
              <a:rPr lang="en-US" sz="3600" dirty="0">
                <a:latin typeface="Lato"/>
                <a:ea typeface="Lato"/>
                <a:cs typeface="Lato"/>
                <a:sym typeface="Lato"/>
              </a:rPr>
            </a:br>
            <a:r>
              <a:rPr lang="en-US" sz="3600" b="1" dirty="0">
                <a:latin typeface="Lato"/>
                <a:ea typeface="Lato"/>
                <a:cs typeface="Lato"/>
                <a:sym typeface="Lato"/>
              </a:rPr>
              <a:t>Deep Dive Sessions </a:t>
            </a:r>
            <a:r>
              <a:rPr lang="en-US" sz="3600" dirty="0">
                <a:latin typeface="Lato"/>
                <a:ea typeface="Lato"/>
                <a:cs typeface="Lato"/>
                <a:sym typeface="Lato"/>
              </a:rPr>
              <a:t>Thursday 6/5, 9-12 PM</a:t>
            </a:r>
            <a:endParaRPr sz="3600" dirty="0">
              <a:latin typeface="Lato"/>
              <a:ea typeface="Lato"/>
              <a:cs typeface="Lato"/>
              <a:sym typeface="Lato"/>
            </a:endParaRPr>
          </a:p>
        </p:txBody>
      </p:sp>
      <p:pic>
        <p:nvPicPr>
          <p:cNvPr id="200" name="Google Shape;200;p14"/>
          <p:cNvPicPr preferRelativeResize="0"/>
          <p:nvPr/>
        </p:nvPicPr>
        <p:blipFill rotWithShape="1">
          <a:blip r:embed="rId3">
            <a:alphaModFix/>
          </a:blip>
          <a:srcRect t="21289" b="63313"/>
          <a:stretch/>
        </p:blipFill>
        <p:spPr>
          <a:xfrm>
            <a:off x="0" y="5658928"/>
            <a:ext cx="12192000" cy="1251388"/>
          </a:xfrm>
          <a:prstGeom prst="rect">
            <a:avLst/>
          </a:prstGeom>
          <a:noFill/>
          <a:ln>
            <a:noFill/>
          </a:ln>
        </p:spPr>
      </p:pic>
      <p:sp>
        <p:nvSpPr>
          <p:cNvPr id="2" name="Google Shape;182;p12">
            <a:extLst>
              <a:ext uri="{FF2B5EF4-FFF2-40B4-BE49-F238E27FC236}">
                <a16:creationId xmlns:a16="http://schemas.microsoft.com/office/drawing/2014/main" id="{8999EBDA-ADE4-6DB1-BED8-C20E7431B0D5}"/>
              </a:ext>
            </a:extLst>
          </p:cNvPr>
          <p:cNvSpPr txBox="1"/>
          <p:nvPr/>
        </p:nvSpPr>
        <p:spPr>
          <a:xfrm>
            <a:off x="1479776" y="305776"/>
            <a:ext cx="9232448" cy="8081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5400"/>
              <a:buFont typeface="Lato"/>
              <a:buNone/>
            </a:pPr>
            <a:r>
              <a:rPr lang="en-US" sz="4400" b="1" i="0" u="none" strike="noStrike" cap="none" dirty="0">
                <a:solidFill>
                  <a:srgbClr val="C00000"/>
                </a:solidFill>
                <a:latin typeface="Oswald SemiBold" pitchFamily="2" charset="0"/>
                <a:ea typeface="Lato"/>
                <a:cs typeface="Lato"/>
                <a:sym typeface="Lato"/>
              </a:rPr>
              <a:t>2025 Conference Overview</a:t>
            </a:r>
            <a:endParaRPr sz="4400" b="0" i="0" u="none" strike="noStrike" cap="none" dirty="0">
              <a:solidFill>
                <a:srgbClr val="000000"/>
              </a:solidFill>
              <a:latin typeface="Oswald SemiBold" pitchFamily="2"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5"/>
          <p:cNvSpPr txBox="1"/>
          <p:nvPr/>
        </p:nvSpPr>
        <p:spPr>
          <a:xfrm>
            <a:off x="845084" y="281896"/>
            <a:ext cx="10501831" cy="8081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5400"/>
              <a:buFont typeface="Lato"/>
              <a:buNone/>
            </a:pPr>
            <a:r>
              <a:rPr lang="en-US" sz="4400" b="1" i="0" u="none" strike="noStrike" cap="none" dirty="0">
                <a:solidFill>
                  <a:srgbClr val="C00000"/>
                </a:solidFill>
                <a:latin typeface="Oswald SemiBold" pitchFamily="2" charset="0"/>
                <a:ea typeface="Lato"/>
                <a:cs typeface="Lato"/>
                <a:sym typeface="Lato"/>
              </a:rPr>
              <a:t>Summary of 2024 Evaluations</a:t>
            </a:r>
            <a:endParaRPr sz="4400" b="0" i="0" u="none" strike="noStrike" cap="none" dirty="0">
              <a:solidFill>
                <a:srgbClr val="000000"/>
              </a:solidFill>
              <a:latin typeface="Oswald SemiBold" pitchFamily="2" charset="0"/>
              <a:sym typeface="Arial"/>
            </a:endParaRPr>
          </a:p>
        </p:txBody>
      </p:sp>
      <p:sp>
        <p:nvSpPr>
          <p:cNvPr id="207" name="Google Shape;207;p15"/>
          <p:cNvSpPr/>
          <p:nvPr/>
        </p:nvSpPr>
        <p:spPr>
          <a:xfrm>
            <a:off x="5678263" y="1755044"/>
            <a:ext cx="6096000" cy="452427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333E48"/>
              </a:buClr>
              <a:buSzPts val="1800"/>
              <a:buFont typeface="Noto Sans Symbols"/>
              <a:buChar char="▪"/>
            </a:pPr>
            <a:r>
              <a:rPr lang="en-US" sz="2800" b="0" i="0" u="none" strike="noStrike" cap="none" dirty="0">
                <a:solidFill>
                  <a:srgbClr val="000000"/>
                </a:solidFill>
                <a:latin typeface="Lato Black"/>
                <a:ea typeface="Lato Black"/>
                <a:cs typeface="Lato Black"/>
                <a:sym typeface="Lato Black"/>
              </a:rPr>
              <a:t>Networking with potential partner organizations</a:t>
            </a:r>
            <a:endParaRPr dirty="0"/>
          </a:p>
          <a:p>
            <a:pPr marL="0" marR="0" lvl="0" indent="0" algn="l" rtl="0">
              <a:lnSpc>
                <a:spcPct val="100000"/>
              </a:lnSpc>
              <a:spcBef>
                <a:spcPts val="0"/>
              </a:spcBef>
              <a:spcAft>
                <a:spcPts val="0"/>
              </a:spcAft>
              <a:buNone/>
            </a:pPr>
            <a:endParaRPr sz="2800" b="0" i="0" u="none" strike="noStrike" cap="none" dirty="0">
              <a:solidFill>
                <a:srgbClr val="000000"/>
              </a:solidFill>
              <a:latin typeface="Lato Black"/>
              <a:ea typeface="Lato Black"/>
              <a:cs typeface="Lato Black"/>
              <a:sym typeface="Lato Black"/>
            </a:endParaRPr>
          </a:p>
          <a:p>
            <a:pPr marL="285750" marR="0" lvl="0" indent="-285750" algn="l" rtl="0">
              <a:lnSpc>
                <a:spcPct val="100000"/>
              </a:lnSpc>
              <a:spcBef>
                <a:spcPts val="0"/>
              </a:spcBef>
              <a:spcAft>
                <a:spcPts val="0"/>
              </a:spcAft>
              <a:buClr>
                <a:srgbClr val="333E48"/>
              </a:buClr>
              <a:buSzPts val="1800"/>
              <a:buFont typeface="Noto Sans Symbols"/>
              <a:buChar char="▪"/>
            </a:pPr>
            <a:r>
              <a:rPr lang="en-US" sz="2800" b="0" i="0" u="none" strike="noStrike" cap="none" dirty="0">
                <a:solidFill>
                  <a:srgbClr val="000000"/>
                </a:solidFill>
                <a:latin typeface="Lato Black"/>
                <a:ea typeface="Lato Black"/>
                <a:cs typeface="Lato Black"/>
                <a:sym typeface="Lato Black"/>
              </a:rPr>
              <a:t>General networking and increased knowledge of what is going on in the space and how everything may fit together</a:t>
            </a:r>
            <a:endParaRPr dirty="0"/>
          </a:p>
          <a:p>
            <a:pPr marL="285750" marR="0" lvl="0" indent="-171450" algn="l" rtl="0">
              <a:lnSpc>
                <a:spcPct val="100000"/>
              </a:lnSpc>
              <a:spcBef>
                <a:spcPts val="0"/>
              </a:spcBef>
              <a:spcAft>
                <a:spcPts val="0"/>
              </a:spcAft>
              <a:buClr>
                <a:srgbClr val="333E48"/>
              </a:buClr>
              <a:buSzPts val="1800"/>
              <a:buFont typeface="Noto Sans Symbols"/>
              <a:buNone/>
            </a:pPr>
            <a:endParaRPr sz="3600" b="0" i="0" u="none" strike="noStrike" cap="none" dirty="0">
              <a:solidFill>
                <a:srgbClr val="333E48"/>
              </a:solidFill>
              <a:latin typeface="Lato Black"/>
              <a:ea typeface="Lato Black"/>
              <a:cs typeface="Lato Black"/>
              <a:sym typeface="Lato Black"/>
            </a:endParaRPr>
          </a:p>
          <a:p>
            <a:pPr marL="285750" marR="0" lvl="0" indent="-285750" algn="l" rtl="0">
              <a:lnSpc>
                <a:spcPct val="100000"/>
              </a:lnSpc>
              <a:spcBef>
                <a:spcPts val="0"/>
              </a:spcBef>
              <a:spcAft>
                <a:spcPts val="0"/>
              </a:spcAft>
              <a:buClr>
                <a:srgbClr val="333E48"/>
              </a:buClr>
              <a:buSzPts val="1800"/>
              <a:buFont typeface="Noto Sans Symbols"/>
              <a:buChar char="▪"/>
            </a:pPr>
            <a:r>
              <a:rPr lang="en-US" sz="2800" b="0" i="0" u="none" strike="noStrike" cap="none" dirty="0">
                <a:solidFill>
                  <a:srgbClr val="000000"/>
                </a:solidFill>
                <a:latin typeface="Lato Black"/>
                <a:ea typeface="Lato Black"/>
                <a:cs typeface="Lato Black"/>
                <a:sym typeface="Lato Black"/>
              </a:rPr>
              <a:t>LIHEAP, Utilities, Advocacy, Vulnerable Populations</a:t>
            </a:r>
            <a:endParaRPr sz="3600" b="0" i="0" u="none" strike="noStrike" cap="none" dirty="0">
              <a:solidFill>
                <a:srgbClr val="333E48"/>
              </a:solidFill>
              <a:latin typeface="Lato Black"/>
              <a:ea typeface="Lato Black"/>
              <a:cs typeface="Lato Black"/>
              <a:sym typeface="Lato Black"/>
            </a:endParaRPr>
          </a:p>
        </p:txBody>
      </p:sp>
      <p:pic>
        <p:nvPicPr>
          <p:cNvPr id="208" name="Google Shape;208;p15"/>
          <p:cNvPicPr preferRelativeResize="0"/>
          <p:nvPr/>
        </p:nvPicPr>
        <p:blipFill rotWithShape="1">
          <a:blip r:embed="rId3">
            <a:alphaModFix/>
          </a:blip>
          <a:srcRect/>
          <a:stretch/>
        </p:blipFill>
        <p:spPr>
          <a:xfrm>
            <a:off x="80635" y="1092425"/>
            <a:ext cx="5366725" cy="570488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16" descr="https://lh3.googleusercontent.com/pw/AP1GczNqljlNnurX916AqwKJ8bz4UfcD4j4EyF68IlF6CfSP-PzJJoEZlJNIfNQgxUzV6DIApDpTvtXx-fOX_h_Vq3Jm5UmsqQ3VmS3iYis-t28K4l5c__4Kxs91h4giikYJTAOV0eugo1_vRADnB0Qmx-Wh=w1233-h911-s-no-gm?authuser=0"/>
          <p:cNvPicPr preferRelativeResize="0"/>
          <p:nvPr/>
        </p:nvPicPr>
        <p:blipFill rotWithShape="1">
          <a:blip r:embed="rId3">
            <a:alphaModFix/>
          </a:blip>
          <a:srcRect l="27614" t="5426" r="45996" b="15493"/>
          <a:stretch/>
        </p:blipFill>
        <p:spPr>
          <a:xfrm>
            <a:off x="0" y="8091"/>
            <a:ext cx="3099249" cy="6862047"/>
          </a:xfrm>
          <a:prstGeom prst="rect">
            <a:avLst/>
          </a:prstGeom>
          <a:noFill/>
          <a:ln>
            <a:noFill/>
          </a:ln>
        </p:spPr>
      </p:pic>
      <p:pic>
        <p:nvPicPr>
          <p:cNvPr id="214" name="Google Shape;214;p16" descr="https://lh3.googleusercontent.com/pw/AP1GczMi58Qr6kU1dQp4pD7HdC77rD8JqBG2TyQ8Bh_j79jUsYKwV3wd7kmV8IzCP-lwALFn_7Fe-M26Bvs5HhjYkwOhEv-ljhv0NOPM6JNTyGBwLHxdwzhhuXdgOmDRi_fP5KGDdyP6GQbR4LSELYIOlEbq=w1367-h911-s-no-gm?authuser=0"/>
          <p:cNvPicPr preferRelativeResize="0"/>
          <p:nvPr/>
        </p:nvPicPr>
        <p:blipFill rotWithShape="1">
          <a:blip r:embed="rId4">
            <a:alphaModFix/>
          </a:blip>
          <a:srcRect l="7384" t="20666" r="12678" b="5829"/>
          <a:stretch/>
        </p:blipFill>
        <p:spPr>
          <a:xfrm>
            <a:off x="3099249" y="8091"/>
            <a:ext cx="6327972" cy="3877710"/>
          </a:xfrm>
          <a:prstGeom prst="rect">
            <a:avLst/>
          </a:prstGeom>
          <a:noFill/>
          <a:ln>
            <a:noFill/>
          </a:ln>
        </p:spPr>
      </p:pic>
      <p:pic>
        <p:nvPicPr>
          <p:cNvPr id="215" name="Google Shape;215;p16" descr="https://lh3.googleusercontent.com/pw/AP1GczPv8lnb6fFjPhgjeoYwn7Cs7B7z_SMdvwsY7hS2ss7bm4mhJyvBiLBWu_DlTXbLNGboEzmp2WWtQYDv2Zcka1_1Abwb6Ew0Ja3MRLr2jlvdgbMfsXMpWfkHJc9LkpvESug4jlKelzrlwkvuHSQCQ6MZ=w1367-h911-s-no-gm?authuser=0"/>
          <p:cNvPicPr preferRelativeResize="0"/>
          <p:nvPr/>
        </p:nvPicPr>
        <p:blipFill rotWithShape="1">
          <a:blip r:embed="rId5">
            <a:alphaModFix/>
          </a:blip>
          <a:srcRect l="49393" r="18413"/>
          <a:stretch/>
        </p:blipFill>
        <p:spPr>
          <a:xfrm>
            <a:off x="9427220" y="0"/>
            <a:ext cx="2764779" cy="5723429"/>
          </a:xfrm>
          <a:prstGeom prst="rect">
            <a:avLst/>
          </a:prstGeom>
          <a:noFill/>
          <a:ln>
            <a:noFill/>
          </a:ln>
        </p:spPr>
      </p:pic>
      <p:pic>
        <p:nvPicPr>
          <p:cNvPr id="216" name="Google Shape;216;p16" descr="https://lh3.googleusercontent.com/pw/AP1GczMx6V5L7sAFJ-RCzu0Dg28r3bno2BQQwW6F-EnOG6PqpAMiIP36aHiFwLj0eKeGwhbLrl5ruG2C7y6Z0sfAYc3A4gLKRviESkvjen-BR2jzrCI9zaLYOBXubYiNExtMHBtQbXiyafgxDQWZXAEBRunz=w1367-h911-s-no-gm?authuser=0"/>
          <p:cNvPicPr preferRelativeResize="0"/>
          <p:nvPr/>
        </p:nvPicPr>
        <p:blipFill rotWithShape="1">
          <a:blip r:embed="rId6">
            <a:alphaModFix/>
          </a:blip>
          <a:srcRect l="42557" t="39651" r="29972"/>
          <a:stretch/>
        </p:blipFill>
        <p:spPr>
          <a:xfrm>
            <a:off x="3099248" y="3862865"/>
            <a:ext cx="2045713" cy="2995135"/>
          </a:xfrm>
          <a:prstGeom prst="rect">
            <a:avLst/>
          </a:prstGeom>
          <a:noFill/>
          <a:ln>
            <a:noFill/>
          </a:ln>
        </p:spPr>
      </p:pic>
      <p:pic>
        <p:nvPicPr>
          <p:cNvPr id="217" name="Google Shape;217;p16" descr="https://lh3.googleusercontent.com/pw/AP1GczOrKOBQFfzyHdMdFD9CiFoeHXUAq63_kQv2RSNZvKh4Prk4XFIPsPxHxnKA2NqflSsHvgMbCNJFBjhxw1vZIZLEGOejGbzd48b_cRyVImkc3lc69sdB9iFDi3xXBSPzNZdhp8jNGBS74eG1LvquG7vb=w1367-h911-s-no-gm?authuser=0"/>
          <p:cNvPicPr preferRelativeResize="0"/>
          <p:nvPr/>
        </p:nvPicPr>
        <p:blipFill rotWithShape="1">
          <a:blip r:embed="rId7">
            <a:alphaModFix/>
          </a:blip>
          <a:srcRect/>
          <a:stretch/>
        </p:blipFill>
        <p:spPr>
          <a:xfrm>
            <a:off x="5144960" y="3850726"/>
            <a:ext cx="4525021" cy="3015577"/>
          </a:xfrm>
          <a:prstGeom prst="rect">
            <a:avLst/>
          </a:prstGeom>
          <a:noFill/>
          <a:ln>
            <a:noFill/>
          </a:ln>
        </p:spPr>
      </p:pic>
      <p:pic>
        <p:nvPicPr>
          <p:cNvPr id="218" name="Google Shape;218;p16" descr="https://lh3.googleusercontent.com/pw/AP1GczMhKm6H8gzRFZTUSu05AXeG3jRgTdQROCV0dYv6NAfzIwCgM1j0sCLIkS87BCq8MGesDEZ12-8DCxmsXf8YCtHoAd400pwwwzNs1ThIjN__9jEIw0Dm_idr7YAKmGY_uO-oqdgUfntioYMlHoKYFHWF=w1367-h911-s-no-gm?authuser=0"/>
          <p:cNvPicPr preferRelativeResize="0"/>
          <p:nvPr/>
        </p:nvPicPr>
        <p:blipFill rotWithShape="1">
          <a:blip r:embed="rId8">
            <a:alphaModFix/>
          </a:blip>
          <a:srcRect/>
          <a:stretch/>
        </p:blipFill>
        <p:spPr>
          <a:xfrm>
            <a:off x="9385460" y="4995961"/>
            <a:ext cx="2806539" cy="187034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7"/>
          <p:cNvSpPr txBox="1"/>
          <p:nvPr/>
        </p:nvSpPr>
        <p:spPr>
          <a:xfrm>
            <a:off x="0" y="318585"/>
            <a:ext cx="12192000" cy="8081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b="1" i="0" u="none" strike="noStrike" cap="none" dirty="0">
                <a:solidFill>
                  <a:srgbClr val="C00000"/>
                </a:solidFill>
                <a:latin typeface="Oswald SemiBold" pitchFamily="2" charset="0"/>
                <a:ea typeface="Lato"/>
                <a:cs typeface="Lato"/>
                <a:sym typeface="Lato"/>
              </a:rPr>
              <a:t>Summary of 2024 Evaluations</a:t>
            </a:r>
            <a:endParaRPr sz="4400" b="0" i="0" u="none" strike="noStrike" cap="none" dirty="0">
              <a:solidFill>
                <a:srgbClr val="000000"/>
              </a:solidFill>
              <a:latin typeface="Oswald SemiBold" pitchFamily="2" charset="0"/>
              <a:sym typeface="Arial"/>
            </a:endParaRPr>
          </a:p>
        </p:txBody>
      </p:sp>
      <p:sp>
        <p:nvSpPr>
          <p:cNvPr id="225" name="Google Shape;225;p17"/>
          <p:cNvSpPr/>
          <p:nvPr/>
        </p:nvSpPr>
        <p:spPr>
          <a:xfrm>
            <a:off x="493614" y="2089405"/>
            <a:ext cx="11051023" cy="44627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333E48"/>
              </a:buClr>
              <a:buSzPts val="1800"/>
              <a:buFont typeface="Noto Sans Symbols"/>
              <a:buChar char="▪"/>
            </a:pPr>
            <a:r>
              <a:rPr lang="en-US" sz="2800" b="1"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rPr>
              <a:t>Connecting with peers</a:t>
            </a:r>
            <a:endParaRPr sz="2800" b="0"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a:p>
            <a:pPr marL="285750" marR="0" lvl="0" indent="-285750" algn="l" rtl="0">
              <a:lnSpc>
                <a:spcPct val="100000"/>
              </a:lnSpc>
              <a:spcBef>
                <a:spcPts val="0"/>
              </a:spcBef>
              <a:spcAft>
                <a:spcPts val="0"/>
              </a:spcAft>
              <a:buClr>
                <a:srgbClr val="333E48"/>
              </a:buClr>
              <a:buSzPts val="1800"/>
              <a:buFont typeface="Noto Sans Symbols"/>
              <a:buChar char="▪"/>
            </a:pPr>
            <a:r>
              <a:rPr lang="en-US" sz="2800" b="1"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rPr>
              <a:t>Energy equity content</a:t>
            </a:r>
            <a:endParaRPr sz="2800" b="0"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a:p>
            <a:pPr marL="285750" marR="0" lvl="0" indent="-285750" algn="l" rtl="0">
              <a:lnSpc>
                <a:spcPct val="100000"/>
              </a:lnSpc>
              <a:spcBef>
                <a:spcPts val="0"/>
              </a:spcBef>
              <a:spcAft>
                <a:spcPts val="0"/>
              </a:spcAft>
              <a:buClr>
                <a:srgbClr val="333E48"/>
              </a:buClr>
              <a:buSzPts val="1800"/>
              <a:buFont typeface="Noto Sans Symbols"/>
              <a:buChar char="▪"/>
            </a:pPr>
            <a:r>
              <a:rPr lang="en-US" sz="2800" b="1"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rPr>
              <a:t>Poverty simulation</a:t>
            </a:r>
            <a:endParaRPr sz="2800" dirty="0">
              <a:latin typeface="Lato" panose="020F0502020204030203" pitchFamily="34" charset="0"/>
              <a:ea typeface="Lato" panose="020F0502020204030203" pitchFamily="34" charset="0"/>
              <a:cs typeface="Lato" panose="020F0502020204030203" pitchFamily="34" charset="0"/>
            </a:endParaRPr>
          </a:p>
          <a:p>
            <a:pPr marL="285750" marR="0" lvl="0" indent="-285750" algn="l" rtl="0">
              <a:lnSpc>
                <a:spcPct val="100000"/>
              </a:lnSpc>
              <a:spcBef>
                <a:spcPts val="0"/>
              </a:spcBef>
              <a:spcAft>
                <a:spcPts val="0"/>
              </a:spcAft>
              <a:buClr>
                <a:srgbClr val="333E48"/>
              </a:buClr>
              <a:buSzPts val="1800"/>
              <a:buFont typeface="Noto Sans Symbols"/>
              <a:buChar char="▪"/>
            </a:pPr>
            <a:r>
              <a:rPr lang="en-US" sz="2800" b="1"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rPr>
              <a:t>Tribe content </a:t>
            </a:r>
          </a:p>
          <a:p>
            <a:pPr marL="285750" marR="0" lvl="0" indent="-285750" algn="l" rtl="0">
              <a:lnSpc>
                <a:spcPct val="100000"/>
              </a:lnSpc>
              <a:spcBef>
                <a:spcPts val="0"/>
              </a:spcBef>
              <a:spcAft>
                <a:spcPts val="0"/>
              </a:spcAft>
              <a:buClr>
                <a:srgbClr val="333E48"/>
              </a:buClr>
              <a:buSzPts val="1800"/>
              <a:buFont typeface="Noto Sans Symbols"/>
              <a:buChar char="▪"/>
            </a:pPr>
            <a:r>
              <a:rPr lang="en-US" sz="2800" b="1"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rPr>
              <a:t>LIHEAP intro session </a:t>
            </a:r>
          </a:p>
          <a:p>
            <a:pPr marL="285750" marR="0" lvl="0" indent="-285750" algn="l" rtl="0">
              <a:lnSpc>
                <a:spcPct val="100000"/>
              </a:lnSpc>
              <a:spcBef>
                <a:spcPts val="0"/>
              </a:spcBef>
              <a:spcAft>
                <a:spcPts val="0"/>
              </a:spcAft>
              <a:buClr>
                <a:srgbClr val="333E48"/>
              </a:buClr>
              <a:buSzPts val="1800"/>
              <a:buFont typeface="Noto Sans Symbols"/>
              <a:buChar char="▪"/>
            </a:pPr>
            <a:r>
              <a:rPr lang="en-US" sz="2800" b="1"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rPr>
              <a:t>LIHEAP 101</a:t>
            </a:r>
          </a:p>
          <a:p>
            <a:pPr marL="285750" indent="-285750">
              <a:buClr>
                <a:srgbClr val="333E48"/>
              </a:buClr>
              <a:buSzPts val="1800"/>
              <a:buFont typeface="Noto Sans Symbols"/>
              <a:buChar char="▪"/>
            </a:pPr>
            <a:r>
              <a:rPr lang="en-US" sz="2800" b="1" dirty="0">
                <a:latin typeface="Lato" panose="020F0502020204030203" pitchFamily="34" charset="0"/>
                <a:ea typeface="Lato" panose="020F0502020204030203" pitchFamily="34" charset="0"/>
                <a:cs typeface="Lato" panose="020F0502020204030203" pitchFamily="34" charset="0"/>
              </a:rPr>
              <a:t>Future of LIHWAP</a:t>
            </a:r>
            <a:r>
              <a:rPr lang="en-US" sz="2800" dirty="0">
                <a:latin typeface="Lato" panose="020F0502020204030203" pitchFamily="34" charset="0"/>
                <a:ea typeface="Lato" panose="020F0502020204030203" pitchFamily="34" charset="0"/>
                <a:cs typeface="Lato" panose="020F0502020204030203" pitchFamily="34" charset="0"/>
              </a:rPr>
              <a:t> </a:t>
            </a:r>
            <a:endParaRPr sz="2800" dirty="0">
              <a:latin typeface="Lato" panose="020F0502020204030203" pitchFamily="34" charset="0"/>
              <a:ea typeface="Lato" panose="020F0502020204030203" pitchFamily="34" charset="0"/>
              <a:cs typeface="Lato" panose="020F0502020204030203" pitchFamily="34" charset="0"/>
            </a:endParaRPr>
          </a:p>
          <a:p>
            <a:pPr marL="285750" marR="0" lvl="0" indent="-285750" algn="l" rtl="0">
              <a:lnSpc>
                <a:spcPct val="100000"/>
              </a:lnSpc>
              <a:spcBef>
                <a:spcPts val="0"/>
              </a:spcBef>
              <a:spcAft>
                <a:spcPts val="0"/>
              </a:spcAft>
              <a:buClr>
                <a:srgbClr val="333E48"/>
              </a:buClr>
              <a:buSzPts val="1800"/>
              <a:buFont typeface="Noto Sans Symbols"/>
              <a:buChar char="▪"/>
            </a:pPr>
            <a:r>
              <a:rPr lang="en-US" sz="2800" b="1"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rPr>
              <a:t>The documentary</a:t>
            </a:r>
            <a:endParaRPr sz="2800" b="1"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a:p>
            <a:pPr marR="0" lvl="0" algn="r" rtl="0">
              <a:lnSpc>
                <a:spcPct val="100000"/>
              </a:lnSpc>
              <a:spcBef>
                <a:spcPts val="0"/>
              </a:spcBef>
              <a:spcAft>
                <a:spcPts val="0"/>
              </a:spcAft>
              <a:buClr>
                <a:srgbClr val="333E48"/>
              </a:buClr>
              <a:buSzPts val="1800"/>
            </a:pPr>
            <a:r>
              <a:rPr lang="en-US" sz="2800" b="0" i="0" u="none" strike="noStrike" cap="none" dirty="0">
                <a:solidFill>
                  <a:srgbClr val="C00000"/>
                </a:solidFill>
                <a:sym typeface="Arial"/>
              </a:rPr>
              <a:t>Bonus:</a:t>
            </a:r>
            <a:r>
              <a:rPr lang="en-US" sz="2800" b="0" i="0" u="none" strike="noStrike" cap="none" dirty="0">
                <a:solidFill>
                  <a:srgbClr val="000000"/>
                </a:solidFill>
                <a:sym typeface="Arial"/>
              </a:rPr>
              <a:t> Seeing Keelie as Mary Poppins!</a:t>
            </a:r>
            <a:endParaRPr sz="2800" dirty="0"/>
          </a:p>
          <a:p>
            <a:pPr marL="285750" marR="0" lvl="0" indent="-171450" algn="l" rtl="0">
              <a:lnSpc>
                <a:spcPct val="100000"/>
              </a:lnSpc>
              <a:spcBef>
                <a:spcPts val="0"/>
              </a:spcBef>
              <a:spcAft>
                <a:spcPts val="0"/>
              </a:spcAft>
              <a:buClr>
                <a:srgbClr val="333E48"/>
              </a:buClr>
              <a:buSzPts val="1800"/>
              <a:buFont typeface="Noto Sans Symbols"/>
              <a:buNone/>
            </a:pPr>
            <a:endParaRPr sz="1400" b="0" i="0" u="none" strike="noStrike" cap="none" dirty="0">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rgbClr val="333E48"/>
              </a:buClr>
              <a:buSzPts val="1800"/>
              <a:buFont typeface="Noto Sans Symbols"/>
              <a:buNone/>
            </a:pPr>
            <a:endParaRPr sz="1800" b="0" i="0" u="none" strike="noStrike" cap="none" dirty="0">
              <a:solidFill>
                <a:srgbClr val="333E48"/>
              </a:solidFill>
              <a:latin typeface="Arial"/>
              <a:ea typeface="Arial"/>
              <a:cs typeface="Arial"/>
              <a:sym typeface="Arial"/>
            </a:endParaRPr>
          </a:p>
        </p:txBody>
      </p:sp>
      <p:sp>
        <p:nvSpPr>
          <p:cNvPr id="226" name="Google Shape;226;p17"/>
          <p:cNvSpPr/>
          <p:nvPr/>
        </p:nvSpPr>
        <p:spPr>
          <a:xfrm>
            <a:off x="2636559" y="1102472"/>
            <a:ext cx="691888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333E48"/>
                </a:solidFill>
                <a:latin typeface="Arial"/>
                <a:ea typeface="Arial"/>
                <a:cs typeface="Arial"/>
                <a:sym typeface="Arial"/>
              </a:rPr>
              <a:t>What was the most valuable aspect of this conference?</a:t>
            </a:r>
            <a:endParaRPr sz="2000" b="1" i="0" u="none" strike="noStrike" cap="none" dirty="0">
              <a:solidFill>
                <a:srgbClr val="333E48"/>
              </a:solidFill>
              <a:latin typeface="Arial"/>
              <a:ea typeface="Arial"/>
              <a:cs typeface="Arial"/>
              <a:sym typeface="Arial"/>
            </a:endParaRPr>
          </a:p>
        </p:txBody>
      </p:sp>
      <p:pic>
        <p:nvPicPr>
          <p:cNvPr id="227" name="Google Shape;227;p17" descr="https://lh3.googleusercontent.com/pw/AP1GczMPRwfGRaT9AtUYFOUUxcKpaKdHg23zRAN880C6EpV18Ill90ipbXFixbJUocPHizevwARNiDo0yLeivHfh1weaU6iLyG0S0RFdZ2IOVqQrYlfOloiJgLg3p1O2R6400KdDHiGLtMupX5ERpruFb_rt=w1367-h911-s-no-gm?authuser=0"/>
          <p:cNvPicPr preferRelativeResize="0"/>
          <p:nvPr/>
        </p:nvPicPr>
        <p:blipFill rotWithShape="1">
          <a:blip r:embed="rId3">
            <a:alphaModFix/>
          </a:blip>
          <a:srcRect l="8235" t="27596" r="5365" b="6517"/>
          <a:stretch/>
        </p:blipFill>
        <p:spPr>
          <a:xfrm>
            <a:off x="5178691" y="2089405"/>
            <a:ext cx="6365946" cy="340074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8"/>
          <p:cNvSpPr/>
          <p:nvPr/>
        </p:nvSpPr>
        <p:spPr>
          <a:xfrm>
            <a:off x="293569" y="1633936"/>
            <a:ext cx="11189030" cy="470894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333E48"/>
              </a:buClr>
              <a:buSzPts val="1800"/>
              <a:buFont typeface="Noto Sans Symbols"/>
              <a:buChar char="▪"/>
            </a:pPr>
            <a:r>
              <a:rPr lang="en-US" sz="2000" b="0" i="0" u="none" strike="noStrike" cap="none" dirty="0">
                <a:solidFill>
                  <a:srgbClr val="000000"/>
                </a:solidFill>
                <a:sym typeface="Arial"/>
              </a:rPr>
              <a:t>Plenary sessions</a:t>
            </a:r>
            <a:endParaRPr sz="2000" b="0" i="0" u="none" strike="noStrike" cap="none" dirty="0">
              <a:solidFill>
                <a:srgbClr val="000000"/>
              </a:solidFill>
              <a:sym typeface="Arial"/>
            </a:endParaRPr>
          </a:p>
          <a:p>
            <a:pPr marL="285750" marR="0" lvl="0" indent="-285750" algn="l" rtl="0">
              <a:lnSpc>
                <a:spcPct val="100000"/>
              </a:lnSpc>
              <a:spcBef>
                <a:spcPts val="0"/>
              </a:spcBef>
              <a:spcAft>
                <a:spcPts val="0"/>
              </a:spcAft>
              <a:buClr>
                <a:srgbClr val="333E48"/>
              </a:buClr>
              <a:buSzPts val="1800"/>
              <a:buFont typeface="Noto Sans Symbols"/>
              <a:buChar char="▪"/>
            </a:pPr>
            <a:r>
              <a:rPr lang="en-US" sz="2000" b="1" i="0" u="none" strike="noStrike" cap="none" dirty="0">
                <a:solidFill>
                  <a:srgbClr val="000000"/>
                </a:solidFill>
                <a:sym typeface="Arial"/>
              </a:rPr>
              <a:t>Some of the federal/utility talks were super high level and mostly talking </a:t>
            </a:r>
          </a:p>
          <a:p>
            <a:pPr marL="285750" marR="0" lvl="0" indent="-285750" algn="l" rtl="0">
              <a:lnSpc>
                <a:spcPct val="100000"/>
              </a:lnSpc>
              <a:spcBef>
                <a:spcPts val="0"/>
              </a:spcBef>
              <a:spcAft>
                <a:spcPts val="0"/>
              </a:spcAft>
              <a:buClr>
                <a:srgbClr val="333E48"/>
              </a:buClr>
              <a:buSzPts val="1800"/>
              <a:buFont typeface="Noto Sans Symbols"/>
              <a:buChar char="▪"/>
            </a:pPr>
            <a:r>
              <a:rPr lang="en-US" sz="2000" b="0" i="0" u="none" strike="noStrike" cap="none" dirty="0">
                <a:solidFill>
                  <a:srgbClr val="000000"/>
                </a:solidFill>
                <a:sym typeface="Arial"/>
              </a:rPr>
              <a:t>Not having long enough break in between sessions. Felt a little rushed.</a:t>
            </a:r>
            <a:endParaRPr sz="2000" dirty="0"/>
          </a:p>
          <a:p>
            <a:pPr marL="285750" marR="0" lvl="0" indent="-285750" algn="l" rtl="0">
              <a:lnSpc>
                <a:spcPct val="100000"/>
              </a:lnSpc>
              <a:spcBef>
                <a:spcPts val="0"/>
              </a:spcBef>
              <a:spcAft>
                <a:spcPts val="0"/>
              </a:spcAft>
              <a:buClr>
                <a:srgbClr val="333E48"/>
              </a:buClr>
              <a:buSzPts val="1800"/>
              <a:buFont typeface="Noto Sans Symbols"/>
              <a:buChar char="▪"/>
            </a:pPr>
            <a:r>
              <a:rPr lang="en-US" sz="2000" b="1" i="0" u="none" strike="noStrike" cap="none" dirty="0">
                <a:solidFill>
                  <a:srgbClr val="000000"/>
                </a:solidFill>
                <a:sym typeface="Arial"/>
              </a:rPr>
              <a:t>Too many salesman disguised as presenters in sessions.</a:t>
            </a:r>
            <a:endParaRPr lang="en-US" sz="2000" b="0" i="0" u="none" strike="noStrike" cap="none" dirty="0">
              <a:solidFill>
                <a:srgbClr val="000000"/>
              </a:solidFill>
              <a:sym typeface="Arial"/>
            </a:endParaRPr>
          </a:p>
          <a:p>
            <a:pPr marL="285750" marR="0" lvl="0" indent="-285750" algn="l" rtl="0">
              <a:lnSpc>
                <a:spcPct val="100000"/>
              </a:lnSpc>
              <a:spcBef>
                <a:spcPts val="0"/>
              </a:spcBef>
              <a:spcAft>
                <a:spcPts val="0"/>
              </a:spcAft>
              <a:buClr>
                <a:srgbClr val="333E48"/>
              </a:buClr>
              <a:buSzPts val="1800"/>
              <a:buFont typeface="Noto Sans Symbols"/>
              <a:buChar char="▪"/>
            </a:pPr>
            <a:r>
              <a:rPr lang="en-US" sz="2000" b="0" i="0" u="none" strike="noStrike" cap="none" dirty="0">
                <a:solidFill>
                  <a:srgbClr val="000000"/>
                </a:solidFill>
                <a:sym typeface="Arial"/>
              </a:rPr>
              <a:t>Pre-conference content (since it was earlier in the day it was inconvenient to arrive in time to attend)</a:t>
            </a:r>
            <a:endParaRPr sz="2000" dirty="0"/>
          </a:p>
          <a:p>
            <a:pPr marL="285750" marR="0" lvl="0" indent="-285750" algn="l" rtl="0">
              <a:lnSpc>
                <a:spcPct val="100000"/>
              </a:lnSpc>
              <a:spcBef>
                <a:spcPts val="0"/>
              </a:spcBef>
              <a:spcAft>
                <a:spcPts val="0"/>
              </a:spcAft>
              <a:buClr>
                <a:srgbClr val="333E48"/>
              </a:buClr>
              <a:buSzPts val="1800"/>
              <a:buFont typeface="Noto Sans Symbols"/>
              <a:buChar char="▪"/>
            </a:pPr>
            <a:r>
              <a:rPr lang="en-US" sz="2000" b="0" i="0" u="none" strike="noStrike" cap="none" dirty="0">
                <a:solidFill>
                  <a:srgbClr val="000000"/>
                </a:solidFill>
                <a:sym typeface="Arial"/>
              </a:rPr>
              <a:t>Some of the session titles were misleading.</a:t>
            </a:r>
          </a:p>
          <a:p>
            <a:pPr marL="285750" marR="0" lvl="0" indent="-285750" algn="l" rtl="0">
              <a:lnSpc>
                <a:spcPct val="100000"/>
              </a:lnSpc>
              <a:spcBef>
                <a:spcPts val="0"/>
              </a:spcBef>
              <a:spcAft>
                <a:spcPts val="0"/>
              </a:spcAft>
              <a:buClr>
                <a:srgbClr val="333E48"/>
              </a:buClr>
              <a:buSzPts val="1800"/>
              <a:buFont typeface="Noto Sans Symbols"/>
              <a:buChar char="▪"/>
            </a:pPr>
            <a:r>
              <a:rPr lang="en-US" sz="2000" b="1" i="0" u="none" strike="noStrike" cap="none" dirty="0">
                <a:solidFill>
                  <a:srgbClr val="000000"/>
                </a:solidFill>
                <a:sym typeface="Arial"/>
              </a:rPr>
              <a:t>It would helpful if they had clear indicators if the session was good for utilities e.g.</a:t>
            </a:r>
            <a:endParaRPr sz="2000" dirty="0"/>
          </a:p>
          <a:p>
            <a:pPr marL="285750" marR="0" lvl="0" indent="-285750" algn="l" rtl="0">
              <a:lnSpc>
                <a:spcPct val="100000"/>
              </a:lnSpc>
              <a:spcBef>
                <a:spcPts val="0"/>
              </a:spcBef>
              <a:spcAft>
                <a:spcPts val="0"/>
              </a:spcAft>
              <a:buClr>
                <a:srgbClr val="333E48"/>
              </a:buClr>
              <a:buSzPts val="1800"/>
              <a:buFont typeface="Noto Sans Symbols"/>
              <a:buChar char="▪"/>
            </a:pPr>
            <a:r>
              <a:rPr lang="en-US" sz="2000" b="0" i="0" u="none" strike="noStrike" cap="none" dirty="0">
                <a:solidFill>
                  <a:srgbClr val="000000"/>
                </a:solidFill>
                <a:sym typeface="Arial"/>
              </a:rPr>
              <a:t>Awards ceremonies</a:t>
            </a:r>
            <a:endParaRPr sz="2000" dirty="0"/>
          </a:p>
          <a:p>
            <a:pPr marL="285750" marR="0" lvl="0" indent="-285750" algn="l" rtl="0">
              <a:lnSpc>
                <a:spcPct val="100000"/>
              </a:lnSpc>
              <a:spcBef>
                <a:spcPts val="0"/>
              </a:spcBef>
              <a:spcAft>
                <a:spcPts val="0"/>
              </a:spcAft>
              <a:buClr>
                <a:srgbClr val="333E48"/>
              </a:buClr>
              <a:buSzPts val="1800"/>
              <a:buFont typeface="Noto Sans Symbols"/>
              <a:buChar char="▪"/>
            </a:pPr>
            <a:r>
              <a:rPr lang="en-US" sz="2000" b="0" i="0" u="none" strike="noStrike" cap="none" dirty="0">
                <a:solidFill>
                  <a:srgbClr val="000000"/>
                </a:solidFill>
                <a:sym typeface="Arial"/>
              </a:rPr>
              <a:t>Audio in some sessions</a:t>
            </a:r>
            <a:endParaRPr sz="2000" dirty="0"/>
          </a:p>
          <a:p>
            <a:pPr marL="285750" marR="0" lvl="0" indent="-285750" algn="l" rtl="0">
              <a:lnSpc>
                <a:spcPct val="100000"/>
              </a:lnSpc>
              <a:spcBef>
                <a:spcPts val="0"/>
              </a:spcBef>
              <a:spcAft>
                <a:spcPts val="0"/>
              </a:spcAft>
              <a:buClr>
                <a:srgbClr val="333E48"/>
              </a:buClr>
              <a:buSzPts val="1800"/>
              <a:buFont typeface="Noto Sans Symbols"/>
              <a:buChar char="▪"/>
            </a:pPr>
            <a:r>
              <a:rPr lang="en-US" sz="2000" b="1" i="0" u="none" strike="noStrike" cap="none" dirty="0">
                <a:solidFill>
                  <a:srgbClr val="000000"/>
                </a:solidFill>
                <a:sym typeface="Arial"/>
              </a:rPr>
              <a:t>Regional meeting</a:t>
            </a:r>
            <a:endParaRPr sz="2000" dirty="0"/>
          </a:p>
          <a:p>
            <a:pPr marL="285750" marR="0" lvl="0" indent="-285750" algn="l" rtl="0">
              <a:lnSpc>
                <a:spcPct val="100000"/>
              </a:lnSpc>
              <a:spcBef>
                <a:spcPts val="0"/>
              </a:spcBef>
              <a:spcAft>
                <a:spcPts val="0"/>
              </a:spcAft>
              <a:buClr>
                <a:srgbClr val="333E48"/>
              </a:buClr>
              <a:buSzPts val="1800"/>
              <a:buFont typeface="Noto Sans Symbols"/>
              <a:buChar char="▪"/>
            </a:pPr>
            <a:r>
              <a:rPr lang="en-US" sz="2000" b="1" dirty="0"/>
              <a:t>N</a:t>
            </a:r>
            <a:r>
              <a:rPr lang="en-US" sz="2000" b="1" i="0" u="none" strike="noStrike" cap="none" dirty="0">
                <a:solidFill>
                  <a:srgbClr val="000000"/>
                </a:solidFill>
                <a:sym typeface="Arial"/>
              </a:rPr>
              <a:t>ot enough Tribal LIHEAP support</a:t>
            </a:r>
          </a:p>
          <a:p>
            <a:pPr marL="285750" marR="0" lvl="0" indent="-285750" algn="l" rtl="0">
              <a:lnSpc>
                <a:spcPct val="100000"/>
              </a:lnSpc>
              <a:spcBef>
                <a:spcPts val="0"/>
              </a:spcBef>
              <a:spcAft>
                <a:spcPts val="0"/>
              </a:spcAft>
              <a:buClr>
                <a:srgbClr val="333E48"/>
              </a:buClr>
              <a:buSzPts val="1800"/>
              <a:buFont typeface="Noto Sans Symbols"/>
              <a:buChar char="▪"/>
            </a:pPr>
            <a:r>
              <a:rPr lang="en-US" sz="2000" b="1" i="0" u="none" strike="noStrike" cap="none" dirty="0">
                <a:solidFill>
                  <a:srgbClr val="000000"/>
                </a:solidFill>
                <a:sym typeface="Arial"/>
              </a:rPr>
              <a:t>Networking opportunities were pretty scarce.</a:t>
            </a:r>
            <a:endParaRPr sz="2000" b="1" i="0" u="none" strike="noStrike" cap="none" dirty="0">
              <a:solidFill>
                <a:srgbClr val="000000"/>
              </a:solidFil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US" sz="2000" b="0" i="0" u="none" strike="noStrike" cap="none" dirty="0">
                <a:solidFill>
                  <a:srgbClr val="000000"/>
                </a:solidFill>
                <a:sym typeface="Arial"/>
              </a:rPr>
              <a:t>Gathered information relevant to some states rather than all states</a:t>
            </a:r>
            <a:endParaRPr sz="2000" b="0" i="0" u="none" strike="noStrike" cap="none" dirty="0">
              <a:solidFill>
                <a:srgbClr val="000000"/>
              </a:solidFill>
              <a:sym typeface="Arial"/>
            </a:endParaRPr>
          </a:p>
          <a:p>
            <a:pPr marL="285750" marR="0" lvl="0" indent="-285750" algn="l" rtl="0">
              <a:lnSpc>
                <a:spcPct val="100000"/>
              </a:lnSpc>
              <a:spcBef>
                <a:spcPts val="0"/>
              </a:spcBef>
              <a:spcAft>
                <a:spcPts val="0"/>
              </a:spcAft>
              <a:buClr>
                <a:srgbClr val="333E48"/>
              </a:buClr>
              <a:buSzPts val="1800"/>
              <a:buFont typeface="Noto Sans Symbols"/>
              <a:buChar char="▪"/>
            </a:pPr>
            <a:r>
              <a:rPr lang="en-US" sz="2000" b="0" i="0" u="none" strike="noStrike" cap="none" dirty="0">
                <a:solidFill>
                  <a:srgbClr val="000000"/>
                </a:solidFill>
                <a:sym typeface="Arial"/>
              </a:rPr>
              <a:t>Utilities portrayed as "bad guys“ in some sessions and/or by some presenters</a:t>
            </a:r>
            <a:endParaRPr sz="2000" b="0" i="0" u="none" strike="noStrike" cap="none" dirty="0">
              <a:solidFill>
                <a:srgbClr val="333E48"/>
              </a:solidFill>
              <a:latin typeface="Arial"/>
              <a:ea typeface="Arial"/>
              <a:cs typeface="Arial"/>
              <a:sym typeface="Arial"/>
            </a:endParaRPr>
          </a:p>
        </p:txBody>
      </p:sp>
      <p:sp>
        <p:nvSpPr>
          <p:cNvPr id="234" name="Google Shape;234;p18"/>
          <p:cNvSpPr/>
          <p:nvPr/>
        </p:nvSpPr>
        <p:spPr>
          <a:xfrm>
            <a:off x="2650986" y="1126742"/>
            <a:ext cx="689002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333E48"/>
                </a:solidFill>
                <a:latin typeface="Arial"/>
                <a:ea typeface="Arial"/>
                <a:cs typeface="Arial"/>
                <a:sym typeface="Arial"/>
              </a:rPr>
              <a:t>What was the least valuable aspect of this conference?</a:t>
            </a:r>
            <a:endParaRPr sz="2000" b="1" i="0" u="none" strike="noStrike" cap="none" dirty="0">
              <a:solidFill>
                <a:srgbClr val="333E48"/>
              </a:solidFill>
              <a:latin typeface="Arial"/>
              <a:ea typeface="Arial"/>
              <a:cs typeface="Arial"/>
              <a:sym typeface="Arial"/>
            </a:endParaRPr>
          </a:p>
        </p:txBody>
      </p:sp>
      <p:sp>
        <p:nvSpPr>
          <p:cNvPr id="2" name="Google Shape;224;p17">
            <a:extLst>
              <a:ext uri="{FF2B5EF4-FFF2-40B4-BE49-F238E27FC236}">
                <a16:creationId xmlns:a16="http://schemas.microsoft.com/office/drawing/2014/main" id="{7B6AA002-F3FB-9653-7E7B-AB8FCDEB4CCC}"/>
              </a:ext>
            </a:extLst>
          </p:cNvPr>
          <p:cNvSpPr txBox="1"/>
          <p:nvPr/>
        </p:nvSpPr>
        <p:spPr>
          <a:xfrm>
            <a:off x="0" y="318585"/>
            <a:ext cx="12192000" cy="8081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b="1" i="0" u="none" strike="noStrike" cap="none" dirty="0">
                <a:solidFill>
                  <a:srgbClr val="C00000"/>
                </a:solidFill>
                <a:latin typeface="Oswald SemiBold" pitchFamily="2" charset="0"/>
                <a:ea typeface="Lato"/>
                <a:cs typeface="Lato"/>
                <a:sym typeface="Lato"/>
              </a:rPr>
              <a:t>Summary of 2024 Evaluations</a:t>
            </a:r>
            <a:endParaRPr sz="4400" b="0" i="0" u="none" strike="noStrike" cap="none" dirty="0">
              <a:solidFill>
                <a:srgbClr val="000000"/>
              </a:solidFill>
              <a:latin typeface="Oswald SemiBold" pitchFamily="2" charset="0"/>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720436" y="-526472"/>
            <a:ext cx="10658765" cy="762827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9" descr="https://lh3.googleusercontent.com/pw/AP1GczPjG6fcYUwjMFhJdvhyUgsUWFiLY3QtzFYhl_iBQg_c_WkpadAhU_IdgTpEyyjg_Gt5kyFIejQedjgOmGPbT0UkVpf8mA8iWDxfcaaBtDkIK0_cc88n4mT679I90CwPoGRYGIwhBLp0A9No55nqcDgh=w1366-h911-s-no-gm?authuser=0"/>
          <p:cNvPicPr preferRelativeResize="0"/>
          <p:nvPr/>
        </p:nvPicPr>
        <p:blipFill rotWithShape="1">
          <a:blip r:embed="rId3">
            <a:alphaModFix/>
          </a:blip>
          <a:srcRect b="38454"/>
          <a:stretch/>
        </p:blipFill>
        <p:spPr>
          <a:xfrm>
            <a:off x="1" y="315312"/>
            <a:ext cx="5421664" cy="2225309"/>
          </a:xfrm>
          <a:prstGeom prst="rect">
            <a:avLst/>
          </a:prstGeom>
          <a:noFill/>
          <a:ln>
            <a:noFill/>
          </a:ln>
        </p:spPr>
      </p:pic>
      <p:pic>
        <p:nvPicPr>
          <p:cNvPr id="241" name="Google Shape;241;p19"/>
          <p:cNvPicPr preferRelativeResize="0"/>
          <p:nvPr/>
        </p:nvPicPr>
        <p:blipFill rotWithShape="1">
          <a:blip r:embed="rId4">
            <a:alphaModFix/>
          </a:blip>
          <a:srcRect b="17668"/>
          <a:stretch/>
        </p:blipFill>
        <p:spPr>
          <a:xfrm>
            <a:off x="4256410" y="2707813"/>
            <a:ext cx="7935589" cy="3676525"/>
          </a:xfrm>
          <a:prstGeom prst="rect">
            <a:avLst/>
          </a:prstGeom>
          <a:noFill/>
          <a:ln>
            <a:noFill/>
          </a:ln>
        </p:spPr>
      </p:pic>
      <p:pic>
        <p:nvPicPr>
          <p:cNvPr id="242" name="Google Shape;242;p19"/>
          <p:cNvPicPr preferRelativeResize="0"/>
          <p:nvPr/>
        </p:nvPicPr>
        <p:blipFill rotWithShape="1">
          <a:blip r:embed="rId5">
            <a:alphaModFix/>
          </a:blip>
          <a:srcRect/>
          <a:stretch/>
        </p:blipFill>
        <p:spPr>
          <a:xfrm>
            <a:off x="-750819" y="2707813"/>
            <a:ext cx="4902034" cy="3676525"/>
          </a:xfrm>
          <a:prstGeom prst="rect">
            <a:avLst/>
          </a:prstGeom>
          <a:noFill/>
          <a:ln>
            <a:noFill/>
          </a:ln>
        </p:spPr>
      </p:pic>
      <p:pic>
        <p:nvPicPr>
          <p:cNvPr id="243" name="Google Shape;243;p19"/>
          <p:cNvPicPr preferRelativeResize="0"/>
          <p:nvPr/>
        </p:nvPicPr>
        <p:blipFill rotWithShape="1">
          <a:blip r:embed="rId6">
            <a:alphaModFix/>
          </a:blip>
          <a:srcRect t="25722" b="28968"/>
          <a:stretch/>
        </p:blipFill>
        <p:spPr>
          <a:xfrm>
            <a:off x="5536300" y="315312"/>
            <a:ext cx="6548437" cy="2225309"/>
          </a:xfrm>
          <a:prstGeom prst="rect">
            <a:avLst/>
          </a:prstGeom>
          <a:noFill/>
          <a:ln>
            <a:noFill/>
          </a:ln>
        </p:spPr>
      </p:pic>
      <p:pic>
        <p:nvPicPr>
          <p:cNvPr id="244" name="Google Shape;244;p19"/>
          <p:cNvPicPr preferRelativeResize="0"/>
          <p:nvPr/>
        </p:nvPicPr>
        <p:blipFill rotWithShape="1">
          <a:blip r:embed="rId7">
            <a:alphaModFix/>
          </a:blip>
          <a:srcRect l="3460" t="20983" r="61786" b="15378"/>
          <a:stretch/>
        </p:blipFill>
        <p:spPr>
          <a:xfrm>
            <a:off x="4256410" y="2707813"/>
            <a:ext cx="1463246" cy="14293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0"/>
          <p:cNvSpPr/>
          <p:nvPr/>
        </p:nvSpPr>
        <p:spPr>
          <a:xfrm>
            <a:off x="647232" y="1655166"/>
            <a:ext cx="11078817" cy="470894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333E48"/>
              </a:buClr>
              <a:buSzPts val="1800"/>
              <a:buFont typeface="Noto Sans Symbols"/>
              <a:buChar char="▪"/>
            </a:pPr>
            <a:r>
              <a:rPr lang="en-US" sz="2000" i="0" u="none" strike="noStrike" cap="none" dirty="0">
                <a:solidFill>
                  <a:srgbClr val="000000"/>
                </a:solidFill>
                <a:sym typeface="Arial"/>
              </a:rPr>
              <a:t>Trauma Informed Care </a:t>
            </a:r>
            <a:endParaRPr sz="2000" i="0" u="none" strike="noStrike" cap="none" dirty="0">
              <a:solidFill>
                <a:srgbClr val="000000"/>
              </a:solidFill>
              <a:sym typeface="Arial"/>
            </a:endParaRPr>
          </a:p>
          <a:p>
            <a:pPr marL="285750" marR="0" lvl="0" indent="-285750" algn="l" rtl="0">
              <a:lnSpc>
                <a:spcPct val="100000"/>
              </a:lnSpc>
              <a:spcBef>
                <a:spcPts val="0"/>
              </a:spcBef>
              <a:spcAft>
                <a:spcPts val="0"/>
              </a:spcAft>
              <a:buClr>
                <a:srgbClr val="333E48"/>
              </a:buClr>
              <a:buSzPts val="1800"/>
              <a:buFont typeface="Noto Sans Symbols"/>
              <a:buChar char="▪"/>
            </a:pPr>
            <a:r>
              <a:rPr lang="en-US" sz="2000" i="0" u="none" strike="noStrike" cap="none" dirty="0">
                <a:solidFill>
                  <a:srgbClr val="000000"/>
                </a:solidFill>
                <a:sym typeface="Arial"/>
              </a:rPr>
              <a:t>JEDI</a:t>
            </a:r>
            <a:endParaRPr sz="2000" dirty="0"/>
          </a:p>
          <a:p>
            <a:pPr marL="285750" marR="0" lvl="0" indent="-285750" algn="l" rtl="0">
              <a:lnSpc>
                <a:spcPct val="100000"/>
              </a:lnSpc>
              <a:spcBef>
                <a:spcPts val="0"/>
              </a:spcBef>
              <a:spcAft>
                <a:spcPts val="0"/>
              </a:spcAft>
              <a:buClr>
                <a:srgbClr val="333E48"/>
              </a:buClr>
              <a:buSzPts val="1800"/>
              <a:buFont typeface="Noto Sans Symbols"/>
              <a:buChar char="▪"/>
            </a:pPr>
            <a:r>
              <a:rPr lang="en-US" sz="2000" i="0" u="none" strike="noStrike" cap="none" dirty="0">
                <a:solidFill>
                  <a:srgbClr val="333E48"/>
                </a:solidFill>
                <a:sym typeface="Arial"/>
              </a:rPr>
              <a:t>Documentary</a:t>
            </a:r>
            <a:endParaRPr sz="2000" dirty="0"/>
          </a:p>
          <a:p>
            <a:pPr marL="285750" marR="0" lvl="0" indent="-285750" algn="l" rtl="0">
              <a:lnSpc>
                <a:spcPct val="100000"/>
              </a:lnSpc>
              <a:spcBef>
                <a:spcPts val="0"/>
              </a:spcBef>
              <a:spcAft>
                <a:spcPts val="0"/>
              </a:spcAft>
              <a:buClr>
                <a:srgbClr val="333E48"/>
              </a:buClr>
              <a:buSzPts val="1800"/>
              <a:buFont typeface="Noto Sans Symbols"/>
              <a:buChar char="▪"/>
            </a:pPr>
            <a:r>
              <a:rPr lang="en-US" sz="2000" i="0" u="none" strike="noStrike" cap="none" dirty="0">
                <a:solidFill>
                  <a:srgbClr val="000000"/>
                </a:solidFill>
                <a:sym typeface="Arial"/>
              </a:rPr>
              <a:t>LIHEAP intro (pre-conference)</a:t>
            </a:r>
          </a:p>
          <a:p>
            <a:pPr marL="285750" marR="0" lvl="0" indent="-285750" algn="l" rtl="0">
              <a:lnSpc>
                <a:spcPct val="100000"/>
              </a:lnSpc>
              <a:spcBef>
                <a:spcPts val="0"/>
              </a:spcBef>
              <a:spcAft>
                <a:spcPts val="0"/>
              </a:spcAft>
              <a:buClr>
                <a:srgbClr val="333E48"/>
              </a:buClr>
              <a:buSzPts val="1800"/>
              <a:buFont typeface="Noto Sans Symbols"/>
              <a:buChar char="▪"/>
            </a:pPr>
            <a:r>
              <a:rPr lang="en-US" sz="2000" i="0" u="none" strike="noStrike" cap="none" dirty="0">
                <a:solidFill>
                  <a:srgbClr val="000000"/>
                </a:solidFill>
                <a:sym typeface="Arial"/>
              </a:rPr>
              <a:t>LIHEAP 101/102</a:t>
            </a:r>
          </a:p>
          <a:p>
            <a:pPr marL="285750" marR="0" lvl="0" indent="-285750" algn="l" rtl="0">
              <a:lnSpc>
                <a:spcPct val="100000"/>
              </a:lnSpc>
              <a:spcBef>
                <a:spcPts val="0"/>
              </a:spcBef>
              <a:spcAft>
                <a:spcPts val="0"/>
              </a:spcAft>
              <a:buClr>
                <a:srgbClr val="333E48"/>
              </a:buClr>
              <a:buSzPts val="1800"/>
              <a:buFont typeface="Noto Sans Symbols"/>
              <a:buChar char="▪"/>
            </a:pPr>
            <a:r>
              <a:rPr lang="en-US" sz="2000" i="0" u="none" strike="noStrike" cap="none" dirty="0">
                <a:solidFill>
                  <a:srgbClr val="000000"/>
                </a:solidFill>
                <a:sym typeface="Arial"/>
              </a:rPr>
              <a:t>JEDI</a:t>
            </a:r>
          </a:p>
          <a:p>
            <a:pPr marL="285750" marR="0" lvl="0" indent="-285750" algn="l" rtl="0">
              <a:lnSpc>
                <a:spcPct val="100000"/>
              </a:lnSpc>
              <a:spcBef>
                <a:spcPts val="0"/>
              </a:spcBef>
              <a:spcAft>
                <a:spcPts val="0"/>
              </a:spcAft>
              <a:buClr>
                <a:srgbClr val="333E48"/>
              </a:buClr>
              <a:buSzPts val="1800"/>
              <a:buFont typeface="Noto Sans Symbols"/>
              <a:buChar char="▪"/>
            </a:pPr>
            <a:r>
              <a:rPr lang="en-US" sz="2000" i="0" u="none" strike="noStrike" cap="none" dirty="0" err="1">
                <a:solidFill>
                  <a:srgbClr val="000000"/>
                </a:solidFill>
                <a:sym typeface="Arial"/>
              </a:rPr>
              <a:t>Improv</a:t>
            </a:r>
            <a:r>
              <a:rPr lang="en-US" sz="2000" i="0" u="none" strike="noStrike" cap="none" dirty="0">
                <a:solidFill>
                  <a:srgbClr val="000000"/>
                </a:solidFill>
                <a:sym typeface="Arial"/>
              </a:rPr>
              <a:t> and advocacy</a:t>
            </a:r>
            <a:endParaRPr sz="2000" dirty="0"/>
          </a:p>
          <a:p>
            <a:pPr marL="285750" marR="0" lvl="0" indent="-285750" algn="l" rtl="0">
              <a:lnSpc>
                <a:spcPct val="100000"/>
              </a:lnSpc>
              <a:spcBef>
                <a:spcPts val="0"/>
              </a:spcBef>
              <a:spcAft>
                <a:spcPts val="0"/>
              </a:spcAft>
              <a:buClr>
                <a:srgbClr val="333E48"/>
              </a:buClr>
              <a:buSzPts val="1800"/>
              <a:buFont typeface="Noto Sans Symbols"/>
              <a:buChar char="▪"/>
            </a:pPr>
            <a:r>
              <a:rPr lang="en-US" sz="2000" i="0" u="none" strike="noStrike" cap="none" dirty="0">
                <a:solidFill>
                  <a:srgbClr val="000000"/>
                </a:solidFill>
                <a:sym typeface="Arial"/>
              </a:rPr>
              <a:t>LIHWAP future</a:t>
            </a:r>
            <a:endParaRPr sz="2000" dirty="0"/>
          </a:p>
          <a:p>
            <a:pPr marL="285750" marR="0" lvl="0" indent="-285750" algn="l" rtl="0">
              <a:lnSpc>
                <a:spcPct val="100000"/>
              </a:lnSpc>
              <a:spcBef>
                <a:spcPts val="0"/>
              </a:spcBef>
              <a:spcAft>
                <a:spcPts val="0"/>
              </a:spcAft>
              <a:buClr>
                <a:srgbClr val="333E48"/>
              </a:buClr>
              <a:buSzPts val="1800"/>
              <a:buFont typeface="Noto Sans Symbols"/>
              <a:buChar char="▪"/>
            </a:pPr>
            <a:r>
              <a:rPr lang="en-US" sz="2000" i="0" u="none" strike="noStrike" cap="none" dirty="0">
                <a:solidFill>
                  <a:srgbClr val="333E48"/>
                </a:solidFill>
                <a:sym typeface="Arial"/>
              </a:rPr>
              <a:t>PIPP</a:t>
            </a:r>
            <a:endParaRPr sz="2000" dirty="0"/>
          </a:p>
          <a:p>
            <a:pPr marL="285750" marR="0" lvl="0" indent="-285750" algn="l" rtl="0">
              <a:lnSpc>
                <a:spcPct val="100000"/>
              </a:lnSpc>
              <a:spcBef>
                <a:spcPts val="0"/>
              </a:spcBef>
              <a:spcAft>
                <a:spcPts val="0"/>
              </a:spcAft>
              <a:buClr>
                <a:srgbClr val="333E48"/>
              </a:buClr>
              <a:buSzPts val="1800"/>
              <a:buFont typeface="Noto Sans Symbols"/>
              <a:buChar char="▪"/>
            </a:pPr>
            <a:r>
              <a:rPr lang="en-US" sz="2000" i="0" u="none" strike="noStrike" cap="none" dirty="0">
                <a:solidFill>
                  <a:srgbClr val="000000"/>
                </a:solidFill>
                <a:sym typeface="Arial"/>
              </a:rPr>
              <a:t>5C's of Partnership with Kimberly Hightower &amp; </a:t>
            </a:r>
            <a:r>
              <a:rPr lang="en-US" sz="2000" i="0" u="none" strike="noStrike" cap="none" dirty="0" err="1">
                <a:solidFill>
                  <a:srgbClr val="000000"/>
                </a:solidFill>
                <a:sym typeface="Arial"/>
              </a:rPr>
              <a:t>Shameikia</a:t>
            </a:r>
            <a:r>
              <a:rPr lang="en-US" sz="2000" i="0" u="none" strike="noStrike" cap="none" dirty="0">
                <a:solidFill>
                  <a:srgbClr val="000000"/>
                </a:solidFill>
                <a:sym typeface="Arial"/>
              </a:rPr>
              <a:t> Smith</a:t>
            </a:r>
            <a:endParaRPr sz="2000" dirty="0"/>
          </a:p>
          <a:p>
            <a:pPr marL="285750" marR="0" lvl="0" indent="-285750" algn="l" rtl="0">
              <a:lnSpc>
                <a:spcPct val="100000"/>
              </a:lnSpc>
              <a:spcBef>
                <a:spcPts val="0"/>
              </a:spcBef>
              <a:spcAft>
                <a:spcPts val="0"/>
              </a:spcAft>
              <a:buClr>
                <a:srgbClr val="333E48"/>
              </a:buClr>
              <a:buSzPts val="1800"/>
              <a:buFont typeface="Noto Sans Symbols"/>
              <a:buChar char="▪"/>
            </a:pPr>
            <a:r>
              <a:rPr lang="en-US" sz="2000" i="0" u="none" strike="noStrike" cap="none" dirty="0">
                <a:solidFill>
                  <a:srgbClr val="000000"/>
                </a:solidFill>
                <a:sym typeface="Arial"/>
              </a:rPr>
              <a:t>AI</a:t>
            </a:r>
            <a:endParaRPr sz="2000" dirty="0"/>
          </a:p>
          <a:p>
            <a:pPr marL="285750" marR="0" lvl="0" indent="-285750" algn="l" rtl="0">
              <a:lnSpc>
                <a:spcPct val="100000"/>
              </a:lnSpc>
              <a:spcBef>
                <a:spcPts val="0"/>
              </a:spcBef>
              <a:spcAft>
                <a:spcPts val="0"/>
              </a:spcAft>
              <a:buClr>
                <a:srgbClr val="333E48"/>
              </a:buClr>
              <a:buSzPts val="1800"/>
              <a:buFont typeface="Noto Sans Symbols"/>
              <a:buChar char="▪"/>
            </a:pPr>
            <a:r>
              <a:rPr lang="en-US" sz="2000" i="0" u="none" strike="noStrike" cap="none" dirty="0">
                <a:solidFill>
                  <a:srgbClr val="000000"/>
                </a:solidFill>
                <a:sym typeface="Arial"/>
              </a:rPr>
              <a:t>Self care and burnout</a:t>
            </a:r>
            <a:endParaRPr sz="2000" dirty="0"/>
          </a:p>
          <a:p>
            <a:pPr marL="285750" marR="0" lvl="0" indent="-285750" algn="l" rtl="0">
              <a:lnSpc>
                <a:spcPct val="100000"/>
              </a:lnSpc>
              <a:spcBef>
                <a:spcPts val="0"/>
              </a:spcBef>
              <a:spcAft>
                <a:spcPts val="0"/>
              </a:spcAft>
              <a:buClr>
                <a:srgbClr val="333E48"/>
              </a:buClr>
              <a:buSzPts val="1800"/>
              <a:buFont typeface="Noto Sans Symbols"/>
              <a:buChar char="▪"/>
            </a:pPr>
            <a:r>
              <a:rPr lang="en-US" sz="2000" i="0" u="none" strike="noStrike" cap="none" dirty="0">
                <a:solidFill>
                  <a:srgbClr val="000000"/>
                </a:solidFill>
                <a:sym typeface="Arial"/>
              </a:rPr>
              <a:t>Free professional headshots! So great!</a:t>
            </a:r>
            <a:endParaRPr sz="2000" dirty="0"/>
          </a:p>
          <a:p>
            <a:pPr marL="285750" marR="0" lvl="0" indent="-285750" algn="l" rtl="0">
              <a:lnSpc>
                <a:spcPct val="100000"/>
              </a:lnSpc>
              <a:spcBef>
                <a:spcPts val="0"/>
              </a:spcBef>
              <a:spcAft>
                <a:spcPts val="0"/>
              </a:spcAft>
              <a:buClr>
                <a:srgbClr val="333E48"/>
              </a:buClr>
              <a:buSzPts val="1800"/>
              <a:buFont typeface="Noto Sans Symbols"/>
              <a:buChar char="▪"/>
            </a:pPr>
            <a:r>
              <a:rPr lang="en-US" sz="2000" i="0" u="none" strike="noStrike" cap="none" dirty="0">
                <a:solidFill>
                  <a:srgbClr val="000000"/>
                </a:solidFill>
                <a:sym typeface="Arial"/>
              </a:rPr>
              <a:t>Establishing a fuel fund.</a:t>
            </a:r>
            <a:endParaRPr sz="2000" dirty="0"/>
          </a:p>
          <a:p>
            <a:pPr marL="285750" marR="0" lvl="0" indent="-285750" algn="l" rtl="0">
              <a:lnSpc>
                <a:spcPct val="100000"/>
              </a:lnSpc>
              <a:spcBef>
                <a:spcPts val="0"/>
              </a:spcBef>
              <a:spcAft>
                <a:spcPts val="0"/>
              </a:spcAft>
              <a:buClr>
                <a:srgbClr val="333E48"/>
              </a:buClr>
              <a:buSzPts val="1800"/>
              <a:buFont typeface="Noto Sans Symbols"/>
              <a:buChar char="▪"/>
            </a:pPr>
            <a:r>
              <a:rPr lang="en-US" sz="2000" i="0" u="none" strike="noStrike" cap="none" dirty="0">
                <a:solidFill>
                  <a:srgbClr val="000000"/>
                </a:solidFill>
                <a:sym typeface="Arial"/>
              </a:rPr>
              <a:t>In-depth sessions on how others run their LIHEAP Programs.</a:t>
            </a:r>
            <a:endParaRPr sz="2000" i="0" u="none" strike="noStrike" cap="none" dirty="0">
              <a:solidFill>
                <a:srgbClr val="333E48"/>
              </a:solidFill>
              <a:sym typeface="Arial"/>
            </a:endParaRPr>
          </a:p>
        </p:txBody>
      </p:sp>
      <p:sp>
        <p:nvSpPr>
          <p:cNvPr id="251" name="Google Shape;251;p20"/>
          <p:cNvSpPr/>
          <p:nvPr/>
        </p:nvSpPr>
        <p:spPr>
          <a:xfrm>
            <a:off x="737872" y="1126742"/>
            <a:ext cx="108975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333E48"/>
                </a:solidFill>
                <a:latin typeface="Arial"/>
                <a:ea typeface="Arial"/>
                <a:cs typeface="Arial"/>
                <a:sym typeface="Arial"/>
              </a:rPr>
              <a:t>What sessions and/or topics would you like to have repeated at next year's conference?</a:t>
            </a:r>
            <a:endParaRPr sz="2000" b="1" i="0" u="none" strike="noStrike" cap="none" dirty="0">
              <a:solidFill>
                <a:srgbClr val="333E48"/>
              </a:solidFill>
              <a:latin typeface="Arial"/>
              <a:ea typeface="Arial"/>
              <a:cs typeface="Arial"/>
              <a:sym typeface="Arial"/>
            </a:endParaRPr>
          </a:p>
        </p:txBody>
      </p:sp>
      <p:sp>
        <p:nvSpPr>
          <p:cNvPr id="2" name="Google Shape;224;p17">
            <a:extLst>
              <a:ext uri="{FF2B5EF4-FFF2-40B4-BE49-F238E27FC236}">
                <a16:creationId xmlns:a16="http://schemas.microsoft.com/office/drawing/2014/main" id="{B67304FE-2B47-6E86-5616-7DCD0CC31D46}"/>
              </a:ext>
            </a:extLst>
          </p:cNvPr>
          <p:cNvSpPr txBox="1"/>
          <p:nvPr/>
        </p:nvSpPr>
        <p:spPr>
          <a:xfrm>
            <a:off x="0" y="318585"/>
            <a:ext cx="12192000" cy="8081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b="1" i="0" u="none" strike="noStrike" cap="none" dirty="0">
                <a:solidFill>
                  <a:srgbClr val="C00000"/>
                </a:solidFill>
                <a:latin typeface="Oswald SemiBold" pitchFamily="2" charset="0"/>
                <a:ea typeface="Lato"/>
                <a:cs typeface="Lato"/>
                <a:sym typeface="Lato"/>
              </a:rPr>
              <a:t>Summary of 2024 Evaluations</a:t>
            </a:r>
            <a:endParaRPr sz="4400" b="0" i="0" u="none" strike="noStrike" cap="none" dirty="0">
              <a:solidFill>
                <a:srgbClr val="000000"/>
              </a:solidFill>
              <a:latin typeface="Oswald SemiBold" pitchFamily="2" charset="0"/>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21"/>
          <p:cNvPicPr preferRelativeResize="0"/>
          <p:nvPr/>
        </p:nvPicPr>
        <p:blipFill rotWithShape="1">
          <a:blip r:embed="rId3">
            <a:alphaModFix/>
          </a:blip>
          <a:srcRect t="31250"/>
          <a:stretch/>
        </p:blipFill>
        <p:spPr>
          <a:xfrm>
            <a:off x="0" y="0"/>
            <a:ext cx="6999367" cy="3609048"/>
          </a:xfrm>
          <a:prstGeom prst="rect">
            <a:avLst/>
          </a:prstGeom>
          <a:noFill/>
          <a:ln>
            <a:noFill/>
          </a:ln>
        </p:spPr>
      </p:pic>
      <p:pic>
        <p:nvPicPr>
          <p:cNvPr id="258" name="Google Shape;258;p21"/>
          <p:cNvPicPr preferRelativeResize="0"/>
          <p:nvPr/>
        </p:nvPicPr>
        <p:blipFill rotWithShape="1">
          <a:blip r:embed="rId4">
            <a:alphaModFix/>
          </a:blip>
          <a:srcRect/>
          <a:stretch/>
        </p:blipFill>
        <p:spPr>
          <a:xfrm>
            <a:off x="7054474" y="0"/>
            <a:ext cx="5137526" cy="6858000"/>
          </a:xfrm>
          <a:prstGeom prst="rect">
            <a:avLst/>
          </a:prstGeom>
          <a:noFill/>
          <a:ln>
            <a:noFill/>
          </a:ln>
        </p:spPr>
      </p:pic>
      <p:pic>
        <p:nvPicPr>
          <p:cNvPr id="259" name="Google Shape;259;p21"/>
          <p:cNvPicPr preferRelativeResize="0"/>
          <p:nvPr/>
        </p:nvPicPr>
        <p:blipFill rotWithShape="1">
          <a:blip r:embed="rId5">
            <a:alphaModFix/>
          </a:blip>
          <a:srcRect/>
          <a:stretch/>
        </p:blipFill>
        <p:spPr>
          <a:xfrm>
            <a:off x="0" y="3609048"/>
            <a:ext cx="3202538" cy="3248952"/>
          </a:xfrm>
          <a:prstGeom prst="rect">
            <a:avLst/>
          </a:prstGeom>
          <a:noFill/>
          <a:ln>
            <a:noFill/>
          </a:ln>
        </p:spPr>
      </p:pic>
      <p:pic>
        <p:nvPicPr>
          <p:cNvPr id="260" name="Google Shape;260;p21"/>
          <p:cNvPicPr preferRelativeResize="0"/>
          <p:nvPr/>
        </p:nvPicPr>
        <p:blipFill rotWithShape="1">
          <a:blip r:embed="rId6">
            <a:alphaModFix/>
          </a:blip>
          <a:srcRect t="13113" b="14769"/>
          <a:stretch/>
        </p:blipFill>
        <p:spPr>
          <a:xfrm>
            <a:off x="3202538" y="3698060"/>
            <a:ext cx="3796829" cy="311543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2"/>
          <p:cNvSpPr/>
          <p:nvPr/>
        </p:nvSpPr>
        <p:spPr>
          <a:xfrm>
            <a:off x="324676" y="1533506"/>
            <a:ext cx="11078817" cy="477049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Noto Sans Symbols"/>
              <a:buChar char="▪"/>
            </a:pPr>
            <a:r>
              <a:rPr lang="en-US" sz="1900" i="0" u="none" strike="noStrike" cap="none" dirty="0">
                <a:solidFill>
                  <a:srgbClr val="000000"/>
                </a:solidFill>
                <a:sym typeface="Arial"/>
              </a:rPr>
              <a:t>Trade show with more vendors would be nice</a:t>
            </a:r>
            <a:endParaRPr sz="1900" dirty="0"/>
          </a:p>
          <a:p>
            <a:pPr marL="285750" marR="0" lvl="0" indent="-285750" algn="l" rtl="0">
              <a:lnSpc>
                <a:spcPct val="100000"/>
              </a:lnSpc>
              <a:spcBef>
                <a:spcPts val="0"/>
              </a:spcBef>
              <a:spcAft>
                <a:spcPts val="0"/>
              </a:spcAft>
              <a:buClr>
                <a:srgbClr val="000000"/>
              </a:buClr>
              <a:buSzPts val="1400"/>
              <a:buFont typeface="Noto Sans Symbols"/>
              <a:buChar char="▪"/>
            </a:pPr>
            <a:r>
              <a:rPr lang="en-US" sz="1900" i="0" u="none" strike="noStrike" cap="none" dirty="0">
                <a:solidFill>
                  <a:srgbClr val="000000"/>
                </a:solidFill>
                <a:sym typeface="Arial"/>
              </a:rPr>
              <a:t>How is LIHEAP funding being spent state-by-state</a:t>
            </a:r>
          </a:p>
          <a:p>
            <a:pPr marL="285750" marR="0" lvl="0" indent="-285750" algn="l" rtl="0">
              <a:lnSpc>
                <a:spcPct val="100000"/>
              </a:lnSpc>
              <a:spcBef>
                <a:spcPts val="0"/>
              </a:spcBef>
              <a:spcAft>
                <a:spcPts val="0"/>
              </a:spcAft>
              <a:buClr>
                <a:srgbClr val="000000"/>
              </a:buClr>
              <a:buSzPts val="1400"/>
              <a:buFont typeface="Noto Sans Symbols"/>
              <a:buChar char="▪"/>
            </a:pPr>
            <a:r>
              <a:rPr lang="en-US" sz="1900" i="0" u="none" strike="noStrike" cap="none" dirty="0">
                <a:solidFill>
                  <a:srgbClr val="000000"/>
                </a:solidFill>
                <a:sym typeface="Arial"/>
              </a:rPr>
              <a:t>Taking care of staff, compassion training</a:t>
            </a:r>
            <a:endParaRPr sz="1900" dirty="0"/>
          </a:p>
          <a:p>
            <a:pPr marL="285750" marR="0" lvl="0" indent="-285750" algn="l" rtl="0">
              <a:lnSpc>
                <a:spcPct val="100000"/>
              </a:lnSpc>
              <a:spcBef>
                <a:spcPts val="0"/>
              </a:spcBef>
              <a:spcAft>
                <a:spcPts val="0"/>
              </a:spcAft>
              <a:buClr>
                <a:srgbClr val="000000"/>
              </a:buClr>
              <a:buSzPts val="1400"/>
              <a:buFont typeface="Noto Sans Symbols"/>
              <a:buChar char="▪"/>
            </a:pPr>
            <a:r>
              <a:rPr lang="en-US" sz="1900" dirty="0"/>
              <a:t>Developing and P</a:t>
            </a:r>
            <a:r>
              <a:rPr lang="en-US" sz="1900" i="0" u="none" strike="noStrike" cap="none" dirty="0">
                <a:solidFill>
                  <a:srgbClr val="000000"/>
                </a:solidFill>
                <a:sym typeface="Arial"/>
              </a:rPr>
              <a:t>rocessing LIHEAP applications</a:t>
            </a:r>
            <a:endParaRPr sz="1900" dirty="0"/>
          </a:p>
          <a:p>
            <a:pPr marL="285750" marR="0" lvl="0" indent="-285750" algn="l" rtl="0">
              <a:lnSpc>
                <a:spcPct val="100000"/>
              </a:lnSpc>
              <a:spcBef>
                <a:spcPts val="0"/>
              </a:spcBef>
              <a:spcAft>
                <a:spcPts val="0"/>
              </a:spcAft>
              <a:buClr>
                <a:srgbClr val="000000"/>
              </a:buClr>
              <a:buSzPts val="1400"/>
              <a:buFont typeface="Noto Sans Symbols"/>
              <a:buChar char="▪"/>
            </a:pPr>
            <a:r>
              <a:rPr lang="en-US" sz="1900" i="0" u="none" strike="noStrike" cap="none" dirty="0">
                <a:solidFill>
                  <a:srgbClr val="000000"/>
                </a:solidFill>
                <a:sym typeface="Arial"/>
              </a:rPr>
              <a:t>Fuel Funds - how they operate. Fundraise. Social Media</a:t>
            </a:r>
            <a:endParaRPr sz="1900" dirty="0"/>
          </a:p>
          <a:p>
            <a:pPr marL="285750" marR="0" lvl="0" indent="-285750" algn="l" rtl="0">
              <a:lnSpc>
                <a:spcPct val="100000"/>
              </a:lnSpc>
              <a:spcBef>
                <a:spcPts val="0"/>
              </a:spcBef>
              <a:spcAft>
                <a:spcPts val="0"/>
              </a:spcAft>
              <a:buClr>
                <a:srgbClr val="000000"/>
              </a:buClr>
              <a:buSzPts val="1400"/>
              <a:buFont typeface="Noto Sans Symbols"/>
              <a:buChar char="▪"/>
            </a:pPr>
            <a:r>
              <a:rPr lang="en-US" sz="1900" i="0" u="none" strike="noStrike" cap="none" dirty="0">
                <a:solidFill>
                  <a:srgbClr val="000000"/>
                </a:solidFill>
                <a:sym typeface="Arial"/>
              </a:rPr>
              <a:t>Panel with utilities and their partners to discuss hour they work together in increase LIHEAP enrollment, how they managed processing an increase in applications, and the percentage of new applicants and younger applicants</a:t>
            </a:r>
            <a:endParaRPr sz="1900" dirty="0"/>
          </a:p>
          <a:p>
            <a:pPr marL="285750" marR="0" lvl="0" indent="-285750" algn="l" rtl="0">
              <a:lnSpc>
                <a:spcPct val="100000"/>
              </a:lnSpc>
              <a:spcBef>
                <a:spcPts val="0"/>
              </a:spcBef>
              <a:spcAft>
                <a:spcPts val="0"/>
              </a:spcAft>
              <a:buClr>
                <a:srgbClr val="000000"/>
              </a:buClr>
              <a:buSzPts val="1400"/>
              <a:buFont typeface="Noto Sans Symbols"/>
              <a:buChar char="▪"/>
            </a:pPr>
            <a:r>
              <a:rPr lang="en-US" sz="1900" i="0" u="none" strike="noStrike" cap="none" dirty="0">
                <a:solidFill>
                  <a:srgbClr val="000000"/>
                </a:solidFill>
                <a:sym typeface="Arial"/>
              </a:rPr>
              <a:t>Workshop from Community Action Agencies on how utilities could better connect with them and support their missions</a:t>
            </a:r>
            <a:endParaRPr sz="1900" dirty="0"/>
          </a:p>
          <a:p>
            <a:pPr marL="285750" marR="0" lvl="0" indent="-285750" algn="l" rtl="0">
              <a:lnSpc>
                <a:spcPct val="100000"/>
              </a:lnSpc>
              <a:spcBef>
                <a:spcPts val="0"/>
              </a:spcBef>
              <a:spcAft>
                <a:spcPts val="0"/>
              </a:spcAft>
              <a:buClr>
                <a:srgbClr val="000000"/>
              </a:buClr>
              <a:buSzPts val="1400"/>
              <a:buFont typeface="Noto Sans Symbols"/>
              <a:buChar char="▪"/>
            </a:pPr>
            <a:r>
              <a:rPr lang="en-US" sz="1900" i="0" u="none" strike="noStrike" cap="none" dirty="0">
                <a:solidFill>
                  <a:srgbClr val="000000"/>
                </a:solidFill>
                <a:sym typeface="Arial"/>
              </a:rPr>
              <a:t>More water utilities</a:t>
            </a:r>
            <a:endParaRPr sz="1900" dirty="0"/>
          </a:p>
          <a:p>
            <a:pPr marL="285750" marR="0" lvl="0" indent="-285750" algn="l" rtl="0">
              <a:lnSpc>
                <a:spcPct val="100000"/>
              </a:lnSpc>
              <a:spcBef>
                <a:spcPts val="0"/>
              </a:spcBef>
              <a:spcAft>
                <a:spcPts val="0"/>
              </a:spcAft>
              <a:buClr>
                <a:srgbClr val="000000"/>
              </a:buClr>
              <a:buSzPts val="1400"/>
              <a:buFont typeface="Noto Sans Symbols"/>
              <a:buChar char="▪"/>
            </a:pPr>
            <a:r>
              <a:rPr lang="en-US" sz="1900" i="0" u="none" strike="noStrike" cap="none" dirty="0">
                <a:solidFill>
                  <a:srgbClr val="000000"/>
                </a:solidFill>
                <a:sym typeface="Arial"/>
              </a:rPr>
              <a:t>All Tribes meeting, Tribe-to-Tribe sessions</a:t>
            </a:r>
            <a:endParaRPr sz="1900" i="0" u="none" strike="noStrike" cap="none" dirty="0">
              <a:solidFill>
                <a:srgbClr val="000000"/>
              </a:solidFill>
              <a:sym typeface="Arial"/>
            </a:endParaRPr>
          </a:p>
          <a:p>
            <a:pPr marL="285750" marR="0" lvl="0" indent="-285750" algn="l" rtl="0">
              <a:lnSpc>
                <a:spcPct val="100000"/>
              </a:lnSpc>
              <a:spcBef>
                <a:spcPts val="0"/>
              </a:spcBef>
              <a:spcAft>
                <a:spcPts val="0"/>
              </a:spcAft>
              <a:buClr>
                <a:srgbClr val="000000"/>
              </a:buClr>
              <a:buSzPts val="1400"/>
              <a:buFont typeface="Noto Sans Symbols"/>
              <a:buChar char="▪"/>
            </a:pPr>
            <a:r>
              <a:rPr lang="en-US" sz="1900" i="0" u="none" strike="noStrike" cap="none" dirty="0">
                <a:solidFill>
                  <a:srgbClr val="000000"/>
                </a:solidFill>
                <a:sym typeface="Arial"/>
              </a:rPr>
              <a:t>Energy kits</a:t>
            </a:r>
            <a:endParaRPr sz="1900" dirty="0"/>
          </a:p>
          <a:p>
            <a:pPr marL="285750" marR="0" lvl="0" indent="-285750" algn="l" rtl="0">
              <a:lnSpc>
                <a:spcPct val="100000"/>
              </a:lnSpc>
              <a:spcBef>
                <a:spcPts val="0"/>
              </a:spcBef>
              <a:spcAft>
                <a:spcPts val="0"/>
              </a:spcAft>
              <a:buClr>
                <a:srgbClr val="000000"/>
              </a:buClr>
              <a:buSzPts val="1400"/>
              <a:buFont typeface="Noto Sans Symbols"/>
              <a:buChar char="▪"/>
            </a:pPr>
            <a:r>
              <a:rPr lang="en-US" sz="1900" i="0" u="none" strike="noStrike" cap="none" dirty="0">
                <a:solidFill>
                  <a:srgbClr val="000000"/>
                </a:solidFill>
                <a:sym typeface="Arial"/>
              </a:rPr>
              <a:t>Avoiding increasing the energy burden on low income/income eligible customers that are electrified</a:t>
            </a:r>
            <a:endParaRPr sz="1900" dirty="0"/>
          </a:p>
          <a:p>
            <a:pPr marL="285750" marR="0" lvl="0" indent="-285750" algn="l" rtl="0">
              <a:lnSpc>
                <a:spcPct val="100000"/>
              </a:lnSpc>
              <a:spcBef>
                <a:spcPts val="0"/>
              </a:spcBef>
              <a:spcAft>
                <a:spcPts val="0"/>
              </a:spcAft>
              <a:buClr>
                <a:srgbClr val="000000"/>
              </a:buClr>
              <a:buSzPts val="1400"/>
              <a:buFont typeface="Noto Sans Symbols"/>
              <a:buChar char="▪"/>
            </a:pPr>
            <a:r>
              <a:rPr lang="en-US" sz="1900" i="0" u="none" strike="noStrike" cap="none" dirty="0">
                <a:solidFill>
                  <a:srgbClr val="000000"/>
                </a:solidFill>
                <a:sym typeface="Arial"/>
              </a:rPr>
              <a:t>How to network and get people within your organization on board for change</a:t>
            </a:r>
            <a:endParaRPr sz="1900" dirty="0"/>
          </a:p>
          <a:p>
            <a:pPr marL="285750" indent="-285750">
              <a:buSzPts val="1400"/>
              <a:buFont typeface="Noto Sans Symbols"/>
              <a:buChar char="▪"/>
            </a:pPr>
            <a:r>
              <a:rPr lang="en-US" sz="1900" i="0" u="none" strike="noStrike" cap="none" dirty="0">
                <a:solidFill>
                  <a:srgbClr val="000000"/>
                </a:solidFill>
                <a:sym typeface="Arial"/>
              </a:rPr>
              <a:t>Advocacy assistance in amending laws for </a:t>
            </a:r>
            <a:r>
              <a:rPr lang="en-US" sz="1900" dirty="0"/>
              <a:t>LIHEAP, how to get buy-in from legislators</a:t>
            </a:r>
            <a:endParaRPr sz="1900" dirty="0"/>
          </a:p>
        </p:txBody>
      </p:sp>
      <p:sp>
        <p:nvSpPr>
          <p:cNvPr id="267" name="Google Shape;267;p22"/>
          <p:cNvSpPr/>
          <p:nvPr/>
        </p:nvSpPr>
        <p:spPr>
          <a:xfrm>
            <a:off x="3838811" y="1040770"/>
            <a:ext cx="451437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333E48"/>
                </a:solidFill>
                <a:latin typeface="Arial"/>
                <a:ea typeface="Arial"/>
                <a:cs typeface="Arial"/>
                <a:sym typeface="Arial"/>
              </a:rPr>
              <a:t>Any topics that weren’t addressed?</a:t>
            </a:r>
            <a:endParaRPr sz="2000" b="1" i="0" u="none" strike="noStrike" cap="none" dirty="0">
              <a:solidFill>
                <a:srgbClr val="333E48"/>
              </a:solidFill>
              <a:latin typeface="Arial"/>
              <a:ea typeface="Arial"/>
              <a:cs typeface="Arial"/>
              <a:sym typeface="Arial"/>
            </a:endParaRPr>
          </a:p>
        </p:txBody>
      </p:sp>
      <p:sp>
        <p:nvSpPr>
          <p:cNvPr id="2" name="Google Shape;224;p17">
            <a:extLst>
              <a:ext uri="{FF2B5EF4-FFF2-40B4-BE49-F238E27FC236}">
                <a16:creationId xmlns:a16="http://schemas.microsoft.com/office/drawing/2014/main" id="{FAE01EE2-C64F-10CB-A311-538A0CD4CDED}"/>
              </a:ext>
            </a:extLst>
          </p:cNvPr>
          <p:cNvSpPr txBox="1"/>
          <p:nvPr/>
        </p:nvSpPr>
        <p:spPr>
          <a:xfrm>
            <a:off x="0" y="318585"/>
            <a:ext cx="12192000" cy="8081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b="1" i="0" u="none" strike="noStrike" cap="none" dirty="0">
                <a:solidFill>
                  <a:srgbClr val="C00000"/>
                </a:solidFill>
                <a:latin typeface="Oswald SemiBold" pitchFamily="2" charset="0"/>
                <a:ea typeface="Lato"/>
                <a:cs typeface="Lato"/>
                <a:sym typeface="Lato"/>
              </a:rPr>
              <a:t>Summary of 2024 Evaluations</a:t>
            </a:r>
            <a:endParaRPr sz="4400" b="0" i="0" u="none" strike="noStrike" cap="none" dirty="0">
              <a:solidFill>
                <a:srgbClr val="000000"/>
              </a:solidFill>
              <a:latin typeface="Oswald SemiBold" pitchFamily="2" charset="0"/>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3"/>
          <p:cNvSpPr/>
          <p:nvPr/>
        </p:nvSpPr>
        <p:spPr>
          <a:xfrm>
            <a:off x="381000" y="220784"/>
            <a:ext cx="11430000" cy="6400800"/>
          </a:xfrm>
          <a:prstGeom prst="round1Rect">
            <a:avLst>
              <a:gd name="adj" fmla="val 16667"/>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5" name="Google Shape;275;p23"/>
          <p:cNvSpPr txBox="1"/>
          <p:nvPr/>
        </p:nvSpPr>
        <p:spPr>
          <a:xfrm>
            <a:off x="741082" y="445000"/>
            <a:ext cx="10709835" cy="8081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4800"/>
              <a:buFont typeface="Lato"/>
              <a:buNone/>
            </a:pPr>
            <a:r>
              <a:rPr lang="en-US" sz="4400" b="1" i="0" u="none" strike="noStrike" cap="none" dirty="0">
                <a:solidFill>
                  <a:srgbClr val="C00000"/>
                </a:solidFill>
                <a:latin typeface="Oswald SemiBold" pitchFamily="2" charset="0"/>
                <a:ea typeface="Lato"/>
                <a:cs typeface="Lato"/>
                <a:sym typeface="Lato"/>
              </a:rPr>
              <a:t>Content Pre-Selected for 2025</a:t>
            </a:r>
            <a:endParaRPr sz="4400" b="1" i="0" u="none" strike="noStrike" cap="none" dirty="0">
              <a:solidFill>
                <a:srgbClr val="C00000"/>
              </a:solidFill>
              <a:latin typeface="Oswald SemiBold" pitchFamily="2" charset="0"/>
              <a:ea typeface="Lato"/>
              <a:cs typeface="Lato"/>
              <a:sym typeface="Lato"/>
            </a:endParaRPr>
          </a:p>
        </p:txBody>
      </p:sp>
      <p:sp>
        <p:nvSpPr>
          <p:cNvPr id="276" name="Google Shape;276;p23"/>
          <p:cNvSpPr txBox="1"/>
          <p:nvPr/>
        </p:nvSpPr>
        <p:spPr>
          <a:xfrm>
            <a:off x="908068" y="1554043"/>
            <a:ext cx="9874138" cy="8081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dirty="0">
                <a:solidFill>
                  <a:srgbClr val="3F3F3F"/>
                </a:solidFill>
                <a:latin typeface="Lato"/>
                <a:ea typeface="Lato"/>
                <a:cs typeface="Lato"/>
                <a:sym typeface="Lato"/>
              </a:rPr>
              <a:t>Breakout Content:</a:t>
            </a:r>
            <a:br>
              <a:rPr lang="en-US" sz="2800" b="1" i="0" u="none" strike="noStrike" cap="none" dirty="0">
                <a:solidFill>
                  <a:srgbClr val="3F3F3F"/>
                </a:solidFill>
                <a:latin typeface="Lato"/>
                <a:ea typeface="Lato"/>
                <a:cs typeface="Lato"/>
                <a:sym typeface="Lato"/>
              </a:rPr>
            </a:br>
            <a:endParaRPr dirty="0"/>
          </a:p>
          <a:p>
            <a:pPr marL="571500" marR="0" lvl="0" indent="-571500" algn="l" rtl="0">
              <a:lnSpc>
                <a:spcPct val="100000"/>
              </a:lnSpc>
              <a:spcBef>
                <a:spcPts val="0"/>
              </a:spcBef>
              <a:spcAft>
                <a:spcPts val="0"/>
              </a:spcAft>
              <a:buClr>
                <a:srgbClr val="3F3F3F"/>
              </a:buClr>
              <a:buSzPts val="2800"/>
              <a:buFont typeface="Calibri"/>
              <a:buAutoNum type="arabicPeriod"/>
            </a:pPr>
            <a:r>
              <a:rPr lang="en-US" sz="2800" b="0" i="0" u="none" strike="noStrike" cap="none" dirty="0">
                <a:solidFill>
                  <a:srgbClr val="3F3F3F"/>
                </a:solidFill>
                <a:latin typeface="Lato"/>
                <a:ea typeface="Lato"/>
                <a:cs typeface="Lato"/>
                <a:sym typeface="Lato"/>
              </a:rPr>
              <a:t>Regional Meetings </a:t>
            </a:r>
            <a:endParaRPr dirty="0"/>
          </a:p>
          <a:p>
            <a:pPr marL="571500" marR="0" lvl="0" indent="-571500" algn="l" rtl="0">
              <a:lnSpc>
                <a:spcPct val="100000"/>
              </a:lnSpc>
              <a:spcBef>
                <a:spcPts val="0"/>
              </a:spcBef>
              <a:spcAft>
                <a:spcPts val="0"/>
              </a:spcAft>
              <a:buClr>
                <a:srgbClr val="3F3F3F"/>
              </a:buClr>
              <a:buSzPts val="2800"/>
              <a:buFont typeface="Calibri"/>
              <a:buAutoNum type="arabicPeriod"/>
            </a:pPr>
            <a:r>
              <a:rPr lang="en-US" sz="2800" b="0" i="0" u="none" strike="noStrike" cap="none" dirty="0">
                <a:solidFill>
                  <a:srgbClr val="3F3F3F"/>
                </a:solidFill>
                <a:latin typeface="Lato"/>
                <a:ea typeface="Lato"/>
                <a:cs typeface="Lato"/>
                <a:sym typeface="Lato"/>
              </a:rPr>
              <a:t>HHS Dialogue with the Feds</a:t>
            </a:r>
            <a:endParaRPr dirty="0"/>
          </a:p>
          <a:p>
            <a:pPr marL="571500" marR="0" lvl="0" indent="-571500" algn="l" rtl="0">
              <a:lnSpc>
                <a:spcPct val="100000"/>
              </a:lnSpc>
              <a:spcBef>
                <a:spcPts val="0"/>
              </a:spcBef>
              <a:spcAft>
                <a:spcPts val="0"/>
              </a:spcAft>
              <a:buClr>
                <a:srgbClr val="3F3F3F"/>
              </a:buClr>
              <a:buSzPts val="2800"/>
              <a:buFont typeface="Calibri"/>
              <a:buAutoNum type="arabicPeriod"/>
            </a:pPr>
            <a:r>
              <a:rPr lang="en-US" sz="2800" b="0" i="0" u="none" strike="noStrike" cap="none" dirty="0">
                <a:solidFill>
                  <a:srgbClr val="3F3F3F"/>
                </a:solidFill>
                <a:latin typeface="Lato"/>
                <a:ea typeface="Lato"/>
                <a:cs typeface="Lato"/>
                <a:sym typeface="Lato"/>
              </a:rPr>
              <a:t>DOE Dialogue with the Feds</a:t>
            </a:r>
            <a:endParaRPr dirty="0"/>
          </a:p>
          <a:p>
            <a:pPr marL="571500" marR="0" lvl="0" indent="-571500" algn="l" rtl="0">
              <a:lnSpc>
                <a:spcPct val="100000"/>
              </a:lnSpc>
              <a:spcBef>
                <a:spcPts val="0"/>
              </a:spcBef>
              <a:spcAft>
                <a:spcPts val="0"/>
              </a:spcAft>
              <a:buClr>
                <a:srgbClr val="3F3F3F"/>
              </a:buClr>
              <a:buSzPts val="2800"/>
              <a:buFont typeface="Calibri"/>
              <a:buAutoNum type="arabicPeriod"/>
            </a:pPr>
            <a:r>
              <a:rPr lang="en-US" sz="2800" b="0" i="0" u="none" strike="noStrike" cap="none" dirty="0">
                <a:solidFill>
                  <a:srgbClr val="3F3F3F"/>
                </a:solidFill>
                <a:latin typeface="Lato"/>
                <a:ea typeface="Lato"/>
                <a:cs typeface="Lato"/>
                <a:sym typeface="Lato"/>
              </a:rPr>
              <a:t>LIHEAP 101</a:t>
            </a:r>
            <a:endParaRPr dirty="0"/>
          </a:p>
          <a:p>
            <a:pPr marL="571500" marR="0" lvl="0" indent="-571500" algn="l" rtl="0">
              <a:lnSpc>
                <a:spcPct val="100000"/>
              </a:lnSpc>
              <a:spcBef>
                <a:spcPts val="0"/>
              </a:spcBef>
              <a:spcAft>
                <a:spcPts val="0"/>
              </a:spcAft>
              <a:buClr>
                <a:srgbClr val="3F3F3F"/>
              </a:buClr>
              <a:buSzPts val="2800"/>
              <a:buFont typeface="Calibri"/>
              <a:buAutoNum type="arabicPeriod"/>
            </a:pPr>
            <a:r>
              <a:rPr lang="en-US" sz="2800" b="0" i="0" u="none" strike="noStrike" cap="none" dirty="0">
                <a:solidFill>
                  <a:srgbClr val="3F3F3F"/>
                </a:solidFill>
                <a:latin typeface="Lato"/>
                <a:ea typeface="Lato"/>
                <a:cs typeface="Lato"/>
                <a:sym typeface="Lato"/>
              </a:rPr>
              <a:t>LIHEAP 102</a:t>
            </a:r>
            <a:endParaRPr dirty="0"/>
          </a:p>
          <a:p>
            <a:pPr marL="571500" marR="0" lvl="0" indent="-571500" algn="l" rtl="0">
              <a:lnSpc>
                <a:spcPct val="100000"/>
              </a:lnSpc>
              <a:spcBef>
                <a:spcPts val="0"/>
              </a:spcBef>
              <a:spcAft>
                <a:spcPts val="0"/>
              </a:spcAft>
              <a:buClr>
                <a:srgbClr val="3F3F3F"/>
              </a:buClr>
              <a:buSzPts val="2800"/>
              <a:buFont typeface="Calibri"/>
              <a:buAutoNum type="arabicPeriod"/>
            </a:pPr>
            <a:r>
              <a:rPr lang="en-US" sz="2800" b="0" i="0" u="none" strike="noStrike" cap="none" dirty="0">
                <a:solidFill>
                  <a:srgbClr val="3F3F3F"/>
                </a:solidFill>
                <a:latin typeface="Lato"/>
                <a:ea typeface="Lato"/>
                <a:cs typeface="Lato"/>
                <a:sym typeface="Lato"/>
              </a:rPr>
              <a:t>Understanding the LIHEAP Formula</a:t>
            </a:r>
            <a:endParaRPr dirty="0"/>
          </a:p>
          <a:p>
            <a:pPr marL="571500" marR="0" lvl="0" indent="-571500" algn="l" rtl="0">
              <a:lnSpc>
                <a:spcPct val="100000"/>
              </a:lnSpc>
              <a:spcBef>
                <a:spcPts val="0"/>
              </a:spcBef>
              <a:spcAft>
                <a:spcPts val="0"/>
              </a:spcAft>
              <a:buClr>
                <a:srgbClr val="3F3F3F"/>
              </a:buClr>
              <a:buSzPts val="2800"/>
              <a:buFont typeface="Calibri"/>
              <a:buAutoNum type="arabicPeriod"/>
            </a:pPr>
            <a:r>
              <a:rPr lang="en-US" sz="2800" b="0" i="0" u="none" strike="noStrike" cap="none" dirty="0">
                <a:solidFill>
                  <a:srgbClr val="3F3F3F"/>
                </a:solidFill>
                <a:latin typeface="Lato"/>
                <a:ea typeface="Lato"/>
                <a:cs typeface="Lato"/>
                <a:sym typeface="Lato"/>
              </a:rPr>
              <a:t>Introduction to LIHEAP Program Requirements and Noteworthy Practices</a:t>
            </a:r>
            <a:endParaRPr dirty="0"/>
          </a:p>
        </p:txBody>
      </p:sp>
      <p:sp>
        <p:nvSpPr>
          <p:cNvPr id="277" name="Google Shape;277;p23"/>
          <p:cNvSpPr txBox="1">
            <a:spLocks/>
          </p:cNvSpPr>
          <p:nvPr/>
        </p:nvSpPr>
        <p:spPr>
          <a:xfrm>
            <a:off x="7161390" y="1693590"/>
            <a:ext cx="4206240" cy="2286000"/>
          </a:xfrm>
          <a:prstGeom prst="rect">
            <a:avLst/>
          </a:prstGeom>
          <a:solidFill>
            <a:srgbClr val="00206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Arial"/>
              </a:rPr>
              <a:t>We still need…</a:t>
            </a:r>
            <a:br>
              <a:rPr lang="en-US" sz="2400" b="0" i="0" u="none"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Arial"/>
              </a:rPr>
            </a:b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00000"/>
              </a:lnSpc>
              <a:spcBef>
                <a:spcPts val="0"/>
              </a:spcBef>
              <a:spcAft>
                <a:spcPts val="0"/>
              </a:spcAft>
              <a:buNone/>
            </a:pPr>
            <a:r>
              <a:rPr lang="en-US" sz="2400" b="1" i="0" u="sng"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Arial"/>
              </a:rPr>
              <a:t>20-30</a:t>
            </a:r>
            <a:r>
              <a:rPr lang="en-US" sz="2400" b="0" i="0" u="none"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Arial"/>
              </a:rPr>
              <a:t> Breakout Sessions</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00000"/>
              </a:lnSpc>
              <a:spcBef>
                <a:spcPts val="0"/>
              </a:spcBef>
              <a:spcAft>
                <a:spcPts val="0"/>
              </a:spcAft>
              <a:buNone/>
            </a:pPr>
            <a:r>
              <a:rPr lang="en-US" sz="2400" b="1" i="0" u="sng"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Arial"/>
              </a:rPr>
              <a:t>3-4</a:t>
            </a:r>
            <a:r>
              <a:rPr lang="en-US" sz="2400" b="0" i="0" u="none"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Arial"/>
              </a:rPr>
              <a:t> Deep Dive Sessions</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00000"/>
              </a:lnSpc>
              <a:spcBef>
                <a:spcPts val="0"/>
              </a:spcBef>
              <a:spcAft>
                <a:spcPts val="0"/>
              </a:spcAft>
              <a:buNone/>
            </a:pPr>
            <a:r>
              <a:rPr lang="en-US" sz="2400" b="1" i="0" u="sng"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Arial"/>
              </a:rPr>
              <a:t>1-2</a:t>
            </a:r>
            <a:r>
              <a:rPr lang="en-US" sz="2400" b="0" i="0" u="none"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Arial"/>
              </a:rPr>
              <a:t> Preconference Sessions</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00000"/>
              </a:lnSpc>
              <a:spcBef>
                <a:spcPts val="0"/>
              </a:spcBef>
              <a:spcAft>
                <a:spcPts val="0"/>
              </a:spcAft>
              <a:buNone/>
            </a:pPr>
            <a:r>
              <a:rPr lang="en-US" sz="2400" b="1" i="0" u="sng"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Arial"/>
              </a:rPr>
              <a:t>1-2</a:t>
            </a:r>
            <a:r>
              <a:rPr lang="en-US" sz="2400" b="0" i="0" u="none"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Arial"/>
              </a:rPr>
              <a:t> Plenary Sessions</a:t>
            </a:r>
            <a:endParaRPr sz="2400" b="0" i="0" u="none"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4"/>
          <p:cNvSpPr/>
          <p:nvPr/>
        </p:nvSpPr>
        <p:spPr>
          <a:xfrm>
            <a:off x="381000" y="220784"/>
            <a:ext cx="11430000" cy="6400800"/>
          </a:xfrm>
          <a:prstGeom prst="round1Rect">
            <a:avLst>
              <a:gd name="adj" fmla="val 16667"/>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4" name="Google Shape;284;p24"/>
          <p:cNvSpPr txBox="1"/>
          <p:nvPr/>
        </p:nvSpPr>
        <p:spPr>
          <a:xfrm>
            <a:off x="680417" y="445000"/>
            <a:ext cx="10709835" cy="8081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4800"/>
              <a:buFont typeface="Lato"/>
              <a:buNone/>
            </a:pPr>
            <a:r>
              <a:rPr lang="en-US" sz="4400" b="1" i="0" u="none" strike="noStrike" cap="none" dirty="0">
                <a:solidFill>
                  <a:srgbClr val="C00000"/>
                </a:solidFill>
                <a:latin typeface="Oswald SemiBold" pitchFamily="2" charset="0"/>
                <a:ea typeface="Lato"/>
                <a:cs typeface="Lato"/>
                <a:sym typeface="Lato"/>
              </a:rPr>
              <a:t>Content Ideas for 2025</a:t>
            </a:r>
            <a:endParaRPr sz="4400" b="1" i="0" u="none" strike="noStrike" cap="none" dirty="0">
              <a:solidFill>
                <a:srgbClr val="C00000"/>
              </a:solidFill>
              <a:latin typeface="Oswald SemiBold" pitchFamily="2" charset="0"/>
              <a:ea typeface="Lato"/>
              <a:cs typeface="Lato"/>
              <a:sym typeface="Lato"/>
            </a:endParaRPr>
          </a:p>
        </p:txBody>
      </p:sp>
      <p:sp>
        <p:nvSpPr>
          <p:cNvPr id="285" name="Google Shape;285;p24"/>
          <p:cNvSpPr txBox="1"/>
          <p:nvPr/>
        </p:nvSpPr>
        <p:spPr>
          <a:xfrm>
            <a:off x="801748" y="1253157"/>
            <a:ext cx="10291987" cy="808157"/>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600"/>
              </a:spcAft>
              <a:buClr>
                <a:srgbClr val="3F3F3F"/>
              </a:buClr>
              <a:buSzPts val="2800"/>
              <a:buFont typeface="Arial" panose="020B0604020202020204" pitchFamily="34" charset="0"/>
              <a:buChar char="•"/>
            </a:pPr>
            <a:r>
              <a:rPr lang="en-US" sz="2500" i="0" u="none" strike="noStrike" cap="none" dirty="0">
                <a:solidFill>
                  <a:srgbClr val="3F3F3F"/>
                </a:solidFill>
                <a:latin typeface="Lato"/>
                <a:ea typeface="Lato"/>
                <a:cs typeface="Lato"/>
                <a:sym typeface="Lato"/>
              </a:rPr>
              <a:t>Tribe-to-Tribe Training</a:t>
            </a:r>
            <a:endParaRPr sz="2500" dirty="0"/>
          </a:p>
          <a:p>
            <a:pPr marL="342900" marR="0" lvl="0" indent="-342900" algn="l" rtl="0">
              <a:lnSpc>
                <a:spcPct val="100000"/>
              </a:lnSpc>
              <a:spcBef>
                <a:spcPts val="0"/>
              </a:spcBef>
              <a:spcAft>
                <a:spcPts val="600"/>
              </a:spcAft>
              <a:buClr>
                <a:srgbClr val="3F3F3F"/>
              </a:buClr>
              <a:buSzPts val="2800"/>
              <a:buFont typeface="Arial" panose="020B0604020202020204" pitchFamily="34" charset="0"/>
              <a:buChar char="•"/>
            </a:pPr>
            <a:r>
              <a:rPr lang="en-US" sz="2500" i="0" u="none" strike="noStrike" cap="none" dirty="0">
                <a:solidFill>
                  <a:srgbClr val="3F3F3F"/>
                </a:solidFill>
                <a:latin typeface="Lato"/>
                <a:ea typeface="Lato"/>
                <a:cs typeface="Lato"/>
                <a:sym typeface="Lato"/>
              </a:rPr>
              <a:t>Trauma-Informed Care</a:t>
            </a:r>
            <a:endParaRPr sz="2500" i="0" u="none" strike="noStrike" cap="none" dirty="0">
              <a:solidFill>
                <a:srgbClr val="3F3F3F"/>
              </a:solidFill>
              <a:latin typeface="Lato"/>
              <a:ea typeface="Lato"/>
              <a:cs typeface="Lato"/>
              <a:sym typeface="Lato"/>
            </a:endParaRPr>
          </a:p>
          <a:p>
            <a:pPr marL="342900" marR="0" lvl="0" indent="-342900" algn="l" rtl="0">
              <a:lnSpc>
                <a:spcPct val="100000"/>
              </a:lnSpc>
              <a:spcBef>
                <a:spcPts val="0"/>
              </a:spcBef>
              <a:spcAft>
                <a:spcPts val="600"/>
              </a:spcAft>
              <a:buClr>
                <a:srgbClr val="3F3F3F"/>
              </a:buClr>
              <a:buSzPts val="2800"/>
              <a:buFont typeface="Arial" panose="020B0604020202020204" pitchFamily="34" charset="0"/>
              <a:buChar char="•"/>
            </a:pPr>
            <a:r>
              <a:rPr lang="en-US" sz="2500" i="0" u="none" strike="noStrike" cap="none" dirty="0">
                <a:solidFill>
                  <a:srgbClr val="3F3F3F"/>
                </a:solidFill>
                <a:latin typeface="Lato"/>
                <a:ea typeface="Lato"/>
                <a:cs typeface="Lato"/>
                <a:sym typeface="Lato"/>
              </a:rPr>
              <a:t>PREAP and LIHWAP</a:t>
            </a:r>
            <a:endParaRPr sz="2500" i="0" u="none" strike="noStrike" cap="none" dirty="0">
              <a:solidFill>
                <a:srgbClr val="3F3F3F"/>
              </a:solidFill>
              <a:latin typeface="Lato"/>
              <a:ea typeface="Lato"/>
              <a:cs typeface="Lato"/>
              <a:sym typeface="Lato"/>
            </a:endParaRPr>
          </a:p>
          <a:p>
            <a:pPr marL="342900" marR="0" lvl="0" indent="-342900" algn="l" rtl="0">
              <a:lnSpc>
                <a:spcPct val="100000"/>
              </a:lnSpc>
              <a:spcBef>
                <a:spcPts val="0"/>
              </a:spcBef>
              <a:spcAft>
                <a:spcPts val="600"/>
              </a:spcAft>
              <a:buClr>
                <a:srgbClr val="3F3F3F"/>
              </a:buClr>
              <a:buSzPts val="2800"/>
              <a:buFont typeface="Arial" panose="020B0604020202020204" pitchFamily="34" charset="0"/>
              <a:buChar char="•"/>
            </a:pPr>
            <a:r>
              <a:rPr lang="en-US" sz="2500" i="0" u="none" strike="noStrike" cap="none" dirty="0">
                <a:solidFill>
                  <a:srgbClr val="3F3F3F"/>
                </a:solidFill>
                <a:latin typeface="Lato"/>
                <a:ea typeface="Lato"/>
                <a:cs typeface="Lato"/>
                <a:sym typeface="Lato"/>
              </a:rPr>
              <a:t>Electrification and Affordability</a:t>
            </a:r>
            <a:endParaRPr sz="2500" i="0" u="none" strike="noStrike" cap="none" dirty="0">
              <a:solidFill>
                <a:srgbClr val="3F3F3F"/>
              </a:solidFill>
              <a:latin typeface="Lato"/>
              <a:ea typeface="Lato"/>
              <a:cs typeface="Lato"/>
              <a:sym typeface="Lato"/>
            </a:endParaRPr>
          </a:p>
          <a:p>
            <a:pPr marL="342900" marR="0" lvl="0" indent="-342900" algn="l" rtl="0">
              <a:lnSpc>
                <a:spcPct val="100000"/>
              </a:lnSpc>
              <a:spcBef>
                <a:spcPts val="0"/>
              </a:spcBef>
              <a:spcAft>
                <a:spcPts val="600"/>
              </a:spcAft>
              <a:buClr>
                <a:srgbClr val="3F3F3F"/>
              </a:buClr>
              <a:buSzPts val="2800"/>
              <a:buFont typeface="Arial" panose="020B0604020202020204" pitchFamily="34" charset="0"/>
              <a:buChar char="•"/>
            </a:pPr>
            <a:r>
              <a:rPr lang="en-US" sz="2500" i="0" u="none" strike="noStrike" cap="none" dirty="0">
                <a:solidFill>
                  <a:srgbClr val="3F3F3F"/>
                </a:solidFill>
                <a:latin typeface="Lato"/>
                <a:ea typeface="Lato"/>
                <a:cs typeface="Lato"/>
                <a:sym typeface="Lato"/>
              </a:rPr>
              <a:t>LIHEAP Solar Connector Program</a:t>
            </a:r>
            <a:endParaRPr sz="2500" i="0" u="none" strike="noStrike" cap="none" dirty="0">
              <a:solidFill>
                <a:srgbClr val="3F3F3F"/>
              </a:solidFill>
              <a:latin typeface="Lato"/>
              <a:ea typeface="Lato"/>
              <a:cs typeface="Lato"/>
              <a:sym typeface="Lato"/>
            </a:endParaRPr>
          </a:p>
          <a:p>
            <a:pPr marL="342900" marR="0" lvl="0" indent="-342900" algn="l" rtl="0">
              <a:lnSpc>
                <a:spcPct val="100000"/>
              </a:lnSpc>
              <a:spcBef>
                <a:spcPts val="0"/>
              </a:spcBef>
              <a:spcAft>
                <a:spcPts val="600"/>
              </a:spcAft>
              <a:buClr>
                <a:srgbClr val="3F3F3F"/>
              </a:buClr>
              <a:buSzPts val="2800"/>
              <a:buFont typeface="Arial" panose="020B0604020202020204" pitchFamily="34" charset="0"/>
              <a:buChar char="•"/>
            </a:pPr>
            <a:r>
              <a:rPr lang="en-US" sz="2500" i="0" u="none" strike="noStrike" cap="none" dirty="0">
                <a:solidFill>
                  <a:srgbClr val="3F3F3F"/>
                </a:solidFill>
                <a:latin typeface="Lato"/>
                <a:ea typeface="Lato"/>
                <a:cs typeface="Lato"/>
                <a:sym typeface="Lato"/>
              </a:rPr>
              <a:t>Indiana University Disconnection Lab and EIA-112</a:t>
            </a:r>
            <a:endParaRPr sz="2500" dirty="0"/>
          </a:p>
          <a:p>
            <a:pPr marL="342900" marR="0" lvl="0" indent="-342900" algn="l" rtl="0">
              <a:lnSpc>
                <a:spcPct val="100000"/>
              </a:lnSpc>
              <a:spcBef>
                <a:spcPts val="0"/>
              </a:spcBef>
              <a:spcAft>
                <a:spcPts val="600"/>
              </a:spcAft>
              <a:buClr>
                <a:srgbClr val="3F3F3F"/>
              </a:buClr>
              <a:buSzPts val="2800"/>
              <a:buFont typeface="Arial" panose="020B0604020202020204" pitchFamily="34" charset="0"/>
              <a:buChar char="•"/>
            </a:pPr>
            <a:r>
              <a:rPr lang="en-US" sz="2500" i="0" u="none" strike="noStrike" cap="none" dirty="0">
                <a:solidFill>
                  <a:srgbClr val="3F3F3F"/>
                </a:solidFill>
                <a:latin typeface="Lato"/>
                <a:ea typeface="Lato"/>
                <a:cs typeface="Lato"/>
                <a:sym typeface="Lato"/>
              </a:rPr>
              <a:t>“Powerless” by Dr. Diana Hernandez</a:t>
            </a:r>
            <a:endParaRPr sz="2500" dirty="0"/>
          </a:p>
          <a:p>
            <a:pPr marL="342900" marR="0" lvl="0" indent="-342900" algn="l" rtl="0">
              <a:lnSpc>
                <a:spcPct val="100000"/>
              </a:lnSpc>
              <a:spcBef>
                <a:spcPts val="0"/>
              </a:spcBef>
              <a:spcAft>
                <a:spcPts val="600"/>
              </a:spcAft>
              <a:buClr>
                <a:srgbClr val="3F3F3F"/>
              </a:buClr>
              <a:buSzPts val="2800"/>
              <a:buFont typeface="Arial" panose="020B0604020202020204" pitchFamily="34" charset="0"/>
              <a:buChar char="•"/>
            </a:pPr>
            <a:r>
              <a:rPr lang="en-US" sz="2500" i="0" u="none" strike="noStrike" cap="none" dirty="0">
                <a:solidFill>
                  <a:srgbClr val="3F3F3F"/>
                </a:solidFill>
                <a:latin typeface="Lato"/>
                <a:ea typeface="Lato"/>
                <a:cs typeface="Lato"/>
                <a:sym typeface="Lato"/>
              </a:rPr>
              <a:t>“Revolutionary Power” by Dr. Shalanda Baker</a:t>
            </a:r>
            <a:endParaRPr sz="2500" dirty="0"/>
          </a:p>
          <a:p>
            <a:pPr marL="342900" marR="0" lvl="0" indent="-342900" algn="l" rtl="0">
              <a:lnSpc>
                <a:spcPct val="100000"/>
              </a:lnSpc>
              <a:spcBef>
                <a:spcPts val="0"/>
              </a:spcBef>
              <a:spcAft>
                <a:spcPts val="600"/>
              </a:spcAft>
              <a:buClr>
                <a:srgbClr val="3F3F3F"/>
              </a:buClr>
              <a:buSzPts val="2800"/>
              <a:buFont typeface="Arial" panose="020B0604020202020204" pitchFamily="34" charset="0"/>
              <a:buChar char="•"/>
            </a:pPr>
            <a:r>
              <a:rPr lang="en-US" sz="2500" i="0" u="none" strike="noStrike" cap="none" dirty="0">
                <a:solidFill>
                  <a:srgbClr val="3F3F3F"/>
                </a:solidFill>
                <a:latin typeface="Lato"/>
                <a:ea typeface="Lato"/>
                <a:cs typeface="Lato"/>
                <a:sym typeface="Lato"/>
              </a:rPr>
              <a:t>Strategic Data Storytelling</a:t>
            </a:r>
            <a:endParaRPr sz="2500" dirty="0"/>
          </a:p>
          <a:p>
            <a:pPr marL="342900" marR="0" lvl="0" indent="-342900" algn="l" rtl="0">
              <a:lnSpc>
                <a:spcPct val="100000"/>
              </a:lnSpc>
              <a:spcBef>
                <a:spcPts val="0"/>
              </a:spcBef>
              <a:spcAft>
                <a:spcPts val="600"/>
              </a:spcAft>
              <a:buClr>
                <a:srgbClr val="3F3F3F"/>
              </a:buClr>
              <a:buSzPts val="2800"/>
              <a:buFont typeface="Arial" panose="020B0604020202020204" pitchFamily="34" charset="0"/>
              <a:buChar char="•"/>
            </a:pPr>
            <a:r>
              <a:rPr lang="en-US" sz="2500" i="0" u="none" strike="noStrike" cap="none" dirty="0">
                <a:solidFill>
                  <a:srgbClr val="3F3F3F"/>
                </a:solidFill>
                <a:latin typeface="Lato"/>
                <a:ea typeface="Lato"/>
                <a:cs typeface="Lato"/>
                <a:sym typeface="Lato"/>
              </a:rPr>
              <a:t>Disaster Relief and LIHEAP</a:t>
            </a:r>
            <a:endParaRPr sz="2500" dirty="0"/>
          </a:p>
          <a:p>
            <a:pPr marL="342900" marR="0" lvl="0" indent="-342900" algn="l" rtl="0">
              <a:lnSpc>
                <a:spcPct val="100000"/>
              </a:lnSpc>
              <a:spcBef>
                <a:spcPts val="0"/>
              </a:spcBef>
              <a:spcAft>
                <a:spcPts val="600"/>
              </a:spcAft>
              <a:buClr>
                <a:srgbClr val="3F3F3F"/>
              </a:buClr>
              <a:buSzPts val="2800"/>
              <a:buFont typeface="Arial" panose="020B0604020202020204" pitchFamily="34" charset="0"/>
              <a:buChar char="•"/>
            </a:pPr>
            <a:r>
              <a:rPr lang="en-US" sz="2500" i="0" u="none" strike="noStrike" cap="none" dirty="0">
                <a:solidFill>
                  <a:srgbClr val="3F3F3F"/>
                </a:solidFill>
                <a:latin typeface="Lato"/>
                <a:ea typeface="Lato"/>
                <a:cs typeface="Lato"/>
                <a:sym typeface="Lato"/>
              </a:rPr>
              <a:t>Lyla June – Indigenous professor, author, songwriter and performer</a:t>
            </a:r>
            <a:endParaRPr sz="2500" dirty="0"/>
          </a:p>
          <a:p>
            <a:pPr marL="342900" marR="0" lvl="0" indent="-342900" algn="l" rtl="0">
              <a:lnSpc>
                <a:spcPct val="100000"/>
              </a:lnSpc>
              <a:spcBef>
                <a:spcPts val="0"/>
              </a:spcBef>
              <a:spcAft>
                <a:spcPts val="0"/>
              </a:spcAft>
              <a:buFont typeface="Arial" panose="020B0604020202020204" pitchFamily="34" charset="0"/>
              <a:buChar char="•"/>
            </a:pPr>
            <a:endParaRPr sz="2500" i="0" u="none" strike="noStrike" cap="none" dirty="0">
              <a:solidFill>
                <a:srgbClr val="3F3F3F"/>
              </a:solidFill>
              <a:latin typeface="Lato"/>
              <a:ea typeface="Lato"/>
              <a:cs typeface="Lato"/>
              <a:sym typeface="Lato"/>
            </a:endParaRPr>
          </a:p>
          <a:p>
            <a:pPr marL="342900" marR="0" lvl="0" indent="-342900" algn="l" rtl="0">
              <a:lnSpc>
                <a:spcPct val="100000"/>
              </a:lnSpc>
              <a:spcBef>
                <a:spcPts val="0"/>
              </a:spcBef>
              <a:spcAft>
                <a:spcPts val="0"/>
              </a:spcAft>
              <a:buFont typeface="Arial" panose="020B0604020202020204" pitchFamily="34" charset="0"/>
              <a:buChar char="•"/>
            </a:pPr>
            <a:endParaRPr sz="2500" i="0" u="none" strike="noStrike" cap="none" dirty="0">
              <a:solidFill>
                <a:srgbClr val="3F3F3F"/>
              </a:solidFill>
              <a:latin typeface="Lato"/>
              <a:ea typeface="Lato"/>
              <a:cs typeface="Lato"/>
              <a:sym typeface="Lato"/>
            </a:endParaRPr>
          </a:p>
          <a:p>
            <a:pPr marL="342900" marR="0" lvl="0" indent="-342900" algn="l" rtl="0">
              <a:lnSpc>
                <a:spcPct val="100000"/>
              </a:lnSpc>
              <a:spcBef>
                <a:spcPts val="0"/>
              </a:spcBef>
              <a:spcAft>
                <a:spcPts val="0"/>
              </a:spcAft>
              <a:buFont typeface="Arial" panose="020B0604020202020204" pitchFamily="34" charset="0"/>
              <a:buChar char="•"/>
            </a:pPr>
            <a:endParaRPr sz="2500" i="0" u="none" strike="noStrike" cap="none" dirty="0">
              <a:solidFill>
                <a:srgbClr val="3F3F3F"/>
              </a:solidFill>
              <a:latin typeface="Lato"/>
              <a:ea typeface="Lato"/>
              <a:cs typeface="Lato"/>
              <a:sym typeface="Lato"/>
            </a:endParaRPr>
          </a:p>
          <a:p>
            <a:pPr marL="342900" marR="0" lvl="0" indent="-342900" algn="l" rtl="0">
              <a:lnSpc>
                <a:spcPct val="100000"/>
              </a:lnSpc>
              <a:spcBef>
                <a:spcPts val="0"/>
              </a:spcBef>
              <a:spcAft>
                <a:spcPts val="0"/>
              </a:spcAft>
              <a:buFont typeface="Arial" panose="020B0604020202020204" pitchFamily="34" charset="0"/>
              <a:buChar char="•"/>
            </a:pPr>
            <a:endParaRPr sz="2500" i="0" u="none" strike="noStrike" cap="none" dirty="0">
              <a:solidFill>
                <a:srgbClr val="3F3F3F"/>
              </a:solidFill>
              <a:latin typeface="Lato"/>
              <a:ea typeface="Lato"/>
              <a:cs typeface="Lato"/>
              <a:sym typeface="Lato"/>
            </a:endParaRPr>
          </a:p>
          <a:p>
            <a:pPr marL="342900" marR="0" lvl="0" indent="-342900" algn="l" rtl="0">
              <a:lnSpc>
                <a:spcPct val="100000"/>
              </a:lnSpc>
              <a:spcBef>
                <a:spcPts val="0"/>
              </a:spcBef>
              <a:spcAft>
                <a:spcPts val="0"/>
              </a:spcAft>
              <a:buFont typeface="Arial" panose="020B0604020202020204" pitchFamily="34" charset="0"/>
              <a:buChar char="•"/>
            </a:pPr>
            <a:endParaRPr sz="2500" i="0" u="none" strike="noStrike" cap="none" dirty="0">
              <a:solidFill>
                <a:srgbClr val="3F3F3F"/>
              </a:solidFill>
              <a:latin typeface="Lato"/>
              <a:ea typeface="Lato"/>
              <a:cs typeface="Lato"/>
              <a:sym typeface="Lato"/>
            </a:endParaRPr>
          </a:p>
          <a:p>
            <a:pPr marL="342900" marR="0" lvl="0" indent="-342900" algn="l" rtl="0">
              <a:lnSpc>
                <a:spcPct val="100000"/>
              </a:lnSpc>
              <a:spcBef>
                <a:spcPts val="0"/>
              </a:spcBef>
              <a:spcAft>
                <a:spcPts val="0"/>
              </a:spcAft>
              <a:buFont typeface="Arial" panose="020B0604020202020204" pitchFamily="34" charset="0"/>
              <a:buChar char="•"/>
            </a:pPr>
            <a:endParaRPr sz="2500" i="0" u="none" strike="noStrike" cap="none" dirty="0">
              <a:solidFill>
                <a:srgbClr val="3F3F3F"/>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0"/>
        <p:cNvGrpSpPr/>
        <p:nvPr/>
      </p:nvGrpSpPr>
      <p:grpSpPr>
        <a:xfrm>
          <a:off x="0" y="0"/>
          <a:ext cx="0" cy="0"/>
          <a:chOff x="0" y="0"/>
          <a:chExt cx="0" cy="0"/>
        </a:xfrm>
      </p:grpSpPr>
      <p:sp useBgFill="1">
        <p:nvSpPr>
          <p:cNvPr id="298" name="Rectangle 29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Google Shape;292;p25"/>
          <p:cNvSpPr txBox="1"/>
          <p:nvPr/>
        </p:nvSpPr>
        <p:spPr>
          <a:xfrm>
            <a:off x="1144923" y="95538"/>
            <a:ext cx="5323715" cy="1642970"/>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C00000"/>
              </a:buClr>
              <a:buSzPts val="5400"/>
            </a:pPr>
            <a:r>
              <a:rPr lang="en-US" sz="4400" b="1" i="0" u="none" strike="noStrike" kern="1200" cap="none" dirty="0">
                <a:solidFill>
                  <a:schemeClr val="tx1"/>
                </a:solidFill>
                <a:latin typeface="Oswald" pitchFamily="2" charset="77"/>
                <a:ea typeface="+mj-ea"/>
                <a:cs typeface="+mj-cs"/>
                <a:sym typeface="Lato"/>
              </a:rPr>
              <a:t>Group Brainstorming!</a:t>
            </a:r>
            <a:endParaRPr lang="en-US" sz="4400" b="0" i="0" u="none" strike="noStrike" kern="1200" cap="none" dirty="0">
              <a:solidFill>
                <a:schemeClr val="tx1"/>
              </a:solidFill>
              <a:latin typeface="Oswald" pitchFamily="2" charset="77"/>
              <a:ea typeface="+mj-ea"/>
              <a:cs typeface="+mj-cs"/>
              <a:sym typeface="Arial"/>
            </a:endParaRPr>
          </a:p>
        </p:txBody>
      </p:sp>
      <p:sp>
        <p:nvSpPr>
          <p:cNvPr id="293" name="Google Shape;293;p25"/>
          <p:cNvSpPr/>
          <p:nvPr/>
        </p:nvSpPr>
        <p:spPr>
          <a:xfrm>
            <a:off x="1144923" y="2193787"/>
            <a:ext cx="5315189" cy="3535083"/>
          </a:xfrm>
          <a:prstGeom prst="rect">
            <a:avLst/>
          </a:prstGeom>
        </p:spPr>
        <p:txBody>
          <a:bodyPr spcFirstLastPara="1" vert="horz" lIns="91440" tIns="45720" rIns="91440" bIns="45720" rtlCol="0" anchor="t" anchorCtr="0">
            <a:normAutofit/>
          </a:bodyPr>
          <a:lstStyle/>
          <a:p>
            <a:pPr marL="457200" marR="0" lvl="0" indent="-228600">
              <a:lnSpc>
                <a:spcPct val="90000"/>
              </a:lnSpc>
              <a:spcBef>
                <a:spcPts val="0"/>
              </a:spcBef>
              <a:spcAft>
                <a:spcPts val="600"/>
              </a:spcAft>
              <a:buClr>
                <a:schemeClr val="dk1"/>
              </a:buClr>
              <a:buSzPts val="2800"/>
              <a:buFont typeface="Arial" panose="020B0604020202020204" pitchFamily="34" charset="0"/>
              <a:buChar char="•"/>
            </a:pPr>
            <a:r>
              <a:rPr lang="en-US" sz="1900" b="0" i="0" u="none" strike="noStrike" kern="1200" cap="none" dirty="0">
                <a:solidFill>
                  <a:schemeClr val="tx1"/>
                </a:solidFill>
                <a:latin typeface="Lato" panose="020F0502020204030203" pitchFamily="34" charset="0"/>
                <a:ea typeface="Lato" panose="020F0502020204030203" pitchFamily="34" charset="0"/>
                <a:cs typeface="Lato" panose="020F0502020204030203" pitchFamily="34" charset="0"/>
                <a:sym typeface="Lato"/>
              </a:rPr>
              <a:t>Topics and Speakers for General/Plenary Sessions</a:t>
            </a:r>
            <a:endParaRPr lang="en-US" sz="1900" b="0" i="0" u="none" strike="noStrike" kern="1200" cap="none" dirty="0">
              <a:solidFill>
                <a:schemeClr val="tx1"/>
              </a:solidFill>
              <a:latin typeface="Lato" panose="020F0502020204030203" pitchFamily="34" charset="0"/>
              <a:ea typeface="Lato" panose="020F0502020204030203" pitchFamily="34" charset="0"/>
              <a:cs typeface="Lato" panose="020F0502020204030203" pitchFamily="34" charset="0"/>
              <a:sym typeface="Arial"/>
            </a:endParaRPr>
          </a:p>
          <a:p>
            <a:pPr marL="457200" marR="0" lvl="0" indent="-228600">
              <a:lnSpc>
                <a:spcPct val="90000"/>
              </a:lnSpc>
              <a:spcBef>
                <a:spcPts val="0"/>
              </a:spcBef>
              <a:spcAft>
                <a:spcPts val="600"/>
              </a:spcAft>
              <a:buClr>
                <a:schemeClr val="dk1"/>
              </a:buClr>
              <a:buSzPts val="2800"/>
              <a:buFont typeface="Arial" panose="020B0604020202020204" pitchFamily="34" charset="0"/>
              <a:buChar char="•"/>
            </a:pPr>
            <a:r>
              <a:rPr lang="en-US" sz="1900" b="0" i="0" u="none" strike="noStrike" kern="1200" cap="none" dirty="0">
                <a:solidFill>
                  <a:schemeClr val="tx1"/>
                </a:solidFill>
                <a:latin typeface="Lato" panose="020F0502020204030203" pitchFamily="34" charset="0"/>
                <a:ea typeface="Lato" panose="020F0502020204030203" pitchFamily="34" charset="0"/>
                <a:cs typeface="Lato" panose="020F0502020204030203" pitchFamily="34" charset="0"/>
                <a:sym typeface="Lato"/>
              </a:rPr>
              <a:t>Topics by Content Area for Breakout Sessions – three must-haves </a:t>
            </a:r>
          </a:p>
          <a:p>
            <a:pPr marL="457200" marR="0" lvl="0" indent="-228600">
              <a:lnSpc>
                <a:spcPct val="90000"/>
              </a:lnSpc>
              <a:spcBef>
                <a:spcPts val="0"/>
              </a:spcBef>
              <a:spcAft>
                <a:spcPts val="600"/>
              </a:spcAft>
              <a:buClr>
                <a:schemeClr val="dk1"/>
              </a:buClr>
              <a:buSzPts val="2800"/>
              <a:buFont typeface="Arial" panose="020B0604020202020204" pitchFamily="34" charset="0"/>
              <a:buChar char="•"/>
            </a:pPr>
            <a:r>
              <a:rPr lang="en-US" sz="1900" b="0" i="0" u="none" strike="noStrike" kern="1200" cap="none" dirty="0">
                <a:solidFill>
                  <a:schemeClr val="tx1"/>
                </a:solidFill>
                <a:latin typeface="Lato" panose="020F0502020204030203" pitchFamily="34" charset="0"/>
                <a:ea typeface="Lato" panose="020F0502020204030203" pitchFamily="34" charset="0"/>
                <a:cs typeface="Lato" panose="020F0502020204030203" pitchFamily="34" charset="0"/>
                <a:sym typeface="Lato"/>
              </a:rPr>
              <a:t>Pre-Conference Session(s)/Deep Dives</a:t>
            </a:r>
          </a:p>
          <a:p>
            <a:pPr marL="457200" marR="0" lvl="0" indent="-228600">
              <a:lnSpc>
                <a:spcPct val="90000"/>
              </a:lnSpc>
              <a:spcBef>
                <a:spcPts val="0"/>
              </a:spcBef>
              <a:spcAft>
                <a:spcPts val="600"/>
              </a:spcAft>
              <a:buClr>
                <a:schemeClr val="dk1"/>
              </a:buClr>
              <a:buSzPts val="2800"/>
              <a:buFont typeface="Arial" panose="020B0604020202020204" pitchFamily="34" charset="0"/>
              <a:buChar char="•"/>
            </a:pPr>
            <a:r>
              <a:rPr lang="en-US" sz="1900" b="0" i="0" u="none" strike="noStrike" kern="1200" cap="none" dirty="0">
                <a:solidFill>
                  <a:schemeClr val="tx1"/>
                </a:solidFill>
                <a:latin typeface="Lato" panose="020F0502020204030203" pitchFamily="34" charset="0"/>
                <a:ea typeface="Lato" panose="020F0502020204030203" pitchFamily="34" charset="0"/>
                <a:cs typeface="Lato" panose="020F0502020204030203" pitchFamily="34" charset="0"/>
                <a:sym typeface="Lato"/>
              </a:rPr>
              <a:t>Reception, Music, Entertainment</a:t>
            </a:r>
            <a:endParaRPr lang="en-US" sz="1900" b="0" i="0" u="none" strike="noStrike" kern="1200" cap="none" dirty="0">
              <a:solidFill>
                <a:schemeClr val="tx1"/>
              </a:solidFill>
              <a:latin typeface="Lato" panose="020F0502020204030203" pitchFamily="34" charset="0"/>
              <a:ea typeface="Lato" panose="020F0502020204030203" pitchFamily="34" charset="0"/>
              <a:cs typeface="Lato" panose="020F0502020204030203" pitchFamily="34" charset="0"/>
              <a:sym typeface="Arial"/>
            </a:endParaRPr>
          </a:p>
          <a:p>
            <a:pPr marL="457200" marR="0" lvl="0" indent="-228600">
              <a:lnSpc>
                <a:spcPct val="90000"/>
              </a:lnSpc>
              <a:spcBef>
                <a:spcPts val="0"/>
              </a:spcBef>
              <a:spcAft>
                <a:spcPts val="600"/>
              </a:spcAft>
              <a:buClr>
                <a:schemeClr val="dk1"/>
              </a:buClr>
              <a:buSzPts val="2800"/>
              <a:buFont typeface="Arial" panose="020B0604020202020204" pitchFamily="34" charset="0"/>
              <a:buChar char="•"/>
            </a:pPr>
            <a:r>
              <a:rPr lang="en-US" sz="1900" b="0" i="0" u="none" strike="noStrike" kern="1200" cap="none" dirty="0">
                <a:solidFill>
                  <a:schemeClr val="tx1"/>
                </a:solidFill>
                <a:latin typeface="Lato" panose="020F0502020204030203" pitchFamily="34" charset="0"/>
                <a:ea typeface="Lato" panose="020F0502020204030203" pitchFamily="34" charset="0"/>
                <a:cs typeface="Lato" panose="020F0502020204030203" pitchFamily="34" charset="0"/>
                <a:sym typeface="Lato"/>
              </a:rPr>
              <a:t>“Fun Stuff” – field trips, volunteer experiences</a:t>
            </a:r>
          </a:p>
          <a:p>
            <a:pPr marL="457200" marR="0" lvl="0" indent="-228600">
              <a:lnSpc>
                <a:spcPct val="90000"/>
              </a:lnSpc>
              <a:spcBef>
                <a:spcPts val="0"/>
              </a:spcBef>
              <a:spcAft>
                <a:spcPts val="600"/>
              </a:spcAft>
              <a:buClr>
                <a:schemeClr val="dk1"/>
              </a:buClr>
              <a:buSzPts val="2800"/>
              <a:buFont typeface="Arial" panose="020B0604020202020204" pitchFamily="34" charset="0"/>
              <a:buChar char="•"/>
            </a:pPr>
            <a:r>
              <a:rPr lang="en-US" sz="1900" b="0" i="0" u="none" strike="noStrike" kern="1200" cap="none" dirty="0">
                <a:solidFill>
                  <a:schemeClr val="tx1"/>
                </a:solidFill>
                <a:latin typeface="Lato" panose="020F0502020204030203" pitchFamily="34" charset="0"/>
                <a:ea typeface="Lato" panose="020F0502020204030203" pitchFamily="34" charset="0"/>
                <a:cs typeface="Lato" panose="020F0502020204030203" pitchFamily="34" charset="0"/>
                <a:sym typeface="Lato"/>
              </a:rPr>
              <a:t>Other ideas? How do we bring the character of Charlotte / the Southeast to the conference?</a:t>
            </a:r>
            <a:endParaRPr lang="en-US" sz="1900" b="0" i="0" u="none" strike="noStrike" kern="1200" cap="none" dirty="0">
              <a:solidFill>
                <a:schemeClr val="tx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1900" b="1" i="0" u="none" strike="noStrike" kern="1200" cap="none" dirty="0">
              <a:solidFill>
                <a:schemeClr val="tx1"/>
              </a:solidFill>
              <a:latin typeface="Lato" panose="020F0502020204030203" pitchFamily="34" charset="0"/>
              <a:ea typeface="Lato" panose="020F0502020204030203" pitchFamily="34" charset="0"/>
              <a:cs typeface="Lato" panose="020F0502020204030203" pitchFamily="34" charset="0"/>
              <a:sym typeface="Lato"/>
            </a:endParaRPr>
          </a:p>
        </p:txBody>
      </p:sp>
      <p:sp>
        <p:nvSpPr>
          <p:cNvPr id="300" name="Rectangle 29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Rectangle 30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Rectangle 30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1" name="Google Shape;291;p25" descr="Brainstorm Images - Free Download on Freepik"/>
          <p:cNvPicPr preferRelativeResize="0"/>
          <p:nvPr/>
        </p:nvPicPr>
        <p:blipFill rotWithShape="1">
          <a:blip r:embed="rId3"/>
          <a:stretch/>
        </p:blipFill>
        <p:spPr>
          <a:xfrm>
            <a:off x="7075967" y="2193787"/>
            <a:ext cx="4170530" cy="2502318"/>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6"/>
          <p:cNvSpPr/>
          <p:nvPr/>
        </p:nvSpPr>
        <p:spPr>
          <a:xfrm>
            <a:off x="381000" y="220784"/>
            <a:ext cx="11430000" cy="6400800"/>
          </a:xfrm>
          <a:prstGeom prst="round1Rect">
            <a:avLst>
              <a:gd name="adj" fmla="val 16667"/>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0" name="Google Shape;300;p26"/>
          <p:cNvSpPr txBox="1">
            <a:spLocks noGrp="1"/>
          </p:cNvSpPr>
          <p:nvPr>
            <p:ph type="ctrTitle"/>
          </p:nvPr>
        </p:nvSpPr>
        <p:spPr>
          <a:xfrm>
            <a:off x="1790700" y="3200401"/>
            <a:ext cx="8610600" cy="177482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Lato"/>
              <a:buNone/>
            </a:pPr>
            <a:br>
              <a:rPr lang="en-US" sz="3600" dirty="0">
                <a:latin typeface="Lato"/>
                <a:ea typeface="Lato"/>
                <a:cs typeface="Lato"/>
                <a:sym typeface="Lato"/>
              </a:rPr>
            </a:br>
            <a:br>
              <a:rPr lang="en-US" sz="3600" dirty="0">
                <a:latin typeface="Lato"/>
                <a:ea typeface="Lato"/>
                <a:cs typeface="Lato"/>
                <a:sym typeface="Lato"/>
              </a:rPr>
            </a:br>
            <a:endParaRPr sz="3600" dirty="0">
              <a:latin typeface="Lato"/>
              <a:ea typeface="Lato"/>
              <a:cs typeface="Lato"/>
              <a:sym typeface="Lato"/>
            </a:endParaRPr>
          </a:p>
        </p:txBody>
      </p:sp>
      <p:sp>
        <p:nvSpPr>
          <p:cNvPr id="301" name="Google Shape;301;p26"/>
          <p:cNvSpPr txBox="1"/>
          <p:nvPr/>
        </p:nvSpPr>
        <p:spPr>
          <a:xfrm>
            <a:off x="741082" y="483335"/>
            <a:ext cx="10709835" cy="8081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4800"/>
              <a:buFont typeface="Lato"/>
              <a:buNone/>
            </a:pPr>
            <a:r>
              <a:rPr lang="en-US" sz="4400" b="1" i="0" u="none" strike="noStrike" cap="none" dirty="0">
                <a:solidFill>
                  <a:srgbClr val="C00000"/>
                </a:solidFill>
                <a:latin typeface="Oswald SemiBold" pitchFamily="2" charset="0"/>
                <a:ea typeface="Lato"/>
                <a:cs typeface="Lato"/>
                <a:sym typeface="Lato"/>
              </a:rPr>
              <a:t>Afternoon Activity: Table Assignments</a:t>
            </a:r>
            <a:endParaRPr sz="4400" b="1" i="0" u="none" strike="noStrike" cap="none" dirty="0">
              <a:solidFill>
                <a:srgbClr val="C00000"/>
              </a:solidFill>
              <a:latin typeface="Oswald SemiBold" pitchFamily="2" charset="0"/>
              <a:ea typeface="Lato"/>
              <a:cs typeface="Lato"/>
              <a:sym typeface="Lato"/>
            </a:endParaRPr>
          </a:p>
          <a:p>
            <a:pPr marL="0" marR="0" lvl="0" indent="0" algn="ctr" rtl="0">
              <a:lnSpc>
                <a:spcPct val="100000"/>
              </a:lnSpc>
              <a:spcBef>
                <a:spcPts val="0"/>
              </a:spcBef>
              <a:spcAft>
                <a:spcPts val="0"/>
              </a:spcAft>
              <a:buClr>
                <a:schemeClr val="dk1"/>
              </a:buClr>
              <a:buSzPts val="3600"/>
              <a:buFont typeface="Lato"/>
              <a:buNone/>
            </a:pPr>
            <a:br>
              <a:rPr lang="en-US" sz="3600" b="0" i="0" u="none" strike="noStrike" cap="none" dirty="0">
                <a:solidFill>
                  <a:schemeClr val="dk1"/>
                </a:solidFill>
                <a:latin typeface="Oswald SemiBold" pitchFamily="2" charset="0"/>
                <a:ea typeface="Lato"/>
                <a:cs typeface="Lato"/>
                <a:sym typeface="Lato"/>
              </a:rPr>
            </a:br>
            <a:r>
              <a:rPr lang="en-US" sz="3600" b="1" i="0" u="none" strike="noStrike" cap="none" dirty="0">
                <a:solidFill>
                  <a:srgbClr val="C00000"/>
                </a:solidFill>
                <a:latin typeface="Oswald SemiBold" pitchFamily="2" charset="0"/>
                <a:ea typeface="Lato"/>
                <a:cs typeface="Lato"/>
                <a:sym typeface="Lato"/>
              </a:rPr>
              <a:t> </a:t>
            </a:r>
            <a:endParaRPr sz="1400" b="0" i="0" u="none" strike="noStrike" cap="none" dirty="0">
              <a:solidFill>
                <a:srgbClr val="000000"/>
              </a:solidFill>
              <a:latin typeface="Oswald SemiBold" pitchFamily="2" charset="0"/>
              <a:sym typeface="Arial"/>
            </a:endParaRPr>
          </a:p>
          <a:p>
            <a:pPr marL="0" marR="0" lvl="0" indent="0" algn="ctr" rtl="0">
              <a:lnSpc>
                <a:spcPct val="100000"/>
              </a:lnSpc>
              <a:spcBef>
                <a:spcPts val="0"/>
              </a:spcBef>
              <a:spcAft>
                <a:spcPts val="0"/>
              </a:spcAft>
              <a:buClr>
                <a:schemeClr val="dk1"/>
              </a:buClr>
              <a:buSzPts val="3600"/>
              <a:buFont typeface="Calibri"/>
              <a:buNone/>
            </a:pPr>
            <a:endParaRPr sz="3600" b="1" i="0" u="none" strike="noStrike" cap="none" dirty="0">
              <a:solidFill>
                <a:srgbClr val="C00000"/>
              </a:solidFill>
              <a:latin typeface="Oswald SemiBold" pitchFamily="2" charset="0"/>
              <a:ea typeface="Lato"/>
              <a:cs typeface="Lato"/>
              <a:sym typeface="Lato"/>
            </a:endParaRPr>
          </a:p>
        </p:txBody>
      </p:sp>
      <p:sp>
        <p:nvSpPr>
          <p:cNvPr id="302" name="Google Shape;302;p26"/>
          <p:cNvSpPr txBox="1"/>
          <p:nvPr/>
        </p:nvSpPr>
        <p:spPr>
          <a:xfrm>
            <a:off x="908068" y="1554043"/>
            <a:ext cx="9874138" cy="808157"/>
          </a:xfrm>
          <a:prstGeom prst="rect">
            <a:avLst/>
          </a:prstGeom>
          <a:noFill/>
          <a:ln>
            <a:noFill/>
          </a:ln>
        </p:spPr>
        <p:txBody>
          <a:bodyPr spcFirstLastPara="1" wrap="square" lIns="91425" tIns="45700" rIns="91425" bIns="45700" anchor="t" anchorCtr="0">
            <a:noAutofit/>
          </a:bodyPr>
          <a:lstStyle/>
          <a:p>
            <a:pPr marL="457200" marR="0" lvl="0" indent="-457200" algn="l" rtl="0">
              <a:lnSpc>
                <a:spcPct val="150000"/>
              </a:lnSpc>
              <a:spcBef>
                <a:spcPts val="0"/>
              </a:spcBef>
              <a:spcAft>
                <a:spcPts val="0"/>
              </a:spcAft>
              <a:buClr>
                <a:srgbClr val="3F3F3F"/>
              </a:buClr>
              <a:buSzPts val="2800"/>
              <a:buFont typeface="+mj-lt"/>
              <a:buAutoNum type="arabicPeriod"/>
            </a:pPr>
            <a:r>
              <a:rPr lang="en-US" sz="2400" b="0" i="0" u="none" strike="noStrike" cap="none" dirty="0">
                <a:solidFill>
                  <a:srgbClr val="3F3F3F"/>
                </a:solidFill>
                <a:latin typeface="Lato" panose="020F0502020204030203" pitchFamily="34" charset="0"/>
                <a:ea typeface="Lato" panose="020F0502020204030203" pitchFamily="34" charset="0"/>
                <a:cs typeface="Lato" panose="020F0502020204030203" pitchFamily="34" charset="0"/>
                <a:sym typeface="Lato"/>
              </a:rPr>
              <a:t>Plenary Speakers, Deep Dives, Preconference</a:t>
            </a:r>
            <a:endParaRPr sz="2400" b="0"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a:p>
            <a:pPr marL="457200" marR="0" lvl="0" indent="-457200" algn="l" rtl="0">
              <a:lnSpc>
                <a:spcPct val="150000"/>
              </a:lnSpc>
              <a:spcBef>
                <a:spcPts val="0"/>
              </a:spcBef>
              <a:spcAft>
                <a:spcPts val="0"/>
              </a:spcAft>
              <a:buClr>
                <a:srgbClr val="3F3F3F"/>
              </a:buClr>
              <a:buSzPts val="2800"/>
              <a:buFont typeface="+mj-lt"/>
              <a:buAutoNum type="arabicPeriod"/>
            </a:pPr>
            <a:r>
              <a:rPr lang="en-US" sz="2400" b="0" i="0" u="none" strike="noStrike" cap="none" dirty="0">
                <a:solidFill>
                  <a:srgbClr val="3F3F3F"/>
                </a:solidFill>
                <a:latin typeface="Lato" panose="020F0502020204030203" pitchFamily="34" charset="0"/>
                <a:ea typeface="Lato" panose="020F0502020204030203" pitchFamily="34" charset="0"/>
                <a:cs typeface="Lato" panose="020F0502020204030203" pitchFamily="34" charset="0"/>
                <a:sym typeface="Lato"/>
              </a:rPr>
              <a:t>Healthy Homes (weatherization, energy efficiency, energy education)</a:t>
            </a:r>
            <a:endParaRPr sz="2400" b="0"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a:p>
            <a:pPr marL="457200" marR="0" lvl="0" indent="-457200" algn="l" rtl="0">
              <a:lnSpc>
                <a:spcPct val="150000"/>
              </a:lnSpc>
              <a:spcBef>
                <a:spcPts val="0"/>
              </a:spcBef>
              <a:spcAft>
                <a:spcPts val="0"/>
              </a:spcAft>
              <a:buClr>
                <a:srgbClr val="3F3F3F"/>
              </a:buClr>
              <a:buSzPts val="2800"/>
              <a:buFont typeface="+mj-lt"/>
              <a:buAutoNum type="arabicPeriod"/>
            </a:pPr>
            <a:r>
              <a:rPr lang="en-US" sz="2400" b="0" i="0" u="none" strike="noStrike" cap="none" dirty="0">
                <a:solidFill>
                  <a:srgbClr val="3F3F3F"/>
                </a:solidFill>
                <a:latin typeface="Lato" panose="020F0502020204030203" pitchFamily="34" charset="0"/>
                <a:ea typeface="Lato" panose="020F0502020204030203" pitchFamily="34" charset="0"/>
                <a:cs typeface="Lato" panose="020F0502020204030203" pitchFamily="34" charset="0"/>
                <a:sym typeface="Lato"/>
              </a:rPr>
              <a:t>Water Affordability </a:t>
            </a:r>
            <a:endParaRPr sz="2400" b="0"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a:p>
            <a:pPr marL="457200" marR="0" lvl="0" indent="-457200" algn="l" rtl="0">
              <a:lnSpc>
                <a:spcPct val="150000"/>
              </a:lnSpc>
              <a:spcBef>
                <a:spcPts val="0"/>
              </a:spcBef>
              <a:spcAft>
                <a:spcPts val="0"/>
              </a:spcAft>
              <a:buClr>
                <a:srgbClr val="3F3F3F"/>
              </a:buClr>
              <a:buSzPts val="2800"/>
              <a:buFont typeface="+mj-lt"/>
              <a:buAutoNum type="arabicPeriod"/>
            </a:pPr>
            <a:r>
              <a:rPr lang="en-US" sz="2400" b="0" i="0" u="none" strike="noStrike" cap="none" dirty="0">
                <a:solidFill>
                  <a:srgbClr val="3F3F3F"/>
                </a:solidFill>
                <a:latin typeface="Lato" panose="020F0502020204030203" pitchFamily="34" charset="0"/>
                <a:ea typeface="Lato" panose="020F0502020204030203" pitchFamily="34" charset="0"/>
                <a:cs typeface="Lato" panose="020F0502020204030203" pitchFamily="34" charset="0"/>
                <a:sym typeface="Lato"/>
              </a:rPr>
              <a:t>Tribal and Indigenous Energy Assistance</a:t>
            </a:r>
            <a:endParaRPr sz="2400" b="0"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a:p>
            <a:pPr marL="457200" marR="0" lvl="0" indent="-457200" algn="l" rtl="0">
              <a:lnSpc>
                <a:spcPct val="150000"/>
              </a:lnSpc>
              <a:spcBef>
                <a:spcPts val="0"/>
              </a:spcBef>
              <a:spcAft>
                <a:spcPts val="0"/>
              </a:spcAft>
              <a:buClr>
                <a:srgbClr val="3F3F3F"/>
              </a:buClr>
              <a:buSzPts val="2800"/>
              <a:buFont typeface="+mj-lt"/>
              <a:buAutoNum type="arabicPeriod"/>
            </a:pPr>
            <a:r>
              <a:rPr lang="en-US" sz="2400" b="0" i="0" u="none" strike="noStrike" cap="none" dirty="0">
                <a:solidFill>
                  <a:srgbClr val="3F3F3F"/>
                </a:solidFill>
                <a:latin typeface="Lato" panose="020F0502020204030203" pitchFamily="34" charset="0"/>
                <a:ea typeface="Lato" panose="020F0502020204030203" pitchFamily="34" charset="0"/>
                <a:cs typeface="Lato" panose="020F0502020204030203" pitchFamily="34" charset="0"/>
                <a:sym typeface="Lato"/>
              </a:rPr>
              <a:t>Utility Programs and Fuel Funds, Partnerships</a:t>
            </a:r>
            <a:endParaRPr sz="2400" b="0"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a:p>
            <a:pPr marL="457200" marR="0" lvl="0" indent="-457200" algn="l" rtl="0">
              <a:lnSpc>
                <a:spcPct val="150000"/>
              </a:lnSpc>
              <a:spcBef>
                <a:spcPts val="0"/>
              </a:spcBef>
              <a:spcAft>
                <a:spcPts val="0"/>
              </a:spcAft>
              <a:buClr>
                <a:srgbClr val="3F3F3F"/>
              </a:buClr>
              <a:buSzPts val="2800"/>
              <a:buFont typeface="+mj-lt"/>
              <a:buAutoNum type="arabicPeriod"/>
            </a:pPr>
            <a:r>
              <a:rPr lang="en-US" sz="2400" b="0" i="0" u="none" strike="noStrike" cap="none" dirty="0">
                <a:solidFill>
                  <a:srgbClr val="3F3F3F"/>
                </a:solidFill>
                <a:latin typeface="Lato" panose="020F0502020204030203" pitchFamily="34" charset="0"/>
                <a:ea typeface="Lato" panose="020F0502020204030203" pitchFamily="34" charset="0"/>
                <a:cs typeface="Lato" panose="020F0502020204030203" pitchFamily="34" charset="0"/>
                <a:sym typeface="Lato"/>
              </a:rPr>
              <a:t>Vulnerable Populations – Unique Program Approaches</a:t>
            </a:r>
            <a:endParaRPr sz="2400" b="0"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a:p>
            <a:pPr marL="457200" marR="0" lvl="0" indent="-457200" algn="l" rtl="0">
              <a:lnSpc>
                <a:spcPct val="150000"/>
              </a:lnSpc>
              <a:spcBef>
                <a:spcPts val="0"/>
              </a:spcBef>
              <a:spcAft>
                <a:spcPts val="0"/>
              </a:spcAft>
              <a:buClr>
                <a:srgbClr val="3F3F3F"/>
              </a:buClr>
              <a:buSzPts val="2800"/>
              <a:buFont typeface="+mj-lt"/>
              <a:buAutoNum type="arabicPeriod"/>
            </a:pPr>
            <a:r>
              <a:rPr lang="en-US" sz="2400" b="0" i="0" u="none" strike="noStrike" cap="none" dirty="0">
                <a:solidFill>
                  <a:srgbClr val="3F3F3F"/>
                </a:solidFill>
                <a:latin typeface="Lato" panose="020F0502020204030203" pitchFamily="34" charset="0"/>
                <a:ea typeface="Lato" panose="020F0502020204030203" pitchFamily="34" charset="0"/>
                <a:cs typeface="Lato" panose="020F0502020204030203" pitchFamily="34" charset="0"/>
                <a:sym typeface="Lato"/>
              </a:rPr>
              <a:t>LIHEAP Implementation and Outreach, Local Programs</a:t>
            </a:r>
            <a:endParaRPr sz="2400" b="0"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a:p>
            <a:pPr marL="457200" marR="0" lvl="0" indent="-457200" algn="l" rtl="0">
              <a:lnSpc>
                <a:spcPct val="150000"/>
              </a:lnSpc>
              <a:spcBef>
                <a:spcPts val="0"/>
              </a:spcBef>
              <a:spcAft>
                <a:spcPts val="0"/>
              </a:spcAft>
              <a:buClr>
                <a:srgbClr val="3F3F3F"/>
              </a:buClr>
              <a:buSzPts val="2800"/>
              <a:buFont typeface="+mj-lt"/>
              <a:buAutoNum type="arabicPeriod"/>
            </a:pPr>
            <a:r>
              <a:rPr lang="en-US" sz="2400" b="0" i="0" u="none" strike="noStrike" cap="none" dirty="0">
                <a:solidFill>
                  <a:srgbClr val="3F3F3F"/>
                </a:solidFill>
                <a:latin typeface="Lato" panose="020F0502020204030203" pitchFamily="34" charset="0"/>
                <a:ea typeface="Lato" panose="020F0502020204030203" pitchFamily="34" charset="0"/>
                <a:cs typeface="Lato" panose="020F0502020204030203" pitchFamily="34" charset="0"/>
                <a:sym typeface="Lato"/>
              </a:rPr>
              <a:t>JEDI and Belonging, Energy Equity</a:t>
            </a:r>
            <a:endParaRPr sz="2400" b="0"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a:spLocks noGrp="1"/>
          </p:cNvSpPr>
          <p:nvPr>
            <p:ph type="title"/>
          </p:nvPr>
        </p:nvSpPr>
        <p:spPr>
          <a:xfrm>
            <a:off x="838200" y="22103"/>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dirty="0">
                <a:solidFill>
                  <a:srgbClr val="C00000"/>
                </a:solidFill>
                <a:latin typeface="Oswald SemiBold" pitchFamily="2" charset="0"/>
                <a:ea typeface="Lato Black"/>
                <a:cs typeface="Lato Black"/>
                <a:sym typeface="Lato Black"/>
              </a:rPr>
              <a:t>Meeting Expectations</a:t>
            </a:r>
            <a:endParaRPr dirty="0">
              <a:solidFill>
                <a:srgbClr val="C00000"/>
              </a:solidFill>
              <a:latin typeface="Oswald SemiBold" pitchFamily="2" charset="0"/>
              <a:ea typeface="Lato Black"/>
              <a:cs typeface="Lato Black"/>
              <a:sym typeface="Lato Black"/>
            </a:endParaRPr>
          </a:p>
        </p:txBody>
      </p:sp>
      <p:sp>
        <p:nvSpPr>
          <p:cNvPr id="98" name="Google Shape;98;p3"/>
          <p:cNvSpPr txBox="1">
            <a:spLocks noGrp="1"/>
          </p:cNvSpPr>
          <p:nvPr>
            <p:ph type="body" idx="1"/>
          </p:nvPr>
        </p:nvSpPr>
        <p:spPr>
          <a:xfrm>
            <a:off x="0" y="1347666"/>
            <a:ext cx="11878962" cy="6458464"/>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SzPct val="81818"/>
              <a:buNone/>
            </a:pPr>
            <a:r>
              <a:rPr lang="en-US" sz="1900" dirty="0">
                <a:latin typeface="Lato"/>
                <a:ea typeface="Lato"/>
                <a:cs typeface="Lato"/>
                <a:sym typeface="Lato"/>
              </a:rPr>
              <a:t>1.	</a:t>
            </a:r>
            <a:r>
              <a:rPr lang="en-US" sz="1900" b="1" dirty="0">
                <a:latin typeface="Lato"/>
                <a:ea typeface="Lato"/>
                <a:cs typeface="Lato"/>
                <a:sym typeface="Lato"/>
              </a:rPr>
              <a:t>We are all equal. </a:t>
            </a:r>
            <a:r>
              <a:rPr lang="en-US" sz="1900" dirty="0">
                <a:latin typeface="Lato"/>
                <a:ea typeface="Lato"/>
                <a:cs typeface="Lato"/>
                <a:sym typeface="Lato"/>
              </a:rPr>
              <a:t>In the room, at this time, each of us – regardless of position – are welcome and encouraged to participate.</a:t>
            </a:r>
            <a:endParaRPr sz="1900" dirty="0"/>
          </a:p>
          <a:p>
            <a:pPr marL="457200" lvl="1" indent="0" algn="l" rtl="0">
              <a:lnSpc>
                <a:spcPct val="100000"/>
              </a:lnSpc>
              <a:spcBef>
                <a:spcPts val="0"/>
              </a:spcBef>
              <a:spcAft>
                <a:spcPts val="0"/>
              </a:spcAft>
              <a:buSzPct val="81818"/>
              <a:buNone/>
            </a:pPr>
            <a:br>
              <a:rPr lang="en-US" sz="800" dirty="0">
                <a:latin typeface="Lato"/>
                <a:ea typeface="Lato"/>
                <a:cs typeface="Lato"/>
                <a:sym typeface="Lato"/>
              </a:rPr>
            </a:br>
            <a:r>
              <a:rPr lang="en-US" sz="1900" dirty="0">
                <a:latin typeface="Lato"/>
                <a:ea typeface="Lato"/>
                <a:cs typeface="Lato"/>
                <a:sym typeface="Lato"/>
              </a:rPr>
              <a:t>2.	</a:t>
            </a:r>
            <a:r>
              <a:rPr lang="en-US" sz="1900" b="1" dirty="0">
                <a:latin typeface="Lato"/>
                <a:ea typeface="Lato"/>
                <a:cs typeface="Lato"/>
                <a:sym typeface="Lato"/>
              </a:rPr>
              <a:t>“WAIT” </a:t>
            </a:r>
            <a:r>
              <a:rPr lang="en-US" sz="1900" dirty="0">
                <a:latin typeface="Lato"/>
                <a:ea typeface="Lato"/>
                <a:cs typeface="Lato"/>
                <a:sym typeface="Lato"/>
              </a:rPr>
              <a:t>(Why am I talking? Why aren’t I talking?)  We will tap into the wisdom of the group, not focus on the opinions of individuals. </a:t>
            </a:r>
            <a:r>
              <a:rPr lang="en-US" sz="1900" b="1" dirty="0">
                <a:latin typeface="Lato"/>
                <a:ea typeface="Lato"/>
                <a:cs typeface="Lato"/>
                <a:sym typeface="Lato"/>
              </a:rPr>
              <a:t>No single person(s) shall dominate the conversation. Monitor your own air time.</a:t>
            </a:r>
            <a:endParaRPr sz="1900" dirty="0"/>
          </a:p>
          <a:p>
            <a:pPr marL="457200" lvl="1" indent="0" algn="l" rtl="0">
              <a:lnSpc>
                <a:spcPct val="100000"/>
              </a:lnSpc>
              <a:spcBef>
                <a:spcPts val="0"/>
              </a:spcBef>
              <a:spcAft>
                <a:spcPts val="0"/>
              </a:spcAft>
              <a:buSzPct val="81818"/>
              <a:buNone/>
            </a:pPr>
            <a:br>
              <a:rPr lang="en-US" sz="800" dirty="0">
                <a:latin typeface="Lato"/>
                <a:ea typeface="Lato"/>
                <a:cs typeface="Lato"/>
                <a:sym typeface="Lato"/>
              </a:rPr>
            </a:br>
            <a:r>
              <a:rPr lang="en-US" sz="1900" dirty="0">
                <a:latin typeface="Lato"/>
                <a:ea typeface="Lato"/>
                <a:cs typeface="Lato"/>
                <a:sym typeface="Lato"/>
              </a:rPr>
              <a:t>3.	</a:t>
            </a:r>
            <a:r>
              <a:rPr lang="en-US" sz="1900" b="1" dirty="0">
                <a:latin typeface="Lato"/>
                <a:ea typeface="Lato"/>
                <a:cs typeface="Lato"/>
                <a:sym typeface="Lato"/>
              </a:rPr>
              <a:t>Be open and respectful. </a:t>
            </a:r>
            <a:r>
              <a:rPr lang="en-US" sz="1900" dirty="0">
                <a:latin typeface="Lato"/>
                <a:ea typeface="Lato"/>
                <a:cs typeface="Lato"/>
                <a:sym typeface="Lato"/>
              </a:rPr>
              <a:t>We will seek ﬁrst to understand and give full consideration to new ideas, approaches and creative processes. We will question our own assumptions and those of our colleagues in order to think creatively. We will not fixate on past practices and will instead be flexible to change or new ideas.</a:t>
            </a:r>
            <a:endParaRPr sz="1900" dirty="0"/>
          </a:p>
          <a:p>
            <a:pPr marL="457200" lvl="1" indent="0" algn="l" rtl="0">
              <a:lnSpc>
                <a:spcPct val="100000"/>
              </a:lnSpc>
              <a:spcBef>
                <a:spcPts val="0"/>
              </a:spcBef>
              <a:spcAft>
                <a:spcPts val="0"/>
              </a:spcAft>
              <a:buSzPct val="81818"/>
              <a:buNone/>
            </a:pPr>
            <a:br>
              <a:rPr lang="en-US" sz="800" dirty="0">
                <a:latin typeface="Lato"/>
                <a:ea typeface="Lato"/>
                <a:cs typeface="Lato"/>
                <a:sym typeface="Lato"/>
              </a:rPr>
            </a:br>
            <a:r>
              <a:rPr lang="en-US" sz="1900" dirty="0">
                <a:latin typeface="Lato"/>
                <a:ea typeface="Lato"/>
                <a:cs typeface="Lato"/>
                <a:sym typeface="Lato"/>
              </a:rPr>
              <a:t>4.	</a:t>
            </a:r>
            <a:r>
              <a:rPr lang="en-US" sz="1900" b="1" dirty="0">
                <a:latin typeface="Lato"/>
                <a:ea typeface="Lato"/>
                <a:cs typeface="Lato"/>
                <a:sym typeface="Lato"/>
              </a:rPr>
              <a:t>Speak from your own experience.</a:t>
            </a:r>
            <a:r>
              <a:rPr lang="en-US" sz="1900" dirty="0">
                <a:latin typeface="Lato"/>
                <a:ea typeface="Lato"/>
                <a:cs typeface="Lato"/>
                <a:sym typeface="Lato"/>
              </a:rPr>
              <a:t> We will listen to each other and suspend judgments. We will respect all kinds of knowledge and value the full spectrum of knowledge in attendance; use “I” statements and resist expressing assumptions about the experience of others or asking others to speak on behalf of a group.</a:t>
            </a:r>
            <a:endParaRPr sz="1900" dirty="0"/>
          </a:p>
          <a:p>
            <a:pPr marL="457200" lvl="1" indent="0" algn="l" rtl="0">
              <a:lnSpc>
                <a:spcPct val="100000"/>
              </a:lnSpc>
              <a:spcBef>
                <a:spcPts val="0"/>
              </a:spcBef>
              <a:spcAft>
                <a:spcPts val="0"/>
              </a:spcAft>
              <a:buSzPct val="81818"/>
              <a:buNone/>
            </a:pPr>
            <a:br>
              <a:rPr lang="en-US" sz="800" dirty="0">
                <a:latin typeface="Lato"/>
                <a:ea typeface="Lato"/>
                <a:cs typeface="Lato"/>
                <a:sym typeface="Lato"/>
              </a:rPr>
            </a:br>
            <a:r>
              <a:rPr lang="en-US" sz="1900" dirty="0">
                <a:latin typeface="Lato"/>
                <a:ea typeface="Lato"/>
                <a:cs typeface="Lato"/>
                <a:sym typeface="Lato"/>
              </a:rPr>
              <a:t>5.	</a:t>
            </a:r>
            <a:r>
              <a:rPr lang="en-US" sz="1900" b="1" dirty="0">
                <a:latin typeface="Lato"/>
                <a:ea typeface="Lato"/>
                <a:cs typeface="Lato"/>
                <a:sym typeface="Lato"/>
              </a:rPr>
              <a:t>Be present and listen deeply.</a:t>
            </a:r>
            <a:r>
              <a:rPr lang="en-US" sz="1900" dirty="0">
                <a:latin typeface="Lato"/>
                <a:ea typeface="Lato"/>
                <a:cs typeface="Lato"/>
                <a:sym typeface="Lato"/>
              </a:rPr>
              <a:t> Our conversation is not about convincing each other, but rather about listening and providing your full attention to everything and everyone and then deciding what it all means.</a:t>
            </a:r>
            <a:endParaRPr sz="1900" dirty="0">
              <a:latin typeface="Lato"/>
              <a:ea typeface="Lato"/>
              <a:cs typeface="Lato"/>
              <a:sym typeface="Lato"/>
            </a:endParaRPr>
          </a:p>
        </p:txBody>
      </p:sp>
      <p:sp>
        <p:nvSpPr>
          <p:cNvPr id="99" name="Google Shape;99;p3" descr="Image result for new"/>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838200" y="793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dirty="0">
                <a:solidFill>
                  <a:srgbClr val="C00000"/>
                </a:solidFill>
                <a:latin typeface="Oswald SemiBold" pitchFamily="2" charset="0"/>
                <a:ea typeface="Lato Black"/>
                <a:cs typeface="Lato Black"/>
                <a:sym typeface="Lato Black"/>
              </a:rPr>
              <a:t>Meeting Expectations</a:t>
            </a:r>
            <a:endParaRPr dirty="0">
              <a:solidFill>
                <a:srgbClr val="C00000"/>
              </a:solidFill>
              <a:latin typeface="Oswald SemiBold" pitchFamily="2" charset="0"/>
              <a:ea typeface="Lato Black"/>
              <a:cs typeface="Lato Black"/>
              <a:sym typeface="Lato Black"/>
            </a:endParaRPr>
          </a:p>
        </p:txBody>
      </p:sp>
      <p:sp>
        <p:nvSpPr>
          <p:cNvPr id="106" name="Google Shape;106;p4"/>
          <p:cNvSpPr txBox="1">
            <a:spLocks noGrp="1"/>
          </p:cNvSpPr>
          <p:nvPr>
            <p:ph type="body" idx="1"/>
          </p:nvPr>
        </p:nvSpPr>
        <p:spPr>
          <a:xfrm>
            <a:off x="0" y="1333500"/>
            <a:ext cx="11878962" cy="6458464"/>
          </a:xfrm>
          <a:prstGeom prst="rect">
            <a:avLst/>
          </a:prstGeom>
          <a:noFill/>
          <a:ln>
            <a:noFill/>
          </a:ln>
        </p:spPr>
        <p:txBody>
          <a:bodyPr spcFirstLastPara="1" wrap="square" lIns="91425" tIns="45700" rIns="91425" bIns="45700" anchor="t" anchorCtr="0">
            <a:normAutofit/>
          </a:bodyPr>
          <a:lstStyle/>
          <a:p>
            <a:pPr marL="457200" lvl="1" indent="0" algn="l" rtl="0">
              <a:lnSpc>
                <a:spcPct val="110000"/>
              </a:lnSpc>
              <a:spcBef>
                <a:spcPts val="0"/>
              </a:spcBef>
              <a:spcAft>
                <a:spcPts val="0"/>
              </a:spcAft>
              <a:buSzPct val="81818"/>
              <a:buNone/>
            </a:pPr>
            <a:r>
              <a:rPr lang="en-US" sz="1900" dirty="0">
                <a:latin typeface="Lato"/>
                <a:ea typeface="Lato"/>
                <a:cs typeface="Lato"/>
                <a:sym typeface="Lato"/>
              </a:rPr>
              <a:t>6.	</a:t>
            </a:r>
            <a:r>
              <a:rPr lang="en-US" sz="1900" b="1" dirty="0">
                <a:latin typeface="Lato"/>
                <a:ea typeface="Lato"/>
                <a:cs typeface="Lato"/>
                <a:sym typeface="Lato"/>
              </a:rPr>
              <a:t>Final decisions are ﬁnal. </a:t>
            </a:r>
            <a:r>
              <a:rPr lang="en-US" sz="1900" dirty="0">
                <a:latin typeface="Lato"/>
                <a:ea typeface="Lato"/>
                <a:cs typeface="Lato"/>
                <a:sym typeface="Lato"/>
              </a:rPr>
              <a:t>Each of us will be heard, but that doesn’t mean each of us will get what we want. It’s okay to disagree. When issues are important and people care, they argue, but once we decide, each of us will accept and respect the organization’s decisions.</a:t>
            </a:r>
            <a:endParaRPr sz="1900" dirty="0"/>
          </a:p>
          <a:p>
            <a:pPr marL="457200" lvl="1" indent="0" algn="l" rtl="0">
              <a:lnSpc>
                <a:spcPct val="110000"/>
              </a:lnSpc>
              <a:spcBef>
                <a:spcPts val="0"/>
              </a:spcBef>
              <a:spcAft>
                <a:spcPts val="0"/>
              </a:spcAft>
              <a:buSzPct val="81818"/>
              <a:buNone/>
            </a:pPr>
            <a:endParaRPr lang="en-US" sz="800" dirty="0">
              <a:latin typeface="Lato"/>
              <a:ea typeface="Lato"/>
              <a:cs typeface="Lato"/>
              <a:sym typeface="Lato"/>
            </a:endParaRPr>
          </a:p>
          <a:p>
            <a:pPr marL="457200" lvl="1" indent="0">
              <a:lnSpc>
                <a:spcPct val="110000"/>
              </a:lnSpc>
              <a:spcBef>
                <a:spcPts val="0"/>
              </a:spcBef>
              <a:buSzPct val="81818"/>
              <a:buNone/>
            </a:pPr>
            <a:r>
              <a:rPr lang="en-US" sz="1900" dirty="0">
                <a:latin typeface="Lato"/>
                <a:ea typeface="Lato"/>
                <a:cs typeface="Lato"/>
                <a:sym typeface="Lato"/>
              </a:rPr>
              <a:t>7.	If we notice something of concern during a meeting, we have an obligation to speak up. If you choose not to provide input on decisions, it will be assumed that parties are amenable to decisions made. </a:t>
            </a:r>
            <a:r>
              <a:rPr lang="en-US" sz="1900" b="1" dirty="0">
                <a:latin typeface="Lato"/>
                <a:ea typeface="Lato"/>
                <a:cs typeface="Lato"/>
                <a:sym typeface="Lato"/>
              </a:rPr>
              <a:t>Discussion happens during meetings, not before or after.</a:t>
            </a:r>
            <a:endParaRPr lang="en-US" sz="2000" dirty="0">
              <a:latin typeface="Lato"/>
              <a:ea typeface="Lato"/>
              <a:cs typeface="Lato"/>
              <a:sym typeface="Lato"/>
            </a:endParaRPr>
          </a:p>
          <a:p>
            <a:pPr marL="457200" lvl="1" indent="0">
              <a:lnSpc>
                <a:spcPct val="110000"/>
              </a:lnSpc>
              <a:spcBef>
                <a:spcPts val="0"/>
              </a:spcBef>
              <a:buSzPct val="81818"/>
              <a:buNone/>
            </a:pPr>
            <a:endParaRPr sz="800" dirty="0"/>
          </a:p>
          <a:p>
            <a:pPr marL="457200" lvl="1" indent="0" algn="l" rtl="0">
              <a:lnSpc>
                <a:spcPct val="110000"/>
              </a:lnSpc>
              <a:spcBef>
                <a:spcPts val="0"/>
              </a:spcBef>
              <a:spcAft>
                <a:spcPts val="0"/>
              </a:spcAft>
              <a:buSzPct val="81818"/>
              <a:buNone/>
            </a:pPr>
            <a:r>
              <a:rPr lang="en-US" sz="1900" dirty="0">
                <a:latin typeface="Lato"/>
                <a:ea typeface="Lato"/>
                <a:cs typeface="Lato"/>
                <a:sym typeface="Lato"/>
              </a:rPr>
              <a:t>8.	</a:t>
            </a:r>
            <a:r>
              <a:rPr lang="en-US" sz="1900" b="1" dirty="0">
                <a:latin typeface="Lato"/>
                <a:ea typeface="Lato"/>
                <a:cs typeface="Lato"/>
                <a:sym typeface="Lato"/>
              </a:rPr>
              <a:t>Stay on track. </a:t>
            </a:r>
            <a:r>
              <a:rPr lang="en-US" sz="1900" dirty="0">
                <a:latin typeface="Lato"/>
                <a:ea typeface="Lato"/>
                <a:cs typeface="Lato"/>
                <a:sym typeface="Lato"/>
              </a:rPr>
              <a:t>We agree to focus on the meeting agenda and work diligently to stay on track.</a:t>
            </a:r>
            <a:endParaRPr sz="1900" dirty="0"/>
          </a:p>
          <a:p>
            <a:pPr marL="457200" lvl="1" indent="0" algn="l" rtl="0">
              <a:lnSpc>
                <a:spcPct val="110000"/>
              </a:lnSpc>
              <a:spcBef>
                <a:spcPts val="0"/>
              </a:spcBef>
              <a:spcAft>
                <a:spcPts val="0"/>
              </a:spcAft>
              <a:buSzPct val="81818"/>
              <a:buNone/>
            </a:pPr>
            <a:endParaRPr lang="en-US" sz="800" dirty="0">
              <a:latin typeface="Lato"/>
              <a:ea typeface="Lato"/>
              <a:cs typeface="Lato"/>
              <a:sym typeface="Lato"/>
            </a:endParaRPr>
          </a:p>
          <a:p>
            <a:pPr marL="457200" lvl="1" indent="0" algn="l" rtl="0">
              <a:lnSpc>
                <a:spcPct val="110000"/>
              </a:lnSpc>
              <a:spcBef>
                <a:spcPts val="0"/>
              </a:spcBef>
              <a:spcAft>
                <a:spcPts val="0"/>
              </a:spcAft>
              <a:buSzPct val="81818"/>
              <a:buNone/>
            </a:pPr>
            <a:r>
              <a:rPr lang="en-US" sz="1900" dirty="0">
                <a:latin typeface="Lato"/>
                <a:ea typeface="Lato"/>
                <a:cs typeface="Lato"/>
                <a:sym typeface="Lato"/>
              </a:rPr>
              <a:t>9.	</a:t>
            </a:r>
            <a:r>
              <a:rPr lang="en-US" sz="1900" b="1" dirty="0">
                <a:latin typeface="Lato"/>
                <a:ea typeface="Lato"/>
                <a:cs typeface="Lato"/>
                <a:sym typeface="Lato"/>
              </a:rPr>
              <a:t>Be conscious of intent vs. impact. </a:t>
            </a:r>
            <a:r>
              <a:rPr lang="en-US" sz="1900" dirty="0">
                <a:latin typeface="Lato"/>
                <a:ea typeface="Lato"/>
                <a:cs typeface="Lato"/>
                <a:sym typeface="Lato"/>
              </a:rPr>
              <a:t>The things we say or do may have a negative impact on others, despite our intent. Be accountable for the impact of your actions and words.</a:t>
            </a:r>
          </a:p>
          <a:p>
            <a:pPr marL="457200" lvl="1" indent="0" algn="l" rtl="0">
              <a:lnSpc>
                <a:spcPct val="110000"/>
              </a:lnSpc>
              <a:spcBef>
                <a:spcPts val="0"/>
              </a:spcBef>
              <a:spcAft>
                <a:spcPts val="0"/>
              </a:spcAft>
              <a:buSzPct val="81818"/>
              <a:buNone/>
            </a:pPr>
            <a:endParaRPr sz="800" dirty="0"/>
          </a:p>
          <a:p>
            <a:pPr marL="457200" lvl="1" indent="0" algn="l" rtl="0">
              <a:lnSpc>
                <a:spcPct val="110000"/>
              </a:lnSpc>
              <a:spcBef>
                <a:spcPts val="0"/>
              </a:spcBef>
              <a:spcAft>
                <a:spcPts val="0"/>
              </a:spcAft>
              <a:buSzPct val="81818"/>
              <a:buNone/>
            </a:pPr>
            <a:r>
              <a:rPr lang="en-US" sz="1900" dirty="0">
                <a:latin typeface="Lato"/>
                <a:ea typeface="Lato"/>
                <a:cs typeface="Lato"/>
                <a:sym typeface="Lato"/>
              </a:rPr>
              <a:t>10.	</a:t>
            </a:r>
            <a:r>
              <a:rPr lang="en-US" sz="1900" b="1" dirty="0">
                <a:latin typeface="Lato"/>
                <a:ea typeface="Lato"/>
                <a:cs typeface="Lato"/>
                <a:sym typeface="Lato"/>
              </a:rPr>
              <a:t>Be aware of power dynamics. </a:t>
            </a:r>
            <a:r>
              <a:rPr lang="en-US" sz="1900" dirty="0">
                <a:latin typeface="Lato"/>
                <a:ea typeface="Lato"/>
                <a:cs typeface="Lato"/>
                <a:sym typeface="Lato"/>
              </a:rPr>
              <a:t>Notice how you might be subconsciously using your power or privilege and hold awareness of histories of injustice.</a:t>
            </a:r>
          </a:p>
          <a:p>
            <a:pPr marL="457200" lvl="1" indent="0" algn="l" rtl="0">
              <a:lnSpc>
                <a:spcPct val="110000"/>
              </a:lnSpc>
              <a:spcBef>
                <a:spcPts val="0"/>
              </a:spcBef>
              <a:spcAft>
                <a:spcPts val="0"/>
              </a:spcAft>
              <a:buSzPct val="81818"/>
              <a:buNone/>
            </a:pPr>
            <a:endParaRPr sz="800" dirty="0"/>
          </a:p>
          <a:p>
            <a:pPr marL="457200" lvl="1" indent="0" algn="l" rtl="0">
              <a:lnSpc>
                <a:spcPct val="110000"/>
              </a:lnSpc>
              <a:spcBef>
                <a:spcPts val="0"/>
              </a:spcBef>
              <a:spcAft>
                <a:spcPts val="0"/>
              </a:spcAft>
              <a:buSzPct val="81818"/>
              <a:buNone/>
            </a:pPr>
            <a:r>
              <a:rPr lang="en-US" sz="1900" dirty="0">
                <a:latin typeface="Lato"/>
                <a:ea typeface="Lato"/>
                <a:cs typeface="Lato"/>
                <a:sym typeface="Lato"/>
              </a:rPr>
              <a:t>11.	</a:t>
            </a:r>
            <a:r>
              <a:rPr lang="en-US" sz="1900" b="1" dirty="0">
                <a:latin typeface="Lato"/>
                <a:ea typeface="Lato"/>
                <a:cs typeface="Lato"/>
                <a:sym typeface="Lato"/>
              </a:rPr>
              <a:t>Avoid jargon, acronyms, and industry language.</a:t>
            </a:r>
            <a:r>
              <a:rPr lang="en-US" sz="1900" dirty="0">
                <a:latin typeface="Lato"/>
                <a:ea typeface="Lato"/>
                <a:cs typeface="Lato"/>
                <a:sym typeface="Lato"/>
              </a:rPr>
              <a:t> Use inclusive language that is accessible to people with varying sector knowledge.</a:t>
            </a:r>
            <a:endParaRPr sz="1900" dirty="0"/>
          </a:p>
          <a:p>
            <a:pPr marL="914400" lvl="1" indent="-228600" algn="l" rtl="0">
              <a:lnSpc>
                <a:spcPct val="110000"/>
              </a:lnSpc>
              <a:spcBef>
                <a:spcPts val="500"/>
              </a:spcBef>
              <a:spcAft>
                <a:spcPts val="0"/>
              </a:spcAft>
              <a:buSzPct val="81818"/>
              <a:buNone/>
            </a:pPr>
            <a:endParaRPr sz="1900" dirty="0">
              <a:latin typeface="Lato Light"/>
              <a:ea typeface="Lato Light"/>
              <a:cs typeface="Lato Light"/>
              <a:sym typeface="Lato Light"/>
            </a:endParaRPr>
          </a:p>
        </p:txBody>
      </p:sp>
      <p:sp>
        <p:nvSpPr>
          <p:cNvPr id="107" name="Google Shape;107;p4" descr="Image result for new"/>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1800"/>
              <a:buNone/>
            </a:pPr>
            <a:br>
              <a:rPr lang="en-US" dirty="0">
                <a:latin typeface="Lato Black"/>
                <a:ea typeface="Lato Black"/>
                <a:cs typeface="Lato Black"/>
                <a:sym typeface="Lato Black"/>
              </a:rPr>
            </a:br>
            <a:r>
              <a:rPr lang="en-US" sz="4900" dirty="0">
                <a:solidFill>
                  <a:srgbClr val="A90D0E"/>
                </a:solidFill>
                <a:latin typeface="Oswald SemiBold" pitchFamily="2" charset="0"/>
                <a:ea typeface="Lato Black"/>
                <a:cs typeface="Lato Black"/>
                <a:sym typeface="Lato Black"/>
              </a:rPr>
              <a:t>Officers</a:t>
            </a:r>
            <a:endParaRPr sz="4900" i="1" dirty="0">
              <a:solidFill>
                <a:srgbClr val="A90D0E"/>
              </a:solidFill>
              <a:latin typeface="Oswald SemiBold" pitchFamily="2" charset="0"/>
            </a:endParaRPr>
          </a:p>
        </p:txBody>
      </p:sp>
      <p:sp>
        <p:nvSpPr>
          <p:cNvPr id="114" name="Google Shape;114;p5"/>
          <p:cNvSpPr txBox="1">
            <a:spLocks noGrp="1"/>
          </p:cNvSpPr>
          <p:nvPr>
            <p:ph type="body" idx="1"/>
          </p:nvPr>
        </p:nvSpPr>
        <p:spPr>
          <a:xfrm>
            <a:off x="838200" y="1825625"/>
            <a:ext cx="10515600" cy="4622676"/>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Clr>
                <a:schemeClr val="dk1"/>
              </a:buClr>
              <a:buSzPts val="1800"/>
              <a:buChar char="•"/>
            </a:pPr>
            <a:r>
              <a:rPr lang="en-US" b="1" dirty="0"/>
              <a:t>President - Kim Campbell Hailey, </a:t>
            </a:r>
            <a:r>
              <a:rPr lang="en-US" dirty="0" err="1"/>
              <a:t>Vistra</a:t>
            </a:r>
            <a:r>
              <a:rPr lang="en-US" dirty="0"/>
              <a:t> Corp</a:t>
            </a:r>
            <a:endParaRPr dirty="0"/>
          </a:p>
          <a:p>
            <a:pPr marL="457200" lvl="0" indent="-342900" algn="l" rtl="0">
              <a:lnSpc>
                <a:spcPct val="90000"/>
              </a:lnSpc>
              <a:spcBef>
                <a:spcPts val="1000"/>
              </a:spcBef>
              <a:spcAft>
                <a:spcPts val="0"/>
              </a:spcAft>
              <a:buClr>
                <a:schemeClr val="dk1"/>
              </a:buClr>
              <a:buSzPts val="1800"/>
              <a:buChar char="•"/>
            </a:pPr>
            <a:r>
              <a:rPr lang="en-US" b="1" dirty="0"/>
              <a:t>First Vice President - Keelie </a:t>
            </a:r>
            <a:r>
              <a:rPr lang="en-US" b="1" dirty="0" err="1"/>
              <a:t>Andringa</a:t>
            </a:r>
            <a:r>
              <a:rPr lang="en-US" b="1" dirty="0"/>
              <a:t>, </a:t>
            </a:r>
            <a:r>
              <a:rPr lang="en-US" dirty="0"/>
              <a:t>Miami Valley CAP</a:t>
            </a:r>
            <a:endParaRPr dirty="0"/>
          </a:p>
          <a:p>
            <a:pPr marL="457200" lvl="0" indent="-342900" algn="l" rtl="0">
              <a:lnSpc>
                <a:spcPct val="90000"/>
              </a:lnSpc>
              <a:spcBef>
                <a:spcPts val="1000"/>
              </a:spcBef>
              <a:spcAft>
                <a:spcPts val="0"/>
              </a:spcAft>
              <a:buClr>
                <a:schemeClr val="dk1"/>
              </a:buClr>
              <a:buSzPts val="1800"/>
              <a:buChar char="•"/>
            </a:pPr>
            <a:r>
              <a:rPr lang="en-US" b="1" dirty="0"/>
              <a:t>Second Vice President - Mike Bradford, </a:t>
            </a:r>
            <a:r>
              <a:rPr lang="en-US" dirty="0"/>
              <a:t>The Salvation Army </a:t>
            </a:r>
            <a:endParaRPr dirty="0"/>
          </a:p>
          <a:p>
            <a:pPr marL="457200" lvl="0" indent="-342900" algn="l" rtl="0">
              <a:lnSpc>
                <a:spcPct val="90000"/>
              </a:lnSpc>
              <a:spcBef>
                <a:spcPts val="1000"/>
              </a:spcBef>
              <a:spcAft>
                <a:spcPts val="0"/>
              </a:spcAft>
              <a:buClr>
                <a:schemeClr val="dk1"/>
              </a:buClr>
              <a:buSzPts val="1800"/>
              <a:buChar char="•"/>
            </a:pPr>
            <a:r>
              <a:rPr lang="en-US" b="1" dirty="0"/>
              <a:t>Treasurer - Marietta </a:t>
            </a:r>
            <a:r>
              <a:rPr lang="en-US" b="1" dirty="0" err="1"/>
              <a:t>Doney</a:t>
            </a:r>
            <a:r>
              <a:rPr lang="en-US" b="1" dirty="0"/>
              <a:t>, </a:t>
            </a:r>
            <a:r>
              <a:rPr lang="en-US" dirty="0"/>
              <a:t>Oregon Energy Fund</a:t>
            </a:r>
            <a:endParaRPr dirty="0"/>
          </a:p>
          <a:p>
            <a:pPr marL="457200" lvl="0" indent="-342900" algn="l" rtl="0">
              <a:lnSpc>
                <a:spcPct val="90000"/>
              </a:lnSpc>
              <a:spcBef>
                <a:spcPts val="1000"/>
              </a:spcBef>
              <a:spcAft>
                <a:spcPts val="0"/>
              </a:spcAft>
              <a:buClr>
                <a:schemeClr val="dk1"/>
              </a:buClr>
              <a:buSzPts val="1800"/>
              <a:buChar char="•"/>
            </a:pPr>
            <a:r>
              <a:rPr lang="en-US" b="1" dirty="0"/>
              <a:t>Secretary - Michael Bell, </a:t>
            </a:r>
            <a:r>
              <a:rPr lang="en-US" dirty="0"/>
              <a:t>Washington Gas</a:t>
            </a:r>
            <a:endParaRPr dirty="0"/>
          </a:p>
          <a:p>
            <a:pPr marL="457200" lvl="0" indent="-228600" algn="l" rtl="0">
              <a:lnSpc>
                <a:spcPct val="90000"/>
              </a:lnSpc>
              <a:spcBef>
                <a:spcPts val="1000"/>
              </a:spcBef>
              <a:spcAft>
                <a:spcPts val="0"/>
              </a:spcAft>
              <a:buClr>
                <a:schemeClr val="dk1"/>
              </a:buClr>
              <a:buSzPts val="1800"/>
              <a:buNone/>
            </a:pPr>
            <a:endParaRPr dirty="0"/>
          </a:p>
          <a:p>
            <a:pPr marL="0" lvl="0" indent="0" algn="l" rtl="0">
              <a:lnSpc>
                <a:spcPct val="90000"/>
              </a:lnSpc>
              <a:spcBef>
                <a:spcPts val="1000"/>
              </a:spcBef>
              <a:spcAft>
                <a:spcPts val="0"/>
              </a:spcAft>
              <a:buSzPts val="1800"/>
              <a:buNone/>
            </a:pPr>
            <a:r>
              <a:rPr lang="en-US" dirty="0"/>
              <a:t>Non-voting positions: </a:t>
            </a:r>
            <a:endParaRPr dirty="0"/>
          </a:p>
          <a:p>
            <a:pPr marL="457200" lvl="0" indent="-342900" algn="l" rtl="0">
              <a:lnSpc>
                <a:spcPct val="90000"/>
              </a:lnSpc>
              <a:spcBef>
                <a:spcPts val="1000"/>
              </a:spcBef>
              <a:spcAft>
                <a:spcPts val="0"/>
              </a:spcAft>
              <a:buClr>
                <a:schemeClr val="dk1"/>
              </a:buClr>
              <a:buSzPts val="1800"/>
              <a:buChar char="•"/>
            </a:pPr>
            <a:r>
              <a:rPr lang="en-US" b="1" dirty="0"/>
              <a:t>Past President - Tanya Jones, </a:t>
            </a:r>
            <a:r>
              <a:rPr lang="en-US" dirty="0" err="1"/>
              <a:t>HeartShare</a:t>
            </a:r>
            <a:r>
              <a:rPr lang="en-US" dirty="0"/>
              <a:t> Human Services</a:t>
            </a:r>
            <a:endParaRPr dirty="0"/>
          </a:p>
          <a:p>
            <a:pPr marL="457200" lvl="0" indent="-342900" algn="l" rtl="0">
              <a:lnSpc>
                <a:spcPct val="90000"/>
              </a:lnSpc>
              <a:spcBef>
                <a:spcPts val="1000"/>
              </a:spcBef>
              <a:spcAft>
                <a:spcPts val="0"/>
              </a:spcAft>
              <a:buClr>
                <a:schemeClr val="dk1"/>
              </a:buClr>
              <a:buSzPts val="1800"/>
              <a:buChar char="•"/>
            </a:pPr>
            <a:r>
              <a:rPr lang="en-US" b="1" dirty="0"/>
              <a:t>Parliamentarian – John Rich, </a:t>
            </a:r>
            <a:r>
              <a:rPr lang="en-US" dirty="0"/>
              <a:t>Mid-America Assistance Coalition</a:t>
            </a:r>
            <a:endParaRPr dirty="0"/>
          </a:p>
        </p:txBody>
      </p:sp>
      <p:sp>
        <p:nvSpPr>
          <p:cNvPr id="115" name="Google Shape;115;p5"/>
          <p:cNvSpPr/>
          <p:nvPr/>
        </p:nvSpPr>
        <p:spPr>
          <a:xfrm>
            <a:off x="381000" y="220784"/>
            <a:ext cx="11430000" cy="6400800"/>
          </a:xfrm>
          <a:prstGeom prst="round1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6" name="Google Shape;116;p5"/>
          <p:cNvPicPr preferRelativeResize="0"/>
          <p:nvPr/>
        </p:nvPicPr>
        <p:blipFill rotWithShape="1">
          <a:blip r:embed="rId3">
            <a:alphaModFix/>
          </a:blip>
          <a:srcRect/>
          <a:stretch/>
        </p:blipFill>
        <p:spPr>
          <a:xfrm>
            <a:off x="8350665" y="709170"/>
            <a:ext cx="3003135" cy="9431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6"/>
          <p:cNvPicPr preferRelativeResize="0"/>
          <p:nvPr/>
        </p:nvPicPr>
        <p:blipFill rotWithShape="1">
          <a:blip r:embed="rId3">
            <a:alphaModFix/>
          </a:blip>
          <a:srcRect/>
          <a:stretch/>
        </p:blipFill>
        <p:spPr>
          <a:xfrm>
            <a:off x="381000" y="2061313"/>
            <a:ext cx="11430000" cy="4554711"/>
          </a:xfrm>
          <a:prstGeom prst="rect">
            <a:avLst/>
          </a:prstGeom>
          <a:noFill/>
          <a:ln>
            <a:noFill/>
          </a:ln>
        </p:spPr>
      </p:pic>
      <p:sp>
        <p:nvSpPr>
          <p:cNvPr id="123" name="Google Shape;123;p6"/>
          <p:cNvSpPr/>
          <p:nvPr/>
        </p:nvSpPr>
        <p:spPr>
          <a:xfrm>
            <a:off x="381000" y="220784"/>
            <a:ext cx="11430000" cy="6400800"/>
          </a:xfrm>
          <a:prstGeom prst="round1Rect">
            <a:avLst>
              <a:gd name="adj" fmla="val 16667"/>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6"/>
          <p:cNvSpPr txBox="1">
            <a:spLocks noGrp="1"/>
          </p:cNvSpPr>
          <p:nvPr>
            <p:ph type="ctrTitle"/>
          </p:nvPr>
        </p:nvSpPr>
        <p:spPr>
          <a:xfrm>
            <a:off x="1625806" y="147343"/>
            <a:ext cx="8610600" cy="17748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600"/>
              <a:buFont typeface="Lato"/>
              <a:buNone/>
            </a:pPr>
            <a:r>
              <a:rPr lang="en-US" sz="3600">
                <a:latin typeface="Lato"/>
                <a:ea typeface="Lato"/>
                <a:cs typeface="Lato"/>
                <a:sym typeface="Lato"/>
              </a:rPr>
              <a:t>Jennifer Whiting, MSI</a:t>
            </a:r>
            <a:endParaRPr sz="3600">
              <a:latin typeface="Lato"/>
              <a:ea typeface="Lato"/>
              <a:cs typeface="Lato"/>
              <a:sym typeface="Lato"/>
            </a:endParaRPr>
          </a:p>
        </p:txBody>
      </p:sp>
      <p:sp>
        <p:nvSpPr>
          <p:cNvPr id="125" name="Google Shape;125;p6"/>
          <p:cNvSpPr txBox="1"/>
          <p:nvPr/>
        </p:nvSpPr>
        <p:spPr>
          <a:xfrm>
            <a:off x="2486381" y="445000"/>
            <a:ext cx="7024363" cy="8081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5400"/>
              <a:buFont typeface="Lato"/>
              <a:buNone/>
            </a:pPr>
            <a:r>
              <a:rPr lang="en-US" sz="4400" b="1" i="0" u="none" strike="noStrike" cap="none" dirty="0">
                <a:solidFill>
                  <a:srgbClr val="C00000"/>
                </a:solidFill>
                <a:latin typeface="Oswald SemiBold" pitchFamily="2" charset="0"/>
                <a:ea typeface="Lato"/>
                <a:cs typeface="Lato"/>
                <a:sym typeface="Lato"/>
              </a:rPr>
              <a:t>Charlotte Overview</a:t>
            </a:r>
            <a:endParaRPr sz="4400" b="0" i="0" u="none" strike="noStrike" cap="none" dirty="0">
              <a:solidFill>
                <a:srgbClr val="000000"/>
              </a:solidFill>
              <a:latin typeface="Oswald SemiBold" pitchFamily="2" charset="0"/>
              <a:sym typeface="Arial"/>
            </a:endParaRPr>
          </a:p>
        </p:txBody>
      </p:sp>
      <p:sp>
        <p:nvSpPr>
          <p:cNvPr id="126" name="Google Shape;126;p6"/>
          <p:cNvSpPr txBox="1"/>
          <p:nvPr/>
        </p:nvSpPr>
        <p:spPr>
          <a:xfrm>
            <a:off x="908068" y="1253157"/>
            <a:ext cx="9874138" cy="808157"/>
          </a:xfrm>
          <a:prstGeom prst="rect">
            <a:avLst/>
          </a:prstGeom>
          <a:noFill/>
          <a:ln>
            <a:noFill/>
          </a:ln>
        </p:spPr>
        <p:txBody>
          <a:bodyPr spcFirstLastPara="1" wrap="square" lIns="91425" tIns="45700" rIns="91425" bIns="45700" anchor="t" anchorCtr="0">
            <a:noAutofit/>
          </a:bodyPr>
          <a:lstStyle/>
          <a:p>
            <a:pPr marL="571500" marR="0" lvl="0" indent="-393700" algn="l" rtl="0">
              <a:lnSpc>
                <a:spcPct val="100000"/>
              </a:lnSpc>
              <a:spcBef>
                <a:spcPts val="0"/>
              </a:spcBef>
              <a:spcAft>
                <a:spcPts val="0"/>
              </a:spcAft>
              <a:buClr>
                <a:schemeClr val="dk1"/>
              </a:buClr>
              <a:buSzPts val="2800"/>
              <a:buFont typeface="Calibri"/>
              <a:buNone/>
            </a:pPr>
            <a:endParaRPr sz="2800" b="0" i="0" u="none" strike="noStrike" cap="none">
              <a:solidFill>
                <a:srgbClr val="3F3F3F"/>
              </a:solidFill>
              <a:latin typeface="Lato"/>
              <a:ea typeface="Lato"/>
              <a:cs typeface="Lato"/>
              <a:sym typeface="Lato"/>
            </a:endParaRPr>
          </a:p>
          <a:p>
            <a:pPr marL="571500" marR="0" lvl="0" indent="-393700" algn="l" rtl="0">
              <a:lnSpc>
                <a:spcPct val="100000"/>
              </a:lnSpc>
              <a:spcBef>
                <a:spcPts val="0"/>
              </a:spcBef>
              <a:spcAft>
                <a:spcPts val="0"/>
              </a:spcAft>
              <a:buClr>
                <a:schemeClr val="dk1"/>
              </a:buClr>
              <a:buSzPts val="2800"/>
              <a:buFont typeface="Calibri"/>
              <a:buNone/>
            </a:pPr>
            <a:endParaRPr sz="2800" b="0" i="0" u="none" strike="noStrike" cap="none">
              <a:solidFill>
                <a:srgbClr val="3F3F3F"/>
              </a:solidFill>
              <a:latin typeface="Lato"/>
              <a:ea typeface="Lato"/>
              <a:cs typeface="Lato"/>
              <a:sym typeface="Lato"/>
            </a:endParaRPr>
          </a:p>
          <a:p>
            <a:pPr marL="571500" marR="0" lvl="0" indent="-393700" algn="l" rtl="0">
              <a:lnSpc>
                <a:spcPct val="100000"/>
              </a:lnSpc>
              <a:spcBef>
                <a:spcPts val="0"/>
              </a:spcBef>
              <a:spcAft>
                <a:spcPts val="0"/>
              </a:spcAft>
              <a:buClr>
                <a:schemeClr val="dk1"/>
              </a:buClr>
              <a:buSzPts val="2800"/>
              <a:buFont typeface="Lato"/>
              <a:buNone/>
            </a:pPr>
            <a:endParaRPr sz="2800" b="0" i="0" u="none" strike="noStrike" cap="none">
              <a:solidFill>
                <a:srgbClr val="3F3F3F"/>
              </a:solidFill>
              <a:latin typeface="Lato"/>
              <a:ea typeface="Lato"/>
              <a:cs typeface="Lato"/>
              <a:sym typeface="Lato"/>
            </a:endParaRPr>
          </a:p>
          <a:p>
            <a:pPr marL="571500" marR="0" lvl="0" indent="-419100" algn="l" rtl="0">
              <a:lnSpc>
                <a:spcPct val="100000"/>
              </a:lnSpc>
              <a:spcBef>
                <a:spcPts val="0"/>
              </a:spcBef>
              <a:spcAft>
                <a:spcPts val="0"/>
              </a:spcAft>
              <a:buClr>
                <a:schemeClr val="dk1"/>
              </a:buClr>
              <a:buSzPts val="2400"/>
              <a:buFont typeface="Lato"/>
              <a:buNone/>
            </a:pPr>
            <a:endParaRPr sz="2400" b="0" i="0" u="none" strike="noStrike" cap="none">
              <a:solidFill>
                <a:srgbClr val="3F3F3F"/>
              </a:solidFill>
              <a:latin typeface="Lato"/>
              <a:ea typeface="Lato"/>
              <a:cs typeface="Lato"/>
              <a:sym typeface="Lato"/>
            </a:endParaRPr>
          </a:p>
          <a:p>
            <a:pPr marL="1028700" marR="0" lvl="1" indent="-419100" algn="l" rtl="0">
              <a:lnSpc>
                <a:spcPct val="100000"/>
              </a:lnSpc>
              <a:spcBef>
                <a:spcPts val="0"/>
              </a:spcBef>
              <a:spcAft>
                <a:spcPts val="0"/>
              </a:spcAft>
              <a:buClr>
                <a:schemeClr val="dk1"/>
              </a:buClr>
              <a:buSzPts val="2400"/>
              <a:buFont typeface="Lato"/>
              <a:buNone/>
            </a:pPr>
            <a:endParaRPr sz="2400" b="0" i="0" u="none" strike="noStrike" cap="none">
              <a:solidFill>
                <a:srgbClr val="3F3F3F"/>
              </a:solidFill>
              <a:latin typeface="Lato"/>
              <a:ea typeface="Lato"/>
              <a:cs typeface="Lato"/>
              <a:sym typeface="Lato"/>
            </a:endParaRPr>
          </a:p>
          <a:p>
            <a:pPr marL="571500" marR="0" lvl="0" indent="-393700" algn="l" rtl="0">
              <a:lnSpc>
                <a:spcPct val="100000"/>
              </a:lnSpc>
              <a:spcBef>
                <a:spcPts val="0"/>
              </a:spcBef>
              <a:spcAft>
                <a:spcPts val="0"/>
              </a:spcAft>
              <a:buClr>
                <a:schemeClr val="dk1"/>
              </a:buClr>
              <a:buSzPts val="2800"/>
              <a:buFont typeface="Lato"/>
              <a:buNone/>
            </a:pPr>
            <a:endParaRPr sz="2800" b="0" i="0" u="none" strike="noStrike" cap="none">
              <a:solidFill>
                <a:srgbClr val="3F3F3F"/>
              </a:solidFill>
              <a:latin typeface="Lato"/>
              <a:ea typeface="Lato"/>
              <a:cs typeface="Lato"/>
              <a:sym typeface="Lato"/>
            </a:endParaRPr>
          </a:p>
          <a:p>
            <a:pPr marL="571500" marR="0" lvl="0" indent="-393700" algn="l" rtl="0">
              <a:lnSpc>
                <a:spcPct val="100000"/>
              </a:lnSpc>
              <a:spcBef>
                <a:spcPts val="0"/>
              </a:spcBef>
              <a:spcAft>
                <a:spcPts val="0"/>
              </a:spcAft>
              <a:buClr>
                <a:schemeClr val="dk1"/>
              </a:buClr>
              <a:buSzPts val="2800"/>
              <a:buFont typeface="Lato"/>
              <a:buNone/>
            </a:pPr>
            <a:endParaRPr sz="2800" b="0" i="0" u="none" strike="noStrike" cap="none">
              <a:solidFill>
                <a:srgbClr val="3F3F3F"/>
              </a:solidFill>
              <a:latin typeface="Lato"/>
              <a:ea typeface="Lato"/>
              <a:cs typeface="Lato"/>
              <a:sym typeface="Lato"/>
            </a:endParaRPr>
          </a:p>
          <a:p>
            <a:pPr marL="571500" marR="0" lvl="0" indent="-393700" algn="l" rtl="0">
              <a:lnSpc>
                <a:spcPct val="100000"/>
              </a:lnSpc>
              <a:spcBef>
                <a:spcPts val="0"/>
              </a:spcBef>
              <a:spcAft>
                <a:spcPts val="0"/>
              </a:spcAft>
              <a:buClr>
                <a:schemeClr val="dk1"/>
              </a:buClr>
              <a:buSzPts val="2800"/>
              <a:buFont typeface="Lato"/>
              <a:buNone/>
            </a:pPr>
            <a:endParaRPr sz="2800" b="0" i="0" u="none" strike="noStrike" cap="none">
              <a:solidFill>
                <a:srgbClr val="3F3F3F"/>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8"/>
          <p:cNvSpPr txBox="1"/>
          <p:nvPr/>
        </p:nvSpPr>
        <p:spPr>
          <a:xfrm>
            <a:off x="1459526" y="392253"/>
            <a:ext cx="10363200" cy="158651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4800"/>
              <a:buFont typeface="Arial"/>
              <a:buNone/>
            </a:pPr>
            <a:r>
              <a:rPr lang="en-US" sz="6000" b="1" i="0" u="none" strike="noStrike" cap="none" dirty="0">
                <a:solidFill>
                  <a:srgbClr val="C00000"/>
                </a:solidFill>
                <a:latin typeface="Oswald SemiBold" pitchFamily="2" charset="0"/>
                <a:ea typeface="Lato"/>
                <a:cs typeface="Lato"/>
                <a:sym typeface="Lato"/>
              </a:rPr>
              <a:t>Name that logo…</a:t>
            </a:r>
            <a:endParaRPr sz="6000" b="1" i="0" u="none" strike="noStrike" cap="none" dirty="0">
              <a:solidFill>
                <a:srgbClr val="3F3F3F"/>
              </a:solidFill>
              <a:latin typeface="Oswald SemiBold" pitchFamily="2" charset="0"/>
              <a:ea typeface="Lato"/>
              <a:cs typeface="Lato"/>
              <a:sym typeface="Lato"/>
            </a:endParaRPr>
          </a:p>
          <a:p>
            <a:pPr marL="0" marR="0" lvl="0" indent="0" algn="r" rtl="0">
              <a:lnSpc>
                <a:spcPct val="100000"/>
              </a:lnSpc>
              <a:spcBef>
                <a:spcPts val="0"/>
              </a:spcBef>
              <a:spcAft>
                <a:spcPts val="0"/>
              </a:spcAft>
              <a:buClr>
                <a:srgbClr val="000000"/>
              </a:buClr>
              <a:buSzPts val="3600"/>
              <a:buFont typeface="Arial"/>
              <a:buNone/>
            </a:pPr>
            <a:endParaRPr sz="3600" b="1" i="0" u="sng" strike="noStrike" cap="none" dirty="0">
              <a:solidFill>
                <a:srgbClr val="C00000"/>
              </a:solidFill>
              <a:latin typeface="Lato"/>
              <a:ea typeface="Lato"/>
              <a:cs typeface="Lato"/>
              <a:sym typeface="Lato"/>
            </a:endParaRPr>
          </a:p>
        </p:txBody>
      </p:sp>
      <p:pic>
        <p:nvPicPr>
          <p:cNvPr id="142" name="Google Shape;142;p8"/>
          <p:cNvPicPr preferRelativeResize="0"/>
          <p:nvPr/>
        </p:nvPicPr>
        <p:blipFill rotWithShape="1">
          <a:blip r:embed="rId3">
            <a:alphaModFix/>
          </a:blip>
          <a:srcRect/>
          <a:stretch/>
        </p:blipFill>
        <p:spPr>
          <a:xfrm>
            <a:off x="369274" y="392253"/>
            <a:ext cx="4565035" cy="1433706"/>
          </a:xfrm>
          <a:prstGeom prst="rect">
            <a:avLst/>
          </a:prstGeom>
          <a:noFill/>
          <a:ln>
            <a:noFill/>
          </a:ln>
        </p:spPr>
      </p:pic>
      <p:pic>
        <p:nvPicPr>
          <p:cNvPr id="143" name="Google Shape;143;p8"/>
          <p:cNvPicPr preferRelativeResize="0"/>
          <p:nvPr/>
        </p:nvPicPr>
        <p:blipFill rotWithShape="1">
          <a:blip r:embed="rId4">
            <a:alphaModFix/>
          </a:blip>
          <a:srcRect/>
          <a:stretch/>
        </p:blipFill>
        <p:spPr>
          <a:xfrm>
            <a:off x="300663" y="2157931"/>
            <a:ext cx="3847131" cy="4038689"/>
          </a:xfrm>
          <a:prstGeom prst="rect">
            <a:avLst/>
          </a:prstGeom>
          <a:noFill/>
          <a:ln>
            <a:noFill/>
          </a:ln>
        </p:spPr>
      </p:pic>
      <p:pic>
        <p:nvPicPr>
          <p:cNvPr id="144" name="Google Shape;144;p8"/>
          <p:cNvPicPr preferRelativeResize="0"/>
          <p:nvPr/>
        </p:nvPicPr>
        <p:blipFill rotWithShape="1">
          <a:blip r:embed="rId5">
            <a:alphaModFix/>
          </a:blip>
          <a:srcRect/>
          <a:stretch/>
        </p:blipFill>
        <p:spPr>
          <a:xfrm>
            <a:off x="4494808" y="2365638"/>
            <a:ext cx="2795096" cy="3623273"/>
          </a:xfrm>
          <a:prstGeom prst="rect">
            <a:avLst/>
          </a:prstGeom>
          <a:noFill/>
          <a:ln>
            <a:noFill/>
          </a:ln>
        </p:spPr>
      </p:pic>
      <p:pic>
        <p:nvPicPr>
          <p:cNvPr id="145" name="Google Shape;145;p8"/>
          <p:cNvPicPr preferRelativeResize="0"/>
          <p:nvPr/>
        </p:nvPicPr>
        <p:blipFill rotWithShape="1">
          <a:blip r:embed="rId6">
            <a:alphaModFix/>
          </a:blip>
          <a:srcRect/>
          <a:stretch/>
        </p:blipFill>
        <p:spPr>
          <a:xfrm>
            <a:off x="7482533" y="2888653"/>
            <a:ext cx="4091552" cy="265431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3" name="Google Shape;153;p9" descr="20 of the best non profit logo ideas"/>
          <p:cNvPicPr preferRelativeResize="0"/>
          <p:nvPr/>
        </p:nvPicPr>
        <p:blipFill rotWithShape="1">
          <a:blip r:embed="rId3">
            <a:alphaModFix/>
          </a:blip>
          <a:srcRect/>
          <a:stretch/>
        </p:blipFill>
        <p:spPr>
          <a:xfrm>
            <a:off x="317601" y="2659551"/>
            <a:ext cx="3990551" cy="3832592"/>
          </a:xfrm>
          <a:prstGeom prst="rect">
            <a:avLst/>
          </a:prstGeom>
          <a:noFill/>
          <a:ln>
            <a:noFill/>
          </a:ln>
        </p:spPr>
      </p:pic>
      <p:pic>
        <p:nvPicPr>
          <p:cNvPr id="154" name="Google Shape;154;p9" descr="Nonprofit Logos: Where to Start &amp; How to Improve - Mightyblog ◇ Fundraising  content by Mightycause"/>
          <p:cNvPicPr preferRelativeResize="0"/>
          <p:nvPr/>
        </p:nvPicPr>
        <p:blipFill rotWithShape="1">
          <a:blip r:embed="rId4">
            <a:alphaModFix/>
          </a:blip>
          <a:srcRect/>
          <a:stretch/>
        </p:blipFill>
        <p:spPr>
          <a:xfrm>
            <a:off x="4269575" y="2574482"/>
            <a:ext cx="3917661" cy="3917661"/>
          </a:xfrm>
          <a:prstGeom prst="rect">
            <a:avLst/>
          </a:prstGeom>
          <a:noFill/>
          <a:ln>
            <a:noFill/>
          </a:ln>
        </p:spPr>
      </p:pic>
      <p:pic>
        <p:nvPicPr>
          <p:cNvPr id="155" name="Google Shape;155;p9" descr="Community Action, Inc."/>
          <p:cNvPicPr preferRelativeResize="0"/>
          <p:nvPr/>
        </p:nvPicPr>
        <p:blipFill rotWithShape="1">
          <a:blip r:embed="rId5">
            <a:alphaModFix/>
          </a:blip>
          <a:srcRect/>
          <a:stretch/>
        </p:blipFill>
        <p:spPr>
          <a:xfrm>
            <a:off x="8029575" y="2358293"/>
            <a:ext cx="4162425" cy="4133850"/>
          </a:xfrm>
          <a:prstGeom prst="rect">
            <a:avLst/>
          </a:prstGeom>
          <a:noFill/>
          <a:ln>
            <a:noFill/>
          </a:ln>
        </p:spPr>
      </p:pic>
      <p:sp>
        <p:nvSpPr>
          <p:cNvPr id="2" name="Google Shape;141;p8">
            <a:extLst>
              <a:ext uri="{FF2B5EF4-FFF2-40B4-BE49-F238E27FC236}">
                <a16:creationId xmlns:a16="http://schemas.microsoft.com/office/drawing/2014/main" id="{3A5E172E-F8EB-B277-A5DB-017C88425345}"/>
              </a:ext>
            </a:extLst>
          </p:cNvPr>
          <p:cNvSpPr txBox="1"/>
          <p:nvPr/>
        </p:nvSpPr>
        <p:spPr>
          <a:xfrm>
            <a:off x="1459526" y="392253"/>
            <a:ext cx="10363200" cy="158651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4800"/>
              <a:buFont typeface="Arial"/>
              <a:buNone/>
            </a:pPr>
            <a:r>
              <a:rPr lang="en-US" sz="6000" b="1" i="0" u="none" strike="noStrike" cap="none" dirty="0">
                <a:solidFill>
                  <a:srgbClr val="C00000"/>
                </a:solidFill>
                <a:latin typeface="Oswald SemiBold" pitchFamily="2" charset="0"/>
                <a:ea typeface="Lato"/>
                <a:cs typeface="Lato"/>
                <a:sym typeface="Lato"/>
              </a:rPr>
              <a:t>Name that logo…</a:t>
            </a:r>
            <a:endParaRPr sz="6000" b="1" i="0" u="none" strike="noStrike" cap="none" dirty="0">
              <a:solidFill>
                <a:srgbClr val="3F3F3F"/>
              </a:solidFill>
              <a:latin typeface="Oswald SemiBold" pitchFamily="2" charset="0"/>
              <a:ea typeface="Lato"/>
              <a:cs typeface="Lato"/>
              <a:sym typeface="Lato"/>
            </a:endParaRPr>
          </a:p>
          <a:p>
            <a:pPr marL="0" marR="0" lvl="0" indent="0" algn="r" rtl="0">
              <a:lnSpc>
                <a:spcPct val="100000"/>
              </a:lnSpc>
              <a:spcBef>
                <a:spcPts val="0"/>
              </a:spcBef>
              <a:spcAft>
                <a:spcPts val="0"/>
              </a:spcAft>
              <a:buClr>
                <a:srgbClr val="000000"/>
              </a:buClr>
              <a:buSzPts val="3600"/>
              <a:buFont typeface="Arial"/>
              <a:buNone/>
            </a:pPr>
            <a:endParaRPr sz="3600" b="1" i="0" u="sng" strike="noStrike" cap="none" dirty="0">
              <a:solidFill>
                <a:srgbClr val="C00000"/>
              </a:solidFill>
              <a:latin typeface="Lato"/>
              <a:ea typeface="Lato"/>
              <a:cs typeface="Lato"/>
              <a:sym typeface="Lato"/>
            </a:endParaRPr>
          </a:p>
        </p:txBody>
      </p:sp>
      <p:pic>
        <p:nvPicPr>
          <p:cNvPr id="3" name="Google Shape;142;p8">
            <a:extLst>
              <a:ext uri="{FF2B5EF4-FFF2-40B4-BE49-F238E27FC236}">
                <a16:creationId xmlns:a16="http://schemas.microsoft.com/office/drawing/2014/main" id="{55D09ECF-CDBC-BFBD-24A3-FEB381C08CE2}"/>
              </a:ext>
            </a:extLst>
          </p:cNvPr>
          <p:cNvPicPr preferRelativeResize="0"/>
          <p:nvPr/>
        </p:nvPicPr>
        <p:blipFill rotWithShape="1">
          <a:blip r:embed="rId6">
            <a:alphaModFix/>
          </a:blip>
          <a:srcRect/>
          <a:stretch/>
        </p:blipFill>
        <p:spPr>
          <a:xfrm>
            <a:off x="369274" y="392253"/>
            <a:ext cx="4565035" cy="143370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3" name="Google Shape;163;p10"/>
          <p:cNvPicPr preferRelativeResize="0"/>
          <p:nvPr/>
        </p:nvPicPr>
        <p:blipFill rotWithShape="1">
          <a:blip r:embed="rId3">
            <a:alphaModFix/>
          </a:blip>
          <a:srcRect/>
          <a:stretch/>
        </p:blipFill>
        <p:spPr>
          <a:xfrm>
            <a:off x="943434" y="2913767"/>
            <a:ext cx="3331817" cy="3078214"/>
          </a:xfrm>
          <a:prstGeom prst="rect">
            <a:avLst/>
          </a:prstGeom>
          <a:noFill/>
          <a:ln>
            <a:noFill/>
          </a:ln>
        </p:spPr>
      </p:pic>
      <p:pic>
        <p:nvPicPr>
          <p:cNvPr id="164" name="Google Shape;164;p10"/>
          <p:cNvPicPr preferRelativeResize="0"/>
          <p:nvPr/>
        </p:nvPicPr>
        <p:blipFill rotWithShape="1">
          <a:blip r:embed="rId4">
            <a:alphaModFix/>
          </a:blip>
          <a:srcRect/>
          <a:stretch/>
        </p:blipFill>
        <p:spPr>
          <a:xfrm>
            <a:off x="4920722" y="2850061"/>
            <a:ext cx="3111283" cy="3299294"/>
          </a:xfrm>
          <a:prstGeom prst="rect">
            <a:avLst/>
          </a:prstGeom>
          <a:noFill/>
          <a:ln>
            <a:noFill/>
          </a:ln>
        </p:spPr>
      </p:pic>
      <p:pic>
        <p:nvPicPr>
          <p:cNvPr id="165" name="Google Shape;165;p10" descr="Logo System – Brand Identity &amp; Visual Standards"/>
          <p:cNvPicPr preferRelativeResize="0"/>
          <p:nvPr/>
        </p:nvPicPr>
        <p:blipFill rotWithShape="1">
          <a:blip r:embed="rId5">
            <a:alphaModFix/>
          </a:blip>
          <a:srcRect/>
          <a:stretch/>
        </p:blipFill>
        <p:spPr>
          <a:xfrm>
            <a:off x="8677476" y="2855014"/>
            <a:ext cx="2503455" cy="3145790"/>
          </a:xfrm>
          <a:prstGeom prst="rect">
            <a:avLst/>
          </a:prstGeom>
          <a:noFill/>
          <a:ln>
            <a:noFill/>
          </a:ln>
        </p:spPr>
      </p:pic>
      <p:sp>
        <p:nvSpPr>
          <p:cNvPr id="2" name="Google Shape;141;p8">
            <a:extLst>
              <a:ext uri="{FF2B5EF4-FFF2-40B4-BE49-F238E27FC236}">
                <a16:creationId xmlns:a16="http://schemas.microsoft.com/office/drawing/2014/main" id="{2E16FF26-8ECE-734C-8A4C-997258978E70}"/>
              </a:ext>
            </a:extLst>
          </p:cNvPr>
          <p:cNvSpPr txBox="1"/>
          <p:nvPr/>
        </p:nvSpPr>
        <p:spPr>
          <a:xfrm>
            <a:off x="1459526" y="392253"/>
            <a:ext cx="10363200" cy="158651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4800"/>
              <a:buFont typeface="Arial"/>
              <a:buNone/>
            </a:pPr>
            <a:r>
              <a:rPr lang="en-US" sz="6000" b="1" i="0" u="none" strike="noStrike" cap="none" dirty="0">
                <a:solidFill>
                  <a:srgbClr val="C00000"/>
                </a:solidFill>
                <a:latin typeface="Oswald SemiBold" pitchFamily="2" charset="0"/>
                <a:ea typeface="Lato"/>
                <a:cs typeface="Lato"/>
                <a:sym typeface="Lato"/>
              </a:rPr>
              <a:t>Name that logo…</a:t>
            </a:r>
            <a:endParaRPr sz="6000" b="1" i="0" u="none" strike="noStrike" cap="none" dirty="0">
              <a:solidFill>
                <a:srgbClr val="3F3F3F"/>
              </a:solidFill>
              <a:latin typeface="Oswald SemiBold" pitchFamily="2" charset="0"/>
              <a:ea typeface="Lato"/>
              <a:cs typeface="Lato"/>
              <a:sym typeface="Lato"/>
            </a:endParaRPr>
          </a:p>
          <a:p>
            <a:pPr marL="0" marR="0" lvl="0" indent="0" algn="r" rtl="0">
              <a:lnSpc>
                <a:spcPct val="100000"/>
              </a:lnSpc>
              <a:spcBef>
                <a:spcPts val="0"/>
              </a:spcBef>
              <a:spcAft>
                <a:spcPts val="0"/>
              </a:spcAft>
              <a:buClr>
                <a:srgbClr val="000000"/>
              </a:buClr>
              <a:buSzPts val="3600"/>
              <a:buFont typeface="Arial"/>
              <a:buNone/>
            </a:pPr>
            <a:endParaRPr sz="3600" b="1" i="0" u="sng" strike="noStrike" cap="none" dirty="0">
              <a:solidFill>
                <a:srgbClr val="C00000"/>
              </a:solidFill>
              <a:latin typeface="Lato"/>
              <a:ea typeface="Lato"/>
              <a:cs typeface="Lato"/>
              <a:sym typeface="Lato"/>
            </a:endParaRPr>
          </a:p>
        </p:txBody>
      </p:sp>
      <p:pic>
        <p:nvPicPr>
          <p:cNvPr id="3" name="Google Shape;142;p8">
            <a:extLst>
              <a:ext uri="{FF2B5EF4-FFF2-40B4-BE49-F238E27FC236}">
                <a16:creationId xmlns:a16="http://schemas.microsoft.com/office/drawing/2014/main" id="{B2A22A7B-7627-37C2-CFFC-2327F290D6F4}"/>
              </a:ext>
            </a:extLst>
          </p:cNvPr>
          <p:cNvPicPr preferRelativeResize="0"/>
          <p:nvPr/>
        </p:nvPicPr>
        <p:blipFill rotWithShape="1">
          <a:blip r:embed="rId6">
            <a:alphaModFix/>
          </a:blip>
          <a:srcRect/>
          <a:stretch/>
        </p:blipFill>
        <p:spPr>
          <a:xfrm>
            <a:off x="369274" y="392253"/>
            <a:ext cx="4565035" cy="143370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1597</Words>
  <Application>Microsoft Macintosh PowerPoint</Application>
  <PresentationFormat>Widescreen</PresentationFormat>
  <Paragraphs>224</Paragraphs>
  <Slides>27</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Calibri</vt:lpstr>
      <vt:lpstr>Lato</vt:lpstr>
      <vt:lpstr>Oswald SemiBold</vt:lpstr>
      <vt:lpstr>Lato Light</vt:lpstr>
      <vt:lpstr>Lato Black</vt:lpstr>
      <vt:lpstr>Arial</vt:lpstr>
      <vt:lpstr>Oswald</vt:lpstr>
      <vt:lpstr>Noto Sans Symbols</vt:lpstr>
      <vt:lpstr>Office Theme</vt:lpstr>
      <vt:lpstr>PowerPoint Presentation</vt:lpstr>
      <vt:lpstr>PowerPoint Presentation</vt:lpstr>
      <vt:lpstr>Meeting Expectations</vt:lpstr>
      <vt:lpstr>Meeting Expectations</vt:lpstr>
      <vt:lpstr> Officers</vt:lpstr>
      <vt:lpstr>Jennifer Whiting, MSI</vt:lpstr>
      <vt:lpstr>PowerPoint Presentation</vt:lpstr>
      <vt:lpstr>PowerPoint Presentation</vt:lpstr>
      <vt:lpstr>PowerPoint Presentation</vt:lpstr>
      <vt:lpstr>PowerPoint Presentation</vt:lpstr>
      <vt:lpstr>PowerPoint Presentation</vt:lpstr>
      <vt:lpstr>PowerPoint Presentation</vt:lpstr>
      <vt:lpstr>Co-Chairpersons Tanya Jones, HeartShare Human Services of NY Frank Rapley, Tennessee Valley Authority Keelie Andringa, Miami Valley CAP Kim Campbell Hailey, Vistra</vt:lpstr>
      <vt:lpstr>David Carroll, APPRISE Latoya Butler, CEDA Patricia Johnson, CSRA EOA Kevin Alexander, Duke Energy Steve Luxton, ECA Tony Hunt, Lumbee Tribe Gabe Terry, Consumers Energy Haly Laasme, Delaware Office of Community Services Aimee English, National Community Action Partnership Glenis Scott, Total Community Action     </vt:lpstr>
      <vt:lpstr>NEUAC Board Meeting: Monday 6/2, 8-12 PM Preconference Sessions: Monday 6/2, 1-4 PM Conference: Tuesday 6/3 - Thursday 6/5 Cocktail Reception: Tuesday 6/3, 5:30-6:30 PM Deep Dive Sessions Thursday 6/5, 9-12 PM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katrina metzler</dc:creator>
  <cp:lastModifiedBy>Doran, Annie</cp:lastModifiedBy>
  <cp:revision>6</cp:revision>
  <dcterms:created xsi:type="dcterms:W3CDTF">2023-09-25T14:53:22Z</dcterms:created>
  <dcterms:modified xsi:type="dcterms:W3CDTF">2024-09-16T19:58:31Z</dcterms:modified>
</cp:coreProperties>
</file>